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302" y="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أعضاء النطق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0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1. أعضاء التنفّس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الرئتان</a:t>
            </a:r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r>
              <a:rPr lang="ar-SA" dirty="0" smtClean="0"/>
              <a:t>القصبة الهوائية </a:t>
            </a:r>
          </a:p>
          <a:p>
            <a:pPr marL="0" indent="0" algn="r" rtl="1">
              <a:buNone/>
            </a:pPr>
            <a:r>
              <a:rPr lang="ar-SA" dirty="0" smtClean="0"/>
              <a:t>أنبوب مكون من غضاريف على شكل حلقات غير مكتملة من الخلف متصلة ببعضها بغشاء</a:t>
            </a:r>
          </a:p>
          <a:p>
            <a:pPr marL="0" indent="0" algn="r" rtl="1">
              <a:buNone/>
            </a:pPr>
            <a:r>
              <a:rPr lang="ar-SA" dirty="0" smtClean="0"/>
              <a:t>قطرها: 2- 2.5سم</a:t>
            </a:r>
          </a:p>
          <a:p>
            <a:pPr marL="0" indent="0" algn="r" rtl="1">
              <a:buNone/>
            </a:pPr>
            <a:r>
              <a:rPr lang="ar-SA" dirty="0" smtClean="0"/>
              <a:t>طولها: 11سم تقريبًا.</a:t>
            </a:r>
          </a:p>
          <a:p>
            <a:pPr marL="0" indent="0" algn="r" rtl="1">
              <a:buNone/>
            </a:pPr>
            <a:r>
              <a:rPr lang="ar-SA" dirty="0" smtClean="0"/>
              <a:t>تنقسم في أسفلها إلى شعبتين.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5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2. الحنجرة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هي صندوق غضروفي تتكون من ثلاثة أجزاء:</a:t>
            </a:r>
          </a:p>
          <a:p>
            <a:pPr marL="457200" lvl="1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  1. الغضروف الأدنى </a:t>
            </a:r>
            <a:r>
              <a:rPr lang="en-US" dirty="0" smtClean="0"/>
              <a:t> the cricoid</a:t>
            </a:r>
            <a:r>
              <a:rPr lang="ar-SA" dirty="0" smtClean="0"/>
              <a:t> </a:t>
            </a:r>
          </a:p>
          <a:p>
            <a:pPr marL="457200" lvl="1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     يشكّل قاعدة الحنجرة، يأخذ شكل الحلقة</a:t>
            </a:r>
          </a:p>
          <a:p>
            <a:pPr marL="457200" lvl="1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  2. الغضروف الدرقي </a:t>
            </a:r>
            <a:r>
              <a:rPr lang="en-US" dirty="0" smtClean="0"/>
              <a:t>the thyroid</a:t>
            </a:r>
            <a:endParaRPr lang="ar-SA" dirty="0" smtClean="0"/>
          </a:p>
          <a:p>
            <a:pPr marL="457200" lvl="1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    الجزء الأمامي البارز</a:t>
            </a:r>
          </a:p>
          <a:p>
            <a:pPr marL="457200" lvl="1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  3. النسيجان الخلفيان الهرميّان </a:t>
            </a:r>
            <a:r>
              <a:rPr lang="en-US" dirty="0" smtClean="0"/>
              <a:t>the two arytenoid</a:t>
            </a:r>
            <a:endParaRPr lang="ar-SA" dirty="0" smtClean="0"/>
          </a:p>
          <a:p>
            <a:pPr marL="457200" lvl="1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     قادران على الحركة </a:t>
            </a:r>
          </a:p>
          <a:p>
            <a:pPr marL="457200" lvl="1" indent="0" algn="r" rtl="1">
              <a:buNone/>
            </a:pPr>
            <a:r>
              <a:rPr lang="ar-SA" dirty="0" smtClean="0"/>
              <a:t>في داخل الحنجرة أهم أعضاء النطق: </a:t>
            </a:r>
            <a:r>
              <a:rPr lang="ar-SA" sz="2000" b="1" dirty="0" smtClean="0"/>
              <a:t>الوتران الصوتيان</a:t>
            </a:r>
            <a:endParaRPr lang="en-US" b="1" dirty="0" smtClean="0"/>
          </a:p>
          <a:p>
            <a:pPr marL="457200" lvl="1" indent="0" algn="r" rtl="1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83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الوتران </a:t>
            </a:r>
            <a:r>
              <a:rPr lang="ar-SA" b="1" dirty="0" smtClean="0"/>
              <a:t>الصوتيان</a:t>
            </a:r>
            <a:br>
              <a:rPr lang="ar-SA" b="1" dirty="0" smtClean="0"/>
            </a:br>
            <a:r>
              <a:rPr lang="en-US" b="1" dirty="0" smtClean="0"/>
              <a:t>vocal cords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ليسا وترين بل شفتان</a:t>
            </a:r>
            <a:r>
              <a:rPr lang="en-US" dirty="0" smtClean="0"/>
              <a:t>         </a:t>
            </a:r>
            <a:r>
              <a:rPr lang="ar-SA" dirty="0" smtClean="0"/>
              <a:t>  </a:t>
            </a:r>
            <a:r>
              <a:rPr lang="en-US" dirty="0" smtClean="0"/>
              <a:t>lips </a:t>
            </a:r>
            <a:r>
              <a:rPr lang="ar-SA" dirty="0" smtClean="0"/>
              <a:t> أو شريطان من العضلات يتصل بهما نسيج</a:t>
            </a:r>
          </a:p>
          <a:p>
            <a:pPr algn="r" rtl="1"/>
            <a:r>
              <a:rPr lang="ar-SA" dirty="0" smtClean="0"/>
              <a:t>فوقهما شفتان بالشكل نفسه هما الوتران الزائفان: </a:t>
            </a:r>
            <a:r>
              <a:rPr lang="en-US" dirty="0" smtClean="0"/>
              <a:t>false vocal cords </a:t>
            </a:r>
            <a:r>
              <a:rPr lang="ar-SA" dirty="0" smtClean="0"/>
              <a:t> لا علاقة لهما بالتصويت العادي</a:t>
            </a:r>
          </a:p>
          <a:p>
            <a:pPr algn="r" rtl="1"/>
            <a:r>
              <a:rPr lang="ar-SA" dirty="0" smtClean="0"/>
              <a:t>حركة الوترين معقدة متوسط الذبذبات للرجل 100 – 150  وللمرأة 200 – 300</a:t>
            </a:r>
          </a:p>
          <a:p>
            <a:pPr algn="r" rtl="1"/>
            <a:r>
              <a:rPr lang="ar-SA" dirty="0" smtClean="0"/>
              <a:t>الوتران عند الرجل أطول وأغلظ</a:t>
            </a:r>
          </a:p>
          <a:p>
            <a:pPr algn="r" rtl="1"/>
            <a:endParaRPr lang="en-US" dirty="0" smtClean="0"/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تجاويف ما فوق المزمار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1. تجويف الحلق  </a:t>
            </a:r>
            <a:r>
              <a:rPr lang="en-US" dirty="0" smtClean="0"/>
              <a:t>pharynx</a:t>
            </a:r>
            <a:endParaRPr lang="ar-SA" dirty="0" smtClean="0"/>
          </a:p>
          <a:p>
            <a:pPr algn="r" rtl="1"/>
            <a:r>
              <a:rPr lang="ar-SA" dirty="0" smtClean="0"/>
              <a:t>2. تجويف الفم</a:t>
            </a:r>
            <a:r>
              <a:rPr lang="en-US" dirty="0" smtClean="0"/>
              <a:t> the mouth cavity </a:t>
            </a:r>
            <a:endParaRPr lang="ar-SA" dirty="0" smtClean="0"/>
          </a:p>
          <a:p>
            <a:pPr algn="r" rtl="1"/>
            <a:r>
              <a:rPr lang="ar-SA" dirty="0" smtClean="0"/>
              <a:t>3. تجويف الأنف</a:t>
            </a:r>
            <a:r>
              <a:rPr lang="en-US" dirty="0" smtClean="0"/>
              <a:t> the nasal cavity </a:t>
            </a:r>
            <a:endParaRPr lang="ar-SA" dirty="0" smtClean="0"/>
          </a:p>
          <a:p>
            <a:pPr algn="r" rtl="1"/>
            <a:r>
              <a:rPr lang="ar-SA" dirty="0" smtClean="0"/>
              <a:t>4. تجويف الشفتين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الفم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الحنك العلوي- الحنك السفلي</a:t>
            </a:r>
          </a:p>
          <a:p>
            <a:pPr algn="r" rtl="1"/>
            <a:r>
              <a:rPr lang="ar-SA" dirty="0" smtClean="0"/>
              <a:t>أقسام الحنك العلوي </a:t>
            </a:r>
            <a:r>
              <a:rPr lang="en-US" dirty="0" smtClean="0"/>
              <a:t>palate</a:t>
            </a:r>
          </a:p>
          <a:p>
            <a:pPr algn="r" rtl="1"/>
            <a:r>
              <a:rPr lang="ar-SA" dirty="0" smtClean="0"/>
              <a:t>1. اللثة </a:t>
            </a:r>
            <a:r>
              <a:rPr lang="en-US" dirty="0" smtClean="0"/>
              <a:t>tooth </a:t>
            </a:r>
            <a:r>
              <a:rPr lang="en-US" dirty="0" smtClean="0"/>
              <a:t>ridge</a:t>
            </a:r>
            <a:endParaRPr lang="ar-SA" dirty="0" smtClean="0"/>
          </a:p>
          <a:p>
            <a:pPr algn="r" rtl="1"/>
            <a:r>
              <a:rPr lang="ar-SA" dirty="0" smtClean="0"/>
              <a:t>2. الغار (الحنك الأمامي الصلب) </a:t>
            </a:r>
            <a:r>
              <a:rPr lang="en-US" dirty="0" smtClean="0"/>
              <a:t>hard palate</a:t>
            </a:r>
          </a:p>
          <a:p>
            <a:pPr algn="r" rtl="1"/>
            <a:r>
              <a:rPr lang="ar-SA" dirty="0" smtClean="0"/>
              <a:t>3. الطبق ( الحنك الخلفي الليّن) </a:t>
            </a:r>
            <a:r>
              <a:rPr lang="en-US" dirty="0" smtClean="0"/>
              <a:t>soft palate </a:t>
            </a:r>
            <a:r>
              <a:rPr lang="ar-SA" dirty="0" smtClean="0"/>
              <a:t>  يرتفع للأعلى فيغلق ممر الأنف فيتحكم بالصوت فموي/ أنفي</a:t>
            </a:r>
            <a:endParaRPr lang="en-US" dirty="0" smtClean="0"/>
          </a:p>
          <a:p>
            <a:pPr algn="r" rtl="1"/>
            <a:r>
              <a:rPr lang="ar-SA" dirty="0" smtClean="0"/>
              <a:t>4. اللهاة </a:t>
            </a:r>
            <a:r>
              <a:rPr lang="en-GB" dirty="0" smtClean="0"/>
              <a:t>uvula</a:t>
            </a:r>
            <a:endParaRPr lang="ar-SA" dirty="0" smtClean="0"/>
          </a:p>
          <a:p>
            <a:pPr algn="r" rtl="1"/>
            <a:r>
              <a:rPr lang="ar-SA" dirty="0" smtClean="0"/>
              <a:t>الحنك السفلي: أهم ما فيه هو </a:t>
            </a:r>
            <a:r>
              <a:rPr lang="ar-SA" sz="2400" b="1" dirty="0" smtClean="0"/>
              <a:t>اللسان</a:t>
            </a:r>
            <a:endParaRPr lang="en-US" b="1" dirty="0" smtClean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2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أقسام اللسان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1. حدّ </a:t>
            </a:r>
            <a:r>
              <a:rPr lang="en-US" dirty="0" smtClean="0"/>
              <a:t>tip  </a:t>
            </a:r>
          </a:p>
          <a:p>
            <a:pPr algn="r" rtl="1"/>
            <a:r>
              <a:rPr lang="ar-SA" dirty="0" smtClean="0"/>
              <a:t>2. طرف </a:t>
            </a:r>
            <a:r>
              <a:rPr lang="en-US" dirty="0" smtClean="0"/>
              <a:t>blade </a:t>
            </a:r>
            <a:endParaRPr lang="en-GB" dirty="0" smtClean="0"/>
          </a:p>
          <a:p>
            <a:pPr algn="r" rtl="1"/>
            <a:r>
              <a:rPr lang="ar-SA" dirty="0" smtClean="0"/>
              <a:t>3. مقدّمة </a:t>
            </a:r>
            <a:r>
              <a:rPr lang="en-US" dirty="0" smtClean="0"/>
              <a:t>front </a:t>
            </a:r>
            <a:endParaRPr lang="ar-SA" dirty="0" smtClean="0"/>
          </a:p>
          <a:p>
            <a:pPr algn="r" rtl="1"/>
            <a:r>
              <a:rPr lang="ar-SA" dirty="0" smtClean="0"/>
              <a:t>4. مؤخرة اللسان </a:t>
            </a:r>
            <a:r>
              <a:rPr lang="en-GB" dirty="0" smtClean="0"/>
              <a:t>back (dorsum)</a:t>
            </a:r>
            <a:endParaRPr lang="ar-SA" dirty="0" smtClean="0"/>
          </a:p>
          <a:p>
            <a:pPr algn="r" rtl="1"/>
            <a:r>
              <a:rPr lang="ar-SA" dirty="0" smtClean="0"/>
              <a:t>5. أصل اللسان/ جذر  </a:t>
            </a:r>
            <a:r>
              <a:rPr lang="en-US" dirty="0" smtClean="0"/>
              <a:t>root</a:t>
            </a:r>
          </a:p>
          <a:p>
            <a:pPr algn="r" rtl="1"/>
            <a:r>
              <a:rPr lang="ar-SA" dirty="0" smtClean="0"/>
              <a:t>يمكن تقسيم اللسان قسمة رباعية لا خماسية؛ بحذف </a:t>
            </a:r>
            <a:r>
              <a:rPr lang="ar-SA" smtClean="0"/>
              <a:t>القسم الأول.</a:t>
            </a:r>
            <a:endParaRPr lang="en-US" dirty="0" smtClean="0"/>
          </a:p>
          <a:p>
            <a:pPr algn="r" rtl="1"/>
            <a:endParaRPr lang="en-GB" dirty="0"/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15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270</Words>
  <Application>Microsoft Office PowerPoint</Application>
  <PresentationFormat>Custom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أعضاء النطق</vt:lpstr>
      <vt:lpstr>1. أعضاء التنفّس</vt:lpstr>
      <vt:lpstr>2. الحنجرة</vt:lpstr>
      <vt:lpstr>الوتران الصوتيان vocal cords</vt:lpstr>
      <vt:lpstr>تجاويف ما فوق المزمار</vt:lpstr>
      <vt:lpstr>الفم</vt:lpstr>
      <vt:lpstr>أقسام اللسان</vt:lpstr>
    </vt:vector>
  </TitlesOfParts>
  <Company>BZU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</dc:creator>
  <cp:lastModifiedBy>user</cp:lastModifiedBy>
  <cp:revision>12</cp:revision>
  <dcterms:created xsi:type="dcterms:W3CDTF">2017-03-13T03:51:40Z</dcterms:created>
  <dcterms:modified xsi:type="dcterms:W3CDTF">2017-03-13T00:20:59Z</dcterms:modified>
</cp:coreProperties>
</file>