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3" r:id="rId1"/>
  </p:sldMasterIdLst>
  <p:notesMasterIdLst>
    <p:notesMasterId r:id="rId39"/>
  </p:notesMasterIdLst>
  <p:handoutMasterIdLst>
    <p:handoutMasterId r:id="rId40"/>
  </p:handoutMasterIdLst>
  <p:sldIdLst>
    <p:sldId id="256" r:id="rId2"/>
    <p:sldId id="308" r:id="rId3"/>
    <p:sldId id="310" r:id="rId4"/>
    <p:sldId id="311" r:id="rId5"/>
    <p:sldId id="312" r:id="rId6"/>
    <p:sldId id="313" r:id="rId7"/>
    <p:sldId id="314" r:id="rId8"/>
    <p:sldId id="315" r:id="rId9"/>
    <p:sldId id="316" r:id="rId10"/>
    <p:sldId id="317" r:id="rId11"/>
    <p:sldId id="319" r:id="rId12"/>
    <p:sldId id="320" r:id="rId13"/>
    <p:sldId id="321" r:id="rId14"/>
    <p:sldId id="322" r:id="rId15"/>
    <p:sldId id="323" r:id="rId16"/>
    <p:sldId id="324" r:id="rId17"/>
    <p:sldId id="325" r:id="rId18"/>
    <p:sldId id="326" r:id="rId19"/>
    <p:sldId id="327" r:id="rId20"/>
    <p:sldId id="328" r:id="rId21"/>
    <p:sldId id="329" r:id="rId22"/>
    <p:sldId id="330" r:id="rId23"/>
    <p:sldId id="331" r:id="rId24"/>
    <p:sldId id="332" r:id="rId25"/>
    <p:sldId id="333" r:id="rId26"/>
    <p:sldId id="334" r:id="rId27"/>
    <p:sldId id="335" r:id="rId28"/>
    <p:sldId id="336" r:id="rId29"/>
    <p:sldId id="337" r:id="rId30"/>
    <p:sldId id="338" r:id="rId31"/>
    <p:sldId id="339" r:id="rId32"/>
    <p:sldId id="340" r:id="rId33"/>
    <p:sldId id="341" r:id="rId34"/>
    <p:sldId id="342" r:id="rId35"/>
    <p:sldId id="343" r:id="rId36"/>
    <p:sldId id="344" r:id="rId37"/>
    <p:sldId id="294" r:id="rId38"/>
  </p:sldIdLst>
  <p:sldSz cx="9144000" cy="6858000" type="screen4x3"/>
  <p:notesSz cx="6858000" cy="9144000"/>
  <p:defaultTextStyle>
    <a:defPPr>
      <a:defRPr lang="en-US"/>
    </a:defPPr>
    <a:lvl1pPr algn="l" defTabSz="457200" rtl="0" fontAlgn="base">
      <a:spcBef>
        <a:spcPct val="0"/>
      </a:spcBef>
      <a:spcAft>
        <a:spcPct val="0"/>
      </a:spcAft>
      <a:defRPr b="1" kern="1200">
        <a:solidFill>
          <a:schemeClr val="tx1"/>
        </a:solidFill>
        <a:latin typeface="Arial" charset="0"/>
        <a:ea typeface="+mn-ea"/>
        <a:cs typeface="Arial" charset="0"/>
      </a:defRPr>
    </a:lvl1pPr>
    <a:lvl2pPr marL="457200" algn="l" defTabSz="457200" rtl="0" fontAlgn="base">
      <a:spcBef>
        <a:spcPct val="0"/>
      </a:spcBef>
      <a:spcAft>
        <a:spcPct val="0"/>
      </a:spcAft>
      <a:defRPr b="1" kern="1200">
        <a:solidFill>
          <a:schemeClr val="tx1"/>
        </a:solidFill>
        <a:latin typeface="Arial" charset="0"/>
        <a:ea typeface="+mn-ea"/>
        <a:cs typeface="Arial" charset="0"/>
      </a:defRPr>
    </a:lvl2pPr>
    <a:lvl3pPr marL="914400" algn="l" defTabSz="457200" rtl="0" fontAlgn="base">
      <a:spcBef>
        <a:spcPct val="0"/>
      </a:spcBef>
      <a:spcAft>
        <a:spcPct val="0"/>
      </a:spcAft>
      <a:defRPr b="1" kern="1200">
        <a:solidFill>
          <a:schemeClr val="tx1"/>
        </a:solidFill>
        <a:latin typeface="Arial" charset="0"/>
        <a:ea typeface="+mn-ea"/>
        <a:cs typeface="Arial" charset="0"/>
      </a:defRPr>
    </a:lvl3pPr>
    <a:lvl4pPr marL="1371600" algn="l" defTabSz="457200" rtl="0" fontAlgn="base">
      <a:spcBef>
        <a:spcPct val="0"/>
      </a:spcBef>
      <a:spcAft>
        <a:spcPct val="0"/>
      </a:spcAft>
      <a:defRPr b="1" kern="1200">
        <a:solidFill>
          <a:schemeClr val="tx1"/>
        </a:solidFill>
        <a:latin typeface="Arial" charset="0"/>
        <a:ea typeface="+mn-ea"/>
        <a:cs typeface="Arial" charset="0"/>
      </a:defRPr>
    </a:lvl4pPr>
    <a:lvl5pPr marL="1828800" algn="l" defTabSz="457200" rtl="0" fontAlgn="base">
      <a:spcBef>
        <a:spcPct val="0"/>
      </a:spcBef>
      <a:spcAft>
        <a:spcPct val="0"/>
      </a:spcAft>
      <a:defRPr b="1" kern="1200">
        <a:solidFill>
          <a:schemeClr val="tx1"/>
        </a:solidFill>
        <a:latin typeface="Arial" charset="0"/>
        <a:ea typeface="+mn-ea"/>
        <a:cs typeface="Arial" charset="0"/>
      </a:defRPr>
    </a:lvl5pPr>
    <a:lvl6pPr marL="2286000" algn="l" defTabSz="914400" rtl="0" eaLnBrk="1" latinLnBrk="0" hangingPunct="1">
      <a:defRPr b="1" kern="1200">
        <a:solidFill>
          <a:schemeClr val="tx1"/>
        </a:solidFill>
        <a:latin typeface="Arial" charset="0"/>
        <a:ea typeface="+mn-ea"/>
        <a:cs typeface="Arial" charset="0"/>
      </a:defRPr>
    </a:lvl6pPr>
    <a:lvl7pPr marL="2743200" algn="l" defTabSz="914400" rtl="0" eaLnBrk="1" latinLnBrk="0" hangingPunct="1">
      <a:defRPr b="1" kern="1200">
        <a:solidFill>
          <a:schemeClr val="tx1"/>
        </a:solidFill>
        <a:latin typeface="Arial" charset="0"/>
        <a:ea typeface="+mn-ea"/>
        <a:cs typeface="Arial" charset="0"/>
      </a:defRPr>
    </a:lvl7pPr>
    <a:lvl8pPr marL="3200400" algn="l" defTabSz="914400" rtl="0" eaLnBrk="1" latinLnBrk="0" hangingPunct="1">
      <a:defRPr b="1" kern="1200">
        <a:solidFill>
          <a:schemeClr val="tx1"/>
        </a:solidFill>
        <a:latin typeface="Arial" charset="0"/>
        <a:ea typeface="+mn-ea"/>
        <a:cs typeface="Arial" charset="0"/>
      </a:defRPr>
    </a:lvl8pPr>
    <a:lvl9pPr marL="3657600" algn="l" defTabSz="914400" rtl="0" eaLnBrk="1" latinLnBrk="0" hangingPunct="1">
      <a:defRPr b="1"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56E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0" autoAdjust="0"/>
    <p:restoredTop sz="78713" autoAdjust="0"/>
  </p:normalViewPr>
  <p:slideViewPr>
    <p:cSldViewPr snapToGrid="0" snapToObjects="1">
      <p:cViewPr varScale="1">
        <p:scale>
          <a:sx n="86" d="100"/>
          <a:sy n="86" d="100"/>
        </p:scale>
        <p:origin x="-684" y="-78"/>
      </p:cViewPr>
      <p:guideLst>
        <p:guide orient="horz" pos="2160"/>
        <p:guide pos="2880"/>
      </p:guideLst>
    </p:cSldViewPr>
  </p:slideViewPr>
  <p:outlineViewPr>
    <p:cViewPr>
      <p:scale>
        <a:sx n="33" d="100"/>
        <a:sy n="33" d="100"/>
      </p:scale>
      <p:origin x="0" y="45952"/>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dirty="0">
                <a:latin typeface="+mn-lt"/>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smtClean="0">
                <a:latin typeface="+mn-lt"/>
                <a:cs typeface="+mn-cs"/>
              </a:defRPr>
            </a:lvl1pPr>
          </a:lstStyle>
          <a:p>
            <a:pPr>
              <a:defRPr/>
            </a:pPr>
            <a:fld id="{99C85D9E-8638-4CC4-85B7-818D76C220A9}" type="datetimeFigureOut">
              <a:rPr lang="en-US"/>
              <a:pPr>
                <a:defRPr/>
              </a:pPr>
              <a:t>10/11/2012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dirty="0">
                <a:latin typeface="+mn-lt"/>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smtClean="0">
                <a:latin typeface="+mn-lt"/>
                <a:cs typeface="+mn-cs"/>
              </a:defRPr>
            </a:lvl1pPr>
          </a:lstStyle>
          <a:p>
            <a:pPr>
              <a:defRPr/>
            </a:pPr>
            <a:fld id="{0512588E-1495-46DE-A89E-F555EC96D442}"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b="0" dirty="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b="0" smtClean="0">
                <a:latin typeface="+mn-lt"/>
                <a:cs typeface="+mn-cs"/>
              </a:defRPr>
            </a:lvl1pPr>
          </a:lstStyle>
          <a:p>
            <a:pPr>
              <a:defRPr/>
            </a:pPr>
            <a:fld id="{6B269D43-32CA-44ED-B588-F3C7051A9FF4}" type="datetimeFigureOut">
              <a:rPr lang="en-US"/>
              <a:pPr>
                <a:defRPr/>
              </a:pPr>
              <a:t>10/11/2012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b="0" dirty="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b="0" smtClean="0">
                <a:latin typeface="+mn-lt"/>
                <a:cs typeface="+mn-cs"/>
              </a:defRPr>
            </a:lvl1pPr>
          </a:lstStyle>
          <a:p>
            <a:pPr>
              <a:defRPr/>
            </a:pPr>
            <a:fld id="{F22DEB81-4313-47C1-875B-AFC0BEE17AFF}"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CD7296C-16A3-41C3-8237-9603A13041E3}"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48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33BA114-28D6-4CAA-B795-5F0C101D3FA0}"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bwMode="auto">
          <a:noFill/>
          <a:ln>
            <a:solidFill>
              <a:srgbClr val="000000"/>
            </a:solidFill>
            <a:miter lim="800000"/>
            <a:headEnd/>
            <a:tailEnd/>
          </a:ln>
        </p:spPr>
      </p:sp>
      <p:sp>
        <p:nvSpPr>
          <p:cNvPr id="368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72953A2-AAFD-4AF5-9C84-9D744DA61F56}"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E645F2C-68D9-4E04-8924-A3F199BF2556}"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89DDF2-77CC-410B-8EA5-819C998ABDC9}"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C673BE3C-CF7A-4639-B70E-42E28834A880}"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50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6F3279F-939C-4166-A53D-C2C89494F329}" type="slidenum">
              <a:rPr lang="en-US">
                <a:cs typeface="Arial" charset="0"/>
              </a:rPr>
              <a:pPr fontAlgn="base">
                <a:spcBef>
                  <a:spcPct val="0"/>
                </a:spcBef>
                <a:spcAft>
                  <a:spcPct val="0"/>
                </a:spcAft>
              </a:pPr>
              <a:t>15</a:t>
            </a:fld>
            <a:endParaRPr lang="en-US">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0E80F55-6547-450A-AF32-8D8923D0DC8A}"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A389B38-6B6D-491F-BB9A-DBFE48916C7D}"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3C204C3-D2D3-4684-BCA1-5BC7BCFF1D7A}"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p:cNvSpPr>
            <a:spLocks noGrp="1" noRot="1" noChangeAspect="1"/>
          </p:cNvSpPr>
          <p:nvPr>
            <p:ph type="sldImg"/>
          </p:nvPr>
        </p:nvSpPr>
        <p:spPr bwMode="auto">
          <a:noFill/>
          <a:ln>
            <a:solidFill>
              <a:srgbClr val="000000"/>
            </a:solidFill>
            <a:miter lim="800000"/>
            <a:headEnd/>
            <a:tailEnd/>
          </a:ln>
        </p:spPr>
      </p:sp>
      <p:sp>
        <p:nvSpPr>
          <p:cNvPr id="532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32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6A024F3-B95C-4128-AFAA-C062F98E0719}" type="slidenum">
              <a:rPr lang="en-US">
                <a:cs typeface="Arial" charset="0"/>
              </a:rPr>
              <a:pPr fontAlgn="base">
                <a:spcBef>
                  <a:spcPct val="0"/>
                </a:spcBef>
                <a:spcAft>
                  <a:spcPct val="0"/>
                </a:spcAft>
              </a:pPr>
              <a:t>19</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453D5C-86F4-427E-96C8-1AAA03901945}"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Slide Image Placeholder 1"/>
          <p:cNvSpPr>
            <a:spLocks noGrp="1" noRot="1" noChangeAspect="1"/>
          </p:cNvSpPr>
          <p:nvPr>
            <p:ph type="sldImg"/>
          </p:nvPr>
        </p:nvSpPr>
        <p:spPr bwMode="auto">
          <a:noFill/>
          <a:ln>
            <a:solidFill>
              <a:srgbClr val="000000"/>
            </a:solidFill>
            <a:miter lim="800000"/>
            <a:headEnd/>
            <a:tailEnd/>
          </a:ln>
        </p:spPr>
      </p:sp>
      <p:sp>
        <p:nvSpPr>
          <p:cNvPr id="552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52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89E5240-65DE-4632-8EC5-6A4EE2B93D09}" type="slidenum">
              <a:rPr lang="en-US">
                <a:cs typeface="Arial" charset="0"/>
              </a:rPr>
              <a:pPr fontAlgn="base">
                <a:spcBef>
                  <a:spcPct val="0"/>
                </a:spcBef>
                <a:spcAft>
                  <a:spcPct val="0"/>
                </a:spcAft>
              </a:pPr>
              <a:t>20</a:t>
            </a:fld>
            <a:endParaRPr lang="en-US">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Slide Image Placeholder 1"/>
          <p:cNvSpPr>
            <a:spLocks noGrp="1" noRot="1" noChangeAspect="1"/>
          </p:cNvSpPr>
          <p:nvPr>
            <p:ph type="sldImg"/>
          </p:nvPr>
        </p:nvSpPr>
        <p:spPr bwMode="auto">
          <a:noFill/>
          <a:ln>
            <a:solidFill>
              <a:srgbClr val="000000"/>
            </a:solidFill>
            <a:miter lim="800000"/>
            <a:headEnd/>
            <a:tailEnd/>
          </a:ln>
        </p:spPr>
      </p:sp>
      <p:sp>
        <p:nvSpPr>
          <p:cNvPr id="573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73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CB17088-4E2E-428E-8BE9-6EEFDD6D3737}"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Slide Image Placeholder 1"/>
          <p:cNvSpPr>
            <a:spLocks noGrp="1" noRot="1" noChangeAspect="1"/>
          </p:cNvSpPr>
          <p:nvPr>
            <p:ph type="sldImg"/>
          </p:nvPr>
        </p:nvSpPr>
        <p:spPr bwMode="auto">
          <a:noFill/>
          <a:ln>
            <a:solidFill>
              <a:srgbClr val="000000"/>
            </a:solidFill>
            <a:miter lim="800000"/>
            <a:headEnd/>
            <a:tailEnd/>
          </a:ln>
        </p:spPr>
      </p:sp>
      <p:sp>
        <p:nvSpPr>
          <p:cNvPr id="593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593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4AB32ED-86B1-4A05-B2CD-A7B6E6212179}" type="slidenum">
              <a:rPr lang="en-US">
                <a:cs typeface="Arial" charset="0"/>
              </a:rPr>
              <a:pPr fontAlgn="base">
                <a:spcBef>
                  <a:spcPct val="0"/>
                </a:spcBef>
                <a:spcAft>
                  <a:spcPct val="0"/>
                </a:spcAft>
              </a:pPr>
              <a:t>22</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Slide Image Placeholder 1"/>
          <p:cNvSpPr>
            <a:spLocks noGrp="1" noRot="1" noChangeAspect="1"/>
          </p:cNvSpPr>
          <p:nvPr>
            <p:ph type="sldImg"/>
          </p:nvPr>
        </p:nvSpPr>
        <p:spPr bwMode="auto">
          <a:noFill/>
          <a:ln>
            <a:solidFill>
              <a:srgbClr val="000000"/>
            </a:solidFill>
            <a:miter lim="800000"/>
            <a:headEnd/>
            <a:tailEnd/>
          </a:ln>
        </p:spPr>
      </p:sp>
      <p:sp>
        <p:nvSpPr>
          <p:cNvPr id="6144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14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0029AED-366E-47B1-9CE6-2ACAFEAB80E9}" type="slidenum">
              <a:rPr lang="en-US">
                <a:cs typeface="Arial" charset="0"/>
              </a:rPr>
              <a:pPr fontAlgn="base">
                <a:spcBef>
                  <a:spcPct val="0"/>
                </a:spcBef>
                <a:spcAft>
                  <a:spcPct val="0"/>
                </a:spcAft>
              </a:pPr>
              <a:t>23</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Slide Image Placeholder 1"/>
          <p:cNvSpPr>
            <a:spLocks noGrp="1" noRot="1" noChangeAspect="1"/>
          </p:cNvSpPr>
          <p:nvPr>
            <p:ph type="sldImg"/>
          </p:nvPr>
        </p:nvSpPr>
        <p:spPr bwMode="auto">
          <a:noFill/>
          <a:ln>
            <a:solidFill>
              <a:srgbClr val="000000"/>
            </a:solidFill>
            <a:miter lim="800000"/>
            <a:headEnd/>
            <a:tailEnd/>
          </a:ln>
        </p:spPr>
      </p:sp>
      <p:sp>
        <p:nvSpPr>
          <p:cNvPr id="634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endParaRPr lang="en-US" smtClean="0"/>
          </a:p>
          <a:p>
            <a:pPr>
              <a:spcBef>
                <a:spcPct val="0"/>
              </a:spcBef>
            </a:pPr>
            <a:endParaRPr lang="en-US" smtClean="0"/>
          </a:p>
        </p:txBody>
      </p:sp>
      <p:sp>
        <p:nvSpPr>
          <p:cNvPr id="634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10939A-3183-4548-B058-EC55A85CF67D}" type="slidenum">
              <a:rPr lang="en-US">
                <a:cs typeface="Arial" charset="0"/>
              </a:rPr>
              <a:pPr fontAlgn="base">
                <a:spcBef>
                  <a:spcPct val="0"/>
                </a:spcBef>
                <a:spcAft>
                  <a:spcPct val="0"/>
                </a:spcAft>
              </a:pPr>
              <a:t>24</a:t>
            </a:fld>
            <a:endParaRPr lang="en-U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lide Image Placeholder 1"/>
          <p:cNvSpPr>
            <a:spLocks noGrp="1" noRot="1" noChangeAspect="1"/>
          </p:cNvSpPr>
          <p:nvPr>
            <p:ph type="sldImg"/>
          </p:nvPr>
        </p:nvSpPr>
        <p:spPr bwMode="auto">
          <a:noFill/>
          <a:ln>
            <a:solidFill>
              <a:srgbClr val="000000"/>
            </a:solidFill>
            <a:miter lim="800000"/>
            <a:headEnd/>
            <a:tailEnd/>
          </a:ln>
        </p:spPr>
      </p:sp>
      <p:sp>
        <p:nvSpPr>
          <p:cNvPr id="655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55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3961589-70C3-4DF6-B687-94153BF6359C}" type="slidenum">
              <a:rPr lang="en-US">
                <a:cs typeface="Arial" charset="0"/>
              </a:rPr>
              <a:pPr fontAlgn="base">
                <a:spcBef>
                  <a:spcPct val="0"/>
                </a:spcBef>
                <a:spcAft>
                  <a:spcPct val="0"/>
                </a:spcAft>
              </a:pPr>
              <a:t>25</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Slide Image Placeholder 1"/>
          <p:cNvSpPr>
            <a:spLocks noGrp="1" noRot="1" noChangeAspect="1"/>
          </p:cNvSpPr>
          <p:nvPr>
            <p:ph type="sldImg"/>
          </p:nvPr>
        </p:nvSpPr>
        <p:spPr bwMode="auto">
          <a:noFill/>
          <a:ln>
            <a:solidFill>
              <a:srgbClr val="000000"/>
            </a:solidFill>
            <a:miter lim="800000"/>
            <a:headEnd/>
            <a:tailEnd/>
          </a:ln>
        </p:spPr>
      </p:sp>
      <p:sp>
        <p:nvSpPr>
          <p:cNvPr id="675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75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7053796-FC3D-486D-AD71-079EF3624FD4}" type="slidenum">
              <a:rPr lang="en-US">
                <a:cs typeface="Arial" charset="0"/>
              </a:rPr>
              <a:pPr fontAlgn="base">
                <a:spcBef>
                  <a:spcPct val="0"/>
                </a:spcBef>
                <a:spcAft>
                  <a:spcPct val="0"/>
                </a:spcAft>
              </a:pPr>
              <a:t>26</a:t>
            </a:fld>
            <a:endParaRPr lang="en-US">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Slide Image Placeholder 1"/>
          <p:cNvSpPr>
            <a:spLocks noGrp="1" noRot="1" noChangeAspect="1"/>
          </p:cNvSpPr>
          <p:nvPr>
            <p:ph type="sldImg"/>
          </p:nvPr>
        </p:nvSpPr>
        <p:spPr bwMode="auto">
          <a:noFill/>
          <a:ln>
            <a:solidFill>
              <a:srgbClr val="000000"/>
            </a:solidFill>
            <a:miter lim="800000"/>
            <a:headEnd/>
            <a:tailEnd/>
          </a:ln>
        </p:spPr>
      </p:sp>
      <p:sp>
        <p:nvSpPr>
          <p:cNvPr id="6963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96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F8F64EA-0845-4B63-8B29-54F41E31B4C7}" type="slidenum">
              <a:rPr lang="en-US">
                <a:cs typeface="Arial" charset="0"/>
              </a:rPr>
              <a:pPr fontAlgn="base">
                <a:spcBef>
                  <a:spcPct val="0"/>
                </a:spcBef>
                <a:spcAft>
                  <a:spcPct val="0"/>
                </a:spcAft>
              </a:pPr>
              <a:t>27</a:t>
            </a:fld>
            <a:endParaRPr lang="en-US">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Slide Image Placeholder 1"/>
          <p:cNvSpPr>
            <a:spLocks noGrp="1" noRot="1" noChangeAspect="1"/>
          </p:cNvSpPr>
          <p:nvPr>
            <p:ph type="sldImg"/>
          </p:nvPr>
        </p:nvSpPr>
        <p:spPr bwMode="auto">
          <a:noFill/>
          <a:ln>
            <a:solidFill>
              <a:srgbClr val="000000"/>
            </a:solidFill>
            <a:miter lim="800000"/>
            <a:headEnd/>
            <a:tailEnd/>
          </a:ln>
        </p:spPr>
      </p:sp>
      <p:sp>
        <p:nvSpPr>
          <p:cNvPr id="716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endParaRPr lang="en-US" smtClean="0"/>
          </a:p>
        </p:txBody>
      </p:sp>
      <p:sp>
        <p:nvSpPr>
          <p:cNvPr id="716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375599-8CA7-4495-931A-5185DCCB3127}" type="slidenum">
              <a:rPr lang="en-US">
                <a:cs typeface="Arial" charset="0"/>
              </a:rPr>
              <a:pPr fontAlgn="base">
                <a:spcBef>
                  <a:spcPct val="0"/>
                </a:spcBef>
                <a:spcAft>
                  <a:spcPct val="0"/>
                </a:spcAft>
              </a:pPr>
              <a:t>28</a:t>
            </a:fld>
            <a:endParaRPr lang="en-US">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29" name="Slide Image Placeholder 1"/>
          <p:cNvSpPr>
            <a:spLocks noGrp="1" noRot="1" noChangeAspect="1"/>
          </p:cNvSpPr>
          <p:nvPr>
            <p:ph type="sldImg"/>
          </p:nvPr>
        </p:nvSpPr>
        <p:spPr bwMode="auto">
          <a:noFill/>
          <a:ln>
            <a:solidFill>
              <a:srgbClr val="000000"/>
            </a:solidFill>
            <a:miter lim="800000"/>
            <a:headEnd/>
            <a:tailEnd/>
          </a:ln>
        </p:spPr>
      </p:sp>
      <p:sp>
        <p:nvSpPr>
          <p:cNvPr id="737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37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6D6F42F-A15D-4DF8-9CA8-0124C5A87027}" type="slidenum">
              <a:rPr lang="en-US">
                <a:cs typeface="Arial" charset="0"/>
              </a:rPr>
              <a:pPr fontAlgn="base">
                <a:spcBef>
                  <a:spcPct val="0"/>
                </a:spcBef>
                <a:spcAft>
                  <a:spcPct val="0"/>
                </a:spcAft>
              </a:pPr>
              <a:t>29</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t>
            </a:r>
          </a:p>
          <a:p>
            <a:pPr>
              <a:spcBef>
                <a:spcPct val="0"/>
              </a:spcBef>
            </a:pPr>
            <a:endParaRPr lang="en-US"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F148EDD-0084-4991-B1E1-F1F011063B3C}"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Slide Image Placeholder 1"/>
          <p:cNvSpPr>
            <a:spLocks noGrp="1" noRot="1" noChangeAspect="1"/>
          </p:cNvSpPr>
          <p:nvPr>
            <p:ph type="sldImg"/>
          </p:nvPr>
        </p:nvSpPr>
        <p:spPr bwMode="auto">
          <a:noFill/>
          <a:ln>
            <a:solidFill>
              <a:srgbClr val="000000"/>
            </a:solidFill>
            <a:miter lim="800000"/>
            <a:headEnd/>
            <a:tailEnd/>
          </a:ln>
        </p:spPr>
      </p:sp>
      <p:sp>
        <p:nvSpPr>
          <p:cNvPr id="757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endParaRPr lang="en-US" smtClean="0"/>
          </a:p>
          <a:p>
            <a:pPr>
              <a:spcBef>
                <a:spcPct val="0"/>
              </a:spcBef>
            </a:pPr>
            <a:endParaRPr lang="en-US" smtClean="0"/>
          </a:p>
        </p:txBody>
      </p:sp>
      <p:sp>
        <p:nvSpPr>
          <p:cNvPr id="757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D8145E-9FC2-4840-BDBA-969B515B8451}" type="slidenum">
              <a:rPr lang="en-US">
                <a:cs typeface="Arial" charset="0"/>
              </a:rPr>
              <a:pPr fontAlgn="base">
                <a:spcBef>
                  <a:spcPct val="0"/>
                </a:spcBef>
                <a:spcAft>
                  <a:spcPct val="0"/>
                </a:spcAft>
              </a:pPr>
              <a:t>30</a:t>
            </a:fld>
            <a:endParaRPr lang="en-US">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Slide Image Placeholder 1"/>
          <p:cNvSpPr>
            <a:spLocks noGrp="1" noRot="1" noChangeAspect="1"/>
          </p:cNvSpPr>
          <p:nvPr>
            <p:ph type="sldImg"/>
          </p:nvPr>
        </p:nvSpPr>
        <p:spPr bwMode="auto">
          <a:noFill/>
          <a:ln>
            <a:solidFill>
              <a:srgbClr val="000000"/>
            </a:solidFill>
            <a:miter lim="800000"/>
            <a:headEnd/>
            <a:tailEnd/>
          </a:ln>
        </p:spPr>
      </p:sp>
      <p:sp>
        <p:nvSpPr>
          <p:cNvPr id="7782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78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E9A80C-EBB0-4C0E-AE95-24099316A0A4}" type="slidenum">
              <a:rPr lang="en-US">
                <a:cs typeface="Arial" charset="0"/>
              </a:rPr>
              <a:pPr fontAlgn="base">
                <a:spcBef>
                  <a:spcPct val="0"/>
                </a:spcBef>
                <a:spcAft>
                  <a:spcPct val="0"/>
                </a:spcAft>
              </a:pPr>
              <a:t>31</a:t>
            </a:fld>
            <a:endParaRPr lang="en-US">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Slide Image Placeholder 1"/>
          <p:cNvSpPr>
            <a:spLocks noGrp="1" noRot="1" noChangeAspect="1"/>
          </p:cNvSpPr>
          <p:nvPr>
            <p:ph type="sldImg"/>
          </p:nvPr>
        </p:nvSpPr>
        <p:spPr bwMode="auto">
          <a:noFill/>
          <a:ln>
            <a:solidFill>
              <a:srgbClr val="000000"/>
            </a:solidFill>
            <a:miter lim="800000"/>
            <a:headEnd/>
            <a:tailEnd/>
          </a:ln>
        </p:spPr>
      </p:sp>
      <p:sp>
        <p:nvSpPr>
          <p:cNvPr id="798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endParaRPr lang="en-US" smtClean="0"/>
          </a:p>
        </p:txBody>
      </p:sp>
      <p:sp>
        <p:nvSpPr>
          <p:cNvPr id="798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29CF0A0-AEB3-4F9D-A564-7046F6F686AA}" type="slidenum">
              <a:rPr lang="en-US">
                <a:cs typeface="Arial" charset="0"/>
              </a:rPr>
              <a:pPr fontAlgn="base">
                <a:spcBef>
                  <a:spcPct val="0"/>
                </a:spcBef>
                <a:spcAft>
                  <a:spcPct val="0"/>
                </a:spcAft>
              </a:pPr>
              <a:t>32</a:t>
            </a:fld>
            <a:endParaRPr lang="en-US">
              <a:cs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Slide Image Placeholder 1"/>
          <p:cNvSpPr>
            <a:spLocks noGrp="1" noRot="1" noChangeAspect="1"/>
          </p:cNvSpPr>
          <p:nvPr>
            <p:ph type="sldImg"/>
          </p:nvPr>
        </p:nvSpPr>
        <p:spPr bwMode="auto">
          <a:noFill/>
          <a:ln>
            <a:solidFill>
              <a:srgbClr val="000000"/>
            </a:solidFill>
            <a:miter lim="800000"/>
            <a:headEnd/>
            <a:tailEnd/>
          </a:ln>
        </p:spPr>
      </p:sp>
      <p:sp>
        <p:nvSpPr>
          <p:cNvPr id="819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endParaRPr lang="en-US" smtClean="0"/>
          </a:p>
          <a:p>
            <a:pPr>
              <a:spcBef>
                <a:spcPct val="0"/>
              </a:spcBef>
            </a:pPr>
            <a:endParaRPr lang="en-US" smtClean="0"/>
          </a:p>
        </p:txBody>
      </p:sp>
      <p:sp>
        <p:nvSpPr>
          <p:cNvPr id="819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A10DED7-290B-49B5-AF9E-B2EFE365CD93}" type="slidenum">
              <a:rPr lang="en-US">
                <a:cs typeface="Arial" charset="0"/>
              </a:rPr>
              <a:pPr fontAlgn="base">
                <a:spcBef>
                  <a:spcPct val="0"/>
                </a:spcBef>
                <a:spcAft>
                  <a:spcPct val="0"/>
                </a:spcAft>
              </a:pPr>
              <a:t>33</a:t>
            </a:fld>
            <a:endParaRPr lang="en-US">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69" name="Slide Image Placeholder 1"/>
          <p:cNvSpPr>
            <a:spLocks noGrp="1" noRot="1" noChangeAspect="1"/>
          </p:cNvSpPr>
          <p:nvPr>
            <p:ph type="sldImg"/>
          </p:nvPr>
        </p:nvSpPr>
        <p:spPr bwMode="auto">
          <a:noFill/>
          <a:ln>
            <a:solidFill>
              <a:srgbClr val="000000"/>
            </a:solidFill>
            <a:miter lim="800000"/>
            <a:headEnd/>
            <a:tailEnd/>
          </a:ln>
        </p:spPr>
      </p:sp>
      <p:sp>
        <p:nvSpPr>
          <p:cNvPr id="839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endParaRPr lang="en-US" smtClean="0"/>
          </a:p>
        </p:txBody>
      </p:sp>
      <p:sp>
        <p:nvSpPr>
          <p:cNvPr id="839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B482093-58ED-4674-B93B-6B744C34C90B}" type="slidenum">
              <a:rPr lang="en-US">
                <a:cs typeface="Arial" charset="0"/>
              </a:rPr>
              <a:pPr fontAlgn="base">
                <a:spcBef>
                  <a:spcPct val="0"/>
                </a:spcBef>
                <a:spcAft>
                  <a:spcPct val="0"/>
                </a:spcAft>
              </a:pPr>
              <a:t>34</a:t>
            </a:fld>
            <a:endParaRPr lang="en-US">
              <a:cs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Slide Image Placeholder 1"/>
          <p:cNvSpPr>
            <a:spLocks noGrp="1" noRot="1" noChangeAspect="1"/>
          </p:cNvSpPr>
          <p:nvPr>
            <p:ph type="sldImg"/>
          </p:nvPr>
        </p:nvSpPr>
        <p:spPr bwMode="auto">
          <a:noFill/>
          <a:ln>
            <a:solidFill>
              <a:srgbClr val="000000"/>
            </a:solidFill>
            <a:miter lim="800000"/>
            <a:headEnd/>
            <a:tailEnd/>
          </a:ln>
        </p:spPr>
      </p:sp>
      <p:sp>
        <p:nvSpPr>
          <p:cNvPr id="8601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a:p>
            <a:pPr>
              <a:spcBef>
                <a:spcPct val="0"/>
              </a:spcBef>
            </a:pPr>
            <a:endParaRPr lang="en-US" smtClean="0"/>
          </a:p>
        </p:txBody>
      </p:sp>
      <p:sp>
        <p:nvSpPr>
          <p:cNvPr id="860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BFC9E59-C914-456C-8779-D733DA88F968}" type="slidenum">
              <a:rPr lang="en-US">
                <a:cs typeface="Arial" charset="0"/>
              </a:rPr>
              <a:pPr fontAlgn="base">
                <a:spcBef>
                  <a:spcPct val="0"/>
                </a:spcBef>
                <a:spcAft>
                  <a:spcPct val="0"/>
                </a:spcAft>
              </a:pPr>
              <a:t>35</a:t>
            </a:fld>
            <a:endParaRPr lang="en-US">
              <a:cs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5" name="Slide Image Placeholder 1"/>
          <p:cNvSpPr>
            <a:spLocks noGrp="1" noRot="1" noChangeAspect="1"/>
          </p:cNvSpPr>
          <p:nvPr>
            <p:ph type="sldImg"/>
          </p:nvPr>
        </p:nvSpPr>
        <p:spPr bwMode="auto">
          <a:noFill/>
          <a:ln>
            <a:solidFill>
              <a:srgbClr val="000000"/>
            </a:solidFill>
            <a:miter lim="800000"/>
            <a:headEnd/>
            <a:tailEnd/>
          </a:ln>
        </p:spPr>
      </p:sp>
      <p:sp>
        <p:nvSpPr>
          <p:cNvPr id="8806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80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71F6F09-DF8C-4BC9-8058-9469C838509C}" type="slidenum">
              <a:rPr lang="en-US">
                <a:cs typeface="Arial" charset="0"/>
              </a:rPr>
              <a:pPr fontAlgn="base">
                <a:spcBef>
                  <a:spcPct val="0"/>
                </a:spcBef>
                <a:spcAft>
                  <a:spcPct val="0"/>
                </a:spcAft>
              </a:pPr>
              <a:t>36</a:t>
            </a:fld>
            <a:endParaRPr lang="en-US">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3" name="Slide Image Placeholder 1"/>
          <p:cNvSpPr>
            <a:spLocks noGrp="1" noRot="1" noChangeAspect="1"/>
          </p:cNvSpPr>
          <p:nvPr>
            <p:ph type="sldImg"/>
          </p:nvPr>
        </p:nvSpPr>
        <p:spPr bwMode="auto">
          <a:noFill/>
          <a:ln>
            <a:solidFill>
              <a:srgbClr val="000000"/>
            </a:solidFill>
            <a:miter lim="800000"/>
            <a:headEnd/>
            <a:tailEnd/>
          </a:ln>
        </p:spPr>
      </p:sp>
      <p:sp>
        <p:nvSpPr>
          <p:cNvPr id="901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latin typeface="Arial" charset="0"/>
              </a:rPr>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a:spcBef>
                <a:spcPct val="0"/>
              </a:spcBef>
            </a:pPr>
            <a:endParaRPr lang="en-US" smtClean="0"/>
          </a:p>
        </p:txBody>
      </p:sp>
      <p:sp>
        <p:nvSpPr>
          <p:cNvPr id="901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276717-5E7E-472A-B188-05AABDF3A90D}" type="slidenum">
              <a:rPr lang="en-US">
                <a:cs typeface="Arial" charset="0"/>
              </a:rPr>
              <a:pPr fontAlgn="base">
                <a:spcBef>
                  <a:spcPct val="0"/>
                </a:spcBef>
                <a:spcAft>
                  <a:spcPct val="0"/>
                </a:spcAft>
              </a:pPr>
              <a:t>37</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6568679-FDAF-4AF0-8BD5-EE235FECE45D}"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
            </a:r>
            <a:br>
              <a:rPr lang="en-US" smtClean="0"/>
            </a:br>
            <a:r>
              <a:rPr lang="en-US" smtClean="0"/>
              <a:t/>
            </a:r>
            <a:br>
              <a:rPr lang="en-US" smtClean="0"/>
            </a:br>
            <a:r>
              <a:rPr lang="en-US" smtClean="0"/>
              <a:t/>
            </a:r>
            <a:br>
              <a:rPr lang="en-US" smtClean="0"/>
            </a:br>
            <a:r>
              <a:rPr lang="en-US" smtClean="0"/>
              <a:t/>
            </a:r>
            <a:br>
              <a:rPr lang="en-US" smtClean="0"/>
            </a:br>
            <a:r>
              <a:rPr lang="en-US" smtClean="0"/>
              <a:t> </a:t>
            </a:r>
          </a:p>
          <a:p>
            <a:pPr>
              <a:spcBef>
                <a:spcPct val="0"/>
              </a:spcBef>
            </a:pPr>
            <a:endParaRPr lang="en-US" smtClean="0"/>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8BFE53C-DE54-46F1-B2BF-FC23D69305D3}"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Slide Image Placeholder 1"/>
          <p:cNvSpPr>
            <a:spLocks noGrp="1" noRot="1" noChangeAspect="1"/>
          </p:cNvSpPr>
          <p:nvPr>
            <p:ph type="sldImg"/>
          </p:nvPr>
        </p:nvSpPr>
        <p:spPr bwMode="auto">
          <a:noFill/>
          <a:ln>
            <a:solidFill>
              <a:srgbClr val="000000"/>
            </a:solidFill>
            <a:miter lim="800000"/>
            <a:headEnd/>
            <a:tailEnd/>
          </a:ln>
        </p:spPr>
      </p:sp>
      <p:sp>
        <p:nvSpPr>
          <p:cNvPr id="26626" name="Notes Placeholder 2"/>
          <p:cNvSpPr>
            <a:spLocks noGrp="1"/>
          </p:cNvSpPr>
          <p:nvPr>
            <p:ph type="body" idx="1"/>
          </p:nvPr>
        </p:nvSpPr>
        <p:spPr bwMode="auto">
          <a:noFill/>
        </p:spPr>
        <p:txBody>
          <a:bodyPr wrap="square" numCol="1" anchor="t" anchorCtr="0" compatLnSpc="1">
            <a:prstTxWarp prst="textNoShape">
              <a:avLst/>
            </a:prstTxWarp>
          </a:bodyPr>
          <a:lstStyle/>
          <a:p>
            <a:pPr lvl="3">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a:p>
            <a:pPr>
              <a:spcBef>
                <a:spcPct val="0"/>
              </a:spcBef>
            </a:pPr>
            <a:endParaRPr lang="en-US" smtClean="0"/>
          </a:p>
        </p:txBody>
      </p:sp>
      <p:sp>
        <p:nvSpPr>
          <p:cNvPr id="266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31972B9-CEF6-4639-AEAC-E45A32C6CCE6}"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81F9DFE-328E-4BE0-85BA-333B051DFA2B}"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17E7EC4-83A7-48C9-907D-98F82CAFBD2B}"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27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93675E2-E91A-482A-8298-85431CA73937}"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1E18453B-E662-47F2-8A13-3013B3B74018}" type="datetimeFigureOut">
              <a:rPr lang="en-US"/>
              <a:pPr>
                <a:defRPr/>
              </a:pPr>
              <a:t>10/11/2012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a:t>1-</a:t>
            </a:r>
            <a:fld id="{528151C7-BEA0-4558-9796-A9FA091CE925}"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dirty="0">
                <a:latin typeface="+mn-lt"/>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BC85ED02-EB8E-43E3-80ED-A315BABC13EA}"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dirty="0">
                <a:latin typeface="+mn-lt"/>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F2534A8F-0697-4825-8960-6C7401CD9997}"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C6F8E502-BA7F-4049-9D38-B46E8D3DC78D}" type="datetimeFigureOut">
              <a:rPr lang="en-US"/>
              <a:pPr>
                <a:defRPr/>
              </a:pPr>
              <a:t>10/11/2012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r>
              <a:rPr lang="en-US"/>
              <a:t>1-</a:t>
            </a:r>
            <a:fld id="{EEED57D3-049E-4C18-BA4E-F33BE66E57CA}"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a:latin typeface="+mn-lt"/>
                <a:cs typeface="+mn-cs"/>
              </a:defRPr>
            </a:lvl1pPr>
          </a:lstStyle>
          <a:p>
            <a:pPr>
              <a:defRPr/>
            </a:pPr>
            <a:fld id="{0B58C265-4DF0-4B1F-A237-410497EBAFB4}" type="datetimeFigureOut">
              <a:rPr lang="en-US"/>
              <a:pPr>
                <a:defRPr/>
              </a:pPr>
              <a:t>10/11/2012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BF4E268-6E4F-41C5-9CEC-BB9385F4DBA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dirty="0">
                <a:latin typeface="+mn-lt"/>
                <a:cs typeface="+mn-cs"/>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2734F73E-90D0-49A8-8D84-574247B70772}"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dirty="0">
                <a:latin typeface="+mn-lt"/>
                <a:cs typeface="+mn-cs"/>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9" name="Slide Number Placeholder 8"/>
          <p:cNvSpPr>
            <a:spLocks noGrp="1"/>
          </p:cNvSpPr>
          <p:nvPr>
            <p:ph type="sldNum" sz="quarter" idx="12"/>
          </p:nvPr>
        </p:nvSpPr>
        <p:spPr/>
        <p:txBody>
          <a:bodyPr/>
          <a:lstStyle>
            <a:lvl1pPr>
              <a:defRPr/>
            </a:lvl1pPr>
          </a:lstStyle>
          <a:p>
            <a:pPr>
              <a:defRPr/>
            </a:pPr>
            <a:fld id="{C9653359-F5E1-4748-AA81-9A08FE159D3D}"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dirty="0">
                <a:latin typeface="+mn-lt"/>
                <a:cs typeface="+mn-cs"/>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5" name="Slide Number Placeholder 4"/>
          <p:cNvSpPr>
            <a:spLocks noGrp="1"/>
          </p:cNvSpPr>
          <p:nvPr>
            <p:ph type="sldNum" sz="quarter" idx="12"/>
          </p:nvPr>
        </p:nvSpPr>
        <p:spPr/>
        <p:txBody>
          <a:bodyPr/>
          <a:lstStyle>
            <a:lvl1pPr>
              <a:defRPr/>
            </a:lvl1pPr>
          </a:lstStyle>
          <a:p>
            <a:pPr>
              <a:defRPr/>
            </a:pPr>
            <a:fld id="{A09108C9-D0F4-4539-A05B-314BAB4D6E65}"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dirty="0">
                <a:latin typeface="+mn-lt"/>
                <a:cs typeface="+mn-cs"/>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4" name="Slide Number Placeholder 3"/>
          <p:cNvSpPr>
            <a:spLocks noGrp="1"/>
          </p:cNvSpPr>
          <p:nvPr>
            <p:ph type="sldNum" sz="quarter" idx="12"/>
          </p:nvPr>
        </p:nvSpPr>
        <p:spPr/>
        <p:txBody>
          <a:bodyPr/>
          <a:lstStyle>
            <a:lvl1pPr>
              <a:defRPr/>
            </a:lvl1pPr>
          </a:lstStyle>
          <a:p>
            <a:pPr>
              <a:defRPr/>
            </a:pPr>
            <a:fld id="{57FF1933-9D94-4C11-85D1-DBD5F15E07DD}"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dirty="0">
                <a:latin typeface="+mn-lt"/>
                <a:cs typeface="+mn-cs"/>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4681DFF9-6B0E-4856-A22B-B73C2D6D560D}"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fontAlgn="auto">
              <a:spcBef>
                <a:spcPts val="0"/>
              </a:spcBef>
              <a:spcAft>
                <a:spcPts val="0"/>
              </a:spcAft>
              <a:defRPr b="0" dirty="0">
                <a:latin typeface="+mn-lt"/>
                <a:cs typeface="+mn-cs"/>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Copyright © 2013 Pearson Education, Inc. publishing as Prentice Hall</a:t>
            </a: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AF0646B8-6A71-4DBE-AF32-BB53BF0DFC1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457200" y="6356350"/>
            <a:ext cx="4622800" cy="365125"/>
          </a:xfrm>
          <a:prstGeom prst="rect">
            <a:avLst/>
          </a:prstGeom>
        </p:spPr>
        <p:txBody>
          <a:bodyPr vert="horz" lIns="91440" tIns="45720" rIns="91440" bIns="45720" rtlCol="0" anchor="ctr"/>
          <a:lstStyle>
            <a:lvl1pPr algn="ctr" fontAlgn="auto">
              <a:spcBef>
                <a:spcPts val="0"/>
              </a:spcBef>
              <a:spcAft>
                <a:spcPts val="0"/>
              </a:spcAft>
              <a:defRPr sz="1200" b="0" smtClean="0">
                <a:solidFill>
                  <a:schemeClr val="tx1">
                    <a:tint val="75000"/>
                  </a:schemeClr>
                </a:solidFill>
                <a:latin typeface="+mn-lt"/>
                <a:cs typeface="+mn-cs"/>
              </a:defRPr>
            </a:lvl1p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b="0" smtClean="0">
                <a:solidFill>
                  <a:schemeClr val="tx1">
                    <a:tint val="75000"/>
                  </a:schemeClr>
                </a:solidFill>
                <a:latin typeface="+mn-lt"/>
                <a:cs typeface="+mn-cs"/>
              </a:defRPr>
            </a:lvl1pPr>
          </a:lstStyle>
          <a:p>
            <a:pPr>
              <a:defRPr/>
            </a:pPr>
            <a:r>
              <a:rPr lang="en-US"/>
              <a:t>5-</a:t>
            </a:r>
            <a:fld id="{B3EA12A6-576F-42E5-BA1F-DE6016BE49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hf hdr="0" dt="0"/>
  <p:txStyles>
    <p:titleStyle>
      <a:lvl1pPr algn="r" defTabSz="457200" rtl="0" fontAlgn="base">
        <a:spcBef>
          <a:spcPct val="0"/>
        </a:spcBef>
        <a:spcAft>
          <a:spcPct val="0"/>
        </a:spcAft>
        <a:defRPr sz="3200" kern="1200">
          <a:solidFill>
            <a:schemeClr val="tx1"/>
          </a:solidFill>
          <a:latin typeface="Arial Narrow"/>
          <a:ea typeface="Arial Narrow" pitchFamily="34" charset="0"/>
          <a:cs typeface="Arial Narrow"/>
        </a:defRPr>
      </a:lvl1pPr>
      <a:lvl2pPr algn="r" defTabSz="457200" rtl="0" fontAlgn="base">
        <a:spcBef>
          <a:spcPct val="0"/>
        </a:spcBef>
        <a:spcAft>
          <a:spcPct val="0"/>
        </a:spcAft>
        <a:defRPr sz="3200">
          <a:solidFill>
            <a:schemeClr val="tx1"/>
          </a:solidFill>
          <a:latin typeface="Arial Narrow" pitchFamily="34" charset="0"/>
          <a:ea typeface="Arial Narrow" pitchFamily="34" charset="0"/>
          <a:cs typeface="Arial Narrow" pitchFamily="34" charset="0"/>
        </a:defRPr>
      </a:lvl2pPr>
      <a:lvl3pPr algn="r" defTabSz="457200" rtl="0" fontAlgn="base">
        <a:spcBef>
          <a:spcPct val="0"/>
        </a:spcBef>
        <a:spcAft>
          <a:spcPct val="0"/>
        </a:spcAft>
        <a:defRPr sz="3200">
          <a:solidFill>
            <a:schemeClr val="tx1"/>
          </a:solidFill>
          <a:latin typeface="Arial Narrow" pitchFamily="34" charset="0"/>
          <a:ea typeface="Arial Narrow" pitchFamily="34" charset="0"/>
          <a:cs typeface="Arial Narrow" pitchFamily="34" charset="0"/>
        </a:defRPr>
      </a:lvl3pPr>
      <a:lvl4pPr algn="r" defTabSz="457200" rtl="0" fontAlgn="base">
        <a:spcBef>
          <a:spcPct val="0"/>
        </a:spcBef>
        <a:spcAft>
          <a:spcPct val="0"/>
        </a:spcAft>
        <a:defRPr sz="3200">
          <a:solidFill>
            <a:schemeClr val="tx1"/>
          </a:solidFill>
          <a:latin typeface="Arial Narrow" pitchFamily="34" charset="0"/>
          <a:ea typeface="Arial Narrow" pitchFamily="34" charset="0"/>
          <a:cs typeface="Arial Narrow" pitchFamily="34" charset="0"/>
        </a:defRPr>
      </a:lvl4pPr>
      <a:lvl5pPr algn="r" defTabSz="457200" rtl="0" fontAlgn="base">
        <a:spcBef>
          <a:spcPct val="0"/>
        </a:spcBef>
        <a:spcAft>
          <a:spcPct val="0"/>
        </a:spcAft>
        <a:defRPr sz="3200">
          <a:solidFill>
            <a:schemeClr val="tx1"/>
          </a:solidFill>
          <a:latin typeface="Arial Narrow" pitchFamily="34" charset="0"/>
          <a:ea typeface="Arial Narrow" pitchFamily="34" charset="0"/>
          <a:cs typeface="Arial Narrow" pitchFamily="34" charset="0"/>
        </a:defRPr>
      </a:lvl5pPr>
      <a:lvl6pPr marL="457200" algn="r" defTabSz="457200" rtl="0" fontAlgn="base">
        <a:spcBef>
          <a:spcPct val="0"/>
        </a:spcBef>
        <a:spcAft>
          <a:spcPct val="0"/>
        </a:spcAft>
        <a:defRPr sz="3200">
          <a:solidFill>
            <a:schemeClr val="tx1"/>
          </a:solidFill>
          <a:latin typeface="Arial Narrow" pitchFamily="34" charset="0"/>
          <a:ea typeface="Arial Narrow" pitchFamily="34" charset="0"/>
          <a:cs typeface="Arial Narrow" pitchFamily="34" charset="0"/>
        </a:defRPr>
      </a:lvl6pPr>
      <a:lvl7pPr marL="914400" algn="r" defTabSz="457200" rtl="0" fontAlgn="base">
        <a:spcBef>
          <a:spcPct val="0"/>
        </a:spcBef>
        <a:spcAft>
          <a:spcPct val="0"/>
        </a:spcAft>
        <a:defRPr sz="3200">
          <a:solidFill>
            <a:schemeClr val="tx1"/>
          </a:solidFill>
          <a:latin typeface="Arial Narrow" pitchFamily="34" charset="0"/>
          <a:ea typeface="Arial Narrow" pitchFamily="34" charset="0"/>
          <a:cs typeface="Arial Narrow" pitchFamily="34" charset="0"/>
        </a:defRPr>
      </a:lvl7pPr>
      <a:lvl8pPr marL="1371600" algn="r" defTabSz="457200" rtl="0" fontAlgn="base">
        <a:spcBef>
          <a:spcPct val="0"/>
        </a:spcBef>
        <a:spcAft>
          <a:spcPct val="0"/>
        </a:spcAft>
        <a:defRPr sz="3200">
          <a:solidFill>
            <a:schemeClr val="tx1"/>
          </a:solidFill>
          <a:latin typeface="Arial Narrow" pitchFamily="34" charset="0"/>
          <a:ea typeface="Arial Narrow" pitchFamily="34" charset="0"/>
          <a:cs typeface="Arial Narrow" pitchFamily="34" charset="0"/>
        </a:defRPr>
      </a:lvl8pPr>
      <a:lvl9pPr marL="1828800" algn="r" defTabSz="457200" rtl="0" fontAlgn="base">
        <a:spcBef>
          <a:spcPct val="0"/>
        </a:spcBef>
        <a:spcAft>
          <a:spcPct val="0"/>
        </a:spcAft>
        <a:defRPr sz="3200">
          <a:solidFill>
            <a:schemeClr val="tx1"/>
          </a:solidFill>
          <a:latin typeface="Arial Narrow" pitchFamily="34" charset="0"/>
          <a:ea typeface="Arial Narrow" pitchFamily="34" charset="0"/>
          <a:cs typeface="Arial Narrow" pitchFamily="34" charset="0"/>
        </a:defRPr>
      </a:lvl9pPr>
    </p:titleStyle>
    <p:bodyStyle>
      <a:lvl1pPr marL="342900" indent="-342900" algn="l" defTabSz="457200" rtl="0" fontAlgn="base">
        <a:spcBef>
          <a:spcPct val="20000"/>
        </a:spcBef>
        <a:spcAft>
          <a:spcPct val="0"/>
        </a:spcAft>
        <a:buFont typeface="Arial" charset="0"/>
        <a:buChar char="•"/>
        <a:defRPr sz="2800" kern="1200">
          <a:solidFill>
            <a:schemeClr val="tx1"/>
          </a:solidFill>
          <a:latin typeface="Arial"/>
          <a:ea typeface="+mn-ea"/>
          <a:cs typeface="Arial"/>
        </a:defRPr>
      </a:lvl1pPr>
      <a:lvl2pPr marL="742950" indent="-285750" algn="l" defTabSz="457200" rtl="0" fontAlgn="base">
        <a:spcBef>
          <a:spcPct val="20000"/>
        </a:spcBef>
        <a:spcAft>
          <a:spcPct val="0"/>
        </a:spcAft>
        <a:buFont typeface="Arial" charset="0"/>
        <a:buChar char="–"/>
        <a:defRPr sz="2800" kern="1200">
          <a:solidFill>
            <a:schemeClr val="tx1"/>
          </a:solidFill>
          <a:latin typeface="Arial"/>
          <a:ea typeface="+mn-ea"/>
          <a:cs typeface="Arial"/>
        </a:defRPr>
      </a:lvl2pPr>
      <a:lvl3pPr marL="1143000" indent="-228600" algn="l" defTabSz="457200" rtl="0" fontAlgn="base">
        <a:spcBef>
          <a:spcPct val="20000"/>
        </a:spcBef>
        <a:spcAft>
          <a:spcPct val="0"/>
        </a:spcAft>
        <a:buFont typeface="Arial" charset="0"/>
        <a:buChar char="•"/>
        <a:defRPr sz="2800" kern="1200">
          <a:solidFill>
            <a:schemeClr val="tx1"/>
          </a:solidFill>
          <a:latin typeface="Arial"/>
          <a:ea typeface="+mn-ea"/>
          <a:cs typeface="Arial"/>
        </a:defRPr>
      </a:lvl3pPr>
      <a:lvl4pPr marL="1600200" indent="-228600" algn="l" defTabSz="457200" rtl="0" fontAlgn="base">
        <a:spcBef>
          <a:spcPct val="20000"/>
        </a:spcBef>
        <a:spcAft>
          <a:spcPct val="0"/>
        </a:spcAft>
        <a:buFont typeface="Arial" charset="0"/>
        <a:buChar char="–"/>
        <a:defRPr sz="2800" kern="1200">
          <a:solidFill>
            <a:schemeClr val="tx1"/>
          </a:solidFill>
          <a:latin typeface="Arial"/>
          <a:ea typeface="+mn-ea"/>
          <a:cs typeface="Arial"/>
        </a:defRPr>
      </a:lvl4pPr>
      <a:lvl5pPr marL="2057400" indent="-228600" algn="l" defTabSz="457200" rtl="0" fontAlgn="base">
        <a:spcBef>
          <a:spcPct val="20000"/>
        </a:spcBef>
        <a:spcAft>
          <a:spcPct val="0"/>
        </a:spcAft>
        <a:buFont typeface="Arial" charset="0"/>
        <a:buChar char="»"/>
        <a:defRPr sz="2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8"/>
          <p:cNvSpPr>
            <a:spLocks noGrp="1"/>
          </p:cNvSpPr>
          <p:nvPr>
            <p:ph type="ctrTitle"/>
          </p:nvPr>
        </p:nvSpPr>
        <p:spPr>
          <a:xfrm>
            <a:off x="4233863" y="0"/>
            <a:ext cx="4910137" cy="2130425"/>
          </a:xfrm>
        </p:spPr>
        <p:txBody>
          <a:bodyPr/>
          <a:lstStyle/>
          <a:p>
            <a:r>
              <a:rPr lang="en-US" b="1" smtClean="0">
                <a:latin typeface="Arial Narrow" pitchFamily="34" charset="0"/>
                <a:cs typeface="Arial Narrow" pitchFamily="34" charset="0"/>
              </a:rPr>
              <a:t>Organizational Behavior</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15th Ed</a:t>
            </a:r>
          </a:p>
        </p:txBody>
      </p:sp>
      <p:sp>
        <p:nvSpPr>
          <p:cNvPr id="10" name="Subtitle 9"/>
          <p:cNvSpPr>
            <a:spLocks noGrp="1"/>
          </p:cNvSpPr>
          <p:nvPr>
            <p:ph type="subTitle" idx="1"/>
          </p:nvPr>
        </p:nvSpPr>
        <p:spPr>
          <a:xfrm>
            <a:off x="1431925" y="3616325"/>
            <a:ext cx="7373938" cy="1300163"/>
          </a:xfrm>
        </p:spPr>
        <p:txBody>
          <a:bodyPr>
            <a:normAutofit/>
          </a:bodyPr>
          <a:lstStyle/>
          <a:p>
            <a:pPr lvl="1" algn="r"/>
            <a:r>
              <a:rPr lang="en-US" sz="3400" b="1" smtClean="0">
                <a:solidFill>
                  <a:srgbClr val="898989"/>
                </a:solidFill>
                <a:latin typeface="Arial" charset="0"/>
                <a:cs typeface="Arial" charset="0"/>
              </a:rPr>
              <a:t>Power and Politics</a:t>
            </a:r>
          </a:p>
        </p:txBody>
      </p:sp>
      <p:sp>
        <p:nvSpPr>
          <p:cNvPr id="13" name="Footer Placeholder 12"/>
          <p:cNvSpPr>
            <a:spLocks noGrp="1"/>
          </p:cNvSpPr>
          <p:nvPr>
            <p:ph type="ftr" sz="quarter" idx="11"/>
          </p:nvPr>
        </p:nvSpPr>
        <p:spPr/>
        <p:txBody>
          <a:bodyPr/>
          <a:lstStyle/>
          <a:p>
            <a:pPr>
              <a:defRPr/>
            </a:pPr>
            <a:r>
              <a:rPr lang="en-US" dirty="0"/>
              <a:t>Copyright © 2013 Pearson Education, Inc. publishing as Prentice Hall</a:t>
            </a:r>
          </a:p>
        </p:txBody>
      </p:sp>
      <p:sp>
        <p:nvSpPr>
          <p:cNvPr id="7" name="Slide Number Placeholder 6"/>
          <p:cNvSpPr>
            <a:spLocks noGrp="1"/>
          </p:cNvSpPr>
          <p:nvPr>
            <p:ph type="sldNum" sz="quarter" idx="12"/>
          </p:nvPr>
        </p:nvSpPr>
        <p:spPr/>
        <p:txBody>
          <a:bodyPr/>
          <a:lstStyle/>
          <a:p>
            <a:pPr>
              <a:defRPr/>
            </a:pPr>
            <a:r>
              <a:rPr lang="en-US" dirty="0"/>
              <a:t>13-</a:t>
            </a:r>
            <a:fld id="{96DD40DB-841E-441E-9FE1-7D534CCF60D6}" type="slidenum">
              <a:rPr lang="en-US"/>
              <a:pPr>
                <a:defRPr/>
              </a:pPr>
              <a:t>1</a:t>
            </a:fld>
            <a:endParaRPr lang="en-US" dirty="0"/>
          </a:p>
        </p:txBody>
      </p:sp>
      <p:sp>
        <p:nvSpPr>
          <p:cNvPr id="15365" name="TextBox 41"/>
          <p:cNvSpPr txBox="1">
            <a:spLocks noChangeArrowheads="1"/>
          </p:cNvSpPr>
          <p:nvPr/>
        </p:nvSpPr>
        <p:spPr bwMode="auto">
          <a:xfrm>
            <a:off x="4002088" y="2463800"/>
            <a:ext cx="5022850" cy="457200"/>
          </a:xfrm>
          <a:prstGeom prst="rect">
            <a:avLst/>
          </a:prstGeom>
          <a:noFill/>
          <a:ln w="9525">
            <a:noFill/>
            <a:miter lim="800000"/>
            <a:headEnd/>
            <a:tailEnd/>
          </a:ln>
        </p:spPr>
        <p:txBody>
          <a:bodyPr>
            <a:spAutoFit/>
          </a:bodyPr>
          <a:lstStyle/>
          <a:p>
            <a:pPr algn="r"/>
            <a:r>
              <a:rPr lang="en-US" sz="2400">
                <a:latin typeface="Perpetua Titling MT" pitchFamily="18" charset="0"/>
              </a:rPr>
              <a:t>Robbins and Judge</a:t>
            </a:r>
          </a:p>
        </p:txBody>
      </p:sp>
      <p:sp>
        <p:nvSpPr>
          <p:cNvPr id="15366" name="TextBox 42"/>
          <p:cNvSpPr txBox="1">
            <a:spLocks noChangeArrowheads="1"/>
          </p:cNvSpPr>
          <p:nvPr/>
        </p:nvSpPr>
        <p:spPr bwMode="auto">
          <a:xfrm>
            <a:off x="177800" y="741363"/>
            <a:ext cx="4660900" cy="2286000"/>
          </a:xfrm>
          <a:prstGeom prst="rect">
            <a:avLst/>
          </a:prstGeom>
          <a:noFill/>
          <a:ln w="9525">
            <a:noFill/>
            <a:miter lim="800000"/>
            <a:headEnd/>
            <a:tailEnd/>
          </a:ln>
        </p:spPr>
        <p:txBody>
          <a:bodyPr>
            <a:spAutoFit/>
          </a:bodyPr>
          <a:lstStyle/>
          <a:p>
            <a:r>
              <a:rPr lang="en-US" sz="4000" i="1">
                <a:latin typeface="Perpetua Titling MT" pitchFamily="18" charset="0"/>
              </a:rPr>
              <a:t>Chapter</a:t>
            </a:r>
            <a:r>
              <a:rPr lang="en-US" sz="6000" i="1">
                <a:latin typeface="Perpetua Titling MT" pitchFamily="18" charset="0"/>
              </a:rPr>
              <a:t> </a:t>
            </a:r>
            <a:r>
              <a:rPr lang="en-US" sz="14400" i="1">
                <a:latin typeface="Perpetua Titling MT" pitchFamily="18" charset="0"/>
              </a:rPr>
              <a:t>13</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itle 1"/>
          <p:cNvSpPr>
            <a:spLocks noGrp="1"/>
          </p:cNvSpPr>
          <p:nvPr>
            <p:ph type="title"/>
          </p:nvPr>
        </p:nvSpPr>
        <p:spPr>
          <a:xfrm>
            <a:off x="627063" y="0"/>
            <a:ext cx="8229600" cy="1438275"/>
          </a:xfrm>
        </p:spPr>
        <p:txBody>
          <a:bodyPr/>
          <a:lstStyle/>
          <a:p>
            <a:pPr hangingPunct="0"/>
            <a:r>
              <a:rPr lang="en-US" b="1" smtClean="0">
                <a:latin typeface="Arial Narrow" pitchFamily="34" charset="0"/>
                <a:cs typeface="Arial Narrow" pitchFamily="34" charset="0"/>
              </a:rPr>
              <a:t>Explain the role of dependence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in power relationships</a:t>
            </a:r>
          </a:p>
        </p:txBody>
      </p:sp>
      <p:sp>
        <p:nvSpPr>
          <p:cNvPr id="33794" name="Content Placeholder 13"/>
          <p:cNvSpPr>
            <a:spLocks noGrp="1"/>
          </p:cNvSpPr>
          <p:nvPr>
            <p:ph idx="1"/>
          </p:nvPr>
        </p:nvSpPr>
        <p:spPr>
          <a:xfrm>
            <a:off x="457200" y="1817688"/>
            <a:ext cx="8229600" cy="3962400"/>
          </a:xfrm>
        </p:spPr>
        <p:txBody>
          <a:bodyPr/>
          <a:lstStyle/>
          <a:p>
            <a:pPr lvl="1"/>
            <a:r>
              <a:rPr lang="en-US" b="1" smtClean="0">
                <a:latin typeface="Arial" charset="0"/>
                <a:cs typeface="Arial" charset="0"/>
              </a:rPr>
              <a:t>What Creates Dependency? </a:t>
            </a:r>
          </a:p>
          <a:p>
            <a:pPr lvl="2"/>
            <a:r>
              <a:rPr lang="en-US" b="1" smtClean="0">
                <a:latin typeface="Arial" charset="0"/>
                <a:cs typeface="Arial" charset="0"/>
              </a:rPr>
              <a:t>Importance</a:t>
            </a:r>
          </a:p>
          <a:p>
            <a:pPr lvl="2"/>
            <a:r>
              <a:rPr lang="en-US" b="1" smtClean="0">
                <a:latin typeface="Arial" charset="0"/>
                <a:cs typeface="Arial" charset="0"/>
              </a:rPr>
              <a:t>Scarcity</a:t>
            </a:r>
          </a:p>
          <a:p>
            <a:pPr lvl="2"/>
            <a:r>
              <a:rPr lang="en-US" b="1" smtClean="0">
                <a:latin typeface="Arial" charset="0"/>
                <a:cs typeface="Arial" charset="0"/>
              </a:rPr>
              <a:t>Nonsubstitutability</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13-</a:t>
            </a:r>
            <a:fld id="{7FCC5674-4FE8-4FAE-8EE1-FF96B4866375}" type="slidenum">
              <a:rPr lang="en-US"/>
              <a:pPr>
                <a:defRPr/>
              </a:pPr>
              <a:t>10</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3</a:t>
            </a:r>
          </a:p>
        </p:txBody>
      </p:sp>
      <p:sp>
        <p:nvSpPr>
          <p:cNvPr id="33799"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b="0">
                <a:solidFill>
                  <a:srgbClr val="FFFFFF"/>
                </a:solidFill>
                <a:latin typeface="Calibri" pitchFamily="34" charset="0"/>
              </a:rPr>
              <a:t>1</a:t>
            </a:r>
            <a:endParaRPr lang="en-US" b="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b="1" smtClean="0">
                <a:latin typeface="Arial Narrow" pitchFamily="34" charset="0"/>
                <a:cs typeface="Arial Narrow" pitchFamily="34" charset="0"/>
              </a:rPr>
              <a:t>Identify nine power or influence tactics </a:t>
            </a:r>
            <a:br>
              <a:rPr lang="en-US" sz="2900" b="1" smtClean="0">
                <a:latin typeface="Arial Narrow" pitchFamily="34" charset="0"/>
                <a:cs typeface="Arial Narrow" pitchFamily="34" charset="0"/>
              </a:rPr>
            </a:br>
            <a:r>
              <a:rPr lang="en-US" sz="2900" b="1" smtClean="0">
                <a:latin typeface="Arial Narrow" pitchFamily="34" charset="0"/>
                <a:cs typeface="Arial Narrow" pitchFamily="34" charset="0"/>
              </a:rPr>
              <a:t>and their contingencies</a:t>
            </a:r>
            <a:br>
              <a:rPr lang="en-US" sz="2900" b="1" smtClean="0">
                <a:latin typeface="Arial Narrow" pitchFamily="34" charset="0"/>
                <a:cs typeface="Arial Narrow" pitchFamily="34" charset="0"/>
              </a:rPr>
            </a:br>
            <a:endParaRPr lang="en-US" sz="2900" b="1" smtClean="0">
              <a:latin typeface="Arial Narrow" pitchFamily="34" charset="0"/>
              <a:cs typeface="Arial Narrow" pitchFamily="34" charset="0"/>
            </a:endParaRPr>
          </a:p>
        </p:txBody>
      </p:sp>
      <p:sp>
        <p:nvSpPr>
          <p:cNvPr id="35842" name="Content Placeholder 2"/>
          <p:cNvSpPr>
            <a:spLocks noGrp="1"/>
          </p:cNvSpPr>
          <p:nvPr>
            <p:ph sz="half" idx="1"/>
          </p:nvPr>
        </p:nvSpPr>
        <p:spPr/>
        <p:txBody>
          <a:bodyPr/>
          <a:lstStyle/>
          <a:p>
            <a:r>
              <a:rPr lang="en-US" b="1" smtClean="0">
                <a:latin typeface="Arial" charset="0"/>
                <a:cs typeface="Arial" charset="0"/>
              </a:rPr>
              <a:t>Legitimacy</a:t>
            </a:r>
          </a:p>
          <a:p>
            <a:r>
              <a:rPr lang="en-US" b="1" smtClean="0">
                <a:latin typeface="Arial" charset="0"/>
                <a:cs typeface="Arial" charset="0"/>
              </a:rPr>
              <a:t>Rational Persuasion</a:t>
            </a:r>
          </a:p>
          <a:p>
            <a:r>
              <a:rPr lang="en-US" b="1" smtClean="0">
                <a:latin typeface="Arial" charset="0"/>
                <a:cs typeface="Arial" charset="0"/>
              </a:rPr>
              <a:t>Inspirational Appeals</a:t>
            </a:r>
            <a:r>
              <a:rPr lang="en-US" sz="2400" smtClean="0">
                <a:latin typeface="Arial" charset="0"/>
                <a:cs typeface="Arial" charset="0"/>
              </a:rPr>
              <a:t> </a:t>
            </a:r>
            <a:endParaRPr lang="en-US" b="1" smtClean="0">
              <a:latin typeface="Arial" charset="0"/>
              <a:cs typeface="Arial" charset="0"/>
            </a:endParaRPr>
          </a:p>
          <a:p>
            <a:r>
              <a:rPr lang="en-US" b="1" smtClean="0">
                <a:latin typeface="Arial" charset="0"/>
                <a:cs typeface="Arial" charset="0"/>
              </a:rPr>
              <a:t>Consultation</a:t>
            </a:r>
          </a:p>
          <a:p>
            <a:r>
              <a:rPr lang="en-US" b="1" smtClean="0">
                <a:latin typeface="Arial" charset="0"/>
                <a:cs typeface="Arial" charset="0"/>
              </a:rPr>
              <a:t>Exchange</a:t>
            </a:r>
          </a:p>
          <a:p>
            <a:endParaRPr lang="en-US" b="1" smtClean="0">
              <a:latin typeface="Arial" charset="0"/>
              <a:cs typeface="Arial" charset="0"/>
            </a:endParaRPr>
          </a:p>
        </p:txBody>
      </p:sp>
      <p:sp>
        <p:nvSpPr>
          <p:cNvPr id="35843" name="Content Placeholder 3"/>
          <p:cNvSpPr>
            <a:spLocks noGrp="1"/>
          </p:cNvSpPr>
          <p:nvPr>
            <p:ph sz="half" idx="2"/>
          </p:nvPr>
        </p:nvSpPr>
        <p:spPr/>
        <p:txBody>
          <a:bodyPr/>
          <a:lstStyle/>
          <a:p>
            <a:r>
              <a:rPr lang="en-US" b="1" smtClean="0">
                <a:latin typeface="Arial" charset="0"/>
                <a:cs typeface="Arial" charset="0"/>
              </a:rPr>
              <a:t>Personal Appeals</a:t>
            </a:r>
          </a:p>
          <a:p>
            <a:r>
              <a:rPr lang="en-US" b="1" smtClean="0">
                <a:latin typeface="Arial" charset="0"/>
                <a:cs typeface="Arial" charset="0"/>
              </a:rPr>
              <a:t>Ingratiaing</a:t>
            </a:r>
          </a:p>
          <a:p>
            <a:r>
              <a:rPr lang="en-US" b="1" smtClean="0">
                <a:latin typeface="Arial" charset="0"/>
                <a:cs typeface="Arial" charset="0"/>
              </a:rPr>
              <a:t>Pressure</a:t>
            </a:r>
          </a:p>
          <a:p>
            <a:r>
              <a:rPr lang="en-US" b="1" smtClean="0">
                <a:latin typeface="Arial" charset="0"/>
                <a:cs typeface="Arial" charset="0"/>
              </a:rPr>
              <a:t>Coalitions</a:t>
            </a:r>
          </a:p>
          <a:p>
            <a:endParaRPr lang="en-US" b="1" smtClean="0">
              <a:latin typeface="Arial" charset="0"/>
              <a:cs typeface="Arial" charset="0"/>
            </a:endParaRPr>
          </a:p>
        </p:txBody>
      </p:sp>
      <p:sp>
        <p:nvSpPr>
          <p:cNvPr id="5" name="Footer Placeholder 4"/>
          <p:cNvSpPr>
            <a:spLocks noGrp="1"/>
          </p:cNvSpPr>
          <p:nvPr>
            <p:ph type="ftr" sz="quarter" idx="11"/>
          </p:nvPr>
        </p:nvSpPr>
        <p:spPr/>
        <p:txBody>
          <a:bodyPr/>
          <a:lstStyle/>
          <a:p>
            <a:pPr>
              <a:defRPr/>
            </a:pPr>
            <a:r>
              <a:rPr lang="en-US"/>
              <a:t>Copyright © 2013 Pearson Education, Inc. publishing as Prentice Hall</a:t>
            </a:r>
            <a:endParaRPr lang="en-US" dirty="0"/>
          </a:p>
        </p:txBody>
      </p:sp>
      <p:sp>
        <p:nvSpPr>
          <p:cNvPr id="6" name="Slide Number Placeholder 5"/>
          <p:cNvSpPr>
            <a:spLocks noGrp="1"/>
          </p:cNvSpPr>
          <p:nvPr>
            <p:ph type="sldNum" sz="quarter" idx="12"/>
          </p:nvPr>
        </p:nvSpPr>
        <p:spPr/>
        <p:txBody>
          <a:bodyPr/>
          <a:lstStyle/>
          <a:p>
            <a:pPr>
              <a:defRPr/>
            </a:pPr>
            <a:r>
              <a:rPr lang="en-US" dirty="0"/>
              <a:t>13-</a:t>
            </a:r>
            <a:fld id="{52BBD28C-B004-4362-BC2E-7F5D1BC5EA8A}" type="slidenum">
              <a:rPr lang="en-US"/>
              <a:pPr>
                <a:defRPr/>
              </a:pPr>
              <a:t>11</a:t>
            </a:fld>
            <a:endParaRPr lang="en-US" dirty="0"/>
          </a:p>
        </p:txBody>
      </p:sp>
      <p:sp>
        <p:nvSpPr>
          <p:cNvPr id="7" name="Oval 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8" name="TextBox 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4</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627063" y="0"/>
            <a:ext cx="8229600" cy="1438275"/>
          </a:xfrm>
        </p:spPr>
        <p:txBody>
          <a:bodyPr/>
          <a:lstStyle/>
          <a:p>
            <a:pPr hangingPunct="0"/>
            <a:r>
              <a:rPr lang="en-US" b="1" smtClean="0">
                <a:latin typeface="Arial Narrow" pitchFamily="34" charset="0"/>
                <a:cs typeface="Arial Narrow" pitchFamily="34" charset="0"/>
              </a:rPr>
              <a:t>Identify nine power or influence tactics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and their contingencies</a:t>
            </a:r>
          </a:p>
        </p:txBody>
      </p:sp>
      <p:sp>
        <p:nvSpPr>
          <p:cNvPr id="37890" name="Content Placeholder 13"/>
          <p:cNvSpPr>
            <a:spLocks noGrp="1"/>
          </p:cNvSpPr>
          <p:nvPr>
            <p:ph idx="1"/>
          </p:nvPr>
        </p:nvSpPr>
        <p:spPr>
          <a:xfrm>
            <a:off x="457200" y="1817688"/>
            <a:ext cx="8229600" cy="3962400"/>
          </a:xfrm>
        </p:spPr>
        <p:txBody>
          <a:bodyPr/>
          <a:lstStyle/>
          <a:p>
            <a:r>
              <a:rPr lang="en-US" b="1" smtClean="0">
                <a:latin typeface="Arial" charset="0"/>
                <a:cs typeface="Arial" charset="0"/>
              </a:rPr>
              <a:t>Some tactics are more effective than others. </a:t>
            </a:r>
          </a:p>
          <a:p>
            <a:pPr lvl="1"/>
            <a:r>
              <a:rPr lang="en-US" b="1" smtClean="0">
                <a:latin typeface="Arial" charset="0"/>
                <a:cs typeface="Arial" charset="0"/>
              </a:rPr>
              <a:t>Rational persuasion, inspirational appeals, and consultation are most effective when the audience is highly interested in the outcomes.</a:t>
            </a:r>
          </a:p>
          <a:p>
            <a:pPr lvl="1"/>
            <a:r>
              <a:rPr lang="en-US" b="1" smtClean="0">
                <a:latin typeface="Arial" charset="0"/>
                <a:cs typeface="Arial" charset="0"/>
              </a:rPr>
              <a:t>Pressure tends to backfire.</a:t>
            </a:r>
          </a:p>
          <a:p>
            <a:pPr lvl="1"/>
            <a:r>
              <a:rPr lang="en-US" b="1" smtClean="0">
                <a:latin typeface="Arial" charset="0"/>
                <a:cs typeface="Arial" charset="0"/>
              </a:rPr>
              <a:t>Both ingratiation and legitimacy can lessen the negative reactions from appearing to “dictate” outcomes.</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13-</a:t>
            </a:r>
            <a:fld id="{19CF4BD4-9DD0-450D-B8C9-00EDD08DDE62}" type="slidenum">
              <a:rPr lang="en-US"/>
              <a:pPr>
                <a:defRPr/>
              </a:pPr>
              <a:t>12</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4</a:t>
            </a:r>
          </a:p>
        </p:txBody>
      </p:sp>
      <p:sp>
        <p:nvSpPr>
          <p:cNvPr id="37895"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b="0">
                <a:solidFill>
                  <a:srgbClr val="FFFFFF"/>
                </a:solidFill>
                <a:latin typeface="Calibri" pitchFamily="34" charset="0"/>
              </a:rPr>
              <a:t>1</a:t>
            </a:r>
            <a:endParaRPr lang="en-US" b="0">
              <a:latin typeface="Calibri" pitchFamily="34"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a:xfrm>
            <a:off x="627063" y="0"/>
            <a:ext cx="8229600" cy="1438275"/>
          </a:xfrm>
        </p:spPr>
        <p:txBody>
          <a:bodyPr/>
          <a:lstStyle/>
          <a:p>
            <a:pPr hangingPunct="0"/>
            <a:r>
              <a:rPr lang="en-US" b="1" smtClean="0">
                <a:latin typeface="Arial Narrow" pitchFamily="34" charset="0"/>
                <a:cs typeface="Arial Narrow" pitchFamily="34" charset="0"/>
              </a:rPr>
              <a:t>Identify nine power or influence tactics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and their contingencies</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13-</a:t>
            </a:r>
            <a:fld id="{815444B4-8753-4DEC-BDF8-338466F31971}" type="slidenum">
              <a:rPr lang="en-US"/>
              <a:pPr>
                <a:defRPr/>
              </a:pPr>
              <a:t>13</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4</a:t>
            </a:r>
          </a:p>
        </p:txBody>
      </p:sp>
      <p:sp>
        <p:nvSpPr>
          <p:cNvPr id="39942"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b="0">
                <a:solidFill>
                  <a:srgbClr val="FFFFFF"/>
                </a:solidFill>
                <a:latin typeface="Calibri" pitchFamily="34" charset="0"/>
              </a:rPr>
              <a:t>1</a:t>
            </a:r>
            <a:endParaRPr lang="en-US" b="0">
              <a:latin typeface="Calibri" pitchFamily="34" charset="0"/>
            </a:endParaRPr>
          </a:p>
        </p:txBody>
      </p:sp>
      <p:pic>
        <p:nvPicPr>
          <p:cNvPr id="39943" name="Picture 3"/>
          <p:cNvPicPr>
            <a:picLocks noChangeAspect="1"/>
          </p:cNvPicPr>
          <p:nvPr/>
        </p:nvPicPr>
        <p:blipFill>
          <a:blip r:embed="rId3"/>
          <a:srcRect/>
          <a:stretch>
            <a:fillRect/>
          </a:stretch>
        </p:blipFill>
        <p:spPr bwMode="auto">
          <a:xfrm>
            <a:off x="236538" y="2235200"/>
            <a:ext cx="8670925" cy="3494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p:nvPr>
        </p:nvSpPr>
        <p:spPr>
          <a:xfrm>
            <a:off x="627063" y="0"/>
            <a:ext cx="8229600" cy="1438275"/>
          </a:xfrm>
        </p:spPr>
        <p:txBody>
          <a:bodyPr/>
          <a:lstStyle/>
          <a:p>
            <a:pPr hangingPunct="0"/>
            <a:r>
              <a:rPr lang="en-US" b="1" smtClean="0">
                <a:latin typeface="Arial Narrow" pitchFamily="34" charset="0"/>
                <a:cs typeface="Arial Narrow" pitchFamily="34" charset="0"/>
              </a:rPr>
              <a:t>Identify nine power or influence tactics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and their contingencies</a:t>
            </a:r>
          </a:p>
        </p:txBody>
      </p:sp>
      <p:sp>
        <p:nvSpPr>
          <p:cNvPr id="41986" name="Content Placeholder 13"/>
          <p:cNvSpPr>
            <a:spLocks noGrp="1"/>
          </p:cNvSpPr>
          <p:nvPr>
            <p:ph idx="1"/>
          </p:nvPr>
        </p:nvSpPr>
        <p:spPr>
          <a:xfrm>
            <a:off x="457200" y="1817688"/>
            <a:ext cx="8229600" cy="3962400"/>
          </a:xfrm>
        </p:spPr>
        <p:txBody>
          <a:bodyPr/>
          <a:lstStyle/>
          <a:p>
            <a:r>
              <a:rPr lang="en-US" b="1" smtClean="0">
                <a:latin typeface="Arial" charset="0"/>
                <a:cs typeface="Arial" charset="0"/>
              </a:rPr>
              <a:t>People in different countries prefer different power tactics. </a:t>
            </a:r>
          </a:p>
          <a:p>
            <a:pPr lvl="1"/>
            <a:r>
              <a:rPr lang="en-US" b="1" smtClean="0">
                <a:latin typeface="Arial" charset="0"/>
                <a:cs typeface="Arial" charset="0"/>
              </a:rPr>
              <a:t>Individualistic countries see power in personalized terms and as a legitimate means of advancing their personal ends.</a:t>
            </a:r>
          </a:p>
          <a:p>
            <a:pPr lvl="1"/>
            <a:r>
              <a:rPr lang="en-US" b="1" smtClean="0">
                <a:latin typeface="Arial" charset="0"/>
                <a:cs typeface="Arial" charset="0"/>
              </a:rPr>
              <a:t>Collectivistic countries see power in social terms and as a legitimate means of helping others.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13-</a:t>
            </a:r>
            <a:fld id="{CA0DE9EA-E334-459C-9497-896EC5F96E2A}" type="slidenum">
              <a:rPr lang="en-US"/>
              <a:pPr>
                <a:defRPr/>
              </a:pPr>
              <a:t>14</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4</a:t>
            </a:r>
          </a:p>
        </p:txBody>
      </p:sp>
      <p:sp>
        <p:nvSpPr>
          <p:cNvPr id="41991"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b="0">
                <a:solidFill>
                  <a:srgbClr val="FFFFFF"/>
                </a:solidFill>
                <a:latin typeface="Calibri" pitchFamily="34" charset="0"/>
              </a:rPr>
              <a:t>1</a:t>
            </a:r>
            <a:endParaRPr lang="en-US" b="0">
              <a:latin typeface="Calibri" pitchFamily="34"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627063" y="0"/>
            <a:ext cx="8229600" cy="1438275"/>
          </a:xfrm>
        </p:spPr>
        <p:txBody>
          <a:bodyPr/>
          <a:lstStyle/>
          <a:p>
            <a:pPr hangingPunct="0"/>
            <a:r>
              <a:rPr lang="en-US" b="1" smtClean="0">
                <a:latin typeface="Arial Narrow" pitchFamily="34" charset="0"/>
                <a:cs typeface="Arial Narrow" pitchFamily="34" charset="0"/>
              </a:rPr>
              <a:t>Identify nine power or influence tactics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and their contingencies</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13-</a:t>
            </a:r>
            <a:fld id="{E560DFB0-E5EB-4C01-8E76-D627C71C5555}" type="slidenum">
              <a:rPr lang="en-US"/>
              <a:pPr>
                <a:defRPr/>
              </a:pPr>
              <a:t>15</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4</a:t>
            </a:r>
          </a:p>
        </p:txBody>
      </p:sp>
      <p:sp>
        <p:nvSpPr>
          <p:cNvPr id="44039"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b="0">
                <a:solidFill>
                  <a:srgbClr val="FFFFFF"/>
                </a:solidFill>
                <a:latin typeface="Calibri" pitchFamily="34" charset="0"/>
              </a:rPr>
              <a:t>1</a:t>
            </a:r>
            <a:endParaRPr lang="en-US" b="0">
              <a:latin typeface="Calibri" pitchFamily="34" charset="0"/>
            </a:endParaRPr>
          </a:p>
        </p:txBody>
      </p:sp>
      <p:sp>
        <p:nvSpPr>
          <p:cNvPr id="44041" name="Content Placeholder 13"/>
          <p:cNvSpPr>
            <a:spLocks/>
          </p:cNvSpPr>
          <p:nvPr/>
        </p:nvSpPr>
        <p:spPr bwMode="auto">
          <a:xfrm>
            <a:off x="0" y="1817688"/>
            <a:ext cx="8686800" cy="3962400"/>
          </a:xfrm>
          <a:prstGeom prst="rect">
            <a:avLst/>
          </a:prstGeom>
          <a:noFill/>
          <a:ln w="9525">
            <a:noFill/>
            <a:miter lim="800000"/>
            <a:headEnd/>
            <a:tailEnd/>
          </a:ln>
        </p:spPr>
        <p:txBody>
          <a:bodyPr/>
          <a:lstStyle/>
          <a:p>
            <a:pPr marL="342900" indent="-342900" defTabSz="914400">
              <a:spcBef>
                <a:spcPts val="600"/>
              </a:spcBef>
              <a:buFont typeface="Arial" charset="0"/>
              <a:buChar char="•"/>
            </a:pPr>
            <a:r>
              <a:rPr lang="en-US" sz="2800"/>
              <a:t>Extraverts are more influential in team-oriented organizations, and highly conscientious people are more influential in organizations that value working alone on technical tasks. </a:t>
            </a:r>
          </a:p>
          <a:p>
            <a:pPr marL="342900" indent="-342900" defTabSz="914400">
              <a:spcBef>
                <a:spcPts val="2000"/>
              </a:spcBef>
              <a:buFont typeface="Arial" charset="0"/>
              <a:buChar char="•"/>
            </a:pPr>
            <a:r>
              <a:rPr lang="en-US" sz="2800"/>
              <a:t>Cultures within organizations differ markedly—some are warm, relaxed, and supportive; others are formal and conservative. </a:t>
            </a:r>
          </a:p>
          <a:p>
            <a:pPr marL="685800" lvl="1" indent="-336550" defTabSz="914400">
              <a:spcBef>
                <a:spcPts val="600"/>
              </a:spcBef>
              <a:buFont typeface="Arial" charset="0"/>
              <a:buChar char="–"/>
            </a:pPr>
            <a:r>
              <a:rPr lang="en-US" sz="2800"/>
              <a:t>The organizational culture will have a bearing on which tactics are considered appropriate.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627063" y="0"/>
            <a:ext cx="8229600" cy="1438275"/>
          </a:xfrm>
        </p:spPr>
        <p:txBody>
          <a:bodyPr/>
          <a:lstStyle/>
          <a:p>
            <a:pPr hangingPunct="0"/>
            <a:r>
              <a:rPr lang="en-US" b="1" smtClean="0">
                <a:latin typeface="Arial Narrow" pitchFamily="34" charset="0"/>
                <a:cs typeface="Arial Narrow" pitchFamily="34" charset="0"/>
              </a:rPr>
              <a:t>Show the connection between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sexual harassment and the abuse of power</a:t>
            </a:r>
          </a:p>
        </p:txBody>
      </p:sp>
      <p:sp>
        <p:nvSpPr>
          <p:cNvPr id="46082" name="Content Placeholder 13"/>
          <p:cNvSpPr>
            <a:spLocks noGrp="1"/>
          </p:cNvSpPr>
          <p:nvPr>
            <p:ph idx="1"/>
          </p:nvPr>
        </p:nvSpPr>
        <p:spPr>
          <a:xfrm>
            <a:off x="457200" y="1817688"/>
            <a:ext cx="8229600" cy="3962400"/>
          </a:xfrm>
        </p:spPr>
        <p:txBody>
          <a:bodyPr/>
          <a:lstStyle/>
          <a:p>
            <a:r>
              <a:rPr lang="en-US" b="1" smtClean="0">
                <a:latin typeface="Arial" charset="0"/>
                <a:cs typeface="Arial" charset="0"/>
              </a:rPr>
              <a:t>Sexual harassment is wrong. </a:t>
            </a:r>
          </a:p>
          <a:p>
            <a:pPr lvl="1"/>
            <a:r>
              <a:rPr lang="en-US" b="1" smtClean="0">
                <a:latin typeface="Arial" charset="0"/>
                <a:cs typeface="Arial" charset="0"/>
              </a:rPr>
              <a:t>It can also be costly to employers. </a:t>
            </a:r>
          </a:p>
          <a:p>
            <a:pPr lvl="2"/>
            <a:r>
              <a:rPr lang="en-US" b="1" smtClean="0">
                <a:latin typeface="Arial" charset="0"/>
                <a:cs typeface="Arial" charset="0"/>
              </a:rPr>
              <a:t>Mitsubishi paid $34 million to settle a sexual harassment case. </a:t>
            </a:r>
          </a:p>
          <a:p>
            <a:pPr lvl="2"/>
            <a:r>
              <a:rPr lang="en-US" b="1" smtClean="0">
                <a:latin typeface="Arial" charset="0"/>
                <a:cs typeface="Arial" charset="0"/>
              </a:rPr>
              <a:t>A former UPS manager won an $80 million suit against UPS on her claims it fostered a hostile work environment.</a:t>
            </a:r>
          </a:p>
          <a:p>
            <a:pPr lvl="2"/>
            <a:r>
              <a:rPr lang="en-US" b="1" smtClean="0">
                <a:latin typeface="Arial" charset="0"/>
                <a:cs typeface="Arial" charset="0"/>
              </a:rPr>
              <a:t>It can have a negative impact on the work environment, too.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13-</a:t>
            </a:r>
            <a:fld id="{F7D81086-E96D-4D09-BA61-8FE309A1C19C}" type="slidenum">
              <a:rPr lang="en-US"/>
              <a:pPr>
                <a:defRPr/>
              </a:pPr>
              <a:t>16</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5</a:t>
            </a:r>
          </a:p>
        </p:txBody>
      </p:sp>
      <p:sp>
        <p:nvSpPr>
          <p:cNvPr id="46087"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b="0">
                <a:solidFill>
                  <a:srgbClr val="FFFFFF"/>
                </a:solidFill>
                <a:latin typeface="Calibri" pitchFamily="34" charset="0"/>
              </a:rPr>
              <a:t>1</a:t>
            </a:r>
            <a:endParaRPr lang="en-US" b="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627063" y="0"/>
            <a:ext cx="8229600" cy="1438275"/>
          </a:xfrm>
        </p:spPr>
        <p:txBody>
          <a:bodyPr/>
          <a:lstStyle/>
          <a:p>
            <a:pPr hangingPunct="0"/>
            <a:r>
              <a:rPr lang="en-US" b="1" smtClean="0">
                <a:latin typeface="Arial Narrow" pitchFamily="34" charset="0"/>
                <a:cs typeface="Arial Narrow" pitchFamily="34" charset="0"/>
              </a:rPr>
              <a:t>Show the connection between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sexual harassment and the abuse of power</a:t>
            </a:r>
          </a:p>
        </p:txBody>
      </p:sp>
      <p:sp>
        <p:nvSpPr>
          <p:cNvPr id="48130" name="Content Placeholder 13"/>
          <p:cNvSpPr>
            <a:spLocks noGrp="1"/>
          </p:cNvSpPr>
          <p:nvPr>
            <p:ph idx="1"/>
          </p:nvPr>
        </p:nvSpPr>
        <p:spPr>
          <a:xfrm>
            <a:off x="457200" y="1817688"/>
            <a:ext cx="8686800" cy="3962400"/>
          </a:xfrm>
        </p:spPr>
        <p:txBody>
          <a:bodyPr/>
          <a:lstStyle/>
          <a:p>
            <a:r>
              <a:rPr lang="en-US" b="1" smtClean="0">
                <a:latin typeface="Arial" charset="0"/>
                <a:cs typeface="Arial" charset="0"/>
              </a:rPr>
              <a:t>Sexual harassment is defined as any unwanted activity of a sexual nature that affects an individual’s employment and creates a hostile work environment. </a:t>
            </a:r>
          </a:p>
          <a:p>
            <a:r>
              <a:rPr lang="en-US" b="1" smtClean="0">
                <a:latin typeface="Arial" charset="0"/>
                <a:cs typeface="Arial" charset="0"/>
              </a:rPr>
              <a:t>The U.S. Supreme Court helped to clarify this definition by adding a key test for determining whether sexual harassment has occurred—when comments or behavior in a work environment “would reasonably be perceived, and [are] perceived, as hostile or abusive.”</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13-</a:t>
            </a:r>
            <a:fld id="{8B144E88-4959-4DE6-A534-D0A6A518AA37}" type="slidenum">
              <a:rPr lang="en-US"/>
              <a:pPr>
                <a:defRPr/>
              </a:pPr>
              <a:t>17</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5</a:t>
            </a:r>
          </a:p>
        </p:txBody>
      </p:sp>
      <p:sp>
        <p:nvSpPr>
          <p:cNvPr id="48135"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b="0">
                <a:solidFill>
                  <a:srgbClr val="FFFFFF"/>
                </a:solidFill>
                <a:latin typeface="Calibri" pitchFamily="34" charset="0"/>
              </a:rPr>
              <a:t>1</a:t>
            </a:r>
            <a:endParaRPr lang="en-US" b="0">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627063" y="0"/>
            <a:ext cx="8229600" cy="1438275"/>
          </a:xfrm>
        </p:spPr>
        <p:txBody>
          <a:bodyPr/>
          <a:lstStyle/>
          <a:p>
            <a:pPr hangingPunct="0"/>
            <a:r>
              <a:rPr lang="en-US" b="1" smtClean="0">
                <a:latin typeface="Arial Narrow" pitchFamily="34" charset="0"/>
                <a:cs typeface="Arial Narrow" pitchFamily="34" charset="0"/>
              </a:rPr>
              <a:t>Show the connection between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sexual harassment and the abuse of power</a:t>
            </a:r>
          </a:p>
        </p:txBody>
      </p:sp>
      <p:sp>
        <p:nvSpPr>
          <p:cNvPr id="50178" name="Content Placeholder 13"/>
          <p:cNvSpPr>
            <a:spLocks noGrp="1"/>
          </p:cNvSpPr>
          <p:nvPr>
            <p:ph idx="1"/>
          </p:nvPr>
        </p:nvSpPr>
        <p:spPr>
          <a:xfrm>
            <a:off x="457200" y="1817688"/>
            <a:ext cx="8686800" cy="3962400"/>
          </a:xfrm>
        </p:spPr>
        <p:txBody>
          <a:bodyPr/>
          <a:lstStyle/>
          <a:p>
            <a:r>
              <a:rPr lang="en-US" b="1" smtClean="0">
                <a:latin typeface="Arial" charset="0"/>
                <a:cs typeface="Arial" charset="0"/>
              </a:rPr>
              <a:t>Most studies confirm that the concept of power is central to understanding sexual harassment.</a:t>
            </a:r>
          </a:p>
          <a:p>
            <a:r>
              <a:rPr lang="en-US" b="1" smtClean="0">
                <a:latin typeface="Arial" charset="0"/>
                <a:cs typeface="Arial" charset="0"/>
              </a:rPr>
              <a:t>Sexual harassment is more likely to occur when there are large power differentials. </a:t>
            </a:r>
          </a:p>
          <a:p>
            <a:r>
              <a:rPr lang="en-US" b="1" smtClean="0">
                <a:latin typeface="Arial" charset="0"/>
                <a:cs typeface="Arial" charset="0"/>
              </a:rPr>
              <a:t>Thus sexual harassment by the boss typically creates the greatest difficulty for those being harassed.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13-</a:t>
            </a:r>
            <a:fld id="{E82D3F0F-3BFA-4979-89D2-64315C0E0922}" type="slidenum">
              <a:rPr lang="en-US"/>
              <a:pPr>
                <a:defRPr/>
              </a:pPr>
              <a:t>18</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5</a:t>
            </a:r>
          </a:p>
        </p:txBody>
      </p:sp>
      <p:sp>
        <p:nvSpPr>
          <p:cNvPr id="50183"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b="0">
                <a:solidFill>
                  <a:srgbClr val="FFFFFF"/>
                </a:solidFill>
                <a:latin typeface="Calibri" pitchFamily="34" charset="0"/>
              </a:rPr>
              <a:t>1</a:t>
            </a:r>
            <a:endParaRPr lang="en-US" b="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Title 1"/>
          <p:cNvSpPr>
            <a:spLocks noGrp="1"/>
          </p:cNvSpPr>
          <p:nvPr>
            <p:ph type="title"/>
          </p:nvPr>
        </p:nvSpPr>
        <p:spPr>
          <a:xfrm>
            <a:off x="627063" y="0"/>
            <a:ext cx="8229600" cy="1438275"/>
          </a:xfrm>
        </p:spPr>
        <p:txBody>
          <a:bodyPr/>
          <a:lstStyle/>
          <a:p>
            <a:pPr hangingPunct="0"/>
            <a:r>
              <a:rPr lang="en-US" b="1" smtClean="0">
                <a:latin typeface="Arial Narrow" pitchFamily="34" charset="0"/>
                <a:cs typeface="Arial Narrow" pitchFamily="34" charset="0"/>
              </a:rPr>
              <a:t>Show the connection between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sexual harassment and the abuse of power</a:t>
            </a:r>
          </a:p>
        </p:txBody>
      </p:sp>
      <p:sp>
        <p:nvSpPr>
          <p:cNvPr id="52226" name="Content Placeholder 13"/>
          <p:cNvSpPr>
            <a:spLocks noGrp="1"/>
          </p:cNvSpPr>
          <p:nvPr>
            <p:ph idx="1"/>
          </p:nvPr>
        </p:nvSpPr>
        <p:spPr>
          <a:xfrm>
            <a:off x="457200" y="1817688"/>
            <a:ext cx="8686800" cy="3962400"/>
          </a:xfrm>
        </p:spPr>
        <p:txBody>
          <a:bodyPr/>
          <a:lstStyle/>
          <a:p>
            <a:r>
              <a:rPr lang="en-US" b="1" smtClean="0">
                <a:latin typeface="Arial" charset="0"/>
                <a:cs typeface="Arial" charset="0"/>
              </a:rPr>
              <a:t>A recent review of the literature shows the damage caused by sexual harassment.</a:t>
            </a:r>
          </a:p>
          <a:p>
            <a:r>
              <a:rPr lang="en-US" b="1" smtClean="0">
                <a:latin typeface="Arial" charset="0"/>
                <a:cs typeface="Arial" charset="0"/>
              </a:rPr>
              <a:t>Individuals who are sexually harassed report lower job satisfaction and diminished organizational commitment as a result.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13-</a:t>
            </a:r>
            <a:fld id="{5E49C048-8A50-4439-86AF-F4FFFAEF2D51}" type="slidenum">
              <a:rPr lang="en-US"/>
              <a:pPr>
                <a:defRPr/>
              </a:pPr>
              <a:t>19</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5</a:t>
            </a:r>
          </a:p>
        </p:txBody>
      </p:sp>
      <p:sp>
        <p:nvSpPr>
          <p:cNvPr id="52231"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b="0">
                <a:solidFill>
                  <a:srgbClr val="FFFFFF"/>
                </a:solidFill>
                <a:latin typeface="Calibri" pitchFamily="34" charset="0"/>
              </a:rPr>
              <a:t>1</a:t>
            </a:r>
            <a:endParaRPr lang="en-US" b="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p:txBody>
          <a:bodyPr/>
          <a:lstStyle/>
          <a:p>
            <a:r>
              <a:rPr lang="en-US" sz="3600" b="1" smtClean="0">
                <a:latin typeface="Arial Narrow" pitchFamily="34" charset="0"/>
                <a:cs typeface="Arial Narrow" pitchFamily="34" charset="0"/>
              </a:rPr>
              <a:t>Chapter 12 Learning Objectives</a:t>
            </a:r>
          </a:p>
        </p:txBody>
      </p:sp>
      <p:sp>
        <p:nvSpPr>
          <p:cNvPr id="3" name="Content Placeholder 2"/>
          <p:cNvSpPr>
            <a:spLocks noGrp="1"/>
          </p:cNvSpPr>
          <p:nvPr>
            <p:ph idx="1"/>
          </p:nvPr>
        </p:nvSpPr>
        <p:spPr>
          <a:xfrm>
            <a:off x="185738" y="1712913"/>
            <a:ext cx="8958262" cy="4643437"/>
          </a:xfrm>
        </p:spPr>
        <p:txBody>
          <a:bodyPr>
            <a:normAutofit/>
          </a:bodyPr>
          <a:lstStyle/>
          <a:p>
            <a:pPr>
              <a:lnSpc>
                <a:spcPct val="90000"/>
              </a:lnSpc>
              <a:buFont typeface="Arial" charset="0"/>
              <a:buNone/>
            </a:pPr>
            <a:r>
              <a:rPr lang="en-US" b="1" smtClean="0">
                <a:latin typeface="Arial" charset="0"/>
                <a:cs typeface="Arial" charset="0"/>
              </a:rPr>
              <a:t>After studying this chapter you should be able to:</a:t>
            </a:r>
          </a:p>
          <a:p>
            <a:pPr hangingPunct="0">
              <a:lnSpc>
                <a:spcPct val="90000"/>
              </a:lnSpc>
              <a:buFont typeface="Calibri" pitchFamily="34" charset="0"/>
              <a:buAutoNum type="arabicPeriod"/>
            </a:pPr>
            <a:r>
              <a:rPr lang="en-US" sz="2400" b="1" smtClean="0">
                <a:latin typeface="Arial" charset="0"/>
                <a:cs typeface="Arial" charset="0"/>
              </a:rPr>
              <a:t>Define </a:t>
            </a:r>
            <a:r>
              <a:rPr lang="en-US" sz="2400" b="1" i="1" smtClean="0">
                <a:latin typeface="Arial" charset="0"/>
                <a:cs typeface="Arial" charset="0"/>
              </a:rPr>
              <a:t>power</a:t>
            </a:r>
            <a:r>
              <a:rPr lang="en-US" sz="2400" b="1" smtClean="0">
                <a:latin typeface="Arial" charset="0"/>
                <a:cs typeface="Arial" charset="0"/>
              </a:rPr>
              <a:t> and contrast leadership and power.</a:t>
            </a:r>
          </a:p>
          <a:p>
            <a:pPr hangingPunct="0">
              <a:lnSpc>
                <a:spcPct val="90000"/>
              </a:lnSpc>
              <a:buFont typeface="Calibri" pitchFamily="34" charset="0"/>
              <a:buAutoNum type="arabicPeriod"/>
            </a:pPr>
            <a:r>
              <a:rPr lang="en-US" sz="2400" b="1" smtClean="0">
                <a:latin typeface="Arial" charset="0"/>
                <a:cs typeface="Arial" charset="0"/>
              </a:rPr>
              <a:t>Contrast the five bases of power.</a:t>
            </a:r>
          </a:p>
          <a:p>
            <a:pPr hangingPunct="0">
              <a:lnSpc>
                <a:spcPct val="90000"/>
              </a:lnSpc>
              <a:buFont typeface="Calibri" pitchFamily="34" charset="0"/>
              <a:buAutoNum type="arabicPeriod"/>
            </a:pPr>
            <a:r>
              <a:rPr lang="en-US" sz="2400" b="1" smtClean="0">
                <a:latin typeface="Arial" charset="0"/>
                <a:cs typeface="Arial" charset="0"/>
              </a:rPr>
              <a:t>Explain the role of dependence in power relationships.</a:t>
            </a:r>
          </a:p>
          <a:p>
            <a:pPr hangingPunct="0">
              <a:lnSpc>
                <a:spcPct val="90000"/>
              </a:lnSpc>
              <a:buFont typeface="Calibri" pitchFamily="34" charset="0"/>
              <a:buAutoNum type="arabicPeriod"/>
            </a:pPr>
            <a:r>
              <a:rPr lang="en-US" sz="2400" b="1" smtClean="0">
                <a:latin typeface="Arial" charset="0"/>
                <a:cs typeface="Arial" charset="0"/>
              </a:rPr>
              <a:t>Identify nine power or influence tactics and their contingencies.</a:t>
            </a:r>
          </a:p>
          <a:p>
            <a:pPr hangingPunct="0">
              <a:lnSpc>
                <a:spcPct val="90000"/>
              </a:lnSpc>
              <a:buFont typeface="Calibri" pitchFamily="34" charset="0"/>
              <a:buAutoNum type="arabicPeriod"/>
            </a:pPr>
            <a:r>
              <a:rPr lang="en-US" sz="2400" b="1" smtClean="0">
                <a:latin typeface="Arial" charset="0"/>
                <a:cs typeface="Arial" charset="0"/>
              </a:rPr>
              <a:t>Show the connection between sexual harassment and the abuse of power.</a:t>
            </a:r>
          </a:p>
          <a:p>
            <a:pPr hangingPunct="0">
              <a:lnSpc>
                <a:spcPct val="90000"/>
              </a:lnSpc>
              <a:buFont typeface="Calibri" pitchFamily="34" charset="0"/>
              <a:buAutoNum type="arabicPeriod"/>
            </a:pPr>
            <a:r>
              <a:rPr lang="en-US" sz="2400" b="1" smtClean="0">
                <a:latin typeface="Arial" charset="0"/>
                <a:cs typeface="Arial" charset="0"/>
              </a:rPr>
              <a:t>Identify the causes and consequences of political behavior.</a:t>
            </a:r>
          </a:p>
          <a:p>
            <a:pPr>
              <a:lnSpc>
                <a:spcPct val="90000"/>
              </a:lnSpc>
              <a:buFont typeface="Calibri" pitchFamily="34" charset="0"/>
              <a:buAutoNum type="arabicPeriod"/>
            </a:pPr>
            <a:r>
              <a:rPr lang="en-US" sz="2400" b="1" smtClean="0">
                <a:latin typeface="Arial" charset="0"/>
                <a:cs typeface="Arial" charset="0"/>
              </a:rPr>
              <a:t>Apply impression management techniques.</a:t>
            </a:r>
          </a:p>
          <a:p>
            <a:pPr>
              <a:lnSpc>
                <a:spcPct val="90000"/>
              </a:lnSpc>
              <a:buFont typeface="Calibri" pitchFamily="34" charset="0"/>
              <a:buAutoNum type="arabicPeriod"/>
            </a:pPr>
            <a:r>
              <a:rPr lang="en-US" sz="2400" b="1" smtClean="0">
                <a:latin typeface="Arial" charset="0"/>
                <a:cs typeface="Arial" charset="0"/>
              </a:rPr>
              <a:t>Determine whether a political action is ethical.</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p:txBody>
          <a:bodyPr/>
          <a:lstStyle/>
          <a:p>
            <a:pPr>
              <a:defRPr/>
            </a:pPr>
            <a:r>
              <a:rPr lang="en-US" dirty="0"/>
              <a:t>13-</a:t>
            </a:r>
            <a:fld id="{2F18BFDC-FBD0-485A-9078-BE953B791C5D}" type="slidenum">
              <a:rPr lang="en-US"/>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Title 1"/>
          <p:cNvSpPr>
            <a:spLocks noGrp="1"/>
          </p:cNvSpPr>
          <p:nvPr>
            <p:ph type="title"/>
          </p:nvPr>
        </p:nvSpPr>
        <p:spPr>
          <a:xfrm>
            <a:off x="627063" y="0"/>
            <a:ext cx="8229600" cy="1438275"/>
          </a:xfrm>
        </p:spPr>
        <p:txBody>
          <a:bodyPr/>
          <a:lstStyle/>
          <a:p>
            <a:pPr hangingPunct="0"/>
            <a:r>
              <a:rPr lang="en-US" b="1" smtClean="0">
                <a:latin typeface="Arial Narrow" pitchFamily="34" charset="0"/>
                <a:cs typeface="Arial Narrow" pitchFamily="34" charset="0"/>
              </a:rPr>
              <a:t>Show the connection between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sexual harassment and the abuse of power</a:t>
            </a:r>
          </a:p>
        </p:txBody>
      </p:sp>
      <p:sp>
        <p:nvSpPr>
          <p:cNvPr id="54274" name="Content Placeholder 13"/>
          <p:cNvSpPr>
            <a:spLocks noGrp="1"/>
          </p:cNvSpPr>
          <p:nvPr>
            <p:ph idx="1"/>
          </p:nvPr>
        </p:nvSpPr>
        <p:spPr>
          <a:xfrm>
            <a:off x="457200" y="1817688"/>
            <a:ext cx="8686800" cy="3962400"/>
          </a:xfrm>
        </p:spPr>
        <p:txBody>
          <a:bodyPr/>
          <a:lstStyle/>
          <a:p>
            <a:r>
              <a:rPr lang="en-US" b="1" smtClean="0">
                <a:latin typeface="Arial" charset="0"/>
                <a:cs typeface="Arial" charset="0"/>
              </a:rPr>
              <a:t>Managers have a responsibility to protect their employees from a hostile work environment, but they also need to protect themselves.</a:t>
            </a:r>
          </a:p>
          <a:p>
            <a:r>
              <a:rPr lang="en-US" b="1" smtClean="0">
                <a:latin typeface="Arial" charset="0"/>
                <a:cs typeface="Arial" charset="0"/>
              </a:rPr>
              <a:t>Managers may be unaware of sexual harassment, but being unaware does not protect them or their organization. </a:t>
            </a:r>
          </a:p>
          <a:p>
            <a:r>
              <a:rPr lang="en-US" b="1" smtClean="0">
                <a:latin typeface="Arial" charset="0"/>
                <a:cs typeface="Arial" charset="0"/>
              </a:rPr>
              <a:t>If investigators believe a manager could have known about the harassment, both the manager and the company can be held liable.</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13-</a:t>
            </a:r>
            <a:fld id="{B2A28395-2CF6-4209-B345-382AC87067CD}" type="slidenum">
              <a:rPr lang="en-US"/>
              <a:pPr>
                <a:defRPr/>
              </a:pPr>
              <a:t>20</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5</a:t>
            </a:r>
          </a:p>
        </p:txBody>
      </p:sp>
      <p:sp>
        <p:nvSpPr>
          <p:cNvPr id="54279"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b="0">
                <a:solidFill>
                  <a:srgbClr val="FFFFFF"/>
                </a:solidFill>
                <a:latin typeface="Calibri" pitchFamily="34" charset="0"/>
              </a:rPr>
              <a:t>1</a:t>
            </a:r>
            <a:endParaRPr lang="en-US" b="0">
              <a:latin typeface="Calibri"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Title 1"/>
          <p:cNvSpPr>
            <a:spLocks noGrp="1"/>
          </p:cNvSpPr>
          <p:nvPr>
            <p:ph type="title"/>
          </p:nvPr>
        </p:nvSpPr>
        <p:spPr>
          <a:xfrm>
            <a:off x="627063" y="0"/>
            <a:ext cx="8229600" cy="1438275"/>
          </a:xfrm>
        </p:spPr>
        <p:txBody>
          <a:bodyPr/>
          <a:lstStyle/>
          <a:p>
            <a:pPr hangingPunct="0"/>
            <a:r>
              <a:rPr lang="en-US" b="1" smtClean="0">
                <a:latin typeface="Arial Narrow" pitchFamily="34" charset="0"/>
                <a:cs typeface="Arial Narrow" pitchFamily="34" charset="0"/>
              </a:rPr>
              <a:t>Identify the causes and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consequences of political behavior</a:t>
            </a:r>
          </a:p>
        </p:txBody>
      </p:sp>
      <p:sp>
        <p:nvSpPr>
          <p:cNvPr id="56322" name="Content Placeholder 13"/>
          <p:cNvSpPr>
            <a:spLocks noGrp="1"/>
          </p:cNvSpPr>
          <p:nvPr>
            <p:ph idx="1"/>
          </p:nvPr>
        </p:nvSpPr>
        <p:spPr>
          <a:xfrm>
            <a:off x="457200" y="1635125"/>
            <a:ext cx="8686800" cy="3962400"/>
          </a:xfrm>
        </p:spPr>
        <p:txBody>
          <a:bodyPr/>
          <a:lstStyle/>
          <a:p>
            <a:r>
              <a:rPr lang="en-US" b="1" smtClean="0">
                <a:latin typeface="Arial" charset="0"/>
                <a:cs typeface="Arial" charset="0"/>
              </a:rPr>
              <a:t>Politics-Those activities that are not required as part of one’s formal role in the organization, but that influence the distribution of advantages within the organization.  </a:t>
            </a:r>
          </a:p>
          <a:p>
            <a:pPr lvl="1"/>
            <a:r>
              <a:rPr lang="en-US" b="1" smtClean="0">
                <a:latin typeface="Arial" charset="0"/>
                <a:cs typeface="Arial" charset="0"/>
              </a:rPr>
              <a:t>It encompasses efforts to influence decision-making goals, criteria, or processes.</a:t>
            </a:r>
          </a:p>
          <a:p>
            <a:pPr lvl="1"/>
            <a:r>
              <a:rPr lang="en-US" b="1" smtClean="0">
                <a:latin typeface="Arial" charset="0"/>
                <a:cs typeface="Arial" charset="0"/>
              </a:rPr>
              <a:t>It includes such behaviors as withholding information, whistle blowing, spreading rumors, leaking confidential information.</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13-</a:t>
            </a:r>
            <a:fld id="{0D532477-88DF-4FD2-B2CF-08EBFBDBF748}" type="slidenum">
              <a:rPr lang="en-US"/>
              <a:pPr>
                <a:defRPr/>
              </a:pPr>
              <a:t>21</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6</a:t>
            </a:r>
          </a:p>
        </p:txBody>
      </p:sp>
      <p:sp>
        <p:nvSpPr>
          <p:cNvPr id="56327"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b="0">
                <a:solidFill>
                  <a:srgbClr val="FFFFFF"/>
                </a:solidFill>
                <a:latin typeface="Calibri" pitchFamily="34" charset="0"/>
              </a:rPr>
              <a:t>1</a:t>
            </a:r>
            <a:endParaRPr lang="en-US" b="0">
              <a:latin typeface="Calibri"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Title 1"/>
          <p:cNvSpPr>
            <a:spLocks noGrp="1"/>
          </p:cNvSpPr>
          <p:nvPr>
            <p:ph type="title"/>
          </p:nvPr>
        </p:nvSpPr>
        <p:spPr>
          <a:xfrm>
            <a:off x="627063" y="0"/>
            <a:ext cx="8229600" cy="1438275"/>
          </a:xfrm>
        </p:spPr>
        <p:txBody>
          <a:bodyPr/>
          <a:lstStyle/>
          <a:p>
            <a:pPr hangingPunct="0"/>
            <a:r>
              <a:rPr lang="en-US" b="1" smtClean="0">
                <a:latin typeface="Arial Narrow" pitchFamily="34" charset="0"/>
                <a:cs typeface="Arial Narrow" pitchFamily="34" charset="0"/>
              </a:rPr>
              <a:t>Identify the causes and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consequences of political behavior</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13-</a:t>
            </a:r>
            <a:fld id="{16B8FF36-80CF-452B-B942-A6D12CCD3B6B}" type="slidenum">
              <a:rPr lang="en-US"/>
              <a:pPr>
                <a:defRPr/>
              </a:pPr>
              <a:t>22</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6</a:t>
            </a:r>
          </a:p>
        </p:txBody>
      </p:sp>
      <p:sp>
        <p:nvSpPr>
          <p:cNvPr id="58374"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b="0">
                <a:solidFill>
                  <a:srgbClr val="FFFFFF"/>
                </a:solidFill>
                <a:latin typeface="Calibri" pitchFamily="34" charset="0"/>
              </a:rPr>
              <a:t>1</a:t>
            </a:r>
            <a:endParaRPr lang="en-US" b="0">
              <a:latin typeface="Calibri" pitchFamily="34" charset="0"/>
            </a:endParaRPr>
          </a:p>
        </p:txBody>
      </p:sp>
      <p:pic>
        <p:nvPicPr>
          <p:cNvPr id="58375" name="Picture 3"/>
          <p:cNvPicPr>
            <a:picLocks noChangeAspect="1"/>
          </p:cNvPicPr>
          <p:nvPr/>
        </p:nvPicPr>
        <p:blipFill>
          <a:blip r:embed="rId3"/>
          <a:srcRect/>
          <a:stretch>
            <a:fillRect/>
          </a:stretch>
        </p:blipFill>
        <p:spPr bwMode="auto">
          <a:xfrm>
            <a:off x="1941513" y="1146175"/>
            <a:ext cx="6426200" cy="5210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Title 1"/>
          <p:cNvSpPr>
            <a:spLocks noGrp="1"/>
          </p:cNvSpPr>
          <p:nvPr>
            <p:ph type="title"/>
          </p:nvPr>
        </p:nvSpPr>
        <p:spPr>
          <a:xfrm>
            <a:off x="627063" y="0"/>
            <a:ext cx="8229600" cy="1438275"/>
          </a:xfrm>
        </p:spPr>
        <p:txBody>
          <a:bodyPr/>
          <a:lstStyle/>
          <a:p>
            <a:pPr hangingPunct="0"/>
            <a:r>
              <a:rPr lang="en-US" b="1" smtClean="0">
                <a:latin typeface="Arial Narrow" pitchFamily="34" charset="0"/>
                <a:cs typeface="Arial Narrow" pitchFamily="34" charset="0"/>
              </a:rPr>
              <a:t>Identify the causes and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consequences of political behavior</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13-</a:t>
            </a:r>
            <a:fld id="{4BCE3893-7B5E-4413-8776-5449A47B97CA}" type="slidenum">
              <a:rPr lang="en-US"/>
              <a:pPr>
                <a:defRPr/>
              </a:pPr>
              <a:t>23</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6</a:t>
            </a:r>
          </a:p>
        </p:txBody>
      </p:sp>
      <p:sp>
        <p:nvSpPr>
          <p:cNvPr id="60422"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b="0">
                <a:solidFill>
                  <a:srgbClr val="FFFFFF"/>
                </a:solidFill>
                <a:latin typeface="Calibri" pitchFamily="34" charset="0"/>
              </a:rPr>
              <a:t>1</a:t>
            </a:r>
            <a:endParaRPr lang="en-US" b="0">
              <a:latin typeface="Calibri" pitchFamily="34" charset="0"/>
            </a:endParaRPr>
          </a:p>
        </p:txBody>
      </p:sp>
      <p:pic>
        <p:nvPicPr>
          <p:cNvPr id="60423" name="Picture 9"/>
          <p:cNvPicPr>
            <a:picLocks noChangeAspect="1"/>
          </p:cNvPicPr>
          <p:nvPr/>
        </p:nvPicPr>
        <p:blipFill>
          <a:blip r:embed="rId3"/>
          <a:srcRect/>
          <a:stretch>
            <a:fillRect/>
          </a:stretch>
        </p:blipFill>
        <p:spPr bwMode="auto">
          <a:xfrm>
            <a:off x="1193800" y="1581150"/>
            <a:ext cx="6756400" cy="467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Title 1"/>
          <p:cNvSpPr>
            <a:spLocks noGrp="1"/>
          </p:cNvSpPr>
          <p:nvPr>
            <p:ph type="title"/>
          </p:nvPr>
        </p:nvSpPr>
        <p:spPr>
          <a:xfrm>
            <a:off x="627063" y="0"/>
            <a:ext cx="8229600" cy="1438275"/>
          </a:xfrm>
        </p:spPr>
        <p:txBody>
          <a:bodyPr/>
          <a:lstStyle/>
          <a:p>
            <a:pPr hangingPunct="0"/>
            <a:r>
              <a:rPr lang="en-US" b="1" smtClean="0">
                <a:latin typeface="Arial Narrow" pitchFamily="34" charset="0"/>
                <a:cs typeface="Arial Narrow" pitchFamily="34" charset="0"/>
              </a:rPr>
              <a:t>Identify the causes and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consequences of political behavior</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13-</a:t>
            </a:r>
            <a:fld id="{FBBF88BE-B278-4401-B9FA-D1CB12F9C391}" type="slidenum">
              <a:rPr lang="en-US"/>
              <a:pPr>
                <a:defRPr/>
              </a:pPr>
              <a:t>24</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6</a:t>
            </a:r>
          </a:p>
        </p:txBody>
      </p:sp>
      <p:sp>
        <p:nvSpPr>
          <p:cNvPr id="62470"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b="0">
                <a:solidFill>
                  <a:srgbClr val="FFFFFF"/>
                </a:solidFill>
                <a:latin typeface="Calibri" pitchFamily="34" charset="0"/>
              </a:rPr>
              <a:t>1</a:t>
            </a:r>
            <a:endParaRPr lang="en-US" b="0">
              <a:latin typeface="Calibri" pitchFamily="34" charset="0"/>
            </a:endParaRPr>
          </a:p>
        </p:txBody>
      </p:sp>
      <p:pic>
        <p:nvPicPr>
          <p:cNvPr id="62471" name="Picture 8"/>
          <p:cNvPicPr>
            <a:picLocks noChangeAspect="1"/>
          </p:cNvPicPr>
          <p:nvPr/>
        </p:nvPicPr>
        <p:blipFill>
          <a:blip r:embed="rId3"/>
          <a:srcRect/>
          <a:stretch>
            <a:fillRect/>
          </a:stretch>
        </p:blipFill>
        <p:spPr bwMode="auto">
          <a:xfrm>
            <a:off x="1193800" y="1581150"/>
            <a:ext cx="6756400" cy="467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Title 1"/>
          <p:cNvSpPr>
            <a:spLocks noGrp="1"/>
          </p:cNvSpPr>
          <p:nvPr>
            <p:ph type="title"/>
          </p:nvPr>
        </p:nvSpPr>
        <p:spPr>
          <a:xfrm>
            <a:off x="627063" y="0"/>
            <a:ext cx="8229600" cy="1438275"/>
          </a:xfrm>
        </p:spPr>
        <p:txBody>
          <a:bodyPr/>
          <a:lstStyle/>
          <a:p>
            <a:pPr hangingPunct="0"/>
            <a:r>
              <a:rPr lang="en-US" b="1" smtClean="0">
                <a:latin typeface="Arial Narrow" pitchFamily="34" charset="0"/>
                <a:cs typeface="Arial Narrow" pitchFamily="34" charset="0"/>
              </a:rPr>
              <a:t>Identify the causes and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consequences of political behavior</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13-</a:t>
            </a:r>
            <a:fld id="{8B48018F-B022-477A-AD2C-FF8ED8888544}" type="slidenum">
              <a:rPr lang="en-US"/>
              <a:pPr>
                <a:defRPr/>
              </a:pPr>
              <a:t>25</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6</a:t>
            </a:r>
          </a:p>
        </p:txBody>
      </p:sp>
      <p:sp>
        <p:nvSpPr>
          <p:cNvPr id="64518"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b="0">
                <a:solidFill>
                  <a:srgbClr val="FFFFFF"/>
                </a:solidFill>
                <a:latin typeface="Calibri" pitchFamily="34" charset="0"/>
              </a:rPr>
              <a:t>1</a:t>
            </a:r>
            <a:endParaRPr lang="en-US" b="0">
              <a:latin typeface="Calibri" pitchFamily="34" charset="0"/>
            </a:endParaRPr>
          </a:p>
        </p:txBody>
      </p:sp>
      <p:pic>
        <p:nvPicPr>
          <p:cNvPr id="64519" name="Picture 3"/>
          <p:cNvPicPr>
            <a:picLocks noChangeAspect="1"/>
          </p:cNvPicPr>
          <p:nvPr/>
        </p:nvPicPr>
        <p:blipFill>
          <a:blip r:embed="rId3"/>
          <a:srcRect/>
          <a:stretch>
            <a:fillRect/>
          </a:stretch>
        </p:blipFill>
        <p:spPr bwMode="auto">
          <a:xfrm>
            <a:off x="1162050" y="1604963"/>
            <a:ext cx="6819900" cy="46720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Title 1"/>
          <p:cNvSpPr>
            <a:spLocks noGrp="1"/>
          </p:cNvSpPr>
          <p:nvPr>
            <p:ph type="title"/>
          </p:nvPr>
        </p:nvSpPr>
        <p:spPr>
          <a:xfrm>
            <a:off x="627063" y="0"/>
            <a:ext cx="8229600" cy="1438275"/>
          </a:xfrm>
        </p:spPr>
        <p:txBody>
          <a:bodyPr/>
          <a:lstStyle/>
          <a:p>
            <a:pPr hangingPunct="0"/>
            <a:r>
              <a:rPr lang="en-US" b="1" smtClean="0">
                <a:latin typeface="Arial Narrow" pitchFamily="34" charset="0"/>
                <a:cs typeface="Arial Narrow" pitchFamily="34" charset="0"/>
              </a:rPr>
              <a:t>Identify the causes and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consequences of political behavior</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13-</a:t>
            </a:r>
            <a:fld id="{42FFB413-F329-4A9E-9DF3-8273C2835E13}" type="slidenum">
              <a:rPr lang="en-US"/>
              <a:pPr>
                <a:defRPr/>
              </a:pPr>
              <a:t>26</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6</a:t>
            </a:r>
          </a:p>
        </p:txBody>
      </p:sp>
      <p:sp>
        <p:nvSpPr>
          <p:cNvPr id="66566"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b="0">
                <a:solidFill>
                  <a:srgbClr val="FFFFFF"/>
                </a:solidFill>
                <a:latin typeface="Calibri" pitchFamily="34" charset="0"/>
              </a:rPr>
              <a:t>1</a:t>
            </a:r>
            <a:endParaRPr lang="en-US" b="0">
              <a:latin typeface="Calibri" pitchFamily="34" charset="0"/>
            </a:endParaRPr>
          </a:p>
        </p:txBody>
      </p:sp>
      <p:pic>
        <p:nvPicPr>
          <p:cNvPr id="66567" name="Picture 3"/>
          <p:cNvPicPr>
            <a:picLocks noChangeAspect="1"/>
          </p:cNvPicPr>
          <p:nvPr/>
        </p:nvPicPr>
        <p:blipFill>
          <a:blip r:embed="rId3"/>
          <a:srcRect/>
          <a:stretch>
            <a:fillRect/>
          </a:stretch>
        </p:blipFill>
        <p:spPr bwMode="auto">
          <a:xfrm>
            <a:off x="1316038" y="1516063"/>
            <a:ext cx="6511925" cy="47609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Title 1"/>
          <p:cNvSpPr>
            <a:spLocks noGrp="1"/>
          </p:cNvSpPr>
          <p:nvPr>
            <p:ph type="title"/>
          </p:nvPr>
        </p:nvSpPr>
        <p:spPr>
          <a:xfrm>
            <a:off x="627063" y="0"/>
            <a:ext cx="8229600" cy="1438275"/>
          </a:xfrm>
        </p:spPr>
        <p:txBody>
          <a:bodyPr/>
          <a:lstStyle/>
          <a:p>
            <a:r>
              <a:rPr lang="en-US" b="1" smtClean="0">
                <a:latin typeface="Arial Narrow" pitchFamily="34" charset="0"/>
                <a:cs typeface="Arial Narrow" pitchFamily="34" charset="0"/>
              </a:rPr>
              <a:t>Apply impression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management techniques</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13-</a:t>
            </a:r>
            <a:fld id="{8F8C6530-591D-4E32-8C60-45A1D0A28860}" type="slidenum">
              <a:rPr lang="en-US"/>
              <a:pPr>
                <a:defRPr/>
              </a:pPr>
              <a:t>27</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7</a:t>
            </a:r>
          </a:p>
        </p:txBody>
      </p:sp>
      <p:sp>
        <p:nvSpPr>
          <p:cNvPr id="68614"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b="0">
                <a:solidFill>
                  <a:srgbClr val="FFFFFF"/>
                </a:solidFill>
                <a:latin typeface="Calibri" pitchFamily="34" charset="0"/>
              </a:rPr>
              <a:t>1</a:t>
            </a:r>
            <a:endParaRPr lang="en-US" b="0">
              <a:latin typeface="Calibri" pitchFamily="34" charset="0"/>
            </a:endParaRPr>
          </a:p>
        </p:txBody>
      </p:sp>
      <p:pic>
        <p:nvPicPr>
          <p:cNvPr id="68615" name="Picture 3"/>
          <p:cNvPicPr>
            <a:picLocks noChangeAspect="1"/>
          </p:cNvPicPr>
          <p:nvPr/>
        </p:nvPicPr>
        <p:blipFill>
          <a:blip r:embed="rId3"/>
          <a:srcRect/>
          <a:stretch>
            <a:fillRect/>
          </a:stretch>
        </p:blipFill>
        <p:spPr bwMode="auto">
          <a:xfrm>
            <a:off x="2036763" y="1349375"/>
            <a:ext cx="5070475" cy="492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Title 1"/>
          <p:cNvSpPr>
            <a:spLocks noGrp="1"/>
          </p:cNvSpPr>
          <p:nvPr>
            <p:ph type="title"/>
          </p:nvPr>
        </p:nvSpPr>
        <p:spPr>
          <a:xfrm>
            <a:off x="627063" y="0"/>
            <a:ext cx="8229600" cy="1438275"/>
          </a:xfrm>
        </p:spPr>
        <p:txBody>
          <a:bodyPr/>
          <a:lstStyle/>
          <a:p>
            <a:r>
              <a:rPr lang="en-US" b="1" smtClean="0">
                <a:latin typeface="Arial Narrow" pitchFamily="34" charset="0"/>
                <a:cs typeface="Arial Narrow" pitchFamily="34" charset="0"/>
              </a:rPr>
              <a:t>Apply impression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management techniques</a:t>
            </a:r>
          </a:p>
        </p:txBody>
      </p:sp>
      <p:sp>
        <p:nvSpPr>
          <p:cNvPr id="70658" name="Content Placeholder 13"/>
          <p:cNvSpPr>
            <a:spLocks noGrp="1"/>
          </p:cNvSpPr>
          <p:nvPr>
            <p:ph idx="1"/>
          </p:nvPr>
        </p:nvSpPr>
        <p:spPr>
          <a:xfrm>
            <a:off x="457200" y="1635125"/>
            <a:ext cx="8686800" cy="3962400"/>
          </a:xfrm>
        </p:spPr>
        <p:txBody>
          <a:bodyPr/>
          <a:lstStyle/>
          <a:p>
            <a:r>
              <a:rPr lang="en-US" b="1" smtClean="0">
                <a:latin typeface="Arial" charset="0"/>
                <a:cs typeface="Arial" charset="0"/>
              </a:rPr>
              <a:t>Most job applicants use IM.</a:t>
            </a:r>
          </a:p>
          <a:p>
            <a:r>
              <a:rPr lang="en-US" b="1" smtClean="0">
                <a:latin typeface="Arial" charset="0"/>
                <a:cs typeface="Arial" charset="0"/>
              </a:rPr>
              <a:t>Some IM techniques work better than others in the interview.</a:t>
            </a:r>
          </a:p>
          <a:p>
            <a:r>
              <a:rPr lang="en-US" b="1" smtClean="0">
                <a:latin typeface="Arial" charset="0"/>
                <a:cs typeface="Arial" charset="0"/>
              </a:rPr>
              <a:t>In general, applicants appear to use self-promotion more than ingratiation.</a:t>
            </a:r>
          </a:p>
          <a:p>
            <a:r>
              <a:rPr lang="en-US" b="1" smtClean="0">
                <a:latin typeface="Arial" charset="0"/>
                <a:cs typeface="Arial" charset="0"/>
              </a:rPr>
              <a:t>Ingratiating always works because everyone—both interviewers and supervisors—likes to be treated nicely.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13-</a:t>
            </a:r>
            <a:fld id="{7C06006D-B3F3-45F5-A3AF-BF833A027070}" type="slidenum">
              <a:rPr lang="en-US"/>
              <a:pPr>
                <a:defRPr/>
              </a:pPr>
              <a:t>28</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7</a:t>
            </a:r>
          </a:p>
        </p:txBody>
      </p:sp>
      <p:sp>
        <p:nvSpPr>
          <p:cNvPr id="70663"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b="0">
                <a:solidFill>
                  <a:srgbClr val="FFFFFF"/>
                </a:solidFill>
                <a:latin typeface="Calibri" pitchFamily="34" charset="0"/>
              </a:rPr>
              <a:t>1</a:t>
            </a:r>
            <a:endParaRPr lang="en-US" b="0">
              <a:latin typeface="Calibri" pitchFamily="34" charset="0"/>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Title 1"/>
          <p:cNvSpPr>
            <a:spLocks noGrp="1"/>
          </p:cNvSpPr>
          <p:nvPr>
            <p:ph type="title"/>
          </p:nvPr>
        </p:nvSpPr>
        <p:spPr>
          <a:xfrm>
            <a:off x="627063" y="0"/>
            <a:ext cx="8229600" cy="1438275"/>
          </a:xfrm>
        </p:spPr>
        <p:txBody>
          <a:bodyPr/>
          <a:lstStyle/>
          <a:p>
            <a:r>
              <a:rPr lang="en-US" b="1" smtClean="0">
                <a:latin typeface="Arial Narrow" pitchFamily="34" charset="0"/>
                <a:cs typeface="Arial Narrow" pitchFamily="34" charset="0"/>
              </a:rPr>
              <a:t>Apply impression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management techniques</a:t>
            </a:r>
          </a:p>
        </p:txBody>
      </p:sp>
      <p:sp>
        <p:nvSpPr>
          <p:cNvPr id="72706" name="Content Placeholder 13"/>
          <p:cNvSpPr>
            <a:spLocks noGrp="1"/>
          </p:cNvSpPr>
          <p:nvPr>
            <p:ph idx="1"/>
          </p:nvPr>
        </p:nvSpPr>
        <p:spPr>
          <a:xfrm>
            <a:off x="457200" y="1635125"/>
            <a:ext cx="8686800" cy="3962400"/>
          </a:xfrm>
        </p:spPr>
        <p:txBody>
          <a:bodyPr/>
          <a:lstStyle/>
          <a:p>
            <a:r>
              <a:rPr lang="en-US" b="1" smtClean="0">
                <a:latin typeface="Arial" charset="0"/>
                <a:cs typeface="Arial" charset="0"/>
              </a:rPr>
              <a:t>Almost all our conclusions on employee reactions to organizational politics are based on studies conducted in North America. </a:t>
            </a:r>
          </a:p>
          <a:p>
            <a:r>
              <a:rPr lang="en-US" b="1" smtClean="0">
                <a:latin typeface="Arial" charset="0"/>
                <a:cs typeface="Arial" charset="0"/>
              </a:rPr>
              <a:t>The few studies that have included other countries suggest some minor modifications.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13-</a:t>
            </a:r>
            <a:fld id="{753BD116-F504-40CA-9858-68F213152EE6}" type="slidenum">
              <a:rPr lang="en-US"/>
              <a:pPr>
                <a:defRPr/>
              </a:pPr>
              <a:t>29</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7</a:t>
            </a:r>
          </a:p>
        </p:txBody>
      </p:sp>
      <p:sp>
        <p:nvSpPr>
          <p:cNvPr id="72711"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b="0">
                <a:solidFill>
                  <a:srgbClr val="FFFFFF"/>
                </a:solidFill>
                <a:latin typeface="Calibri" pitchFamily="34" charset="0"/>
              </a:rPr>
              <a:t>1</a:t>
            </a:r>
            <a:endParaRPr lang="en-US" b="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627063" y="0"/>
            <a:ext cx="8229600" cy="1438275"/>
          </a:xfrm>
        </p:spPr>
        <p:txBody>
          <a:bodyPr/>
          <a:lstStyle/>
          <a:p>
            <a:pPr hangingPunct="0"/>
            <a:r>
              <a:rPr lang="en-US" b="1" smtClean="0">
                <a:latin typeface="Arial Narrow" pitchFamily="34" charset="0"/>
                <a:cs typeface="Arial Narrow" pitchFamily="34" charset="0"/>
              </a:rPr>
              <a:t>Define </a:t>
            </a:r>
            <a:r>
              <a:rPr lang="en-US" b="1" i="1" smtClean="0">
                <a:latin typeface="Arial Narrow" pitchFamily="34" charset="0"/>
                <a:cs typeface="Arial Narrow" pitchFamily="34" charset="0"/>
              </a:rPr>
              <a:t>power</a:t>
            </a:r>
            <a:r>
              <a:rPr lang="en-US" b="1" smtClean="0">
                <a:latin typeface="Arial Narrow" pitchFamily="34" charset="0"/>
                <a:cs typeface="Arial Narrow" pitchFamily="34" charset="0"/>
              </a:rPr>
              <a:t> and contrast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leadership and power</a:t>
            </a:r>
          </a:p>
        </p:txBody>
      </p:sp>
      <p:sp>
        <p:nvSpPr>
          <p:cNvPr id="19458" name="Content Placeholder 13"/>
          <p:cNvSpPr>
            <a:spLocks noGrp="1"/>
          </p:cNvSpPr>
          <p:nvPr>
            <p:ph idx="1"/>
          </p:nvPr>
        </p:nvSpPr>
        <p:spPr>
          <a:xfrm>
            <a:off x="457200" y="1817688"/>
            <a:ext cx="8229600" cy="3962400"/>
          </a:xfrm>
        </p:spPr>
        <p:txBody>
          <a:bodyPr/>
          <a:lstStyle/>
          <a:p>
            <a:r>
              <a:rPr lang="en-US" b="1" smtClean="0">
                <a:latin typeface="Arial" charset="0"/>
                <a:cs typeface="Arial" charset="0"/>
              </a:rPr>
              <a:t>Power refers to a capacity that A has to influence the behavior of B, so that B acts in accordance with A’s wishes.</a:t>
            </a:r>
          </a:p>
          <a:p>
            <a:r>
              <a:rPr lang="en-US" b="1" smtClean="0">
                <a:latin typeface="Arial" charset="0"/>
                <a:cs typeface="Arial" charset="0"/>
              </a:rPr>
              <a:t>Power may exist but not be used. </a:t>
            </a:r>
          </a:p>
          <a:p>
            <a:r>
              <a:rPr lang="en-US" b="1" smtClean="0">
                <a:latin typeface="Arial" charset="0"/>
                <a:cs typeface="Arial" charset="0"/>
              </a:rPr>
              <a:t>Probably the most important aspect of power is that it is a function of dependency. </a:t>
            </a:r>
          </a:p>
          <a:p>
            <a:r>
              <a:rPr lang="en-US" b="1" smtClean="0">
                <a:latin typeface="Arial" charset="0"/>
                <a:cs typeface="Arial" charset="0"/>
              </a:rPr>
              <a:t>A person can have power over you only if he or she controls something you desire.</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13-</a:t>
            </a:r>
            <a:fld id="{120F20A7-35C6-44E4-875A-91AB46576EAF}" type="slidenum">
              <a:rPr lang="en-US"/>
              <a:pPr>
                <a:defRPr/>
              </a:pPr>
              <a:t>3</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1</a:t>
            </a:r>
          </a:p>
        </p:txBody>
      </p:sp>
      <p:sp>
        <p:nvSpPr>
          <p:cNvPr id="19463"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b="0">
                <a:solidFill>
                  <a:srgbClr val="FFFFFF"/>
                </a:solidFill>
                <a:latin typeface="Calibri" pitchFamily="34" charset="0"/>
              </a:rPr>
              <a:t>1</a:t>
            </a:r>
            <a:endParaRPr lang="en-US" b="0">
              <a:latin typeface="Calibri"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Title 1"/>
          <p:cNvSpPr>
            <a:spLocks noGrp="1"/>
          </p:cNvSpPr>
          <p:nvPr>
            <p:ph type="title"/>
          </p:nvPr>
        </p:nvSpPr>
        <p:spPr>
          <a:xfrm>
            <a:off x="627063" y="0"/>
            <a:ext cx="8229600" cy="1438275"/>
          </a:xfrm>
        </p:spPr>
        <p:txBody>
          <a:bodyPr/>
          <a:lstStyle/>
          <a:p>
            <a:r>
              <a:rPr lang="en-US" b="1" smtClean="0">
                <a:latin typeface="Arial Narrow" pitchFamily="34" charset="0"/>
                <a:cs typeface="Arial Narrow" pitchFamily="34" charset="0"/>
              </a:rPr>
              <a:t>Determine whether a</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 political action is ethical</a:t>
            </a:r>
          </a:p>
        </p:txBody>
      </p:sp>
      <p:sp>
        <p:nvSpPr>
          <p:cNvPr id="74754" name="Content Placeholder 13"/>
          <p:cNvSpPr>
            <a:spLocks noGrp="1"/>
          </p:cNvSpPr>
          <p:nvPr>
            <p:ph idx="1"/>
          </p:nvPr>
        </p:nvSpPr>
        <p:spPr>
          <a:xfrm>
            <a:off x="457200" y="1635125"/>
            <a:ext cx="8686800" cy="3962400"/>
          </a:xfrm>
        </p:spPr>
        <p:txBody>
          <a:bodyPr/>
          <a:lstStyle/>
          <a:p>
            <a:r>
              <a:rPr lang="en-US" b="1" smtClean="0">
                <a:latin typeface="Arial" charset="0"/>
                <a:cs typeface="Arial" charset="0"/>
              </a:rPr>
              <a:t>Although there are no clear-cut ways to differentiate ethical from unethical politicking, there are some questions you should consider.</a:t>
            </a:r>
          </a:p>
          <a:p>
            <a:pPr lvl="1"/>
            <a:r>
              <a:rPr lang="en-US" b="1" smtClean="0">
                <a:latin typeface="Arial" charset="0"/>
                <a:cs typeface="Arial" charset="0"/>
              </a:rPr>
              <a:t>What is the utility of engaging in politicking?</a:t>
            </a:r>
          </a:p>
          <a:p>
            <a:pPr lvl="1"/>
            <a:r>
              <a:rPr lang="en-US" b="1" smtClean="0">
                <a:latin typeface="Arial" charset="0"/>
                <a:cs typeface="Arial" charset="0"/>
              </a:rPr>
              <a:t>Is it worth the risk?</a:t>
            </a:r>
          </a:p>
          <a:p>
            <a:pPr lvl="1"/>
            <a:r>
              <a:rPr lang="en-US" b="1" smtClean="0">
                <a:latin typeface="Arial" charset="0"/>
                <a:cs typeface="Arial" charset="0"/>
              </a:rPr>
              <a:t>Does the political activity conform to standards of equity and justice?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13-</a:t>
            </a:r>
            <a:fld id="{1EEF6D63-C286-4807-816C-2404E2EA9AA3}" type="slidenum">
              <a:rPr lang="en-US"/>
              <a:pPr>
                <a:defRPr/>
              </a:pPr>
              <a:t>30</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8</a:t>
            </a:r>
          </a:p>
        </p:txBody>
      </p:sp>
      <p:sp>
        <p:nvSpPr>
          <p:cNvPr id="74759"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b="0">
                <a:solidFill>
                  <a:srgbClr val="FFFFFF"/>
                </a:solidFill>
                <a:latin typeface="Calibri" pitchFamily="34" charset="0"/>
              </a:rPr>
              <a:t>1</a:t>
            </a:r>
            <a:endParaRPr lang="en-US" b="0">
              <a:latin typeface="Calibri" pitchFamily="34"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Title 1"/>
          <p:cNvSpPr>
            <a:spLocks noGrp="1"/>
          </p:cNvSpPr>
          <p:nvPr>
            <p:ph type="title"/>
          </p:nvPr>
        </p:nvSpPr>
        <p:spPr>
          <a:xfrm>
            <a:off x="627063" y="0"/>
            <a:ext cx="8229600" cy="1438275"/>
          </a:xfrm>
        </p:spPr>
        <p:txBody>
          <a:bodyPr/>
          <a:lstStyle/>
          <a:p>
            <a:r>
              <a:rPr lang="en-US" b="1" smtClean="0">
                <a:latin typeface="Arial Narrow" pitchFamily="34" charset="0"/>
                <a:cs typeface="Arial Narrow" pitchFamily="34" charset="0"/>
              </a:rPr>
              <a:t>Determine whether a</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 political action is ethical</a:t>
            </a:r>
          </a:p>
        </p:txBody>
      </p:sp>
      <p:sp>
        <p:nvSpPr>
          <p:cNvPr id="76802" name="Content Placeholder 13"/>
          <p:cNvSpPr>
            <a:spLocks noGrp="1"/>
          </p:cNvSpPr>
          <p:nvPr>
            <p:ph idx="1"/>
          </p:nvPr>
        </p:nvSpPr>
        <p:spPr>
          <a:xfrm>
            <a:off x="457200" y="1635125"/>
            <a:ext cx="8686800" cy="3962400"/>
          </a:xfrm>
        </p:spPr>
        <p:txBody>
          <a:bodyPr/>
          <a:lstStyle/>
          <a:p>
            <a:r>
              <a:rPr lang="en-US" sz="2600" b="1" smtClean="0">
                <a:latin typeface="Arial" charset="0"/>
                <a:cs typeface="Arial" charset="0"/>
              </a:rPr>
              <a:t>When faced with an ethical dilemma regarding organizational politics, try to consider whether playing politics is worth the risk and whether others might be harmed in the process.</a:t>
            </a:r>
          </a:p>
          <a:p>
            <a:r>
              <a:rPr lang="en-US" sz="2600" b="1" smtClean="0">
                <a:latin typeface="Arial" charset="0"/>
                <a:cs typeface="Arial" charset="0"/>
              </a:rPr>
              <a:t>If you have a strong power base, recognize the ability of power to corrupt. </a:t>
            </a:r>
          </a:p>
          <a:p>
            <a:r>
              <a:rPr lang="en-US" sz="2600" b="1" smtClean="0">
                <a:latin typeface="Arial" charset="0"/>
                <a:cs typeface="Arial" charset="0"/>
              </a:rPr>
              <a:t>Remember that it’s a lot easier for the powerless to act ethically, if for no other reason than they typically have very little political discretion to exploit.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13-</a:t>
            </a:r>
            <a:fld id="{B46F3D5E-FEC5-45C4-BA3D-8E7CC2EDBABB}" type="slidenum">
              <a:rPr lang="en-US"/>
              <a:pPr>
                <a:defRPr/>
              </a:pPr>
              <a:t>31</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8</a:t>
            </a:r>
          </a:p>
        </p:txBody>
      </p:sp>
      <p:sp>
        <p:nvSpPr>
          <p:cNvPr id="76807"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b="0">
                <a:solidFill>
                  <a:srgbClr val="FFFFFF"/>
                </a:solidFill>
                <a:latin typeface="Calibri" pitchFamily="34" charset="0"/>
              </a:rPr>
              <a:t>1</a:t>
            </a:r>
            <a:endParaRPr lang="en-US" b="0">
              <a:latin typeface="Calibri"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Title 1"/>
          <p:cNvSpPr>
            <a:spLocks noGrp="1"/>
          </p:cNvSpPr>
          <p:nvPr>
            <p:ph type="title"/>
          </p:nvPr>
        </p:nvSpPr>
        <p:spPr>
          <a:xfrm>
            <a:off x="627063" y="0"/>
            <a:ext cx="8229600" cy="1438275"/>
          </a:xfrm>
        </p:spPr>
        <p:txBody>
          <a:bodyPr/>
          <a:lstStyle/>
          <a:p>
            <a:r>
              <a:rPr lang="en-US" b="1" smtClean="0">
                <a:latin typeface="Arial Narrow" pitchFamily="34" charset="0"/>
                <a:cs typeface="Arial Narrow" pitchFamily="34" charset="0"/>
              </a:rPr>
              <a:t>Summary and Implications for Managers</a:t>
            </a:r>
          </a:p>
        </p:txBody>
      </p:sp>
      <p:sp>
        <p:nvSpPr>
          <p:cNvPr id="78850" name="Content Placeholder 13"/>
          <p:cNvSpPr>
            <a:spLocks noGrp="1"/>
          </p:cNvSpPr>
          <p:nvPr>
            <p:ph idx="1"/>
          </p:nvPr>
        </p:nvSpPr>
        <p:spPr>
          <a:xfrm>
            <a:off x="457200" y="1635125"/>
            <a:ext cx="8686800" cy="3962400"/>
          </a:xfrm>
        </p:spPr>
        <p:txBody>
          <a:bodyPr/>
          <a:lstStyle/>
          <a:p>
            <a:r>
              <a:rPr lang="en-US" b="1" smtClean="0">
                <a:latin typeface="Arial" charset="0"/>
                <a:cs typeface="Arial" charset="0"/>
              </a:rPr>
              <a:t>If you want to get things done in a group or an organization, it helps to have power. Here are several suggestions for how to deal with power in your own work life:</a:t>
            </a:r>
          </a:p>
          <a:p>
            <a:pPr lvl="1"/>
            <a:r>
              <a:rPr lang="en-US" b="1" smtClean="0">
                <a:latin typeface="Arial" charset="0"/>
                <a:cs typeface="Arial" charset="0"/>
              </a:rPr>
              <a:t>As a manager who wants to maximize your power, you will want to increase others’ dependence on you.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13-</a:t>
            </a:r>
            <a:fld id="{FE0CBC33-6F1C-41F6-852D-87021991D7CA}" type="slidenum">
              <a:rPr lang="en-US"/>
              <a:pPr>
                <a:defRPr/>
              </a:pPr>
              <a:t>32</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78854"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b="0">
                <a:solidFill>
                  <a:srgbClr val="FFFFFF"/>
                </a:solidFill>
                <a:latin typeface="Calibri" pitchFamily="34" charset="0"/>
              </a:rPr>
              <a:t>1</a:t>
            </a:r>
            <a:endParaRPr lang="en-US" b="0">
              <a:latin typeface="Calibri" pitchFamily="34" charset="0"/>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Title 1"/>
          <p:cNvSpPr>
            <a:spLocks noGrp="1"/>
          </p:cNvSpPr>
          <p:nvPr>
            <p:ph type="title"/>
          </p:nvPr>
        </p:nvSpPr>
        <p:spPr>
          <a:xfrm>
            <a:off x="627063" y="0"/>
            <a:ext cx="8229600" cy="1438275"/>
          </a:xfrm>
        </p:spPr>
        <p:txBody>
          <a:bodyPr/>
          <a:lstStyle/>
          <a:p>
            <a:r>
              <a:rPr lang="en-US" b="1" smtClean="0">
                <a:latin typeface="Arial Narrow" pitchFamily="34" charset="0"/>
                <a:cs typeface="Arial Narrow" pitchFamily="34" charset="0"/>
              </a:rPr>
              <a:t>Summary and Implications for Managers</a:t>
            </a:r>
          </a:p>
        </p:txBody>
      </p:sp>
      <p:sp>
        <p:nvSpPr>
          <p:cNvPr id="80898" name="Content Placeholder 13"/>
          <p:cNvSpPr>
            <a:spLocks noGrp="1"/>
          </p:cNvSpPr>
          <p:nvPr>
            <p:ph idx="1"/>
          </p:nvPr>
        </p:nvSpPr>
        <p:spPr>
          <a:xfrm>
            <a:off x="457200" y="1635125"/>
            <a:ext cx="8686800" cy="3962400"/>
          </a:xfrm>
        </p:spPr>
        <p:txBody>
          <a:bodyPr/>
          <a:lstStyle/>
          <a:p>
            <a:r>
              <a:rPr lang="en-US" b="1" smtClean="0">
                <a:latin typeface="Arial" charset="0"/>
                <a:cs typeface="Arial" charset="0"/>
              </a:rPr>
              <a:t>Few employees relish being powerless in their job and organization. </a:t>
            </a:r>
          </a:p>
          <a:p>
            <a:r>
              <a:rPr lang="en-US" b="1" smtClean="0">
                <a:latin typeface="Arial" charset="0"/>
                <a:cs typeface="Arial" charset="0"/>
              </a:rPr>
              <a:t>Try to avoid putting others in a position where they feel they have no power.</a:t>
            </a:r>
          </a:p>
          <a:p>
            <a:r>
              <a:rPr lang="en-US" b="1" smtClean="0">
                <a:latin typeface="Arial" charset="0"/>
                <a:cs typeface="Arial" charset="0"/>
              </a:rPr>
              <a:t>People respond differently to the various power bases.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13-</a:t>
            </a:r>
            <a:fld id="{FD827723-4535-43D0-A080-BD6C013C6F2A}" type="slidenum">
              <a:rPr lang="en-US"/>
              <a:pPr>
                <a:defRPr/>
              </a:pPr>
              <a:t>33</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80902"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b="0">
                <a:solidFill>
                  <a:srgbClr val="FFFFFF"/>
                </a:solidFill>
                <a:latin typeface="Calibri" pitchFamily="34" charset="0"/>
              </a:rPr>
              <a:t>1</a:t>
            </a:r>
            <a:endParaRPr lang="en-US" b="0">
              <a:latin typeface="Calibri" pitchFamily="34"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Title 1"/>
          <p:cNvSpPr>
            <a:spLocks noGrp="1"/>
          </p:cNvSpPr>
          <p:nvPr>
            <p:ph type="title"/>
          </p:nvPr>
        </p:nvSpPr>
        <p:spPr>
          <a:xfrm>
            <a:off x="627063" y="0"/>
            <a:ext cx="8229600" cy="1438275"/>
          </a:xfrm>
        </p:spPr>
        <p:txBody>
          <a:bodyPr/>
          <a:lstStyle/>
          <a:p>
            <a:r>
              <a:rPr lang="en-US" b="1" smtClean="0">
                <a:latin typeface="Arial Narrow" pitchFamily="34" charset="0"/>
                <a:cs typeface="Arial Narrow" pitchFamily="34" charset="0"/>
              </a:rPr>
              <a:t>Summary and Implications for Managers</a:t>
            </a:r>
          </a:p>
        </p:txBody>
      </p:sp>
      <p:sp>
        <p:nvSpPr>
          <p:cNvPr id="82946" name="Content Placeholder 13"/>
          <p:cNvSpPr>
            <a:spLocks noGrp="1"/>
          </p:cNvSpPr>
          <p:nvPr>
            <p:ph idx="1"/>
          </p:nvPr>
        </p:nvSpPr>
        <p:spPr>
          <a:xfrm>
            <a:off x="457200" y="1635125"/>
            <a:ext cx="8686800" cy="3962400"/>
          </a:xfrm>
        </p:spPr>
        <p:txBody>
          <a:bodyPr/>
          <a:lstStyle/>
          <a:p>
            <a:r>
              <a:rPr lang="en-US" b="1" smtClean="0">
                <a:latin typeface="Arial" charset="0"/>
                <a:cs typeface="Arial" charset="0"/>
              </a:rPr>
              <a:t>An effective manager accepts the political nature of organizations. </a:t>
            </a:r>
          </a:p>
          <a:p>
            <a:r>
              <a:rPr lang="en-US" b="1" smtClean="0">
                <a:latin typeface="Arial" charset="0"/>
                <a:cs typeface="Arial" charset="0"/>
              </a:rPr>
              <a:t>By assessing behavior in a political framework, you can better predict the actions of others and use that information to formulate political strategies that will gain advantages for you and your work unit.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13-</a:t>
            </a:r>
            <a:fld id="{CB4A12BC-7FA3-4C36-B9CF-D99E5BC4211C}" type="slidenum">
              <a:rPr lang="en-US"/>
              <a:pPr>
                <a:defRPr/>
              </a:pPr>
              <a:t>34</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82950"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b="0">
                <a:solidFill>
                  <a:srgbClr val="FFFFFF"/>
                </a:solidFill>
                <a:latin typeface="Calibri" pitchFamily="34" charset="0"/>
              </a:rPr>
              <a:t>1</a:t>
            </a:r>
            <a:endParaRPr lang="en-US" b="0">
              <a:latin typeface="Calibri" pitchFamily="34" charset="0"/>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Title 1"/>
          <p:cNvSpPr>
            <a:spLocks noGrp="1"/>
          </p:cNvSpPr>
          <p:nvPr>
            <p:ph type="title"/>
          </p:nvPr>
        </p:nvSpPr>
        <p:spPr>
          <a:xfrm>
            <a:off x="627063" y="0"/>
            <a:ext cx="8229600" cy="1438275"/>
          </a:xfrm>
        </p:spPr>
        <p:txBody>
          <a:bodyPr/>
          <a:lstStyle/>
          <a:p>
            <a:r>
              <a:rPr lang="en-US" b="1" smtClean="0">
                <a:latin typeface="Arial Narrow" pitchFamily="34" charset="0"/>
                <a:cs typeface="Arial Narrow" pitchFamily="34" charset="0"/>
              </a:rPr>
              <a:t>Summary and Implications for Managers</a:t>
            </a:r>
          </a:p>
        </p:txBody>
      </p:sp>
      <p:sp>
        <p:nvSpPr>
          <p:cNvPr id="84994" name="Content Placeholder 13"/>
          <p:cNvSpPr>
            <a:spLocks noGrp="1"/>
          </p:cNvSpPr>
          <p:nvPr>
            <p:ph idx="1"/>
          </p:nvPr>
        </p:nvSpPr>
        <p:spPr>
          <a:xfrm>
            <a:off x="0" y="1438275"/>
            <a:ext cx="9144000" cy="3962400"/>
          </a:xfrm>
        </p:spPr>
        <p:txBody>
          <a:bodyPr/>
          <a:lstStyle/>
          <a:p>
            <a:r>
              <a:rPr lang="en-US" b="1" smtClean="0">
                <a:latin typeface="Arial" charset="0"/>
                <a:cs typeface="Arial" charset="0"/>
              </a:rPr>
              <a:t>Some people are significantly more politically astute than others, meaning that they are aware of the underlying politics and can manage impressions. </a:t>
            </a:r>
          </a:p>
          <a:p>
            <a:pPr lvl="1"/>
            <a:r>
              <a:rPr lang="en-US" b="1" smtClean="0">
                <a:latin typeface="Arial" charset="0"/>
                <a:cs typeface="Arial" charset="0"/>
              </a:rPr>
              <a:t>Those who are good at playing politics can be expected to get higher performance evaluations and, hence, larger salary increases and more promotions than the politically naïve or inept. </a:t>
            </a:r>
          </a:p>
          <a:p>
            <a:pPr lvl="1"/>
            <a:r>
              <a:rPr lang="en-US" b="1" smtClean="0">
                <a:latin typeface="Arial" charset="0"/>
                <a:cs typeface="Arial" charset="0"/>
              </a:rPr>
              <a:t>The politically astute are also likely to exhibit higher job satisfaction and be better able to neutralize job stressors.</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13-</a:t>
            </a:r>
            <a:fld id="{041BC85E-AB25-481F-BD38-CD0F4F514137}" type="slidenum">
              <a:rPr lang="en-US"/>
              <a:pPr>
                <a:defRPr/>
              </a:pPr>
              <a:t>35</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84998"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b="0">
                <a:solidFill>
                  <a:srgbClr val="FFFFFF"/>
                </a:solidFill>
                <a:latin typeface="Calibri" pitchFamily="34" charset="0"/>
              </a:rPr>
              <a:t>1</a:t>
            </a:r>
            <a:endParaRPr lang="en-US" b="0">
              <a:latin typeface="Calibri" pitchFamily="34"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Title 1"/>
          <p:cNvSpPr>
            <a:spLocks noGrp="1"/>
          </p:cNvSpPr>
          <p:nvPr>
            <p:ph type="title"/>
          </p:nvPr>
        </p:nvSpPr>
        <p:spPr>
          <a:xfrm>
            <a:off x="627063" y="0"/>
            <a:ext cx="8229600" cy="1438275"/>
          </a:xfrm>
        </p:spPr>
        <p:txBody>
          <a:bodyPr/>
          <a:lstStyle/>
          <a:p>
            <a:r>
              <a:rPr lang="en-US" b="1" smtClean="0">
                <a:latin typeface="Arial Narrow" pitchFamily="34" charset="0"/>
                <a:cs typeface="Arial Narrow" pitchFamily="34" charset="0"/>
              </a:rPr>
              <a:t>Summary and Implications for Managers</a:t>
            </a:r>
          </a:p>
        </p:txBody>
      </p:sp>
      <p:sp>
        <p:nvSpPr>
          <p:cNvPr id="87042" name="Content Placeholder 13"/>
          <p:cNvSpPr>
            <a:spLocks noGrp="1"/>
          </p:cNvSpPr>
          <p:nvPr>
            <p:ph idx="1"/>
          </p:nvPr>
        </p:nvSpPr>
        <p:spPr>
          <a:xfrm>
            <a:off x="457200" y="1635125"/>
            <a:ext cx="8686800" cy="3962400"/>
          </a:xfrm>
        </p:spPr>
        <p:txBody>
          <a:bodyPr/>
          <a:lstStyle/>
          <a:p>
            <a:r>
              <a:rPr lang="en-US" b="1" smtClean="0">
                <a:latin typeface="Arial" charset="0"/>
                <a:cs typeface="Arial" charset="0"/>
              </a:rPr>
              <a:t>Employees who have poor political skills or are unwilling to play the politics game generally relate perceived organizational politics to lower job satisfaction and self-reported performance, increased anxiety, and higher turnover.</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13-</a:t>
            </a:r>
            <a:fld id="{E5DFE17A-5211-4B88-8727-05A018CFB31B}" type="slidenum">
              <a:rPr lang="en-US"/>
              <a:pPr>
                <a:defRPr/>
              </a:pPr>
              <a:t>36</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87046"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b="0">
                <a:solidFill>
                  <a:srgbClr val="FFFFFF"/>
                </a:solidFill>
                <a:latin typeface="Calibri" pitchFamily="34" charset="0"/>
              </a:rPr>
              <a:t>1</a:t>
            </a:r>
            <a:endParaRPr lang="en-US" b="0">
              <a:latin typeface="Calibri" pitchFamily="34" charset="0"/>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a:defRPr/>
            </a:pPr>
            <a:r>
              <a:rPr lang="en-US" dirty="0"/>
              <a:t>Copyright © 2013 Pearson Education, Inc. publishing as Prentice Hall</a:t>
            </a:r>
          </a:p>
        </p:txBody>
      </p:sp>
      <p:sp>
        <p:nvSpPr>
          <p:cNvPr id="7" name="Slide Number Placeholder 6"/>
          <p:cNvSpPr>
            <a:spLocks noGrp="1"/>
          </p:cNvSpPr>
          <p:nvPr>
            <p:ph type="sldNum" sz="quarter" idx="12"/>
          </p:nvPr>
        </p:nvSpPr>
        <p:spPr/>
        <p:txBody>
          <a:bodyPr/>
          <a:lstStyle/>
          <a:p>
            <a:pPr>
              <a:defRPr/>
            </a:pPr>
            <a:r>
              <a:rPr lang="en-US" dirty="0"/>
              <a:t>13-</a:t>
            </a:r>
            <a:fld id="{5005622A-9C67-4F6D-A873-D3B008DA4D71}" type="slidenum">
              <a:rPr lang="en-US"/>
              <a:pPr>
                <a:defRPr/>
              </a:pPr>
              <a:t>37</a:t>
            </a:fld>
            <a:endParaRPr lang="en-US" dirty="0"/>
          </a:p>
        </p:txBody>
      </p:sp>
      <p:sp>
        <p:nvSpPr>
          <p:cNvPr id="89091" name="Rectangle 4"/>
          <p:cNvSpPr>
            <a:spLocks noChangeArrowheads="1"/>
          </p:cNvSpPr>
          <p:nvPr/>
        </p:nvSpPr>
        <p:spPr bwMode="auto">
          <a:xfrm>
            <a:off x="457200" y="3035300"/>
            <a:ext cx="8304213" cy="2289175"/>
          </a:xfrm>
          <a:prstGeom prst="rect">
            <a:avLst/>
          </a:prstGeom>
          <a:noFill/>
          <a:ln w="9525">
            <a:noFill/>
            <a:miter lim="800000"/>
            <a:headEnd/>
            <a:tailEnd/>
          </a:ln>
        </p:spPr>
        <p:txBody>
          <a:bodyPr>
            <a:spAutoFit/>
          </a:bodyPr>
          <a:lstStyle/>
          <a:p>
            <a:pPr algn="ctr">
              <a:lnSpc>
                <a:spcPct val="80000"/>
              </a:lnSpc>
            </a:pPr>
            <a:r>
              <a:rPr lang="en-US" sz="2000"/>
              <a:t>All rights reserved. No part of this publication may be reproduced, stored in a retrieval system, or transmitted, in any form or by any means, electronic, mechanical, photocopying, recording, or otherwise, without the prior written permission of the publisher. Printed in the United States of America.</a:t>
            </a:r>
          </a:p>
          <a:p>
            <a:pPr algn="ctr">
              <a:lnSpc>
                <a:spcPct val="80000"/>
              </a:lnSpc>
            </a:pPr>
            <a:endParaRPr lang="en-US" sz="2400"/>
          </a:p>
          <a:p>
            <a:pPr algn="ctr">
              <a:lnSpc>
                <a:spcPct val="80000"/>
              </a:lnSpc>
            </a:pPr>
            <a:r>
              <a:rPr lang="en-US" sz="2800"/>
              <a:t>Copyright © 2013 Pearson Education, Inc.  </a:t>
            </a:r>
            <a:br>
              <a:rPr lang="en-US" sz="2800"/>
            </a:br>
            <a:r>
              <a:rPr lang="en-US" sz="2800"/>
              <a:t>publishing as Prentice Hall</a:t>
            </a:r>
          </a:p>
        </p:txBody>
      </p:sp>
      <p:pic>
        <p:nvPicPr>
          <p:cNvPr id="6" name="Picture 2" descr="cid:3287383400_2177562"/>
          <p:cNvPicPr>
            <a:picLocks noChangeAspect="1" noChangeArrowheads="1"/>
          </p:cNvPicPr>
          <p:nvPr/>
        </p:nvPicPr>
        <p:blipFill>
          <a:blip r:embed="rId3"/>
          <a:srcRect/>
          <a:stretch>
            <a:fillRect/>
          </a:stretch>
        </p:blipFill>
        <p:spPr bwMode="blackWhite">
          <a:xfrm>
            <a:off x="746125" y="323850"/>
            <a:ext cx="7685088" cy="2401888"/>
          </a:xfrm>
          <a:prstGeom prst="rect">
            <a:avLst/>
          </a:prstGeom>
          <a:solidFill>
            <a:schemeClr val="hlink"/>
          </a:solidFill>
          <a:ln w="3175">
            <a:solidFill>
              <a:schemeClr val="bg1"/>
            </a:solidFill>
            <a:miter lim="800000"/>
            <a:headEnd/>
            <a:tailEnd/>
          </a:ln>
          <a:effectLst>
            <a:outerShdw blurRad="63500" dist="107763" dir="2700000" algn="ctr" rotWithShape="0">
              <a:srgbClr val="808080">
                <a:alpha val="5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27063" y="0"/>
            <a:ext cx="8229600" cy="1438275"/>
          </a:xfrm>
        </p:spPr>
        <p:txBody>
          <a:bodyPr/>
          <a:lstStyle/>
          <a:p>
            <a:pPr hangingPunct="0"/>
            <a:r>
              <a:rPr lang="en-US" b="1" smtClean="0">
                <a:latin typeface="Arial Narrow" pitchFamily="34" charset="0"/>
                <a:cs typeface="Arial Narrow" pitchFamily="34" charset="0"/>
              </a:rPr>
              <a:t>Define </a:t>
            </a:r>
            <a:r>
              <a:rPr lang="en-US" b="1" i="1" smtClean="0">
                <a:latin typeface="Arial Narrow" pitchFamily="34" charset="0"/>
                <a:cs typeface="Arial Narrow" pitchFamily="34" charset="0"/>
              </a:rPr>
              <a:t>power</a:t>
            </a:r>
            <a:r>
              <a:rPr lang="en-US" b="1" smtClean="0">
                <a:latin typeface="Arial Narrow" pitchFamily="34" charset="0"/>
                <a:cs typeface="Arial Narrow" pitchFamily="34" charset="0"/>
              </a:rPr>
              <a:t> and contrast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leadership and power</a:t>
            </a:r>
          </a:p>
        </p:txBody>
      </p:sp>
      <p:sp>
        <p:nvSpPr>
          <p:cNvPr id="21506" name="Content Placeholder 13"/>
          <p:cNvSpPr>
            <a:spLocks noGrp="1"/>
          </p:cNvSpPr>
          <p:nvPr>
            <p:ph idx="1"/>
          </p:nvPr>
        </p:nvSpPr>
        <p:spPr>
          <a:xfrm>
            <a:off x="457200" y="1817688"/>
            <a:ext cx="8229600" cy="3962400"/>
          </a:xfrm>
        </p:spPr>
        <p:txBody>
          <a:bodyPr/>
          <a:lstStyle/>
          <a:p>
            <a:r>
              <a:rPr lang="en-US" b="1" smtClean="0">
                <a:latin typeface="Arial" charset="0"/>
                <a:cs typeface="Arial" charset="0"/>
              </a:rPr>
              <a:t>Contrasting Leadership and Power</a:t>
            </a:r>
          </a:p>
          <a:p>
            <a:pPr lvl="1"/>
            <a:r>
              <a:rPr lang="en-US" b="1" smtClean="0">
                <a:latin typeface="Arial" charset="0"/>
                <a:cs typeface="Arial" charset="0"/>
              </a:rPr>
              <a:t>Leaders use power as a means of attaining group goals. </a:t>
            </a:r>
          </a:p>
          <a:p>
            <a:pPr lvl="1"/>
            <a:r>
              <a:rPr lang="en-US" b="1" smtClean="0">
                <a:latin typeface="Arial" charset="0"/>
                <a:cs typeface="Arial" charset="0"/>
              </a:rPr>
              <a:t>Leaders achieve goals, and power is a means of facilitating their achievement.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13-</a:t>
            </a:r>
            <a:fld id="{49B0C2F5-9F18-4C15-94EE-596031BE25B3}" type="slidenum">
              <a:rPr lang="en-US"/>
              <a:pPr>
                <a:defRPr/>
              </a:pPr>
              <a:t>4</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1</a:t>
            </a:r>
          </a:p>
        </p:txBody>
      </p:sp>
      <p:sp>
        <p:nvSpPr>
          <p:cNvPr id="21511"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b="0">
                <a:solidFill>
                  <a:srgbClr val="FFFFFF"/>
                </a:solidFill>
                <a:latin typeface="Calibri" pitchFamily="34" charset="0"/>
              </a:rPr>
              <a:t>1</a:t>
            </a:r>
            <a:endParaRPr lang="en-US" b="0">
              <a:latin typeface="Calibri"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627063" y="0"/>
            <a:ext cx="8229600" cy="1438275"/>
          </a:xfrm>
        </p:spPr>
        <p:txBody>
          <a:bodyPr/>
          <a:lstStyle/>
          <a:p>
            <a:pPr hangingPunct="0"/>
            <a:r>
              <a:rPr lang="en-US" b="1" smtClean="0">
                <a:latin typeface="Arial Narrow" pitchFamily="34" charset="0"/>
                <a:cs typeface="Arial Narrow" pitchFamily="34" charset="0"/>
              </a:rPr>
              <a:t>Define </a:t>
            </a:r>
            <a:r>
              <a:rPr lang="en-US" b="1" i="1" smtClean="0">
                <a:latin typeface="Arial Narrow" pitchFamily="34" charset="0"/>
                <a:cs typeface="Arial Narrow" pitchFamily="34" charset="0"/>
              </a:rPr>
              <a:t>power</a:t>
            </a:r>
            <a:r>
              <a:rPr lang="en-US" b="1" smtClean="0">
                <a:latin typeface="Arial Narrow" pitchFamily="34" charset="0"/>
                <a:cs typeface="Arial Narrow" pitchFamily="34" charset="0"/>
              </a:rPr>
              <a:t> and contrast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leadership and power</a:t>
            </a:r>
          </a:p>
        </p:txBody>
      </p:sp>
      <p:sp>
        <p:nvSpPr>
          <p:cNvPr id="14" name="Content Placeholder 13"/>
          <p:cNvSpPr>
            <a:spLocks noGrp="1"/>
          </p:cNvSpPr>
          <p:nvPr>
            <p:ph idx="1"/>
          </p:nvPr>
        </p:nvSpPr>
        <p:spPr>
          <a:xfrm>
            <a:off x="457200" y="1817688"/>
            <a:ext cx="8229600" cy="3962400"/>
          </a:xfrm>
        </p:spPr>
        <p:txBody>
          <a:bodyPr>
            <a:noAutofit/>
          </a:bodyPr>
          <a:lstStyle/>
          <a:p>
            <a:r>
              <a:rPr lang="en-US" b="1" smtClean="0">
                <a:latin typeface="Arial" charset="0"/>
                <a:cs typeface="Arial" charset="0"/>
              </a:rPr>
              <a:t>Differences between Leadership and Power: </a:t>
            </a:r>
          </a:p>
          <a:p>
            <a:pPr lvl="2"/>
            <a:r>
              <a:rPr lang="en-US" b="1" smtClean="0">
                <a:latin typeface="Arial" charset="0"/>
                <a:cs typeface="Arial" charset="0"/>
              </a:rPr>
              <a:t>Goal compatibility </a:t>
            </a:r>
          </a:p>
          <a:p>
            <a:pPr lvl="3"/>
            <a:r>
              <a:rPr lang="en-US" b="1" smtClean="0">
                <a:latin typeface="Arial" charset="0"/>
                <a:cs typeface="Arial" charset="0"/>
              </a:rPr>
              <a:t>Power does not require goal compatibility, merely dependence. </a:t>
            </a:r>
          </a:p>
          <a:p>
            <a:pPr lvl="2"/>
            <a:r>
              <a:rPr lang="en-US" b="1" smtClean="0">
                <a:latin typeface="Arial" charset="0"/>
                <a:cs typeface="Arial" charset="0"/>
              </a:rPr>
              <a:t>The direction of influence</a:t>
            </a:r>
          </a:p>
          <a:p>
            <a:pPr lvl="3"/>
            <a:r>
              <a:rPr lang="en-US" b="1" smtClean="0">
                <a:latin typeface="Arial" charset="0"/>
                <a:cs typeface="Arial" charset="0"/>
              </a:rPr>
              <a:t>Leadership focuses on the downward influence on one’s followers. </a:t>
            </a:r>
          </a:p>
          <a:p>
            <a:pPr>
              <a:buFont typeface="Arial" charset="0"/>
              <a:buNone/>
            </a:pPr>
            <a:endParaRPr lang="en-US" b="1" smtClean="0">
              <a:latin typeface="Arial" charset="0"/>
              <a:cs typeface="Arial" charset="0"/>
            </a:endParaRP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13-</a:t>
            </a:r>
            <a:fld id="{B50682B2-CE23-4EEC-8D6E-C2B263AD027B}" type="slidenum">
              <a:rPr lang="en-US"/>
              <a:pPr>
                <a:defRPr/>
              </a:pPr>
              <a:t>5</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1</a:t>
            </a:r>
          </a:p>
        </p:txBody>
      </p:sp>
      <p:sp>
        <p:nvSpPr>
          <p:cNvPr id="23559"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b="0">
                <a:solidFill>
                  <a:srgbClr val="FFFFFF"/>
                </a:solidFill>
                <a:latin typeface="Calibri" pitchFamily="34" charset="0"/>
              </a:rPr>
              <a:t>1</a:t>
            </a:r>
            <a:endParaRPr lang="en-US" b="0">
              <a:latin typeface="Calibri"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627063" y="0"/>
            <a:ext cx="8229600" cy="1438275"/>
          </a:xfrm>
        </p:spPr>
        <p:txBody>
          <a:bodyPr/>
          <a:lstStyle/>
          <a:p>
            <a:pPr hangingPunct="0"/>
            <a:r>
              <a:rPr lang="en-US" b="1" smtClean="0">
                <a:latin typeface="Arial Narrow" pitchFamily="34" charset="0"/>
                <a:cs typeface="Arial Narrow" pitchFamily="34" charset="0"/>
              </a:rPr>
              <a:t>Contrast the five bases of power</a:t>
            </a:r>
          </a:p>
        </p:txBody>
      </p:sp>
      <p:sp>
        <p:nvSpPr>
          <p:cNvPr id="14" name="Content Placeholder 13"/>
          <p:cNvSpPr>
            <a:spLocks noGrp="1"/>
          </p:cNvSpPr>
          <p:nvPr>
            <p:ph idx="1"/>
          </p:nvPr>
        </p:nvSpPr>
        <p:spPr>
          <a:xfrm>
            <a:off x="457200" y="1817688"/>
            <a:ext cx="8229600" cy="3962400"/>
          </a:xfrm>
        </p:spPr>
        <p:txBody>
          <a:bodyPr>
            <a:noAutofit/>
          </a:bodyPr>
          <a:lstStyle/>
          <a:p>
            <a:r>
              <a:rPr lang="en-US" b="1" smtClean="0">
                <a:latin typeface="Arial" charset="0"/>
                <a:cs typeface="Arial" charset="0"/>
              </a:rPr>
              <a:t>Coercive Power</a:t>
            </a:r>
          </a:p>
          <a:p>
            <a:r>
              <a:rPr lang="en-US" b="1" smtClean="0">
                <a:latin typeface="Arial" charset="0"/>
                <a:cs typeface="Arial" charset="0"/>
              </a:rPr>
              <a:t>Reward Power</a:t>
            </a:r>
          </a:p>
          <a:p>
            <a:r>
              <a:rPr lang="en-US" b="1" smtClean="0">
                <a:latin typeface="Arial" charset="0"/>
                <a:cs typeface="Arial" charset="0"/>
              </a:rPr>
              <a:t>Legitimate Power</a:t>
            </a:r>
          </a:p>
          <a:p>
            <a:r>
              <a:rPr lang="en-US" b="1" smtClean="0">
                <a:latin typeface="Arial" charset="0"/>
                <a:cs typeface="Arial" charset="0"/>
              </a:rPr>
              <a:t>Expert Power</a:t>
            </a:r>
          </a:p>
          <a:p>
            <a:r>
              <a:rPr lang="en-US" b="1" smtClean="0">
                <a:latin typeface="Arial" charset="0"/>
                <a:cs typeface="Arial" charset="0"/>
              </a:rPr>
              <a:t>Referent Power</a:t>
            </a:r>
          </a:p>
          <a:p>
            <a:pPr>
              <a:buFont typeface="Arial" charset="0"/>
              <a:buNone/>
            </a:pPr>
            <a:endParaRPr lang="en-US" b="1" smtClean="0">
              <a:latin typeface="Arial" charset="0"/>
              <a:cs typeface="Arial" charset="0"/>
            </a:endParaRP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13-</a:t>
            </a:r>
            <a:fld id="{DE0E9F51-223D-4D46-B73A-DD23CE3DD3F1}" type="slidenum">
              <a:rPr lang="en-US"/>
              <a:pPr>
                <a:defRPr/>
              </a:pPr>
              <a:t>6</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2</a:t>
            </a:r>
          </a:p>
        </p:txBody>
      </p:sp>
      <p:sp>
        <p:nvSpPr>
          <p:cNvPr id="25607"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b="0">
                <a:solidFill>
                  <a:srgbClr val="FFFFFF"/>
                </a:solidFill>
                <a:latin typeface="Calibri" pitchFamily="34" charset="0"/>
              </a:rPr>
              <a:t>1</a:t>
            </a:r>
            <a:endParaRPr lang="en-US" b="0">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itle 1"/>
          <p:cNvSpPr>
            <a:spLocks noGrp="1"/>
          </p:cNvSpPr>
          <p:nvPr>
            <p:ph type="title"/>
          </p:nvPr>
        </p:nvSpPr>
        <p:spPr>
          <a:xfrm>
            <a:off x="627063" y="0"/>
            <a:ext cx="8229600" cy="1438275"/>
          </a:xfrm>
        </p:spPr>
        <p:txBody>
          <a:bodyPr/>
          <a:lstStyle/>
          <a:p>
            <a:pPr hangingPunct="0"/>
            <a:r>
              <a:rPr lang="en-US" b="1" smtClean="0">
                <a:latin typeface="Arial Narrow" pitchFamily="34" charset="0"/>
                <a:cs typeface="Arial Narrow" pitchFamily="34" charset="0"/>
              </a:rPr>
              <a:t>Contrast the five bases of power</a:t>
            </a:r>
          </a:p>
        </p:txBody>
      </p:sp>
      <p:sp>
        <p:nvSpPr>
          <p:cNvPr id="27650" name="Content Placeholder 13"/>
          <p:cNvSpPr>
            <a:spLocks noGrp="1"/>
          </p:cNvSpPr>
          <p:nvPr>
            <p:ph idx="1"/>
          </p:nvPr>
        </p:nvSpPr>
        <p:spPr>
          <a:xfrm>
            <a:off x="457200" y="1817688"/>
            <a:ext cx="8229600" cy="3962400"/>
          </a:xfrm>
        </p:spPr>
        <p:txBody>
          <a:bodyPr/>
          <a:lstStyle/>
          <a:p>
            <a:r>
              <a:rPr lang="en-US" b="1" smtClean="0">
                <a:latin typeface="Arial" charset="0"/>
                <a:cs typeface="Arial" charset="0"/>
              </a:rPr>
              <a:t>Which Bases of Power Are Most Effective?</a:t>
            </a:r>
          </a:p>
          <a:p>
            <a:pPr lvl="1"/>
            <a:r>
              <a:rPr lang="en-US" b="1" smtClean="0">
                <a:latin typeface="Arial" charset="0"/>
                <a:cs typeface="Arial" charset="0"/>
              </a:rPr>
              <a:t>Personal sources are most effective.</a:t>
            </a:r>
          </a:p>
          <a:p>
            <a:pPr lvl="1"/>
            <a:r>
              <a:rPr lang="en-US" b="1" smtClean="0">
                <a:latin typeface="Arial" charset="0"/>
                <a:cs typeface="Arial" charset="0"/>
              </a:rPr>
              <a:t>Both expert and referent power are positively related to employees’ satisfaction with supervision, their organizational commitment, and their performance, whereas reward and legitimate power seem to be unrelated to these outcomes.</a:t>
            </a:r>
          </a:p>
          <a:p>
            <a:pPr lvl="1"/>
            <a:r>
              <a:rPr lang="en-US" b="1" smtClean="0">
                <a:latin typeface="Arial" charset="0"/>
                <a:cs typeface="Arial" charset="0"/>
              </a:rPr>
              <a:t>Coercive power usually backfires.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13-</a:t>
            </a:r>
            <a:fld id="{A44284F5-ECC3-4E9D-9612-1532ADD12180}" type="slidenum">
              <a:rPr lang="en-US"/>
              <a:pPr>
                <a:defRPr/>
              </a:pPr>
              <a:t>7</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2</a:t>
            </a:r>
          </a:p>
        </p:txBody>
      </p:sp>
      <p:sp>
        <p:nvSpPr>
          <p:cNvPr id="27655"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b="0">
                <a:solidFill>
                  <a:srgbClr val="FFFFFF"/>
                </a:solidFill>
                <a:latin typeface="Calibri" pitchFamily="34" charset="0"/>
              </a:rPr>
              <a:t>1</a:t>
            </a:r>
            <a:endParaRPr lang="en-US" b="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itle 1"/>
          <p:cNvSpPr>
            <a:spLocks noGrp="1"/>
          </p:cNvSpPr>
          <p:nvPr>
            <p:ph type="title"/>
          </p:nvPr>
        </p:nvSpPr>
        <p:spPr>
          <a:xfrm>
            <a:off x="627063" y="0"/>
            <a:ext cx="8229600" cy="1438275"/>
          </a:xfrm>
        </p:spPr>
        <p:txBody>
          <a:bodyPr/>
          <a:lstStyle/>
          <a:p>
            <a:pPr hangingPunct="0"/>
            <a:r>
              <a:rPr lang="en-US" b="1" smtClean="0">
                <a:latin typeface="Arial Narrow" pitchFamily="34" charset="0"/>
                <a:cs typeface="Arial Narrow" pitchFamily="34" charset="0"/>
              </a:rPr>
              <a:t>Contrast the five bases of power</a:t>
            </a:r>
          </a:p>
        </p:txBody>
      </p:sp>
      <p:sp>
        <p:nvSpPr>
          <p:cNvPr id="29698" name="Content Placeholder 13"/>
          <p:cNvSpPr>
            <a:spLocks noGrp="1"/>
          </p:cNvSpPr>
          <p:nvPr>
            <p:ph idx="1"/>
          </p:nvPr>
        </p:nvSpPr>
        <p:spPr>
          <a:xfrm>
            <a:off x="457200" y="1817688"/>
            <a:ext cx="8229600" cy="3962400"/>
          </a:xfrm>
        </p:spPr>
        <p:txBody>
          <a:bodyPr/>
          <a:lstStyle/>
          <a:p>
            <a:r>
              <a:rPr lang="en-US" b="1" smtClean="0">
                <a:latin typeface="Arial" charset="0"/>
                <a:cs typeface="Arial" charset="0"/>
              </a:rPr>
              <a:t>Individuals in positions of power tend to be blamed for their failures and credited for their successes to a greater degree than those who have less power.</a:t>
            </a:r>
          </a:p>
          <a:p>
            <a:r>
              <a:rPr lang="en-US" b="1" smtClean="0">
                <a:latin typeface="Arial" charset="0"/>
                <a:cs typeface="Arial" charset="0"/>
              </a:rPr>
              <a:t>In the same way, studies suggest that leaders and managers in positions of power pay greater costs for unfairness and reap greater benefits for fairness.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13-</a:t>
            </a:r>
            <a:fld id="{38100B1E-FBE9-4F0A-952D-8C713A4A60D5}" type="slidenum">
              <a:rPr lang="en-US"/>
              <a:pPr>
                <a:defRPr/>
              </a:pPr>
              <a:t>8</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2</a:t>
            </a:r>
          </a:p>
        </p:txBody>
      </p:sp>
      <p:sp>
        <p:nvSpPr>
          <p:cNvPr id="29703"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b="0">
                <a:solidFill>
                  <a:srgbClr val="FFFFFF"/>
                </a:solidFill>
                <a:latin typeface="Calibri" pitchFamily="34" charset="0"/>
              </a:rPr>
              <a:t>1</a:t>
            </a:r>
            <a:endParaRPr lang="en-US" b="0">
              <a:latin typeface="Calibri"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itle 1"/>
          <p:cNvSpPr>
            <a:spLocks noGrp="1"/>
          </p:cNvSpPr>
          <p:nvPr>
            <p:ph type="title"/>
          </p:nvPr>
        </p:nvSpPr>
        <p:spPr>
          <a:xfrm>
            <a:off x="627063" y="0"/>
            <a:ext cx="8229600" cy="1438275"/>
          </a:xfrm>
        </p:spPr>
        <p:txBody>
          <a:bodyPr/>
          <a:lstStyle/>
          <a:p>
            <a:pPr hangingPunct="0"/>
            <a:r>
              <a:rPr lang="en-US" b="1" smtClean="0">
                <a:latin typeface="Arial Narrow" pitchFamily="34" charset="0"/>
                <a:cs typeface="Arial Narrow" pitchFamily="34" charset="0"/>
              </a:rPr>
              <a:t>Explain the role of dependence </a:t>
            </a:r>
            <a:br>
              <a:rPr lang="en-US" b="1" smtClean="0">
                <a:latin typeface="Arial Narrow" pitchFamily="34" charset="0"/>
                <a:cs typeface="Arial Narrow" pitchFamily="34" charset="0"/>
              </a:rPr>
            </a:br>
            <a:r>
              <a:rPr lang="en-US" b="1" smtClean="0">
                <a:latin typeface="Arial Narrow" pitchFamily="34" charset="0"/>
                <a:cs typeface="Arial Narrow" pitchFamily="34" charset="0"/>
              </a:rPr>
              <a:t>in power relationships</a:t>
            </a:r>
          </a:p>
        </p:txBody>
      </p:sp>
      <p:sp>
        <p:nvSpPr>
          <p:cNvPr id="31746" name="Content Placeholder 13"/>
          <p:cNvSpPr>
            <a:spLocks noGrp="1"/>
          </p:cNvSpPr>
          <p:nvPr>
            <p:ph idx="1"/>
          </p:nvPr>
        </p:nvSpPr>
        <p:spPr>
          <a:xfrm>
            <a:off x="457200" y="1817688"/>
            <a:ext cx="8229600" cy="3962400"/>
          </a:xfrm>
        </p:spPr>
        <p:txBody>
          <a:bodyPr/>
          <a:lstStyle/>
          <a:p>
            <a:r>
              <a:rPr lang="en-US" b="1" smtClean="0">
                <a:latin typeface="Arial" charset="0"/>
                <a:cs typeface="Arial" charset="0"/>
              </a:rPr>
              <a:t>The General Dependency Postulate</a:t>
            </a:r>
          </a:p>
          <a:p>
            <a:pPr lvl="1"/>
            <a:r>
              <a:rPr lang="en-US" b="1" smtClean="0">
                <a:latin typeface="Arial" charset="0"/>
                <a:cs typeface="Arial" charset="0"/>
              </a:rPr>
              <a:t>When you possess anything that others require but that you alone control, you make them dependent upon you and, therefore, you gain power over them.</a:t>
            </a:r>
          </a:p>
          <a:p>
            <a:pPr lvl="1"/>
            <a:r>
              <a:rPr lang="en-US" b="1" smtClean="0">
                <a:latin typeface="Arial" charset="0"/>
                <a:cs typeface="Arial" charset="0"/>
              </a:rPr>
              <a:t>Dependency, then, is inversely proportional to the alternative sources of supply. </a:t>
            </a:r>
          </a:p>
        </p:txBody>
      </p:sp>
      <p:sp>
        <p:nvSpPr>
          <p:cNvPr id="5" name="Footer Placeholder 4"/>
          <p:cNvSpPr>
            <a:spLocks noGrp="1"/>
          </p:cNvSpPr>
          <p:nvPr>
            <p:ph type="ftr" sz="quarter" idx="11"/>
          </p:nvPr>
        </p:nvSpPr>
        <p:spPr/>
        <p:txBody>
          <a:bodyPr/>
          <a:lstStyle/>
          <a:p>
            <a:pPr>
              <a:defRPr/>
            </a:pPr>
            <a:r>
              <a:rPr lang="en-US" dirty="0"/>
              <a:t>Copyright © 2013 Pearson Education, Inc. publishing as Prentice Hall</a:t>
            </a:r>
          </a:p>
        </p:txBody>
      </p:sp>
      <p:sp>
        <p:nvSpPr>
          <p:cNvPr id="6" name="Slide Number Placeholder 5"/>
          <p:cNvSpPr>
            <a:spLocks noGrp="1"/>
          </p:cNvSpPr>
          <p:nvPr>
            <p:ph type="sldNum" sz="quarter" idx="12"/>
          </p:nvPr>
        </p:nvSpPr>
        <p:spPr>
          <a:xfrm>
            <a:off x="8077200" y="6276975"/>
            <a:ext cx="609600" cy="365125"/>
          </a:xfrm>
        </p:spPr>
        <p:txBody>
          <a:bodyPr/>
          <a:lstStyle/>
          <a:p>
            <a:pPr>
              <a:defRPr/>
            </a:pPr>
            <a:r>
              <a:rPr lang="en-US" dirty="0"/>
              <a:t>13-</a:t>
            </a:r>
            <a:fld id="{00ECD7D5-23F5-40DC-8EB8-BA1C8E76F166}" type="slidenum">
              <a:rPr lang="en-US"/>
              <a:pPr>
                <a:defRPr/>
              </a:pPr>
              <a:t>9</a:t>
            </a:fld>
            <a:endParaRPr lang="en-US" dirty="0"/>
          </a:p>
        </p:txBody>
      </p:sp>
      <p:sp>
        <p:nvSpPr>
          <p:cNvPr id="17" name="Oval 16"/>
          <p:cNvSpPr/>
          <p:nvPr/>
        </p:nvSpPr>
        <p:spPr>
          <a:xfrm>
            <a:off x="271463" y="274638"/>
            <a:ext cx="1670050" cy="1143000"/>
          </a:xfrm>
          <a:prstGeom prst="ellipse">
            <a:avLst/>
          </a:prstGeom>
          <a:solidFill>
            <a:schemeClr val="accent2"/>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b="0" dirty="0"/>
          </a:p>
        </p:txBody>
      </p:sp>
      <p:sp>
        <p:nvSpPr>
          <p:cNvPr id="18" name="TextBox 17"/>
          <p:cNvSpPr txBox="1"/>
          <p:nvPr/>
        </p:nvSpPr>
        <p:spPr>
          <a:xfrm>
            <a:off x="528638" y="500063"/>
            <a:ext cx="1141412" cy="646112"/>
          </a:xfrm>
          <a:prstGeom prst="rect">
            <a:avLst/>
          </a:prstGeom>
          <a:noFill/>
          <a:effectLst>
            <a:outerShdw blurRad="50800" dist="38100" dir="2700000">
              <a:srgbClr val="000000">
                <a:alpha val="43000"/>
              </a:srgbClr>
            </a:outerShdw>
          </a:effectLst>
        </p:spPr>
        <p:txBody>
          <a:bodyPr>
            <a:spAutoFit/>
          </a:bodyPr>
          <a:lstStyle/>
          <a:p>
            <a:pPr algn="ctr" fontAlgn="auto">
              <a:spcBef>
                <a:spcPts val="0"/>
              </a:spcBef>
              <a:spcAft>
                <a:spcPts val="0"/>
              </a:spcAft>
              <a:defRPr/>
            </a:pPr>
            <a:r>
              <a:rPr lang="en-US" sz="3600" b="0" i="1" dirty="0">
                <a:latin typeface="Arial Narrow"/>
                <a:cs typeface="Arial Narrow"/>
              </a:rPr>
              <a:t>LO 3</a:t>
            </a:r>
          </a:p>
        </p:txBody>
      </p:sp>
      <p:sp>
        <p:nvSpPr>
          <p:cNvPr id="31751" name="Rectangle 7"/>
          <p:cNvSpPr>
            <a:spLocks noChangeArrowheads="1"/>
          </p:cNvSpPr>
          <p:nvPr/>
        </p:nvSpPr>
        <p:spPr bwMode="auto">
          <a:xfrm>
            <a:off x="9420225" y="6613525"/>
            <a:ext cx="260350" cy="276225"/>
          </a:xfrm>
          <a:prstGeom prst="rect">
            <a:avLst/>
          </a:prstGeom>
          <a:noFill/>
          <a:ln w="9525">
            <a:noFill/>
            <a:miter lim="800000"/>
            <a:headEnd/>
            <a:tailEnd/>
          </a:ln>
        </p:spPr>
        <p:txBody>
          <a:bodyPr wrap="none">
            <a:spAutoFit/>
          </a:bodyPr>
          <a:lstStyle/>
          <a:p>
            <a:r>
              <a:rPr lang="en-US" sz="1200" b="0">
                <a:solidFill>
                  <a:srgbClr val="FFFFFF"/>
                </a:solidFill>
                <a:latin typeface="Calibri" pitchFamily="34" charset="0"/>
              </a:rPr>
              <a:t>1</a:t>
            </a:r>
            <a:endParaRPr lang="en-US" b="0">
              <a:latin typeface="Calibri" pitchFamily="34"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2297</TotalTime>
  <Words>2214</Words>
  <Application>Microsoft Office PowerPoint</Application>
  <PresentationFormat>On-screen Show (4:3)</PresentationFormat>
  <Paragraphs>324</Paragraphs>
  <Slides>37</Slides>
  <Notes>37</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Organizational Behavior 15th Ed</vt:lpstr>
      <vt:lpstr>Chapter 12 Learning Objectives</vt:lpstr>
      <vt:lpstr>Define power and contrast  leadership and power</vt:lpstr>
      <vt:lpstr>Define power and contrast  leadership and power</vt:lpstr>
      <vt:lpstr>Define power and contrast  leadership and power</vt:lpstr>
      <vt:lpstr>Contrast the five bases of power</vt:lpstr>
      <vt:lpstr>Contrast the five bases of power</vt:lpstr>
      <vt:lpstr>Contrast the five bases of power</vt:lpstr>
      <vt:lpstr>Explain the role of dependence  in power relationships</vt:lpstr>
      <vt:lpstr>Explain the role of dependence  in power relationships</vt:lpstr>
      <vt:lpstr>Identify nine power or influence tactics  and their contingencies </vt:lpstr>
      <vt:lpstr>Identify nine power or influence tactics  and their contingencies</vt:lpstr>
      <vt:lpstr>Identify nine power or influence tactics  and their contingencies</vt:lpstr>
      <vt:lpstr>Identify nine power or influence tactics  and their contingencies</vt:lpstr>
      <vt:lpstr>Identify nine power or influence tactics  and their contingencies</vt:lpstr>
      <vt:lpstr>Show the connection between  sexual harassment and the abuse of power</vt:lpstr>
      <vt:lpstr>Show the connection between  sexual harassment and the abuse of power</vt:lpstr>
      <vt:lpstr>Show the connection between  sexual harassment and the abuse of power</vt:lpstr>
      <vt:lpstr>Show the connection between  sexual harassment and the abuse of power</vt:lpstr>
      <vt:lpstr>Show the connection between  sexual harassment and the abuse of power</vt:lpstr>
      <vt:lpstr>Identify the causes and  consequences of political behavior</vt:lpstr>
      <vt:lpstr>Identify the causes and  consequences of political behavior</vt:lpstr>
      <vt:lpstr>Identify the causes and  consequences of political behavior</vt:lpstr>
      <vt:lpstr>Identify the causes and  consequences of political behavior</vt:lpstr>
      <vt:lpstr>Identify the causes and  consequences of political behavior</vt:lpstr>
      <vt:lpstr>Identify the causes and  consequences of political behavior</vt:lpstr>
      <vt:lpstr>Apply impression  management techniques</vt:lpstr>
      <vt:lpstr>Apply impression  management techniques</vt:lpstr>
      <vt:lpstr>Apply impression  management techniques</vt:lpstr>
      <vt:lpstr>Determine whether a  political action is ethical</vt:lpstr>
      <vt:lpstr>Determine whether a  political action is ethical</vt:lpstr>
      <vt:lpstr>Summary and Implications for Managers</vt:lpstr>
      <vt:lpstr>Summary and Implications for Managers</vt:lpstr>
      <vt:lpstr>Summary and Implications for Managers</vt:lpstr>
      <vt:lpstr>Summary and Implications for Managers</vt:lpstr>
      <vt:lpstr>Summary and Implications for Managers</vt:lpstr>
      <vt:lpstr>Slide 37</vt:lpstr>
    </vt:vector>
  </TitlesOfParts>
  <Company>UT Pan American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Sturges</dc:creator>
  <cp:lastModifiedBy>sjabbar</cp:lastModifiedBy>
  <cp:revision>283</cp:revision>
  <dcterms:created xsi:type="dcterms:W3CDTF">2012-01-11T16:04:55Z</dcterms:created>
  <dcterms:modified xsi:type="dcterms:W3CDTF">2012-10-11T12:12:37Z</dcterms:modified>
</cp:coreProperties>
</file>