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1" r:id="rId1"/>
  </p:sldMasterIdLst>
  <p:notesMasterIdLst>
    <p:notesMasterId r:id="rId26"/>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4" r:id="rId16"/>
    <p:sldId id="271" r:id="rId17"/>
    <p:sldId id="272" r:id="rId18"/>
    <p:sldId id="273" r:id="rId19"/>
    <p:sldId id="278" r:id="rId20"/>
    <p:sldId id="275" r:id="rId21"/>
    <p:sldId id="277" r:id="rId22"/>
    <p:sldId id="279" r:id="rId23"/>
    <p:sldId id="280"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93"/>
    <p:restoredTop sz="94621"/>
  </p:normalViewPr>
  <p:slideViewPr>
    <p:cSldViewPr snapToGrid="0" snapToObjects="1">
      <p:cViewPr varScale="1">
        <p:scale>
          <a:sx n="67" d="100"/>
          <a:sy n="67" d="100"/>
        </p:scale>
        <p:origin x="5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CD4B81-97D9-A541-B5EB-D89B5409472D}" type="datetimeFigureOut">
              <a:rPr lang="en-US" smtClean="0"/>
              <a:t>12/26/2023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3C664-35AD-1D4C-8C55-316DAFB15732}" type="slidenum">
              <a:rPr lang="en-US" smtClean="0"/>
              <a:t>‹#›</a:t>
            </a:fld>
            <a:endParaRPr lang="en-US"/>
          </a:p>
        </p:txBody>
      </p:sp>
    </p:spTree>
    <p:extLst>
      <p:ext uri="{BB962C8B-B14F-4D97-AF65-F5344CB8AC3E}">
        <p14:creationId xmlns:p14="http://schemas.microsoft.com/office/powerpoint/2010/main" val="661756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2E2B998-AF7A-4848-ADBA-0F4C7BEAB35B}" type="datetimeFigureOut">
              <a:rPr lang="en-US" smtClean="0"/>
              <a:t>12/26/2023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2C7D639A-C173-AE41-BAD9-E6A1C0C6198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C7D639A-C173-AE41-BAD9-E6A1C0C6198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C7D639A-C173-AE41-BAD9-E6A1C0C61987}"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2C7D639A-C173-AE41-BAD9-E6A1C0C6198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2E2B998-AF7A-4848-ADBA-0F4C7BEAB35B}" type="datetimeFigureOut">
              <a:rPr lang="en-US" smtClean="0"/>
              <a:t>12/26/2023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2E2B998-AF7A-4848-ADBA-0F4C7BEAB35B}" type="datetimeFigureOut">
              <a:rPr lang="en-US" smtClean="0"/>
              <a:t>12/26/2023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E2B998-AF7A-4848-ADBA-0F4C7BEAB35B}"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2E2B998-AF7A-4848-ADBA-0F4C7BEAB35B}" type="datetimeFigureOut">
              <a:rPr lang="en-US" smtClean="0"/>
              <a:t>12/26/2023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C7D639A-C173-AE41-BAD9-E6A1C0C619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E2B998-AF7A-4848-ADBA-0F4C7BEAB35B}" type="datetimeFigureOut">
              <a:rPr lang="en-US" smtClean="0"/>
              <a:t>12/26/2023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2E2B998-AF7A-4848-ADBA-0F4C7BEAB35B}" type="datetimeFigureOut">
              <a:rPr lang="en-US" smtClean="0"/>
              <a:t>12/26/2023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2C7D639A-C173-AE41-BAD9-E6A1C0C619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E2B998-AF7A-4848-ADBA-0F4C7BEAB35B}" type="datetimeFigureOut">
              <a:rPr lang="en-US" smtClean="0"/>
              <a:t>12/26/2023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E2B998-AF7A-4848-ADBA-0F4C7BEAB35B}" type="datetimeFigureOut">
              <a:rPr lang="en-US" smtClean="0"/>
              <a:t>12/26/2023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2B998-AF7A-4848-ADBA-0F4C7BEAB35B}" type="datetimeFigureOut">
              <a:rPr lang="en-US" smtClean="0"/>
              <a:t>12/26/2023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E2B998-AF7A-4848-ADBA-0F4C7BEAB35B}" type="datetimeFigureOut">
              <a:rPr lang="en-US" smtClean="0"/>
              <a:t>12/26/2023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7D639A-C173-AE41-BAD9-E6A1C0C619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2E2B998-AF7A-4848-ADBA-0F4C7BEAB35B}" type="datetimeFigureOut">
              <a:rPr lang="en-US" smtClean="0"/>
              <a:t>12/26/2023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7D639A-C173-AE41-BAD9-E6A1C0C61987}" type="slidenum">
              <a:rPr lang="en-US" smtClean="0"/>
              <a:t>‹#›</a:t>
            </a:fld>
            <a:endParaRPr lang="en-US"/>
          </a:p>
        </p:txBody>
      </p:sp>
    </p:spTree>
    <p:extLst>
      <p:ext uri="{BB962C8B-B14F-4D97-AF65-F5344CB8AC3E}">
        <p14:creationId xmlns:p14="http://schemas.microsoft.com/office/powerpoint/2010/main" val="981424192"/>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Report writing</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02087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a:t>
            </a:r>
          </a:p>
        </p:txBody>
      </p:sp>
      <p:sp>
        <p:nvSpPr>
          <p:cNvPr id="3" name="Content Placeholder 2"/>
          <p:cNvSpPr>
            <a:spLocks noGrp="1"/>
          </p:cNvSpPr>
          <p:nvPr>
            <p:ph idx="1"/>
          </p:nvPr>
        </p:nvSpPr>
        <p:spPr/>
        <p:txBody>
          <a:bodyPr/>
          <a:lstStyle/>
          <a:p>
            <a:r>
              <a:rPr lang="en-US" dirty="0"/>
              <a:t>Informal Observation</a:t>
            </a:r>
          </a:p>
          <a:p>
            <a:r>
              <a:rPr lang="en-US" dirty="0"/>
              <a:t>Hearing Screening Results</a:t>
            </a:r>
          </a:p>
          <a:p>
            <a:r>
              <a:rPr lang="en-US" dirty="0"/>
              <a:t>Oral Mechanism Examination</a:t>
            </a:r>
          </a:p>
          <a:p>
            <a:r>
              <a:rPr lang="en-US" dirty="0"/>
              <a:t>Speech Skills (Articulation, Fluency, Voice, Prosody)</a:t>
            </a:r>
          </a:p>
          <a:p>
            <a:r>
              <a:rPr lang="en-US" dirty="0"/>
              <a:t>Language Skills (Receptive, Expressive, Pragmatic Skills)</a:t>
            </a:r>
          </a:p>
          <a:p>
            <a:r>
              <a:rPr lang="en-US" dirty="0"/>
              <a:t>Cognitive Skills</a:t>
            </a:r>
          </a:p>
          <a:p>
            <a:r>
              <a:rPr lang="en-US" dirty="0"/>
              <a:t>Other related Factors </a:t>
            </a:r>
          </a:p>
          <a:p>
            <a:endParaRPr lang="en-US" dirty="0"/>
          </a:p>
        </p:txBody>
      </p:sp>
    </p:spTree>
    <p:extLst>
      <p:ext uri="{BB962C8B-B14F-4D97-AF65-F5344CB8AC3E}">
        <p14:creationId xmlns:p14="http://schemas.microsoft.com/office/powerpoint/2010/main" val="610547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Informal Observation </a:t>
            </a:r>
          </a:p>
        </p:txBody>
      </p:sp>
      <p:sp>
        <p:nvSpPr>
          <p:cNvPr id="3" name="Content Placeholder 2"/>
          <p:cNvSpPr>
            <a:spLocks noGrp="1"/>
          </p:cNvSpPr>
          <p:nvPr>
            <p:ph idx="1"/>
          </p:nvPr>
        </p:nvSpPr>
        <p:spPr/>
        <p:txBody>
          <a:bodyPr/>
          <a:lstStyle/>
          <a:p>
            <a:r>
              <a:rPr lang="en-US" dirty="0"/>
              <a:t>Observation made </a:t>
            </a:r>
            <a:r>
              <a:rPr lang="en-US" b="1" dirty="0"/>
              <a:t>by clinician </a:t>
            </a:r>
            <a:r>
              <a:rPr lang="en-US" dirty="0"/>
              <a:t>upon introduction to the client, and </a:t>
            </a:r>
            <a:r>
              <a:rPr lang="en-US" b="1" dirty="0"/>
              <a:t>continues</a:t>
            </a:r>
            <a:r>
              <a:rPr lang="en-US" dirty="0"/>
              <a:t> throughout the </a:t>
            </a:r>
            <a:r>
              <a:rPr lang="en-US" b="1" dirty="0"/>
              <a:t>interview</a:t>
            </a:r>
            <a:r>
              <a:rPr lang="en-US" dirty="0"/>
              <a:t> and </a:t>
            </a:r>
            <a:r>
              <a:rPr lang="en-US" b="1" dirty="0"/>
              <a:t>assessment </a:t>
            </a:r>
          </a:p>
          <a:p>
            <a:r>
              <a:rPr lang="en-US" dirty="0"/>
              <a:t>Report the client’s </a:t>
            </a:r>
            <a:r>
              <a:rPr lang="en-US" b="1" dirty="0"/>
              <a:t>orientation</a:t>
            </a:r>
            <a:r>
              <a:rPr lang="en-US" dirty="0"/>
              <a:t>, </a:t>
            </a:r>
            <a:r>
              <a:rPr lang="en-US" b="1" dirty="0"/>
              <a:t>activity level</a:t>
            </a:r>
            <a:r>
              <a:rPr lang="en-US" dirty="0"/>
              <a:t>, </a:t>
            </a:r>
            <a:r>
              <a:rPr lang="en-US" b="1" dirty="0"/>
              <a:t>attentiveness</a:t>
            </a:r>
            <a:r>
              <a:rPr lang="en-US" dirty="0"/>
              <a:t>, </a:t>
            </a:r>
            <a:r>
              <a:rPr lang="en-US" b="1" dirty="0"/>
              <a:t>interaction with parents/ clinician</a:t>
            </a:r>
          </a:p>
          <a:p>
            <a:r>
              <a:rPr lang="en-US" dirty="0"/>
              <a:t>Report whether the client </a:t>
            </a:r>
            <a:r>
              <a:rPr lang="en-US" b="1" dirty="0"/>
              <a:t>initiated and/or responded readily </a:t>
            </a:r>
            <a:r>
              <a:rPr lang="en-US" dirty="0"/>
              <a:t>to communication</a:t>
            </a:r>
          </a:p>
          <a:p>
            <a:r>
              <a:rPr lang="en-US" dirty="0"/>
              <a:t>Comment on the </a:t>
            </a:r>
            <a:r>
              <a:rPr lang="en-US" b="1" dirty="0"/>
              <a:t>type of play, response to toys</a:t>
            </a:r>
            <a:r>
              <a:rPr lang="en-US" dirty="0"/>
              <a:t> (For children)</a:t>
            </a:r>
          </a:p>
          <a:p>
            <a:r>
              <a:rPr lang="en-US" dirty="0"/>
              <a:t>Comment whether </a:t>
            </a:r>
            <a:r>
              <a:rPr lang="en-US" b="1" dirty="0"/>
              <a:t>drooling</a:t>
            </a:r>
            <a:r>
              <a:rPr lang="en-US" dirty="0"/>
              <a:t> was noticed</a:t>
            </a:r>
          </a:p>
          <a:p>
            <a:r>
              <a:rPr lang="en-US" dirty="0"/>
              <a:t>Comment on </a:t>
            </a:r>
            <a:r>
              <a:rPr lang="en-US" b="1" dirty="0"/>
              <a:t>anything else </a:t>
            </a:r>
            <a:r>
              <a:rPr lang="en-US" dirty="0"/>
              <a:t>that would be </a:t>
            </a:r>
            <a:r>
              <a:rPr lang="en-US" b="1" dirty="0"/>
              <a:t>helpful</a:t>
            </a:r>
            <a:r>
              <a:rPr lang="en-US" dirty="0"/>
              <a:t> in understanding the disorder and </a:t>
            </a:r>
            <a:r>
              <a:rPr lang="en-US" b="1" dirty="0"/>
              <a:t>making diagnosis </a:t>
            </a:r>
          </a:p>
        </p:txBody>
      </p:sp>
    </p:spTree>
    <p:extLst>
      <p:ext uri="{BB962C8B-B14F-4D97-AF65-F5344CB8AC3E}">
        <p14:creationId xmlns:p14="http://schemas.microsoft.com/office/powerpoint/2010/main" val="788647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918" y="1403797"/>
            <a:ext cx="10115282" cy="653603"/>
          </a:xfrm>
        </p:spPr>
        <p:txBody>
          <a:bodyPr>
            <a:normAutofit fontScale="90000"/>
          </a:bodyPr>
          <a:lstStyle/>
          <a:p>
            <a:r>
              <a:rPr lang="en-US" dirty="0"/>
              <a:t>Examination: Hearing Screening Results </a:t>
            </a:r>
            <a:br>
              <a:rPr lang="en-US" dirty="0"/>
            </a:br>
            <a:endParaRPr lang="en-US" dirty="0"/>
          </a:p>
        </p:txBody>
      </p:sp>
      <p:sp>
        <p:nvSpPr>
          <p:cNvPr id="3" name="Content Placeholder 2"/>
          <p:cNvSpPr>
            <a:spLocks noGrp="1"/>
          </p:cNvSpPr>
          <p:nvPr>
            <p:ph idx="1"/>
          </p:nvPr>
        </p:nvSpPr>
        <p:spPr/>
        <p:txBody>
          <a:bodyPr/>
          <a:lstStyle/>
          <a:p>
            <a:r>
              <a:rPr lang="en-US" dirty="0"/>
              <a:t>Summarize essential findings of the audiological examination </a:t>
            </a:r>
          </a:p>
          <a:p>
            <a:r>
              <a:rPr lang="en-US" dirty="0"/>
              <a:t>On the basis of the audiologist’s report, indicate results obtained </a:t>
            </a:r>
          </a:p>
        </p:txBody>
      </p:sp>
    </p:spTree>
    <p:extLst>
      <p:ext uri="{BB962C8B-B14F-4D97-AF65-F5344CB8AC3E}">
        <p14:creationId xmlns:p14="http://schemas.microsoft.com/office/powerpoint/2010/main" val="53285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Examination:</a:t>
            </a:r>
            <a:br>
              <a:rPr lang="en-US" dirty="0"/>
            </a:br>
            <a:r>
              <a:rPr lang="en-US" dirty="0"/>
              <a:t>Oral Mechanism Examination </a:t>
            </a:r>
            <a:br>
              <a:rPr lang="en-US" dirty="0"/>
            </a:br>
            <a:endParaRPr lang="en-US" dirty="0"/>
          </a:p>
        </p:txBody>
      </p:sp>
      <p:sp>
        <p:nvSpPr>
          <p:cNvPr id="3" name="Content Placeholder 2"/>
          <p:cNvSpPr>
            <a:spLocks noGrp="1"/>
          </p:cNvSpPr>
          <p:nvPr>
            <p:ph idx="1"/>
          </p:nvPr>
        </p:nvSpPr>
        <p:spPr>
          <a:xfrm>
            <a:off x="685800" y="1828800"/>
            <a:ext cx="10820400" cy="5029200"/>
          </a:xfrm>
        </p:spPr>
        <p:txBody>
          <a:bodyPr>
            <a:normAutofit fontScale="92500" lnSpcReduction="10000"/>
          </a:bodyPr>
          <a:lstStyle/>
          <a:p>
            <a:r>
              <a:rPr lang="en-US" dirty="0"/>
              <a:t>Report relevant information; listing </a:t>
            </a:r>
            <a:r>
              <a:rPr lang="en-US" b="1" dirty="0"/>
              <a:t>deviations</a:t>
            </a:r>
            <a:r>
              <a:rPr lang="en-US" dirty="0"/>
              <a:t> noted and their </a:t>
            </a:r>
            <a:r>
              <a:rPr lang="en-US" b="1" dirty="0"/>
              <a:t>possible significance </a:t>
            </a:r>
            <a:r>
              <a:rPr lang="en-US" dirty="0"/>
              <a:t>in relation </a:t>
            </a:r>
            <a:r>
              <a:rPr lang="en-US" b="1" dirty="0"/>
              <a:t>to</a:t>
            </a:r>
            <a:r>
              <a:rPr lang="en-US" dirty="0"/>
              <a:t> the client’s </a:t>
            </a:r>
            <a:r>
              <a:rPr lang="en-US" b="1" dirty="0"/>
              <a:t>speech problem</a:t>
            </a:r>
            <a:endParaRPr lang="en-US" dirty="0"/>
          </a:p>
          <a:p>
            <a:r>
              <a:rPr lang="en-US" b="1" dirty="0"/>
              <a:t>Facial symmetry/asymmetry</a:t>
            </a:r>
          </a:p>
          <a:p>
            <a:r>
              <a:rPr lang="en-US" i="1" dirty="0"/>
              <a:t>Structure and function </a:t>
            </a:r>
            <a:r>
              <a:rPr lang="en-US" dirty="0"/>
              <a:t>of the </a:t>
            </a:r>
            <a:r>
              <a:rPr lang="en-US" b="1" dirty="0"/>
              <a:t>lips</a:t>
            </a:r>
            <a:r>
              <a:rPr lang="en-US" dirty="0"/>
              <a:t> - adequacy for speech </a:t>
            </a:r>
          </a:p>
          <a:p>
            <a:r>
              <a:rPr lang="en-US" i="1" dirty="0"/>
              <a:t>Structure and function </a:t>
            </a:r>
            <a:r>
              <a:rPr lang="en-US" dirty="0"/>
              <a:t>of the </a:t>
            </a:r>
            <a:r>
              <a:rPr lang="en-US" b="1" dirty="0"/>
              <a:t>teeth</a:t>
            </a:r>
            <a:r>
              <a:rPr lang="en-US" dirty="0"/>
              <a:t> - adequacy for speech</a:t>
            </a:r>
          </a:p>
          <a:p>
            <a:r>
              <a:rPr lang="en-US" i="1" dirty="0"/>
              <a:t>Structure and function </a:t>
            </a:r>
            <a:r>
              <a:rPr lang="en-US" dirty="0"/>
              <a:t>of the </a:t>
            </a:r>
            <a:r>
              <a:rPr lang="en-US" b="1" dirty="0"/>
              <a:t>tongue</a:t>
            </a:r>
            <a:r>
              <a:rPr lang="en-US" dirty="0"/>
              <a:t> - adequacy for speech</a:t>
            </a:r>
          </a:p>
          <a:p>
            <a:r>
              <a:rPr lang="en-US" i="1" dirty="0"/>
              <a:t>Structure </a:t>
            </a:r>
            <a:r>
              <a:rPr lang="en-US" dirty="0"/>
              <a:t>of </a:t>
            </a:r>
            <a:r>
              <a:rPr lang="en-US" b="1" dirty="0"/>
              <a:t>hard palate </a:t>
            </a:r>
            <a:r>
              <a:rPr lang="en-US" dirty="0"/>
              <a:t>- adequacy for speech</a:t>
            </a:r>
          </a:p>
          <a:p>
            <a:r>
              <a:rPr lang="en-US" i="1" dirty="0"/>
              <a:t>Structure and function </a:t>
            </a:r>
            <a:r>
              <a:rPr lang="en-US" dirty="0"/>
              <a:t>of the </a:t>
            </a:r>
            <a:r>
              <a:rPr lang="en-US" b="1" dirty="0"/>
              <a:t>velopharyngeal</a:t>
            </a:r>
            <a:r>
              <a:rPr lang="en-US" dirty="0"/>
              <a:t> mechanism -adequacy for speech </a:t>
            </a:r>
          </a:p>
          <a:p>
            <a:r>
              <a:rPr lang="en-US" i="1" dirty="0"/>
              <a:t>Structure and function </a:t>
            </a:r>
            <a:r>
              <a:rPr lang="en-US" dirty="0"/>
              <a:t>of the </a:t>
            </a:r>
            <a:r>
              <a:rPr lang="en-US" b="1" dirty="0"/>
              <a:t>nasal cavities </a:t>
            </a:r>
            <a:r>
              <a:rPr lang="en-US" dirty="0"/>
              <a:t>-adequacy for speech</a:t>
            </a:r>
          </a:p>
          <a:p>
            <a:r>
              <a:rPr lang="en-US" dirty="0"/>
              <a:t>How did the client </a:t>
            </a:r>
            <a:r>
              <a:rPr lang="en-US" i="1" dirty="0"/>
              <a:t>perform </a:t>
            </a:r>
            <a:r>
              <a:rPr lang="en-US" b="1" dirty="0"/>
              <a:t>voluntary oral movement</a:t>
            </a:r>
            <a:r>
              <a:rPr lang="en-US" dirty="0"/>
              <a:t>?</a:t>
            </a:r>
          </a:p>
          <a:p>
            <a:r>
              <a:rPr lang="en-US" dirty="0"/>
              <a:t>How did the client </a:t>
            </a:r>
            <a:r>
              <a:rPr lang="en-US" i="1" dirty="0"/>
              <a:t>perform </a:t>
            </a:r>
            <a:r>
              <a:rPr lang="en-US" b="1" dirty="0"/>
              <a:t>sequential oral movement</a:t>
            </a:r>
            <a:r>
              <a:rPr lang="en-US" dirty="0"/>
              <a:t>?</a:t>
            </a:r>
          </a:p>
          <a:p>
            <a:r>
              <a:rPr lang="en-US" dirty="0"/>
              <a:t>State concisely the </a:t>
            </a:r>
            <a:r>
              <a:rPr lang="en-US" b="1" dirty="0"/>
              <a:t>significance</a:t>
            </a:r>
            <a:r>
              <a:rPr lang="en-US" dirty="0"/>
              <a:t> </a:t>
            </a:r>
            <a:r>
              <a:rPr lang="en-US" b="1" dirty="0"/>
              <a:t>of</a:t>
            </a:r>
            <a:r>
              <a:rPr lang="en-US" dirty="0"/>
              <a:t> these </a:t>
            </a:r>
            <a:r>
              <a:rPr lang="en-US" b="1" dirty="0"/>
              <a:t>findings</a:t>
            </a:r>
          </a:p>
          <a:p>
            <a:r>
              <a:rPr lang="en-US" b="1" dirty="0"/>
              <a:t>Interpret</a:t>
            </a:r>
            <a:r>
              <a:rPr lang="en-US" dirty="0"/>
              <a:t> the result of the oral mechanism examination. </a:t>
            </a:r>
          </a:p>
        </p:txBody>
      </p:sp>
    </p:spTree>
    <p:extLst>
      <p:ext uri="{BB962C8B-B14F-4D97-AF65-F5344CB8AC3E}">
        <p14:creationId xmlns:p14="http://schemas.microsoft.com/office/powerpoint/2010/main" val="741463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Speech Skills </a:t>
            </a:r>
            <a:br>
              <a:rPr lang="en-US" dirty="0"/>
            </a:br>
            <a:endParaRPr lang="en-US" dirty="0"/>
          </a:p>
        </p:txBody>
      </p:sp>
      <p:sp>
        <p:nvSpPr>
          <p:cNvPr id="3" name="Content Placeholder 2"/>
          <p:cNvSpPr>
            <a:spLocks noGrp="1"/>
          </p:cNvSpPr>
          <p:nvPr>
            <p:ph idx="1"/>
          </p:nvPr>
        </p:nvSpPr>
        <p:spPr>
          <a:xfrm>
            <a:off x="685800" y="1493520"/>
            <a:ext cx="10820400" cy="4725165"/>
          </a:xfrm>
        </p:spPr>
        <p:txBody>
          <a:bodyPr>
            <a:normAutofit/>
          </a:bodyPr>
          <a:lstStyle/>
          <a:p>
            <a:pPr>
              <a:buFont typeface="Wingdings" charset="2"/>
              <a:buChar char="v"/>
            </a:pPr>
            <a:r>
              <a:rPr lang="en-US" b="1" dirty="0"/>
              <a:t>Articulation: </a:t>
            </a:r>
            <a:endParaRPr lang="en-US" dirty="0"/>
          </a:p>
          <a:p>
            <a:r>
              <a:rPr lang="en-US" dirty="0"/>
              <a:t>Through careful listening to spontaneous speech and a reading sample we can:</a:t>
            </a:r>
          </a:p>
          <a:p>
            <a:pPr lvl="1">
              <a:buFont typeface="Courier New" charset="0"/>
              <a:buChar char="o"/>
            </a:pPr>
            <a:r>
              <a:rPr lang="en-US" dirty="0"/>
              <a:t>List phonological processes</a:t>
            </a:r>
          </a:p>
          <a:p>
            <a:pPr lvl="1">
              <a:buFont typeface="Courier New" charset="0"/>
              <a:buChar char="o"/>
            </a:pPr>
            <a:r>
              <a:rPr lang="en-US" dirty="0"/>
              <a:t>List distortions of phonemes</a:t>
            </a:r>
          </a:p>
          <a:p>
            <a:pPr lvl="1">
              <a:buFont typeface="Courier New" charset="0"/>
              <a:buChar char="o"/>
            </a:pPr>
            <a:r>
              <a:rPr lang="en-US" dirty="0"/>
              <a:t>List misarticulated phonemes</a:t>
            </a:r>
          </a:p>
          <a:p>
            <a:pPr lvl="1">
              <a:buFont typeface="Courier New" charset="0"/>
              <a:buChar char="o"/>
            </a:pPr>
            <a:r>
              <a:rPr lang="en-US" dirty="0"/>
              <a:t>Indicate the position in words in which the errors were made</a:t>
            </a:r>
          </a:p>
          <a:p>
            <a:pPr lvl="1">
              <a:buFont typeface="Courier New" charset="0"/>
              <a:buChar char="o"/>
            </a:pPr>
            <a:r>
              <a:rPr lang="en-US" dirty="0"/>
              <a:t>Summarize info. about the consistency of these errors</a:t>
            </a:r>
          </a:p>
          <a:p>
            <a:pPr lvl="1">
              <a:buFont typeface="Courier New" charset="0"/>
              <a:buChar char="o"/>
            </a:pPr>
            <a:r>
              <a:rPr lang="en-US" dirty="0"/>
              <a:t>Summarized the client’s response to stimulations  </a:t>
            </a:r>
          </a:p>
          <a:p>
            <a:pPr lvl="1">
              <a:buFont typeface="Courier New" charset="0"/>
              <a:buChar char="o"/>
            </a:pPr>
            <a:r>
              <a:rPr lang="en-US" dirty="0"/>
              <a:t>Indicate the general intelligibility of the client’s speech</a:t>
            </a:r>
          </a:p>
          <a:p>
            <a:pPr lvl="1">
              <a:buFont typeface="Courier New" charset="0"/>
              <a:buChar char="o"/>
            </a:pPr>
            <a:r>
              <a:rPr lang="en-US" dirty="0"/>
              <a:t>Report diadochokinetic rate (https://</a:t>
            </a:r>
            <a:r>
              <a:rPr lang="en-US" dirty="0" err="1"/>
              <a:t>www.youtube.com</a:t>
            </a:r>
            <a:r>
              <a:rPr lang="en-US" dirty="0"/>
              <a:t>/</a:t>
            </a:r>
            <a:r>
              <a:rPr lang="en-US" dirty="0" err="1"/>
              <a:t>watch?v</a:t>
            </a:r>
            <a:r>
              <a:rPr lang="en-US" dirty="0"/>
              <a:t>=kegQORv9CJ4)</a:t>
            </a:r>
          </a:p>
          <a:p>
            <a:pPr lvl="1">
              <a:buFont typeface="Courier New" charset="0"/>
              <a:buChar char="o"/>
            </a:pPr>
            <a:r>
              <a:rPr lang="en-US" dirty="0"/>
              <a:t>State concisely the significance of these findings</a:t>
            </a:r>
          </a:p>
          <a:p>
            <a:endParaRPr lang="en-US" dirty="0"/>
          </a:p>
        </p:txBody>
      </p:sp>
    </p:spTree>
    <p:extLst>
      <p:ext uri="{BB962C8B-B14F-4D97-AF65-F5344CB8AC3E}">
        <p14:creationId xmlns:p14="http://schemas.microsoft.com/office/powerpoint/2010/main" val="2078941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a:t>
            </a:r>
            <a:br>
              <a:rPr lang="en-US" dirty="0"/>
            </a:br>
            <a:r>
              <a:rPr lang="en-US" dirty="0"/>
              <a:t>Speech Skills </a:t>
            </a:r>
          </a:p>
        </p:txBody>
      </p:sp>
      <p:sp>
        <p:nvSpPr>
          <p:cNvPr id="3" name="Content Placeholder 2"/>
          <p:cNvSpPr>
            <a:spLocks noGrp="1"/>
          </p:cNvSpPr>
          <p:nvPr>
            <p:ph idx="1"/>
          </p:nvPr>
        </p:nvSpPr>
        <p:spPr/>
        <p:txBody>
          <a:bodyPr/>
          <a:lstStyle/>
          <a:p>
            <a:pPr>
              <a:buFont typeface="Wingdings" charset="2"/>
              <a:buChar char="v"/>
            </a:pPr>
            <a:r>
              <a:rPr lang="en-US" b="1" dirty="0"/>
              <a:t>Fluency-Voice-Prosody: </a:t>
            </a:r>
            <a:endParaRPr lang="en-US" dirty="0"/>
          </a:p>
          <a:p>
            <a:r>
              <a:rPr lang="en-US" dirty="0"/>
              <a:t>Through careful listening to spontaneous speech and a reading sample we can:</a:t>
            </a:r>
          </a:p>
          <a:p>
            <a:pPr lvl="1">
              <a:buFont typeface="Courier New" charset="0"/>
              <a:buChar char="o"/>
            </a:pPr>
            <a:r>
              <a:rPr lang="en-US" dirty="0"/>
              <a:t>State concisely the significance of the findings </a:t>
            </a:r>
          </a:p>
          <a:p>
            <a:pPr lvl="1">
              <a:buFont typeface="Courier New" charset="0"/>
              <a:buChar char="o"/>
            </a:pPr>
            <a:r>
              <a:rPr lang="en-US" dirty="0"/>
              <a:t>Note any deviation from the norm with regards to the normal voice parameters (breathiness, roughness, asthenia and strain)</a:t>
            </a:r>
          </a:p>
          <a:p>
            <a:pPr marL="228600" lvl="1">
              <a:spcBef>
                <a:spcPts val="1000"/>
              </a:spcBef>
              <a:buFont typeface="Arial" charset="0"/>
              <a:buChar char="•"/>
            </a:pPr>
            <a:r>
              <a:rPr lang="en-US" dirty="0"/>
              <a:t>Report diadochokinetic rate </a:t>
            </a:r>
          </a:p>
          <a:p>
            <a:pPr>
              <a:buFont typeface="Arial" charset="0"/>
              <a:buChar char="•"/>
            </a:pPr>
            <a:endParaRPr lang="en-US" dirty="0"/>
          </a:p>
        </p:txBody>
      </p:sp>
    </p:spTree>
    <p:extLst>
      <p:ext uri="{BB962C8B-B14F-4D97-AF65-F5344CB8AC3E}">
        <p14:creationId xmlns:p14="http://schemas.microsoft.com/office/powerpoint/2010/main" val="1007226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Language Skills </a:t>
            </a:r>
          </a:p>
        </p:txBody>
      </p:sp>
      <p:sp>
        <p:nvSpPr>
          <p:cNvPr id="3" name="Content Placeholder 2"/>
          <p:cNvSpPr>
            <a:spLocks noGrp="1"/>
          </p:cNvSpPr>
          <p:nvPr>
            <p:ph idx="1"/>
          </p:nvPr>
        </p:nvSpPr>
        <p:spPr/>
        <p:txBody>
          <a:bodyPr/>
          <a:lstStyle/>
          <a:p>
            <a:pPr>
              <a:buFont typeface="Wingdings" charset="2"/>
              <a:buChar char="v"/>
            </a:pPr>
            <a:r>
              <a:rPr lang="en-US" b="1" dirty="0"/>
              <a:t>Receptive: </a:t>
            </a:r>
            <a:endParaRPr lang="en-US" dirty="0"/>
          </a:p>
          <a:p>
            <a:r>
              <a:rPr lang="en-US" dirty="0"/>
              <a:t>Ask basic questions indicative of the client’s receptive language skills. The level of questions differs from adult to children assessment forms</a:t>
            </a:r>
          </a:p>
          <a:p>
            <a:r>
              <a:rPr lang="en-US" dirty="0"/>
              <a:t>State concisely the significance of the findings</a:t>
            </a:r>
          </a:p>
          <a:p>
            <a:r>
              <a:rPr lang="en-US" dirty="0"/>
              <a:t>Interpret the result of findings</a:t>
            </a:r>
          </a:p>
        </p:txBody>
      </p:sp>
    </p:spTree>
    <p:extLst>
      <p:ext uri="{BB962C8B-B14F-4D97-AF65-F5344CB8AC3E}">
        <p14:creationId xmlns:p14="http://schemas.microsoft.com/office/powerpoint/2010/main" val="1209946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Language Skills </a:t>
            </a:r>
          </a:p>
        </p:txBody>
      </p:sp>
      <p:sp>
        <p:nvSpPr>
          <p:cNvPr id="3" name="Content Placeholder 2"/>
          <p:cNvSpPr>
            <a:spLocks noGrp="1"/>
          </p:cNvSpPr>
          <p:nvPr>
            <p:ph idx="1"/>
          </p:nvPr>
        </p:nvSpPr>
        <p:spPr/>
        <p:txBody>
          <a:bodyPr>
            <a:normAutofit/>
          </a:bodyPr>
          <a:lstStyle/>
          <a:p>
            <a:pPr>
              <a:buFont typeface="Wingdings" charset="2"/>
              <a:buChar char="v"/>
            </a:pPr>
            <a:r>
              <a:rPr lang="en-US" b="1" dirty="0"/>
              <a:t>Expressive: </a:t>
            </a:r>
            <a:endParaRPr lang="en-US" dirty="0"/>
          </a:p>
          <a:p>
            <a:r>
              <a:rPr lang="en-US" dirty="0"/>
              <a:t>Ask basic questions indicative of the client’s expressive language skills. This includes The level of questions differs from adult to children assessment forms</a:t>
            </a:r>
          </a:p>
          <a:p>
            <a:r>
              <a:rPr lang="en-US" dirty="0"/>
              <a:t>State concisely the significance of the findings</a:t>
            </a:r>
          </a:p>
          <a:p>
            <a:r>
              <a:rPr lang="en-US" dirty="0"/>
              <a:t>Interpret the result of findings</a:t>
            </a:r>
          </a:p>
          <a:p>
            <a:r>
              <a:rPr lang="en-US" dirty="0"/>
              <a:t>Concisely state the significance of the findings</a:t>
            </a:r>
          </a:p>
          <a:p>
            <a:r>
              <a:rPr lang="en-US" dirty="0"/>
              <a:t>Interpret the result of tests and language analysis</a:t>
            </a:r>
          </a:p>
        </p:txBody>
      </p:sp>
    </p:spTree>
    <p:extLst>
      <p:ext uri="{BB962C8B-B14F-4D97-AF65-F5344CB8AC3E}">
        <p14:creationId xmlns:p14="http://schemas.microsoft.com/office/powerpoint/2010/main" val="1043667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Language Skills </a:t>
            </a:r>
          </a:p>
        </p:txBody>
      </p:sp>
      <p:sp>
        <p:nvSpPr>
          <p:cNvPr id="3" name="Content Placeholder 2"/>
          <p:cNvSpPr>
            <a:spLocks noGrp="1"/>
          </p:cNvSpPr>
          <p:nvPr>
            <p:ph idx="1"/>
          </p:nvPr>
        </p:nvSpPr>
        <p:spPr/>
        <p:txBody>
          <a:bodyPr/>
          <a:lstStyle/>
          <a:p>
            <a:pPr>
              <a:buFont typeface="Wingdings" charset="2"/>
              <a:buChar char="v"/>
            </a:pPr>
            <a:r>
              <a:rPr lang="en-US" b="1" dirty="0"/>
              <a:t>Pragmatic skills:</a:t>
            </a:r>
          </a:p>
          <a:p>
            <a:r>
              <a:rPr lang="en-US" dirty="0"/>
              <a:t>How did the client respond to greetings? </a:t>
            </a:r>
          </a:p>
          <a:p>
            <a:r>
              <a:rPr lang="en-US" dirty="0"/>
              <a:t>What about eye contact?</a:t>
            </a:r>
          </a:p>
          <a:p>
            <a:r>
              <a:rPr lang="en-US" dirty="0"/>
              <a:t>Turn taking</a:t>
            </a:r>
          </a:p>
          <a:p>
            <a:r>
              <a:rPr lang="en-US" dirty="0"/>
              <a:t>Topic maintenance? </a:t>
            </a:r>
          </a:p>
          <a:p>
            <a:r>
              <a:rPr lang="en-US" dirty="0"/>
              <a:t>Topic initiation?</a:t>
            </a:r>
          </a:p>
          <a:p>
            <a:r>
              <a:rPr lang="en-US" dirty="0"/>
              <a:t>Concisely state the significance of the findings </a:t>
            </a:r>
          </a:p>
          <a:p>
            <a:r>
              <a:rPr lang="en-US" dirty="0"/>
              <a:t>Interpret the result</a:t>
            </a:r>
          </a:p>
          <a:p>
            <a:endParaRPr lang="en-US" dirty="0"/>
          </a:p>
        </p:txBody>
      </p:sp>
    </p:spTree>
    <p:extLst>
      <p:ext uri="{BB962C8B-B14F-4D97-AF65-F5344CB8AC3E}">
        <p14:creationId xmlns:p14="http://schemas.microsoft.com/office/powerpoint/2010/main" val="277966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Cognitive Skills </a:t>
            </a:r>
          </a:p>
        </p:txBody>
      </p:sp>
      <p:sp>
        <p:nvSpPr>
          <p:cNvPr id="3" name="Content Placeholder 2"/>
          <p:cNvSpPr>
            <a:spLocks noGrp="1"/>
          </p:cNvSpPr>
          <p:nvPr>
            <p:ph idx="1"/>
          </p:nvPr>
        </p:nvSpPr>
        <p:spPr/>
        <p:txBody>
          <a:bodyPr/>
          <a:lstStyle/>
          <a:p>
            <a:r>
              <a:rPr lang="en-US" dirty="0"/>
              <a:t>Matching</a:t>
            </a:r>
          </a:p>
          <a:p>
            <a:r>
              <a:rPr lang="en-US" dirty="0"/>
              <a:t>Association</a:t>
            </a:r>
          </a:p>
          <a:p>
            <a:r>
              <a:rPr lang="en-US" dirty="0"/>
              <a:t> Sequencing</a:t>
            </a:r>
          </a:p>
          <a:p>
            <a:r>
              <a:rPr lang="en-US" dirty="0"/>
              <a:t>Categorizing</a:t>
            </a:r>
          </a:p>
          <a:p>
            <a:r>
              <a:rPr lang="en-US" dirty="0"/>
              <a:t>State concisely the significance of the analysis</a:t>
            </a:r>
          </a:p>
          <a:p>
            <a:r>
              <a:rPr lang="en-US" dirty="0"/>
              <a:t>Interpret the results of the analysis</a:t>
            </a:r>
          </a:p>
          <a:p>
            <a:endParaRPr lang="en-US" dirty="0"/>
          </a:p>
        </p:txBody>
      </p:sp>
    </p:spTree>
    <p:extLst>
      <p:ext uri="{BB962C8B-B14F-4D97-AF65-F5344CB8AC3E}">
        <p14:creationId xmlns:p14="http://schemas.microsoft.com/office/powerpoint/2010/main" val="80182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4560" y="764373"/>
            <a:ext cx="9311640" cy="1293028"/>
          </a:xfrm>
        </p:spPr>
        <p:txBody>
          <a:bodyPr/>
          <a:lstStyle/>
          <a:p>
            <a:r>
              <a:rPr lang="en-US" dirty="0"/>
              <a:t>Evaluation/ diagnostic report</a:t>
            </a:r>
          </a:p>
        </p:txBody>
      </p:sp>
      <p:sp>
        <p:nvSpPr>
          <p:cNvPr id="3" name="Content Placeholder 2"/>
          <p:cNvSpPr>
            <a:spLocks noGrp="1"/>
          </p:cNvSpPr>
          <p:nvPr>
            <p:ph idx="1"/>
          </p:nvPr>
        </p:nvSpPr>
        <p:spPr/>
        <p:txBody>
          <a:bodyPr/>
          <a:lstStyle/>
          <a:p>
            <a:r>
              <a:rPr lang="en-US" b="1" dirty="0"/>
              <a:t>Evaluation report </a:t>
            </a:r>
            <a:r>
              <a:rPr lang="en-US" dirty="0"/>
              <a:t>for SLP is the set of information that is typically provided by the clinician when assessment process is completed. Also called: </a:t>
            </a:r>
          </a:p>
          <a:p>
            <a:r>
              <a:rPr lang="en-US" dirty="0"/>
              <a:t>Evaluation Report </a:t>
            </a:r>
          </a:p>
          <a:p>
            <a:r>
              <a:rPr lang="en-US" dirty="0"/>
              <a:t>Assessment Report </a:t>
            </a:r>
          </a:p>
          <a:p>
            <a:r>
              <a:rPr lang="en-US" dirty="0"/>
              <a:t>Diagnostic Report </a:t>
            </a:r>
          </a:p>
          <a:p>
            <a:endParaRPr lang="en-US" dirty="0"/>
          </a:p>
        </p:txBody>
      </p:sp>
    </p:spTree>
    <p:extLst>
      <p:ext uri="{BB962C8B-B14F-4D97-AF65-F5344CB8AC3E}">
        <p14:creationId xmlns:p14="http://schemas.microsoft.com/office/powerpoint/2010/main" val="94749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Other Related Factors </a:t>
            </a:r>
          </a:p>
        </p:txBody>
      </p:sp>
      <p:sp>
        <p:nvSpPr>
          <p:cNvPr id="3" name="Content Placeholder 2"/>
          <p:cNvSpPr>
            <a:spLocks noGrp="1"/>
          </p:cNvSpPr>
          <p:nvPr>
            <p:ph idx="1"/>
          </p:nvPr>
        </p:nvSpPr>
        <p:spPr/>
        <p:txBody>
          <a:bodyPr/>
          <a:lstStyle/>
          <a:p>
            <a:r>
              <a:rPr lang="en-US" dirty="0"/>
              <a:t>These include information input that is outside the diagnostic report (i.e. information from school reports in cases of children)</a:t>
            </a:r>
            <a:br>
              <a:rPr lang="en-US" dirty="0"/>
            </a:br>
            <a:r>
              <a:rPr lang="en-US" dirty="0"/>
              <a:t>- Concisely state the significance of the information</a:t>
            </a:r>
          </a:p>
          <a:p>
            <a:pPr marL="0" indent="0">
              <a:buNone/>
            </a:pPr>
            <a:r>
              <a:rPr lang="en-US" dirty="0"/>
              <a:t>   - Interpret the results of the findings.</a:t>
            </a:r>
          </a:p>
        </p:txBody>
      </p:sp>
    </p:spTree>
    <p:extLst>
      <p:ext uri="{BB962C8B-B14F-4D97-AF65-F5344CB8AC3E}">
        <p14:creationId xmlns:p14="http://schemas.microsoft.com/office/powerpoint/2010/main" val="1857550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5316"/>
            <a:ext cx="8610600" cy="1293028"/>
          </a:xfrm>
        </p:spPr>
        <p:txBody>
          <a:bodyPr/>
          <a:lstStyle/>
          <a:p>
            <a:r>
              <a:rPr lang="en-US" dirty="0"/>
              <a:t>Summary </a:t>
            </a:r>
          </a:p>
        </p:txBody>
      </p:sp>
      <p:sp>
        <p:nvSpPr>
          <p:cNvPr id="3" name="Content Placeholder 2"/>
          <p:cNvSpPr>
            <a:spLocks noGrp="1"/>
          </p:cNvSpPr>
          <p:nvPr>
            <p:ph idx="1"/>
          </p:nvPr>
        </p:nvSpPr>
        <p:spPr>
          <a:xfrm>
            <a:off x="685800" y="1429554"/>
            <a:ext cx="10820400" cy="4789131"/>
          </a:xfrm>
        </p:spPr>
        <p:txBody>
          <a:bodyPr>
            <a:normAutofit/>
          </a:bodyPr>
          <a:lstStyle/>
          <a:p>
            <a:pPr>
              <a:buFont typeface="Wingdings" charset="2"/>
              <a:buChar char="v"/>
            </a:pPr>
            <a:r>
              <a:rPr lang="en-US" dirty="0"/>
              <a:t>Overall summery of all the significant sections of the assessment form including basic identification information, clinical impressions in all fields and recommendations. </a:t>
            </a:r>
          </a:p>
          <a:p>
            <a:pPr>
              <a:buFont typeface="Arial" charset="0"/>
              <a:buChar char="•"/>
            </a:pPr>
            <a:r>
              <a:rPr lang="en-US" dirty="0"/>
              <a:t>Summarize your impressions of the client and his/her communication problem </a:t>
            </a:r>
          </a:p>
          <a:p>
            <a:r>
              <a:rPr lang="en-US" dirty="0"/>
              <a:t>What is the communication disorder (diagnosis)? </a:t>
            </a:r>
          </a:p>
          <a:p>
            <a:r>
              <a:rPr lang="en-US" dirty="0"/>
              <a:t>What is the underlying cause if applicable?</a:t>
            </a:r>
          </a:p>
          <a:p>
            <a:r>
              <a:rPr lang="en-US" dirty="0"/>
              <a:t>What are the primary features of the disorder? Provide a brief summary of each area </a:t>
            </a:r>
          </a:p>
        </p:txBody>
      </p:sp>
    </p:spTree>
    <p:extLst>
      <p:ext uri="{BB962C8B-B14F-4D97-AF65-F5344CB8AC3E}">
        <p14:creationId xmlns:p14="http://schemas.microsoft.com/office/powerpoint/2010/main" val="33396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Prognosis </a:t>
            </a:r>
          </a:p>
        </p:txBody>
      </p:sp>
      <p:sp>
        <p:nvSpPr>
          <p:cNvPr id="3" name="Content Placeholder 2"/>
          <p:cNvSpPr>
            <a:spLocks noGrp="1"/>
          </p:cNvSpPr>
          <p:nvPr>
            <p:ph idx="1"/>
          </p:nvPr>
        </p:nvSpPr>
        <p:spPr/>
        <p:txBody>
          <a:bodyPr/>
          <a:lstStyle/>
          <a:p>
            <a:pPr>
              <a:buFont typeface="Wingdings" charset="2"/>
              <a:buChar char="v"/>
            </a:pPr>
            <a:r>
              <a:rPr lang="en-US" dirty="0"/>
              <a:t>Explain positive and negative indicators </a:t>
            </a:r>
          </a:p>
          <a:p>
            <a:pPr>
              <a:buFont typeface="Wingdings" charset="2"/>
              <a:buChar char="v"/>
            </a:pPr>
            <a:r>
              <a:rPr lang="en-US" dirty="0"/>
              <a:t>Prognosis:</a:t>
            </a:r>
          </a:p>
          <a:p>
            <a:pPr lvl="1">
              <a:buFont typeface="Arial" charset="0"/>
              <a:buChar char="•"/>
            </a:pPr>
            <a:r>
              <a:rPr lang="en-US" dirty="0"/>
              <a:t>Provide directions for the treatment</a:t>
            </a:r>
          </a:p>
          <a:p>
            <a:pPr lvl="1">
              <a:buFont typeface="Arial" charset="0"/>
              <a:buChar char="•"/>
            </a:pPr>
            <a:r>
              <a:rPr lang="en-US" dirty="0"/>
              <a:t>Is based on findings</a:t>
            </a:r>
          </a:p>
          <a:p>
            <a:pPr lvl="1">
              <a:buFont typeface="Arial" charset="0"/>
              <a:buChar char="•"/>
            </a:pPr>
            <a:r>
              <a:rPr lang="en-US" dirty="0"/>
              <a:t>What is the general estimate of the predicted time frame for recovery? (If applicable)</a:t>
            </a:r>
          </a:p>
          <a:p>
            <a:pPr lvl="1">
              <a:buFont typeface="Arial" charset="0"/>
              <a:buChar char="•"/>
            </a:pPr>
            <a:r>
              <a:rPr lang="en-US" dirty="0"/>
              <a:t>Is part of the final diagnostic report and not the initial assessment</a:t>
            </a:r>
          </a:p>
        </p:txBody>
      </p:sp>
    </p:spTree>
    <p:extLst>
      <p:ext uri="{BB962C8B-B14F-4D97-AF65-F5344CB8AC3E}">
        <p14:creationId xmlns:p14="http://schemas.microsoft.com/office/powerpoint/2010/main" val="857731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Recommendations </a:t>
            </a:r>
            <a:br>
              <a:rPr lang="en-US" dirty="0"/>
            </a:br>
            <a:endParaRPr lang="en-US" dirty="0"/>
          </a:p>
        </p:txBody>
      </p:sp>
      <p:sp>
        <p:nvSpPr>
          <p:cNvPr id="3" name="Content Placeholder 2"/>
          <p:cNvSpPr>
            <a:spLocks noGrp="1"/>
          </p:cNvSpPr>
          <p:nvPr>
            <p:ph idx="1"/>
          </p:nvPr>
        </p:nvSpPr>
        <p:spPr/>
        <p:txBody>
          <a:bodyPr/>
          <a:lstStyle/>
          <a:p>
            <a:r>
              <a:rPr lang="en-US" dirty="0"/>
              <a:t>Do we need further speech and language evaluation? What area (e.g. speech, language, voice) needs further comprehensive assessment?</a:t>
            </a:r>
          </a:p>
          <a:p>
            <a:r>
              <a:rPr lang="en-US" dirty="0"/>
              <a:t>Is medical or other referrals necessary? Why?</a:t>
            </a:r>
          </a:p>
          <a:p>
            <a:r>
              <a:rPr lang="en-US" dirty="0"/>
              <a:t>Is treatment indicated?</a:t>
            </a:r>
          </a:p>
          <a:p>
            <a:r>
              <a:rPr lang="en-US" dirty="0"/>
              <a:t>What happens now?/ Where do we go from here? </a:t>
            </a:r>
          </a:p>
        </p:txBody>
      </p:sp>
    </p:spTree>
    <p:extLst>
      <p:ext uri="{BB962C8B-B14F-4D97-AF65-F5344CB8AC3E}">
        <p14:creationId xmlns:p14="http://schemas.microsoft.com/office/powerpoint/2010/main" val="19772161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Signature (Designation) </a:t>
            </a:r>
            <a:br>
              <a:rPr lang="en-US" dirty="0"/>
            </a:br>
            <a:endParaRPr lang="en-US" dirty="0"/>
          </a:p>
        </p:txBody>
      </p:sp>
      <p:sp>
        <p:nvSpPr>
          <p:cNvPr id="3" name="Content Placeholder 2"/>
          <p:cNvSpPr>
            <a:spLocks noGrp="1"/>
          </p:cNvSpPr>
          <p:nvPr>
            <p:ph idx="1"/>
          </p:nvPr>
        </p:nvSpPr>
        <p:spPr/>
        <p:txBody>
          <a:bodyPr/>
          <a:lstStyle/>
          <a:p>
            <a:pPr>
              <a:buFont typeface="Wingdings" charset="2"/>
              <a:buChar char="v"/>
            </a:pPr>
            <a:r>
              <a:rPr lang="en-US" dirty="0"/>
              <a:t>This area of the report should include:</a:t>
            </a:r>
          </a:p>
          <a:p>
            <a:pPr lvl="1"/>
            <a:r>
              <a:rPr lang="en-US" dirty="0"/>
              <a:t>The clinician name/signature</a:t>
            </a:r>
          </a:p>
          <a:p>
            <a:pPr lvl="1"/>
            <a:r>
              <a:rPr lang="en-US" dirty="0"/>
              <a:t>The supervisor/consultant name/signature</a:t>
            </a:r>
          </a:p>
          <a:p>
            <a:pPr lvl="1"/>
            <a:r>
              <a:rPr lang="en-US"/>
              <a:t>The </a:t>
            </a:r>
            <a:r>
              <a:rPr lang="en-US" dirty="0"/>
              <a:t>date of each signature </a:t>
            </a:r>
          </a:p>
          <a:p>
            <a:endParaRPr lang="en-US" dirty="0"/>
          </a:p>
        </p:txBody>
      </p:sp>
    </p:spTree>
    <p:extLst>
      <p:ext uri="{BB962C8B-B14F-4D97-AF65-F5344CB8AC3E}">
        <p14:creationId xmlns:p14="http://schemas.microsoft.com/office/powerpoint/2010/main" val="91060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9311" y="764373"/>
            <a:ext cx="9986889" cy="1293028"/>
          </a:xfrm>
        </p:spPr>
        <p:txBody>
          <a:bodyPr/>
          <a:lstStyle/>
          <a:p>
            <a:r>
              <a:rPr lang="en-US" dirty="0"/>
              <a:t>Evaluation/ diagnostic report</a:t>
            </a:r>
          </a:p>
        </p:txBody>
      </p:sp>
      <p:sp>
        <p:nvSpPr>
          <p:cNvPr id="3" name="Content Placeholder 2"/>
          <p:cNvSpPr>
            <a:spLocks noGrp="1"/>
          </p:cNvSpPr>
          <p:nvPr>
            <p:ph idx="1"/>
          </p:nvPr>
        </p:nvSpPr>
        <p:spPr/>
        <p:txBody>
          <a:bodyPr>
            <a:normAutofit lnSpcReduction="10000"/>
          </a:bodyPr>
          <a:lstStyle/>
          <a:p>
            <a:r>
              <a:rPr lang="en-US" b="1" dirty="0"/>
              <a:t>Evaluation report </a:t>
            </a:r>
            <a:r>
              <a:rPr lang="en-US" dirty="0"/>
              <a:t>should be written by </a:t>
            </a:r>
            <a:r>
              <a:rPr lang="en-US" b="1" dirty="0"/>
              <a:t>certified clinician/SLP </a:t>
            </a:r>
            <a:r>
              <a:rPr lang="en-US" dirty="0"/>
              <a:t>(or under his/her supervision)</a:t>
            </a:r>
          </a:p>
          <a:p>
            <a:r>
              <a:rPr lang="en-US" b="1" dirty="0"/>
              <a:t>Evaluation report </a:t>
            </a:r>
            <a:r>
              <a:rPr lang="en-US" dirty="0"/>
              <a:t>should be: </a:t>
            </a:r>
          </a:p>
          <a:p>
            <a:pPr marL="0" indent="0">
              <a:buNone/>
            </a:pPr>
            <a:r>
              <a:rPr lang="en-US" dirty="0"/>
              <a:t>-  Objective (mostly)</a:t>
            </a:r>
          </a:p>
          <a:p>
            <a:pPr marL="0" indent="0">
              <a:buNone/>
            </a:pPr>
            <a:r>
              <a:rPr lang="en-US" dirty="0"/>
              <a:t>-  Accurate </a:t>
            </a:r>
          </a:p>
          <a:p>
            <a:pPr marL="0" indent="0">
              <a:buNone/>
            </a:pPr>
            <a:r>
              <a:rPr lang="en-US" dirty="0"/>
              <a:t>-  Sensitive </a:t>
            </a:r>
          </a:p>
          <a:p>
            <a:pPr marL="0" indent="0">
              <a:buNone/>
            </a:pPr>
            <a:r>
              <a:rPr lang="en-US" dirty="0"/>
              <a:t>-  Concise </a:t>
            </a:r>
          </a:p>
          <a:p>
            <a:pPr marL="0" indent="0">
              <a:buNone/>
            </a:pPr>
            <a:r>
              <a:rPr lang="en-US" dirty="0"/>
              <a:t>-  Complete </a:t>
            </a:r>
          </a:p>
          <a:p>
            <a:pPr marL="0" indent="0">
              <a:buNone/>
            </a:pPr>
            <a:r>
              <a:rPr lang="en-US" dirty="0"/>
              <a:t>-  Well organized </a:t>
            </a:r>
          </a:p>
          <a:p>
            <a:pPr marL="0" indent="0">
              <a:buNone/>
            </a:pPr>
            <a:r>
              <a:rPr lang="en-US" dirty="0"/>
              <a:t>-  Honest </a:t>
            </a:r>
          </a:p>
          <a:p>
            <a:endParaRPr lang="en-US" dirty="0"/>
          </a:p>
        </p:txBody>
      </p:sp>
    </p:spTree>
    <p:extLst>
      <p:ext uri="{BB962C8B-B14F-4D97-AF65-F5344CB8AC3E}">
        <p14:creationId xmlns:p14="http://schemas.microsoft.com/office/powerpoint/2010/main" val="962852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1457959"/>
            <a:ext cx="10820400" cy="736601"/>
          </a:xfrm>
        </p:spPr>
        <p:txBody>
          <a:bodyPr>
            <a:normAutofit fontScale="90000"/>
          </a:bodyPr>
          <a:lstStyle/>
          <a:p>
            <a:r>
              <a:rPr lang="en-US" dirty="0"/>
              <a:t>The Importance of an Evaluation Report </a:t>
            </a:r>
            <a:br>
              <a:rPr lang="en-US" dirty="0"/>
            </a:b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a:t>Communicates specific findings about a client </a:t>
            </a:r>
          </a:p>
          <a:p>
            <a:pPr marL="457200" indent="-457200">
              <a:buFont typeface="+mj-lt"/>
              <a:buAutoNum type="arabicPeriod"/>
            </a:pPr>
            <a:r>
              <a:rPr lang="en-US" dirty="0"/>
              <a:t>Acts as a guide for referrals for additional services</a:t>
            </a:r>
          </a:p>
          <a:p>
            <a:pPr marL="457200" indent="-457200">
              <a:buFont typeface="+mj-lt"/>
              <a:buAutoNum type="arabicPeriod"/>
            </a:pPr>
            <a:r>
              <a:rPr lang="en-US" dirty="0"/>
              <a:t>Communicates information to and helps establish relationship with other professionals</a:t>
            </a:r>
          </a:p>
          <a:p>
            <a:pPr marL="457200" indent="-457200">
              <a:buFont typeface="+mj-lt"/>
              <a:buAutoNum type="arabicPeriod"/>
            </a:pPr>
            <a:r>
              <a:rPr lang="en-GB" dirty="0"/>
              <a:t>Starting point for understanding clients and their communicative disorders</a:t>
            </a:r>
          </a:p>
          <a:p>
            <a:pPr marL="457200" indent="-457200">
              <a:buFont typeface="+mj-lt"/>
              <a:buAutoNum type="arabicPeriod"/>
            </a:pPr>
            <a:r>
              <a:rPr lang="en-GB" dirty="0"/>
              <a:t>Enables the clinician to anticipate areas that require further assessment</a:t>
            </a:r>
          </a:p>
          <a:p>
            <a:pPr marL="457200" indent="-457200">
              <a:buFont typeface="+mj-lt"/>
              <a:buAutoNum type="arabicPeriod"/>
            </a:pPr>
            <a:r>
              <a:rPr lang="en-US" dirty="0"/>
              <a:t>Serves as documentation for research</a:t>
            </a:r>
          </a:p>
          <a:p>
            <a:pPr marL="457200" indent="-457200">
              <a:buFont typeface="+mj-lt"/>
              <a:buAutoNum type="arabicPeriod"/>
            </a:pPr>
            <a:r>
              <a:rPr lang="en-US" dirty="0"/>
              <a:t>Helps establish the clinician’s credibility</a:t>
            </a:r>
          </a:p>
          <a:p>
            <a:pPr marL="457200" indent="-457200">
              <a:buFont typeface="+mj-lt"/>
              <a:buAutoNum type="arabicPeriod"/>
            </a:pPr>
            <a:endParaRPr lang="en-US" dirty="0"/>
          </a:p>
        </p:txBody>
      </p:sp>
    </p:spTree>
    <p:extLst>
      <p:ext uri="{BB962C8B-B14F-4D97-AF65-F5344CB8AC3E}">
        <p14:creationId xmlns:p14="http://schemas.microsoft.com/office/powerpoint/2010/main" val="1378401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1121561"/>
            <a:ext cx="11150600" cy="1293028"/>
          </a:xfrm>
        </p:spPr>
        <p:txBody>
          <a:bodyPr>
            <a:normAutofit fontScale="90000"/>
          </a:bodyPr>
          <a:lstStyle/>
          <a:p>
            <a:r>
              <a:rPr lang="en-US" dirty="0"/>
              <a:t>Speech and Language Assessment Protocol (General Diagnostic Report Format) </a:t>
            </a:r>
          </a:p>
        </p:txBody>
      </p:sp>
      <p:sp>
        <p:nvSpPr>
          <p:cNvPr id="3" name="Content Placeholder 2"/>
          <p:cNvSpPr>
            <a:spLocks noGrp="1"/>
          </p:cNvSpPr>
          <p:nvPr>
            <p:ph idx="1"/>
          </p:nvPr>
        </p:nvSpPr>
        <p:spPr>
          <a:xfrm>
            <a:off x="685800" y="2628900"/>
            <a:ext cx="10820400" cy="3589785"/>
          </a:xfrm>
        </p:spPr>
        <p:txBody>
          <a:bodyPr>
            <a:normAutofit fontScale="92500" lnSpcReduction="20000"/>
          </a:bodyPr>
          <a:lstStyle/>
          <a:p>
            <a:r>
              <a:rPr lang="en-US" b="1" dirty="0"/>
              <a:t>Most</a:t>
            </a:r>
            <a:r>
              <a:rPr lang="en-US" dirty="0"/>
              <a:t> assessment/diagnostic </a:t>
            </a:r>
            <a:r>
              <a:rPr lang="en-US" b="1" dirty="0"/>
              <a:t>reports</a:t>
            </a:r>
            <a:r>
              <a:rPr lang="en-US" dirty="0"/>
              <a:t> have </a:t>
            </a:r>
            <a:r>
              <a:rPr lang="en-US" b="1" dirty="0"/>
              <a:t>similar format </a:t>
            </a:r>
            <a:r>
              <a:rPr lang="en-US" dirty="0"/>
              <a:t>which includes the followings: </a:t>
            </a:r>
          </a:p>
          <a:p>
            <a:pPr marL="457200" indent="-457200">
              <a:buFont typeface="+mj-lt"/>
              <a:buAutoNum type="arabicPeriod"/>
            </a:pPr>
            <a:r>
              <a:rPr lang="en-US" dirty="0"/>
              <a:t>Identification Information</a:t>
            </a:r>
          </a:p>
          <a:p>
            <a:pPr marL="457200" indent="-457200">
              <a:buFont typeface="+mj-lt"/>
              <a:buAutoNum type="arabicPeriod"/>
            </a:pPr>
            <a:r>
              <a:rPr lang="en-US" dirty="0"/>
              <a:t>Description of Patient/family Concerns and Referrals </a:t>
            </a:r>
          </a:p>
          <a:p>
            <a:pPr marL="457200" indent="-457200">
              <a:buFont typeface="+mj-lt"/>
              <a:buAutoNum type="arabicPeriod"/>
            </a:pPr>
            <a:r>
              <a:rPr lang="en-US" dirty="0"/>
              <a:t>History or Background Information</a:t>
            </a:r>
          </a:p>
          <a:p>
            <a:pPr marL="457200" indent="-457200">
              <a:buFont typeface="+mj-lt"/>
              <a:buAutoNum type="arabicPeriod"/>
            </a:pPr>
            <a:r>
              <a:rPr lang="en-US" dirty="0"/>
              <a:t>Examination</a:t>
            </a:r>
          </a:p>
          <a:p>
            <a:pPr marL="457200" indent="-457200">
              <a:buFont typeface="+mj-lt"/>
              <a:buAutoNum type="arabicPeriod"/>
            </a:pPr>
            <a:r>
              <a:rPr lang="en-US" dirty="0"/>
              <a:t>Clinical Impressions</a:t>
            </a:r>
          </a:p>
          <a:p>
            <a:pPr marL="457200" indent="-457200">
              <a:buFont typeface="+mj-lt"/>
              <a:buAutoNum type="arabicPeriod"/>
            </a:pPr>
            <a:r>
              <a:rPr lang="en-US" dirty="0"/>
              <a:t>Summary</a:t>
            </a:r>
          </a:p>
          <a:p>
            <a:pPr marL="457200" indent="-457200">
              <a:buFont typeface="+mj-lt"/>
              <a:buAutoNum type="arabicPeriod"/>
            </a:pPr>
            <a:r>
              <a:rPr lang="en-US" dirty="0"/>
              <a:t>Prognosis</a:t>
            </a:r>
          </a:p>
          <a:p>
            <a:pPr marL="457200" indent="-457200">
              <a:buFont typeface="+mj-lt"/>
              <a:buAutoNum type="arabicPeriod"/>
            </a:pPr>
            <a:r>
              <a:rPr lang="en-US" dirty="0"/>
              <a:t>Recommendations</a:t>
            </a:r>
          </a:p>
          <a:p>
            <a:pPr marL="457200" indent="-457200">
              <a:buFont typeface="+mj-lt"/>
              <a:buAutoNum type="arabicPeriod"/>
            </a:pPr>
            <a:r>
              <a:rPr lang="en-US" dirty="0"/>
              <a:t>SLP Name and Signature</a:t>
            </a:r>
          </a:p>
        </p:txBody>
      </p:sp>
    </p:spTree>
    <p:extLst>
      <p:ext uri="{BB962C8B-B14F-4D97-AF65-F5344CB8AC3E}">
        <p14:creationId xmlns:p14="http://schemas.microsoft.com/office/powerpoint/2010/main" val="1891859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Identification Information </a:t>
            </a:r>
            <a:br>
              <a:rPr lang="en-US"/>
            </a:br>
            <a:endParaRPr lang="en-US"/>
          </a:p>
        </p:txBody>
      </p:sp>
      <p:sp>
        <p:nvSpPr>
          <p:cNvPr id="4" name="Content Placeholder 3"/>
          <p:cNvSpPr>
            <a:spLocks noGrp="1"/>
          </p:cNvSpPr>
          <p:nvPr>
            <p:ph sz="half" idx="1"/>
          </p:nvPr>
        </p:nvSpPr>
        <p:spPr/>
        <p:txBody>
          <a:bodyPr/>
          <a:lstStyle/>
          <a:p>
            <a:pPr marL="0" indent="0">
              <a:buNone/>
            </a:pPr>
            <a:r>
              <a:rPr lang="en-US" dirty="0"/>
              <a:t>Date of Evaluation:.......................</a:t>
            </a:r>
            <a:br>
              <a:rPr lang="en-US" dirty="0"/>
            </a:br>
            <a:r>
              <a:rPr lang="en-US" dirty="0"/>
              <a:t>Name:.............................................</a:t>
            </a:r>
          </a:p>
          <a:p>
            <a:pPr marL="0" indent="0">
              <a:buNone/>
            </a:pPr>
            <a:r>
              <a:rPr lang="en-US" dirty="0"/>
              <a:t>Date of birth:………………………..</a:t>
            </a:r>
          </a:p>
          <a:p>
            <a:pPr marL="0" indent="0">
              <a:buNone/>
            </a:pPr>
            <a:r>
              <a:rPr lang="en-US" dirty="0"/>
              <a:t>Address:..........................................</a:t>
            </a:r>
          </a:p>
          <a:p>
            <a:pPr marL="0" indent="0">
              <a:buNone/>
            </a:pPr>
            <a:r>
              <a:rPr lang="en-US" dirty="0"/>
              <a:t>Sex:..................................................</a:t>
            </a:r>
          </a:p>
          <a:p>
            <a:pPr marL="0" indent="0">
              <a:buNone/>
            </a:pPr>
            <a:r>
              <a:rPr lang="en-US" dirty="0"/>
              <a:t>Medical History:..............................</a:t>
            </a:r>
          </a:p>
          <a:p>
            <a:pPr marL="0" indent="0">
              <a:buNone/>
            </a:pPr>
            <a:r>
              <a:rPr lang="en-US" dirty="0"/>
              <a:t>Clinician:..........................................</a:t>
            </a:r>
          </a:p>
          <a:p>
            <a:endParaRPr lang="en-US" dirty="0"/>
          </a:p>
        </p:txBody>
      </p:sp>
      <p:sp>
        <p:nvSpPr>
          <p:cNvPr id="5" name="Content Placeholder 4"/>
          <p:cNvSpPr>
            <a:spLocks noGrp="1"/>
          </p:cNvSpPr>
          <p:nvPr>
            <p:ph sz="half" idx="2"/>
          </p:nvPr>
        </p:nvSpPr>
        <p:spPr/>
        <p:txBody>
          <a:bodyPr/>
          <a:lstStyle/>
          <a:p>
            <a:pPr marL="0" indent="0">
              <a:buNone/>
            </a:pPr>
            <a:r>
              <a:rPr lang="en-US" dirty="0"/>
              <a:t>Caregivers’ names(for children):………………………………..</a:t>
            </a:r>
          </a:p>
          <a:p>
            <a:pPr marL="0" indent="0">
              <a:buNone/>
            </a:pPr>
            <a:r>
              <a:rPr lang="en-US" dirty="0"/>
              <a:t>Siblings(for children):..........................</a:t>
            </a:r>
          </a:p>
          <a:p>
            <a:pPr marL="0" indent="0">
              <a:buNone/>
            </a:pPr>
            <a:r>
              <a:rPr lang="en-US" dirty="0"/>
              <a:t>Tel. #:.................................................... Referral:................................................</a:t>
            </a:r>
          </a:p>
          <a:p>
            <a:endParaRPr lang="en-US" dirty="0"/>
          </a:p>
        </p:txBody>
      </p:sp>
    </p:spTree>
    <p:extLst>
      <p:ext uri="{BB962C8B-B14F-4D97-AF65-F5344CB8AC3E}">
        <p14:creationId xmlns:p14="http://schemas.microsoft.com/office/powerpoint/2010/main" val="847403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306" y="1885277"/>
            <a:ext cx="11075894" cy="309283"/>
          </a:xfrm>
        </p:spPr>
        <p:txBody>
          <a:bodyPr>
            <a:normAutofit fontScale="90000"/>
          </a:bodyPr>
          <a:lstStyle/>
          <a:p>
            <a:r>
              <a:rPr lang="en-US" dirty="0"/>
              <a:t>Description of Patient’s/Family’s Concerns and Referrals </a:t>
            </a:r>
            <a:br>
              <a:rPr lang="en-US" dirty="0"/>
            </a:br>
            <a:endParaRPr lang="en-US" dirty="0"/>
          </a:p>
        </p:txBody>
      </p:sp>
      <p:sp>
        <p:nvSpPr>
          <p:cNvPr id="3" name="Content Placeholder 2"/>
          <p:cNvSpPr>
            <a:spLocks noGrp="1"/>
          </p:cNvSpPr>
          <p:nvPr>
            <p:ph idx="1"/>
          </p:nvPr>
        </p:nvSpPr>
        <p:spPr>
          <a:xfrm>
            <a:off x="685800" y="2689412"/>
            <a:ext cx="10820400" cy="3529273"/>
          </a:xfrm>
        </p:spPr>
        <p:txBody>
          <a:bodyPr>
            <a:normAutofit/>
          </a:bodyPr>
          <a:lstStyle/>
          <a:p>
            <a:r>
              <a:rPr lang="en-US" i="1" dirty="0"/>
              <a:t>Referral’s source diagnosis</a:t>
            </a:r>
          </a:p>
          <a:p>
            <a:r>
              <a:rPr lang="en-US" dirty="0"/>
              <a:t>Patient’s/caregiver’s complaint. This should be inclusive of all the details:</a:t>
            </a:r>
          </a:p>
          <a:p>
            <a:pPr lvl="1">
              <a:buFont typeface="Wingdings" charset="2"/>
              <a:buChar char="Ø"/>
            </a:pPr>
            <a:r>
              <a:rPr lang="en-US" dirty="0"/>
              <a:t>Nature of the problem</a:t>
            </a:r>
          </a:p>
          <a:p>
            <a:pPr lvl="1">
              <a:buFont typeface="Wingdings" charset="2"/>
              <a:buChar char="Ø"/>
            </a:pPr>
            <a:r>
              <a:rPr lang="en-US" dirty="0"/>
              <a:t>Time of onset</a:t>
            </a:r>
          </a:p>
          <a:p>
            <a:pPr lvl="1">
              <a:buFont typeface="Wingdings" charset="2"/>
              <a:buChar char="Ø"/>
            </a:pPr>
            <a:r>
              <a:rPr lang="en-US" dirty="0"/>
              <a:t>Previous intervention</a:t>
            </a:r>
          </a:p>
          <a:p>
            <a:pPr lvl="1">
              <a:buFont typeface="Wingdings" charset="2"/>
              <a:buChar char="Ø"/>
            </a:pPr>
            <a:r>
              <a:rPr lang="en-US" dirty="0"/>
              <a:t>Certain places or times the problem is more apparent</a:t>
            </a:r>
          </a:p>
          <a:p>
            <a:pPr lvl="1">
              <a:buFont typeface="Wingdings" charset="2"/>
              <a:buChar char="Ø"/>
            </a:pPr>
            <a:r>
              <a:rPr lang="en-US" dirty="0"/>
              <a:t>Possible causes</a:t>
            </a:r>
          </a:p>
          <a:p>
            <a:pPr lvl="1">
              <a:buFont typeface="Wingdings" charset="2"/>
              <a:buChar char="Ø"/>
            </a:pPr>
            <a:endParaRPr lang="en-US" dirty="0"/>
          </a:p>
          <a:p>
            <a:endParaRPr lang="en-US" dirty="0"/>
          </a:p>
        </p:txBody>
      </p:sp>
    </p:spTree>
    <p:extLst>
      <p:ext uri="{BB962C8B-B14F-4D97-AF65-F5344CB8AC3E}">
        <p14:creationId xmlns:p14="http://schemas.microsoft.com/office/powerpoint/2010/main" val="190842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176" y="764373"/>
            <a:ext cx="10027024" cy="1293028"/>
          </a:xfrm>
        </p:spPr>
        <p:txBody>
          <a:bodyPr/>
          <a:lstStyle/>
          <a:p>
            <a:r>
              <a:rPr lang="en-US" dirty="0"/>
              <a:t>Background Information/History </a:t>
            </a:r>
          </a:p>
        </p:txBody>
      </p:sp>
      <p:sp>
        <p:nvSpPr>
          <p:cNvPr id="3" name="Content Placeholder 2"/>
          <p:cNvSpPr>
            <a:spLocks noGrp="1"/>
          </p:cNvSpPr>
          <p:nvPr>
            <p:ph idx="1"/>
          </p:nvPr>
        </p:nvSpPr>
        <p:spPr>
          <a:xfrm>
            <a:off x="685800" y="1843088"/>
            <a:ext cx="10820400" cy="4772025"/>
          </a:xfrm>
        </p:spPr>
        <p:txBody>
          <a:bodyPr>
            <a:normAutofit lnSpcReduction="10000"/>
          </a:bodyPr>
          <a:lstStyle/>
          <a:p>
            <a:r>
              <a:rPr lang="en-US" dirty="0"/>
              <a:t>Information</a:t>
            </a:r>
            <a:r>
              <a:rPr lang="en-US" i="1" dirty="0"/>
              <a:t> </a:t>
            </a:r>
            <a:r>
              <a:rPr lang="en-US" dirty="0"/>
              <a:t>obtained from the </a:t>
            </a:r>
            <a:r>
              <a:rPr lang="en-US" i="1" dirty="0"/>
              <a:t>case history </a:t>
            </a:r>
          </a:p>
          <a:p>
            <a:r>
              <a:rPr lang="en-US" dirty="0"/>
              <a:t>Information</a:t>
            </a:r>
            <a:r>
              <a:rPr lang="en-US" i="1" dirty="0"/>
              <a:t> </a:t>
            </a:r>
            <a:r>
              <a:rPr lang="en-US" dirty="0"/>
              <a:t>regarding the </a:t>
            </a:r>
            <a:r>
              <a:rPr lang="en-US" i="1" dirty="0"/>
              <a:t>patient’s development/ background :</a:t>
            </a:r>
          </a:p>
          <a:p>
            <a:pPr marL="457200" indent="-457200">
              <a:buFont typeface="+mj-lt"/>
              <a:buAutoNum type="arabicPeriod"/>
            </a:pPr>
            <a:r>
              <a:rPr lang="en-US" dirty="0"/>
              <a:t>Speech</a:t>
            </a:r>
          </a:p>
          <a:p>
            <a:pPr marL="457200" indent="-457200">
              <a:buFont typeface="+mj-lt"/>
              <a:buAutoNum type="arabicPeriod"/>
            </a:pPr>
            <a:r>
              <a:rPr lang="en-US" dirty="0"/>
              <a:t>Language</a:t>
            </a:r>
          </a:p>
          <a:p>
            <a:pPr marL="457200" indent="-457200">
              <a:buFont typeface="+mj-lt"/>
              <a:buAutoNum type="arabicPeriod"/>
            </a:pPr>
            <a:r>
              <a:rPr lang="en-US" dirty="0"/>
              <a:t>Hearing</a:t>
            </a:r>
          </a:p>
          <a:p>
            <a:pPr marL="457200" indent="-457200">
              <a:buFont typeface="+mj-lt"/>
              <a:buAutoNum type="arabicPeriod"/>
            </a:pPr>
            <a:r>
              <a:rPr lang="en-US" dirty="0"/>
              <a:t>Social/Behavioral</a:t>
            </a:r>
          </a:p>
          <a:p>
            <a:pPr marL="457200" indent="-457200">
              <a:buFont typeface="+mj-lt"/>
              <a:buAutoNum type="arabicPeriod"/>
            </a:pPr>
            <a:r>
              <a:rPr lang="en-US" dirty="0"/>
              <a:t>Intelligence/Cognitive</a:t>
            </a:r>
          </a:p>
          <a:p>
            <a:pPr marL="457200" indent="-457200">
              <a:buFont typeface="+mj-lt"/>
              <a:buAutoNum type="arabicPeriod"/>
            </a:pPr>
            <a:r>
              <a:rPr lang="en-US" dirty="0"/>
              <a:t>Motor </a:t>
            </a:r>
          </a:p>
          <a:p>
            <a:pPr marL="457200" indent="-457200">
              <a:buFont typeface="+mj-lt"/>
              <a:buAutoNum type="arabicPeriod"/>
            </a:pPr>
            <a:r>
              <a:rPr lang="en-US" dirty="0"/>
              <a:t>Educational </a:t>
            </a:r>
          </a:p>
          <a:p>
            <a:pPr marL="457200" indent="-457200">
              <a:buFont typeface="+mj-lt"/>
              <a:buAutoNum type="arabicPeriod"/>
            </a:pPr>
            <a:r>
              <a:rPr lang="en-US" dirty="0"/>
              <a:t>Medical (including family history)</a:t>
            </a:r>
          </a:p>
          <a:p>
            <a:r>
              <a:rPr lang="en-US" dirty="0"/>
              <a:t>Background information should be inclusive of prenatal, perinatal and postnatal periods</a:t>
            </a:r>
          </a:p>
          <a:p>
            <a:endParaRPr lang="en-US" dirty="0"/>
          </a:p>
          <a:p>
            <a:endParaRPr lang="en-US" dirty="0"/>
          </a:p>
        </p:txBody>
      </p:sp>
    </p:spTree>
    <p:extLst>
      <p:ext uri="{BB962C8B-B14F-4D97-AF65-F5344CB8AC3E}">
        <p14:creationId xmlns:p14="http://schemas.microsoft.com/office/powerpoint/2010/main" val="1816932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129" y="764373"/>
            <a:ext cx="10269071" cy="1293028"/>
          </a:xfrm>
        </p:spPr>
        <p:txBody>
          <a:bodyPr/>
          <a:lstStyle/>
          <a:p>
            <a:r>
              <a:rPr lang="en-US" dirty="0"/>
              <a:t>Background Information/History </a:t>
            </a:r>
          </a:p>
        </p:txBody>
      </p:sp>
      <p:sp>
        <p:nvSpPr>
          <p:cNvPr id="3" name="Content Placeholder 2"/>
          <p:cNvSpPr>
            <a:spLocks noGrp="1"/>
          </p:cNvSpPr>
          <p:nvPr>
            <p:ph idx="1"/>
          </p:nvPr>
        </p:nvSpPr>
        <p:spPr/>
        <p:txBody>
          <a:bodyPr>
            <a:normAutofit fontScale="92500" lnSpcReduction="10000"/>
          </a:bodyPr>
          <a:lstStyle/>
          <a:p>
            <a:r>
              <a:rPr lang="en-US" dirty="0"/>
              <a:t>Background cues:</a:t>
            </a:r>
          </a:p>
          <a:p>
            <a:pPr>
              <a:buFont typeface="Wingdings" charset="2"/>
              <a:buChar char="Ø"/>
            </a:pPr>
            <a:r>
              <a:rPr lang="en-US" dirty="0"/>
              <a:t>Abnormal presentation, methods of delivery, Apgar* info., birth defects, jaundice*, breathing difficulties</a:t>
            </a:r>
          </a:p>
          <a:p>
            <a:pPr>
              <a:buFont typeface="Wingdings" charset="2"/>
              <a:buChar char="Ø"/>
            </a:pPr>
            <a:r>
              <a:rPr lang="en-US" dirty="0"/>
              <a:t>Illness/disease/trauma (illnesses accompanied by high fevers, falls and accidents that involve the head and face, diseases that affect the brain, ears, face, or respiratory system) </a:t>
            </a:r>
          </a:p>
          <a:p>
            <a:pPr>
              <a:buFont typeface="Wingdings" charset="2"/>
              <a:buChar char="Ø"/>
            </a:pPr>
            <a:r>
              <a:rPr lang="en-US" dirty="0"/>
              <a:t>Previous medical tests; neurological, psychological, hearing, C.T./MRI/EEG, Medications/reasons; and hospitalizations. </a:t>
            </a:r>
          </a:p>
          <a:p>
            <a:endParaRPr lang="en-US" dirty="0"/>
          </a:p>
          <a:p>
            <a:pPr marL="0" indent="0">
              <a:buNone/>
            </a:pPr>
            <a:r>
              <a:rPr lang="en-US" sz="1500" dirty="0"/>
              <a:t>*The Apgar score, the very first test given to a newborn, occurs in the delivery or birthing room right after the baby's birth. The test was designed to quickly evaluate a newborn's physical condition and to see if there's an immediate need for extra medical or emergency care. </a:t>
            </a:r>
            <a:r>
              <a:rPr lang="en-US" sz="1500" b="1" dirty="0"/>
              <a:t>A</a:t>
            </a:r>
            <a:r>
              <a:rPr lang="en-US" sz="1500" dirty="0"/>
              <a:t>ppearance, </a:t>
            </a:r>
            <a:r>
              <a:rPr lang="en-US" sz="1500" b="1" dirty="0"/>
              <a:t>P</a:t>
            </a:r>
            <a:r>
              <a:rPr lang="en-US" sz="1500" dirty="0"/>
              <a:t>ulse, </a:t>
            </a:r>
            <a:r>
              <a:rPr lang="en-US" sz="1500" b="1" dirty="0"/>
              <a:t>G</a:t>
            </a:r>
            <a:r>
              <a:rPr lang="en-US" sz="1500" dirty="0"/>
              <a:t>rimace, </a:t>
            </a:r>
            <a:r>
              <a:rPr lang="en-US" sz="1500" b="1" dirty="0"/>
              <a:t>A</a:t>
            </a:r>
            <a:r>
              <a:rPr lang="en-US" sz="1500" dirty="0"/>
              <a:t>ctivity, and </a:t>
            </a:r>
            <a:r>
              <a:rPr lang="en-US" sz="1500" b="1" dirty="0"/>
              <a:t>R</a:t>
            </a:r>
            <a:r>
              <a:rPr lang="en-US" sz="1500" dirty="0"/>
              <a:t>espiration. </a:t>
            </a:r>
          </a:p>
          <a:p>
            <a:pPr marL="0" indent="0">
              <a:buNone/>
            </a:pPr>
            <a:r>
              <a:rPr lang="en-US" sz="1500" dirty="0"/>
              <a:t>*Jaundice, also known as icterus, is a term used to describe a yellowish tinge to the skin and sclera (the white part of the eye) that is caused by an excess of bilirubin in the blood (hyperbilirubinemia). Body fluids may also be yellow. </a:t>
            </a:r>
          </a:p>
          <a:p>
            <a:pPr marL="0" indent="0">
              <a:buNone/>
            </a:pPr>
            <a:endParaRPr lang="en-US" dirty="0"/>
          </a:p>
          <a:p>
            <a:endParaRPr lang="en-US" dirty="0"/>
          </a:p>
        </p:txBody>
      </p:sp>
    </p:spTree>
    <p:extLst>
      <p:ext uri="{BB962C8B-B14F-4D97-AF65-F5344CB8AC3E}">
        <p14:creationId xmlns:p14="http://schemas.microsoft.com/office/powerpoint/2010/main" val="210853390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1033</TotalTime>
  <Words>1331</Words>
  <Application>Microsoft Office PowerPoint</Application>
  <PresentationFormat>Widescreen</PresentationFormat>
  <Paragraphs>176</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Courier New</vt:lpstr>
      <vt:lpstr>Wingdings</vt:lpstr>
      <vt:lpstr>Vapor Trail</vt:lpstr>
      <vt:lpstr>Report writing</vt:lpstr>
      <vt:lpstr>Evaluation/ diagnostic report</vt:lpstr>
      <vt:lpstr>Evaluation/ diagnostic report</vt:lpstr>
      <vt:lpstr>The Importance of an Evaluation Report  </vt:lpstr>
      <vt:lpstr>Speech and Language Assessment Protocol (General Diagnostic Report Format) </vt:lpstr>
      <vt:lpstr>Identification Information  </vt:lpstr>
      <vt:lpstr>Description of Patient’s/Family’s Concerns and Referrals  </vt:lpstr>
      <vt:lpstr>Background Information/History </vt:lpstr>
      <vt:lpstr>Background Information/History </vt:lpstr>
      <vt:lpstr>Examination </vt:lpstr>
      <vt:lpstr>Examination: Informal Observation </vt:lpstr>
      <vt:lpstr>Examination: Hearing Screening Results  </vt:lpstr>
      <vt:lpstr>Examination: Oral Mechanism Examination  </vt:lpstr>
      <vt:lpstr>Examination: Speech Skills  </vt:lpstr>
      <vt:lpstr>Examination Speech Skills </vt:lpstr>
      <vt:lpstr>Examination: Language Skills </vt:lpstr>
      <vt:lpstr>Examination: Language Skills </vt:lpstr>
      <vt:lpstr>Examination: Language Skills </vt:lpstr>
      <vt:lpstr>Examination: Cognitive Skills </vt:lpstr>
      <vt:lpstr>Examination: Other Related Factors </vt:lpstr>
      <vt:lpstr>Summary </vt:lpstr>
      <vt:lpstr>Prognosis </vt:lpstr>
      <vt:lpstr>Recommendations  </vt:lpstr>
      <vt:lpstr>Signature (Designation)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Lina Kort</dc:creator>
  <cp:lastModifiedBy>thair odeh</cp:lastModifiedBy>
  <cp:revision>50</cp:revision>
  <dcterms:created xsi:type="dcterms:W3CDTF">2018-09-21T16:11:06Z</dcterms:created>
  <dcterms:modified xsi:type="dcterms:W3CDTF">2023-12-26T21:52:18Z</dcterms:modified>
</cp:coreProperties>
</file>