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 J Rappocciolo" userId="879f8e48-bda6-4e77-b76f-bf556f28e237" providerId="ADAL" clId="{894B2AA6-CC7D-423A-9218-92A2CDF09445}"/>
    <pc:docChg chg="custSel modSld">
      <pc:chgData name="Emilia J Rappocciolo" userId="879f8e48-bda6-4e77-b76f-bf556f28e237" providerId="ADAL" clId="{894B2AA6-CC7D-423A-9218-92A2CDF09445}" dt="2024-10-05T07:48:25.764" v="193" actId="1076"/>
      <pc:docMkLst>
        <pc:docMk/>
      </pc:docMkLst>
      <pc:sldChg chg="addSp modSp mod">
        <pc:chgData name="Emilia J Rappocciolo" userId="879f8e48-bda6-4e77-b76f-bf556f28e237" providerId="ADAL" clId="{894B2AA6-CC7D-423A-9218-92A2CDF09445}" dt="2024-10-05T07:48:25.764" v="193" actId="1076"/>
        <pc:sldMkLst>
          <pc:docMk/>
          <pc:sldMk cId="3959364456" sldId="265"/>
        </pc:sldMkLst>
        <pc:spChg chg="mod">
          <ac:chgData name="Emilia J Rappocciolo" userId="879f8e48-bda6-4e77-b76f-bf556f28e237" providerId="ADAL" clId="{894B2AA6-CC7D-423A-9218-92A2CDF09445}" dt="2024-10-05T07:45:51.936" v="16" actId="1035"/>
          <ac:spMkLst>
            <pc:docMk/>
            <pc:sldMk cId="3959364456" sldId="265"/>
            <ac:spMk id="2" creationId="{079BCDE4-2F10-C054-7FA1-833D946B8759}"/>
          </ac:spMkLst>
        </pc:spChg>
        <pc:spChg chg="mod">
          <ac:chgData name="Emilia J Rappocciolo" userId="879f8e48-bda6-4e77-b76f-bf556f28e237" providerId="ADAL" clId="{894B2AA6-CC7D-423A-9218-92A2CDF09445}" dt="2024-10-05T07:47:37.907" v="188" actId="20577"/>
          <ac:spMkLst>
            <pc:docMk/>
            <pc:sldMk cId="3959364456" sldId="265"/>
            <ac:spMk id="3" creationId="{36EB1E00-6380-8017-7B99-5712DD664F51}"/>
          </ac:spMkLst>
        </pc:spChg>
        <pc:picChg chg="add mod">
          <ac:chgData name="Emilia J Rappocciolo" userId="879f8e48-bda6-4e77-b76f-bf556f28e237" providerId="ADAL" clId="{894B2AA6-CC7D-423A-9218-92A2CDF09445}" dt="2024-10-05T07:48:25.764" v="193" actId="1076"/>
          <ac:picMkLst>
            <pc:docMk/>
            <pc:sldMk cId="3959364456" sldId="265"/>
            <ac:picMk id="5" creationId="{8293B290-529D-7C68-8B4C-2DAFE30187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D2D6-D695-EB16-8EDF-B3C0960C3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microbiology</a:t>
            </a:r>
            <a:br>
              <a:rPr lang="en-GB" dirty="0"/>
            </a:br>
            <a:r>
              <a:rPr lang="en-GB" dirty="0"/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47F06-7949-BE00-7394-B3C3A9847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NUTD343</a:t>
            </a:r>
          </a:p>
          <a:p>
            <a:r>
              <a:rPr lang="en-GB" dirty="0"/>
              <a:t>Dr Emilia Rappocciolo</a:t>
            </a:r>
          </a:p>
        </p:txBody>
      </p:sp>
    </p:spTree>
    <p:extLst>
      <p:ext uri="{BB962C8B-B14F-4D97-AF65-F5344CB8AC3E}">
        <p14:creationId xmlns:p14="http://schemas.microsoft.com/office/powerpoint/2010/main" val="60453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CDE4-2F10-C054-7FA1-833D946B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86" y="164592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en-GB" dirty="0"/>
              <a:t>Molecular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B1E00-6380-8017-7B99-5712DD66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971551"/>
            <a:ext cx="10467974" cy="5591174"/>
          </a:xfrm>
        </p:spPr>
        <p:txBody>
          <a:bodyPr>
            <a:normAutofit/>
          </a:bodyPr>
          <a:lstStyle/>
          <a:p>
            <a:r>
              <a:rPr lang="en-GB" sz="2400" dirty="0"/>
              <a:t>Most widely used PCR.</a:t>
            </a:r>
          </a:p>
          <a:p>
            <a:r>
              <a:rPr lang="en-GB" sz="2400" dirty="0"/>
              <a:t>Traditional PCR for identification of pathogens, but not enumeration.</a:t>
            </a:r>
          </a:p>
          <a:p>
            <a:r>
              <a:rPr lang="en-GB" sz="2400" dirty="0"/>
              <a:t>Real time PCR can give indication of number of pathogens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B290-529D-7C68-8B4C-2DAFE301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63" y="2673858"/>
            <a:ext cx="2594350" cy="38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380B-74A3-9BD6-6099-9E0F6FCE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9367"/>
            <a:ext cx="7729728" cy="559308"/>
          </a:xfrm>
        </p:spPr>
        <p:txBody>
          <a:bodyPr>
            <a:normAutofit fontScale="90000"/>
          </a:bodyPr>
          <a:lstStyle/>
          <a:p>
            <a:r>
              <a:rPr lang="en-GB" dirty="0"/>
              <a:t>Enumeration of microorganisms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3CCF-B63F-896F-5542-0107F808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066800"/>
            <a:ext cx="9867900" cy="5524499"/>
          </a:xfrm>
        </p:spPr>
        <p:txBody>
          <a:bodyPr>
            <a:normAutofit/>
          </a:bodyPr>
          <a:lstStyle/>
          <a:p>
            <a:r>
              <a:rPr lang="en-GB" sz="2400" dirty="0"/>
              <a:t>Microorganisms are an integral component of everyday life, inhabiting our bodies and our environment. Foods </a:t>
            </a:r>
            <a:r>
              <a:rPr lang="en-GB" sz="2400" dirty="0" err="1"/>
              <a:t>harbor</a:t>
            </a:r>
            <a:r>
              <a:rPr lang="en-GB" sz="2400" dirty="0"/>
              <a:t> a rich and diverse population of microorganisms (yeasts, </a:t>
            </a:r>
            <a:r>
              <a:rPr lang="en-GB" sz="2400" dirty="0" err="1"/>
              <a:t>molds</a:t>
            </a:r>
            <a:r>
              <a:rPr lang="en-GB" sz="2400" dirty="0"/>
              <a:t>, viruses, bacteria, and protozoa).</a:t>
            </a:r>
          </a:p>
          <a:p>
            <a:r>
              <a:rPr lang="en-GB" sz="2400" dirty="0"/>
              <a:t>Depending on the type of microorganism(s) associated with a food, several different scenarios are possible:</a:t>
            </a:r>
          </a:p>
          <a:p>
            <a:pPr lvl="1"/>
            <a:r>
              <a:rPr lang="en-GB" sz="2200" dirty="0"/>
              <a:t>(i) production of food (e.g., yogurt, wine, and beer) and human health benefits (probiotics)</a:t>
            </a:r>
          </a:p>
          <a:p>
            <a:pPr lvl="1"/>
            <a:r>
              <a:rPr lang="en-GB" sz="2200" dirty="0"/>
              <a:t>(ii) spoilage of raw and processed food</a:t>
            </a:r>
            <a:endParaRPr lang="en-GB" sz="2400" dirty="0"/>
          </a:p>
          <a:p>
            <a:pPr lvl="1"/>
            <a:r>
              <a:rPr lang="en-GB" sz="2400" dirty="0"/>
              <a:t>(iii) </a:t>
            </a:r>
            <a:r>
              <a:rPr lang="en-GB" sz="2200" dirty="0"/>
              <a:t>human illness through ingestion of microorganisms or toxins. </a:t>
            </a:r>
          </a:p>
          <a:p>
            <a:r>
              <a:rPr lang="en-GB" sz="2600" dirty="0"/>
              <a:t>Determining the t</a:t>
            </a:r>
            <a:r>
              <a:rPr lang="en-GB" sz="2400" dirty="0"/>
              <a:t>ypes and numbers of microorganisms in a food is an important aspect of food microbiology</a:t>
            </a:r>
          </a:p>
        </p:txBody>
      </p:sp>
    </p:spTree>
    <p:extLst>
      <p:ext uri="{BB962C8B-B14F-4D97-AF65-F5344CB8AC3E}">
        <p14:creationId xmlns:p14="http://schemas.microsoft.com/office/powerpoint/2010/main" val="359814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2D06-A1F4-F4BE-76A4-BA9FD829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117"/>
            <a:ext cx="7729728" cy="578358"/>
          </a:xfrm>
        </p:spPr>
        <p:txBody>
          <a:bodyPr>
            <a:normAutofit fontScale="90000"/>
          </a:bodyPr>
          <a:lstStyle/>
          <a:p>
            <a:r>
              <a:rPr lang="en-GB" dirty="0"/>
              <a:t>Enumeration –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EB97-3025-9FCA-9CBF-C9D00375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038225"/>
            <a:ext cx="9829800" cy="5333999"/>
          </a:xfrm>
        </p:spPr>
        <p:txBody>
          <a:bodyPr>
            <a:normAutofit/>
          </a:bodyPr>
          <a:lstStyle/>
          <a:p>
            <a:r>
              <a:rPr lang="en-GB" sz="2400" dirty="0"/>
              <a:t>Aseptic technique and use of sterile containers and instruments</a:t>
            </a:r>
          </a:p>
          <a:p>
            <a:r>
              <a:rPr lang="en-GB" sz="2400" dirty="0"/>
              <a:t>Storage: if the sample cannot be processed immediately it might be stored at refrigerated or frozen temperatures. Frozen samples should be kept frozen until analysis. </a:t>
            </a:r>
          </a:p>
          <a:p>
            <a:r>
              <a:rPr lang="en-GB" sz="2400" dirty="0"/>
              <a:t>Sample processing. Samples are homogenized and resuspended in appropriate buffer for plating. Most commonly serial dilutions are made in order to achieve a number of CFUs that can be counted</a:t>
            </a:r>
          </a:p>
        </p:txBody>
      </p:sp>
    </p:spTree>
    <p:extLst>
      <p:ext uri="{BB962C8B-B14F-4D97-AF65-F5344CB8AC3E}">
        <p14:creationId xmlns:p14="http://schemas.microsoft.com/office/powerpoint/2010/main" val="118796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55651-368B-5BCF-894E-F10EC84FD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474422"/>
            <a:ext cx="4883866" cy="60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A08B-F194-0A66-FB7C-E55F6D8F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8892"/>
            <a:ext cx="7729728" cy="616458"/>
          </a:xfrm>
        </p:spPr>
        <p:txBody>
          <a:bodyPr>
            <a:normAutofit fontScale="90000"/>
          </a:bodyPr>
          <a:lstStyle/>
          <a:p>
            <a:r>
              <a:rPr lang="en-GB" dirty="0"/>
              <a:t>Metabolism 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226B-578D-333B-1E41-AC4AAEA0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19225"/>
            <a:ext cx="10534650" cy="4930403"/>
          </a:xfrm>
        </p:spPr>
        <p:txBody>
          <a:bodyPr>
            <a:normAutofit/>
          </a:bodyPr>
          <a:lstStyle/>
          <a:p>
            <a:r>
              <a:rPr lang="en-GB" sz="2400" dirty="0"/>
              <a:t>Measurement of metabolism products can be used to estimate population size</a:t>
            </a:r>
          </a:p>
          <a:p>
            <a:r>
              <a:rPr lang="en-GB" sz="2400" dirty="0"/>
              <a:t>Potentiometer: measure of oxidation-reduction activities = redox potential</a:t>
            </a:r>
          </a:p>
          <a:p>
            <a:r>
              <a:rPr lang="en-GB" sz="2400" dirty="0"/>
              <a:t>Can be measured as electricity (electrons) or by dyes and indicators (methylene blue, resazurin, and </a:t>
            </a:r>
            <a:r>
              <a:rPr lang="en-GB" sz="2400" dirty="0" err="1"/>
              <a:t>tetrazoliums</a:t>
            </a:r>
            <a:r>
              <a:rPr lang="en-GB" sz="2400" dirty="0"/>
              <a:t>).</a:t>
            </a:r>
          </a:p>
          <a:p>
            <a:r>
              <a:rPr lang="en-GB" sz="2400" dirty="0"/>
              <a:t>During the oxidation-reduction reaction electrons are transferred to the dye or indicator and this causes a change in colour.</a:t>
            </a:r>
          </a:p>
          <a:p>
            <a:r>
              <a:rPr lang="en-GB" sz="2400" dirty="0"/>
              <a:t>It is important to take into consideration the nature of the food that is tested. For instance raw meat contains high levels of reducing substances making such tests are unreliable.</a:t>
            </a:r>
          </a:p>
        </p:txBody>
      </p:sp>
    </p:spTree>
    <p:extLst>
      <p:ext uri="{BB962C8B-B14F-4D97-AF65-F5344CB8AC3E}">
        <p14:creationId xmlns:p14="http://schemas.microsoft.com/office/powerpoint/2010/main" val="160187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308BF4-5ED0-A9D0-3285-9A269A84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242" y="272687"/>
            <a:ext cx="4407658" cy="6328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18DAD-5782-9969-E866-E1F12A090749}"/>
              </a:ext>
            </a:extLst>
          </p:cNvPr>
          <p:cNvSpPr txBox="1"/>
          <p:nvPr/>
        </p:nvSpPr>
        <p:spPr>
          <a:xfrm>
            <a:off x="590550" y="962025"/>
            <a:ext cx="3495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FDA Bacteriological Analytical Manual method for detection and enumeration of E. coli O157:H7</a:t>
            </a:r>
          </a:p>
          <a:p>
            <a:r>
              <a:rPr lang="en-GB" dirty="0"/>
              <a:t>associated with leafy greens is outlined. The method incorporates many steps using conventional and</a:t>
            </a:r>
          </a:p>
          <a:p>
            <a:r>
              <a:rPr lang="en-GB" dirty="0"/>
              <a:t>molecular methods</a:t>
            </a:r>
          </a:p>
        </p:txBody>
      </p:sp>
    </p:spTree>
    <p:extLst>
      <p:ext uri="{BB962C8B-B14F-4D97-AF65-F5344CB8AC3E}">
        <p14:creationId xmlns:p14="http://schemas.microsoft.com/office/powerpoint/2010/main" val="232883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FE04-2D1C-B32D-0AA8-370913BC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6967"/>
            <a:ext cx="7729728" cy="692658"/>
          </a:xfrm>
        </p:spPr>
        <p:txBody>
          <a:bodyPr>
            <a:normAutofit fontScale="90000"/>
          </a:bodyPr>
          <a:lstStyle/>
          <a:p>
            <a:r>
              <a:rPr lang="en-GB" dirty="0"/>
              <a:t>Rapid and automated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F603-731E-DEDA-78CF-E1D0C2F7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90600"/>
            <a:ext cx="10001250" cy="5524500"/>
          </a:xfrm>
        </p:spPr>
        <p:txBody>
          <a:bodyPr>
            <a:normAutofit/>
          </a:bodyPr>
          <a:lstStyle/>
          <a:p>
            <a:r>
              <a:rPr lang="en-GB" sz="2400" dirty="0"/>
              <a:t>For rapid methods foods must be processed and often require enrichment as pathogens are often present in low numbers.</a:t>
            </a:r>
          </a:p>
          <a:p>
            <a:r>
              <a:rPr lang="en-GB" sz="2400" dirty="0"/>
              <a:t>One example of rapid method is API system to test for the presence of </a:t>
            </a:r>
            <a:r>
              <a:rPr lang="en-GB" sz="2400" i="1" dirty="0"/>
              <a:t>Listeria.</a:t>
            </a:r>
            <a:endParaRPr lang="en-GB" sz="2400" dirty="0"/>
          </a:p>
          <a:p>
            <a:r>
              <a:rPr lang="en-GB" sz="2400" dirty="0"/>
              <a:t>consists of a strip of wells that provides a biochemical profile of the isolate Wells are inoculated with an aliquot of the target organism to rehydrate the compound in each well; strips are then incubated under appropriate conditions. Change in colour of the liquid in the well, for example, from yellow to red, indicates a positive reaction.</a:t>
            </a:r>
          </a:p>
        </p:txBody>
      </p:sp>
    </p:spTree>
    <p:extLst>
      <p:ext uri="{BB962C8B-B14F-4D97-AF65-F5344CB8AC3E}">
        <p14:creationId xmlns:p14="http://schemas.microsoft.com/office/powerpoint/2010/main" val="247455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A15969-71D1-6B23-EC30-EC375046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457325"/>
            <a:ext cx="6714735" cy="41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B4BF-EF0A-BC76-07AD-ED7784C3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1742"/>
            <a:ext cx="7729728" cy="730758"/>
          </a:xfrm>
        </p:spPr>
        <p:txBody>
          <a:bodyPr>
            <a:normAutofit fontScale="90000"/>
          </a:bodyPr>
          <a:lstStyle/>
          <a:p>
            <a:r>
              <a:rPr lang="en-GB" dirty="0"/>
              <a:t>Immunological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9C10-E0B0-FD2A-ECA7-2F6354B3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" y="1209675"/>
            <a:ext cx="10563225" cy="5410199"/>
          </a:xfrm>
        </p:spPr>
        <p:txBody>
          <a:bodyPr>
            <a:normAutofit/>
          </a:bodyPr>
          <a:lstStyle/>
          <a:p>
            <a:r>
              <a:rPr lang="en-GB" sz="2400" dirty="0"/>
              <a:t>ELISA tests, agglutination test, immunodiffusion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0421A-5391-9041-A32E-91C7B18C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76" y="2666082"/>
            <a:ext cx="4406747" cy="1525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4AF93-949C-27D7-8DFC-0FEA3C91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09" y="2102156"/>
            <a:ext cx="3547431" cy="3910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27626-F74C-22E1-C1C6-EA41A43F49BC}"/>
              </a:ext>
            </a:extLst>
          </p:cNvPr>
          <p:cNvSpPr txBox="1"/>
          <p:nvPr/>
        </p:nvSpPr>
        <p:spPr>
          <a:xfrm>
            <a:off x="1320876" y="4552950"/>
            <a:ext cx="187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ELISA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DACCB-EDAA-1FE9-B25D-EF77B796EA6D}"/>
              </a:ext>
            </a:extLst>
          </p:cNvPr>
          <p:cNvSpPr txBox="1"/>
          <p:nvPr/>
        </p:nvSpPr>
        <p:spPr>
          <a:xfrm>
            <a:off x="6915150" y="6200775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Agglutination test</a:t>
            </a:r>
          </a:p>
        </p:txBody>
      </p:sp>
    </p:spTree>
    <p:extLst>
      <p:ext uri="{BB962C8B-B14F-4D97-AF65-F5344CB8AC3E}">
        <p14:creationId xmlns:p14="http://schemas.microsoft.com/office/powerpoint/2010/main" val="23441893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2644</TotalTime>
  <Words>478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Food microbiology lecture 4</vt:lpstr>
      <vt:lpstr>Enumeration of microorganisms</vt:lpstr>
      <vt:lpstr>Enumeration – collection </vt:lpstr>
      <vt:lpstr>PowerPoint Presentation</vt:lpstr>
      <vt:lpstr>Metabolism based methods</vt:lpstr>
      <vt:lpstr>PowerPoint Presentation</vt:lpstr>
      <vt:lpstr>Rapid and automated methods</vt:lpstr>
      <vt:lpstr>PowerPoint Presentation</vt:lpstr>
      <vt:lpstr>Immunological methods</vt:lpstr>
      <vt:lpstr>Molecular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microbiology lecture 4</dc:title>
  <dc:creator>Emilia J Rappocciolo</dc:creator>
  <cp:lastModifiedBy>Emilia J Rappocciolo</cp:lastModifiedBy>
  <cp:revision>1</cp:revision>
  <dcterms:created xsi:type="dcterms:W3CDTF">2024-10-03T11:44:31Z</dcterms:created>
  <dcterms:modified xsi:type="dcterms:W3CDTF">2024-10-05T07:50:12Z</dcterms:modified>
</cp:coreProperties>
</file>