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8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70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9" r:id="rId53"/>
    <p:sldId id="310" r:id="rId54"/>
    <p:sldId id="311" r:id="rId55"/>
    <p:sldId id="312" r:id="rId56"/>
    <p:sldId id="308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21" r:id="rId77"/>
    <p:sldId id="322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7" r:id="rId121"/>
    <p:sldId id="378" r:id="rId122"/>
    <p:sldId id="379" r:id="rId123"/>
    <p:sldId id="380" r:id="rId124"/>
    <p:sldId id="381" r:id="rId125"/>
    <p:sldId id="382" r:id="rId126"/>
    <p:sldId id="383" r:id="rId127"/>
    <p:sldId id="384" r:id="rId128"/>
    <p:sldId id="385" r:id="rId129"/>
    <p:sldId id="386" r:id="rId130"/>
    <p:sldId id="387" r:id="rId131"/>
    <p:sldId id="388" r:id="rId132"/>
    <p:sldId id="389" r:id="rId133"/>
    <p:sldId id="390" r:id="rId134"/>
    <p:sldId id="391" r:id="rId135"/>
    <p:sldId id="392" r:id="rId136"/>
    <p:sldId id="393" r:id="rId137"/>
    <p:sldId id="394" r:id="rId138"/>
    <p:sldId id="395" r:id="rId139"/>
    <p:sldId id="396" r:id="rId140"/>
    <p:sldId id="37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  <p:sldId id="421" r:id="rId166"/>
    <p:sldId id="422" r:id="rId167"/>
    <p:sldId id="423" r:id="rId168"/>
    <p:sldId id="425" r:id="rId169"/>
    <p:sldId id="426" r:id="rId170"/>
    <p:sldId id="427" r:id="rId171"/>
    <p:sldId id="428" r:id="rId172"/>
    <p:sldId id="429" r:id="rId173"/>
    <p:sldId id="430" r:id="rId174"/>
    <p:sldId id="431" r:id="rId175"/>
    <p:sldId id="432" r:id="rId176"/>
    <p:sldId id="433" r:id="rId177"/>
    <p:sldId id="434" r:id="rId178"/>
    <p:sldId id="435" r:id="rId179"/>
    <p:sldId id="436" r:id="rId180"/>
    <p:sldId id="424" r:id="rId181"/>
    <p:sldId id="437" r:id="rId182"/>
    <p:sldId id="438" r:id="rId183"/>
    <p:sldId id="439" r:id="rId184"/>
    <p:sldId id="440" r:id="rId185"/>
    <p:sldId id="441" r:id="rId186"/>
    <p:sldId id="442" r:id="rId187"/>
    <p:sldId id="443" r:id="rId188"/>
    <p:sldId id="444" r:id="rId189"/>
    <p:sldId id="445" r:id="rId190"/>
    <p:sldId id="446" r:id="rId191"/>
    <p:sldId id="447" r:id="rId192"/>
    <p:sldId id="448" r:id="rId193"/>
    <p:sldId id="449" r:id="rId194"/>
    <p:sldId id="450" r:id="rId195"/>
    <p:sldId id="451" r:id="rId196"/>
    <p:sldId id="452" r:id="rId197"/>
    <p:sldId id="453" r:id="rId198"/>
    <p:sldId id="454" r:id="rId199"/>
    <p:sldId id="455" r:id="rId200"/>
    <p:sldId id="456" r:id="rId201"/>
    <p:sldId id="457" r:id="rId202"/>
    <p:sldId id="458" r:id="rId203"/>
    <p:sldId id="459" r:id="rId204"/>
    <p:sldId id="460" r:id="rId205"/>
    <p:sldId id="461" r:id="rId206"/>
    <p:sldId id="462" r:id="rId207"/>
    <p:sldId id="463" r:id="rId208"/>
    <p:sldId id="464" r:id="rId209"/>
    <p:sldId id="467" r:id="rId210"/>
    <p:sldId id="468" r:id="rId211"/>
    <p:sldId id="469" r:id="rId212"/>
    <p:sldId id="470" r:id="rId213"/>
    <p:sldId id="471" r:id="rId214"/>
    <p:sldId id="465" r:id="rId215"/>
    <p:sldId id="466" r:id="rId216"/>
    <p:sldId id="472" r:id="rId217"/>
    <p:sldId id="473" r:id="rId218"/>
    <p:sldId id="474" r:id="rId219"/>
    <p:sldId id="475" r:id="rId220"/>
    <p:sldId id="476" r:id="rId221"/>
    <p:sldId id="477" r:id="rId222"/>
    <p:sldId id="478" r:id="rId223"/>
    <p:sldId id="479" r:id="rId224"/>
    <p:sldId id="480" r:id="rId225"/>
    <p:sldId id="481" r:id="rId226"/>
    <p:sldId id="482" r:id="rId227"/>
    <p:sldId id="483" r:id="rId228"/>
    <p:sldId id="484" r:id="rId229"/>
    <p:sldId id="485" r:id="rId230"/>
    <p:sldId id="486" r:id="rId231"/>
    <p:sldId id="487" r:id="rId232"/>
    <p:sldId id="488" r:id="rId233"/>
    <p:sldId id="489" r:id="rId234"/>
    <p:sldId id="491" r:id="rId235"/>
    <p:sldId id="492" r:id="rId236"/>
    <p:sldId id="493" r:id="rId237"/>
    <p:sldId id="494" r:id="rId238"/>
    <p:sldId id="495" r:id="rId239"/>
    <p:sldId id="496" r:id="rId240"/>
    <p:sldId id="497" r:id="rId241"/>
    <p:sldId id="498" r:id="rId242"/>
    <p:sldId id="499" r:id="rId243"/>
    <p:sldId id="500" r:id="rId244"/>
    <p:sldId id="501" r:id="rId245"/>
    <p:sldId id="502" r:id="rId246"/>
    <p:sldId id="503" r:id="rId247"/>
    <p:sldId id="506" r:id="rId248"/>
    <p:sldId id="507" r:id="rId249"/>
    <p:sldId id="508" r:id="rId250"/>
    <p:sldId id="509" r:id="rId251"/>
    <p:sldId id="510" r:id="rId252"/>
    <p:sldId id="511" r:id="rId253"/>
    <p:sldId id="512" r:id="rId254"/>
    <p:sldId id="513" r:id="rId255"/>
    <p:sldId id="514" r:id="rId256"/>
    <p:sldId id="515" r:id="rId257"/>
    <p:sldId id="516" r:id="rId258"/>
    <p:sldId id="517" r:id="rId259"/>
    <p:sldId id="518" r:id="rId260"/>
    <p:sldId id="519" r:id="rId261"/>
    <p:sldId id="520" r:id="rId262"/>
    <p:sldId id="521" r:id="rId263"/>
    <p:sldId id="522" r:id="rId264"/>
    <p:sldId id="523" r:id="rId265"/>
    <p:sldId id="524" r:id="rId266"/>
    <p:sldId id="525" r:id="rId2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50" autoAdjust="0"/>
  </p:normalViewPr>
  <p:slideViewPr>
    <p:cSldViewPr>
      <p:cViewPr>
        <p:scale>
          <a:sx n="68" d="100"/>
          <a:sy n="68" d="100"/>
        </p:scale>
        <p:origin x="1240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presProps" Target="pres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viewProps" Target="viewProps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71" Type="http://schemas.openxmlformats.org/officeDocument/2006/relationships/theme" Target="theme/theme1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tableStyles" Target="tableStyles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8FF85-4E19-4C2D-BC50-DFD08DFC86D4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71B6B-A472-41AE-852E-B3AD340FC1E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269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71B6B-A472-41AE-852E-B3AD340FC1EA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74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71B6B-A472-41AE-852E-B3AD340FC1EA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993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71B6B-A472-41AE-852E-B3AD340FC1EA}" type="slidenum">
              <a:rPr lang="en-GB" smtClean="0"/>
              <a:pPr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12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71B6B-A472-41AE-852E-B3AD340FC1EA}" type="slidenum">
              <a:rPr lang="en-GB" smtClean="0"/>
              <a:pPr/>
              <a:t>129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308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71B6B-A472-41AE-852E-B3AD340FC1EA}" type="slidenum">
              <a:rPr lang="en-GB" smtClean="0"/>
              <a:pPr/>
              <a:t>132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991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71B6B-A472-41AE-852E-B3AD340FC1EA}" type="slidenum">
              <a:rPr lang="en-GB" smtClean="0"/>
              <a:pPr/>
              <a:t>134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382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71B6B-A472-41AE-852E-B3AD340FC1EA}" type="slidenum">
              <a:rPr lang="en-GB" smtClean="0"/>
              <a:pPr/>
              <a:t>226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315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71B6B-A472-41AE-852E-B3AD340FC1EA}" type="slidenum">
              <a:rPr lang="en-GB" smtClean="0"/>
              <a:pPr/>
              <a:t>230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347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0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79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28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02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2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40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34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90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50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47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18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4EC54-11B7-4E2B-9C15-8BA05C80706D}" type="datetimeFigureOut">
              <a:rPr lang="en-GB" smtClean="0"/>
              <a:pPr/>
              <a:t>21/06/2021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43D5A-B062-4C74-B153-59176300B2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64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4800599"/>
          </a:xfrm>
        </p:spPr>
        <p:txBody>
          <a:bodyPr/>
          <a:lstStyle/>
          <a:p>
            <a:r>
              <a:rPr lang="en-US" dirty="0"/>
              <a:t>INTRODUCTION TO COMMUNICATION DISORDERS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SECOND SEMISTER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2016/2017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000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Communication Estimates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PREVELANCE: the total number or percentage</a:t>
            </a:r>
          </a:p>
          <a:p>
            <a:pPr marL="0" indent="0">
              <a:buNone/>
            </a:pPr>
            <a:r>
              <a:rPr lang="en-US" dirty="0"/>
              <a:t>    of people within specified population having</a:t>
            </a:r>
          </a:p>
          <a:p>
            <a:pPr marL="0" indent="0">
              <a:buNone/>
            </a:pPr>
            <a:r>
              <a:rPr lang="en-US" dirty="0"/>
              <a:t>    the disorder at a given time.</a:t>
            </a:r>
          </a:p>
          <a:p>
            <a:r>
              <a:rPr lang="en-US" dirty="0"/>
              <a:t>INCIDENCE: number of new cases of a disorder within specified population in a   particular time period. </a:t>
            </a:r>
          </a:p>
          <a:p>
            <a:r>
              <a:rPr lang="en-US" dirty="0"/>
              <a:t>17% having communication disorders.</a:t>
            </a:r>
          </a:p>
          <a:p>
            <a:r>
              <a:rPr lang="en-US" dirty="0"/>
              <a:t>11% having hearing loss.</a:t>
            </a:r>
          </a:p>
          <a:p>
            <a:r>
              <a:rPr lang="en-US" dirty="0"/>
              <a:t>6%   having speech and language disorders.</a:t>
            </a:r>
          </a:p>
          <a:p>
            <a:r>
              <a:rPr lang="en-US" dirty="0"/>
              <a:t>3%   having </a:t>
            </a:r>
            <a:r>
              <a:rPr lang="en-US"/>
              <a:t>swallowing disorders.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50840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sz="3200" dirty="0"/>
              <a:t>Mature Literacy</a:t>
            </a:r>
          </a:p>
          <a:p>
            <a:pPr lvl="2"/>
            <a:r>
              <a:rPr lang="en-US" altLang="en-US" sz="3200" dirty="0"/>
              <a:t>Speaking and writing becomes consciously separate</a:t>
            </a:r>
          </a:p>
          <a:p>
            <a:pPr lvl="3"/>
            <a:r>
              <a:rPr lang="en-US" altLang="en-US" sz="3200" dirty="0"/>
              <a:t>Not achieved by all writers</a:t>
            </a:r>
          </a:p>
          <a:p>
            <a:pPr lvl="2"/>
            <a:r>
              <a:rPr lang="en-US" altLang="en-US" sz="3200" dirty="0"/>
              <a:t>Adult writing</a:t>
            </a:r>
          </a:p>
          <a:p>
            <a:pPr lvl="3"/>
            <a:r>
              <a:rPr lang="en-US" altLang="en-US" sz="3200" dirty="0"/>
              <a:t>Longer, more complex sentences</a:t>
            </a:r>
          </a:p>
          <a:p>
            <a:pPr lvl="3"/>
            <a:r>
              <a:rPr lang="en-US" altLang="en-US" sz="3200" dirty="0"/>
              <a:t>More abstract nouns</a:t>
            </a:r>
          </a:p>
          <a:p>
            <a:pPr lvl="3"/>
            <a:r>
              <a:rPr lang="en-US" altLang="en-US" sz="3200" dirty="0"/>
              <a:t>More metalinguistic and metacognitive terms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29955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lnSpcReduction="10000"/>
          </a:bodyPr>
          <a:lstStyle/>
          <a:p>
            <a:pPr lvl="1"/>
            <a:r>
              <a:rPr lang="en-US" altLang="en-US" dirty="0"/>
              <a:t>Spelling</a:t>
            </a:r>
          </a:p>
          <a:p>
            <a:pPr lvl="2"/>
            <a:r>
              <a:rPr lang="en-US" altLang="en-US" sz="2800" i="1" dirty="0"/>
              <a:t>Preliterate</a:t>
            </a:r>
            <a:r>
              <a:rPr lang="en-US" altLang="en-US" sz="2800" dirty="0"/>
              <a:t> attempts include scribbling and drawing</a:t>
            </a:r>
          </a:p>
          <a:p>
            <a:pPr lvl="2"/>
            <a:r>
              <a:rPr lang="en-US" altLang="en-US" sz="2800" dirty="0"/>
              <a:t>Phoneme-grapheme knowledge and letter names</a:t>
            </a:r>
          </a:p>
          <a:p>
            <a:pPr lvl="3"/>
            <a:r>
              <a:rPr lang="en-US" altLang="en-US" sz="2800" dirty="0"/>
              <a:t>Invented spelling and letter name spelling </a:t>
            </a:r>
          </a:p>
          <a:p>
            <a:pPr lvl="2"/>
            <a:r>
              <a:rPr lang="en-US" altLang="en-US" sz="2800" dirty="0"/>
              <a:t>As children recognize more regularities and consolidate the alphabetic system, they become more efficient </a:t>
            </a:r>
          </a:p>
          <a:p>
            <a:pPr lvl="2"/>
            <a:r>
              <a:rPr lang="en-US" altLang="en-US" sz="2800" dirty="0"/>
              <a:t>Increased memory capacity supports spelling</a:t>
            </a:r>
          </a:p>
          <a:p>
            <a:pPr lvl="2"/>
            <a:r>
              <a:rPr lang="en-US" altLang="en-US" sz="2800" dirty="0"/>
              <a:t>Most shift from a phonological strategy to a mixed one between 2</a:t>
            </a:r>
            <a:r>
              <a:rPr lang="en-US" altLang="en-US" sz="2800" baseline="30000" dirty="0"/>
              <a:t>nd</a:t>
            </a:r>
            <a:r>
              <a:rPr lang="en-US" altLang="en-US" sz="2800" dirty="0"/>
              <a:t> and 5</a:t>
            </a:r>
            <a:r>
              <a:rPr lang="en-US" altLang="en-US" sz="2800" baseline="30000" dirty="0"/>
              <a:t>th</a:t>
            </a:r>
            <a:r>
              <a:rPr lang="en-US" altLang="en-US" sz="2800" dirty="0"/>
              <a:t> grade</a:t>
            </a:r>
          </a:p>
          <a:p>
            <a:pPr lvl="2"/>
            <a:r>
              <a:rPr lang="en-US" altLang="en-US" sz="2800" dirty="0"/>
              <a:t>Adults spell in various ways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30465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lvl="1"/>
            <a:r>
              <a:rPr lang="en-US" altLang="en-US" sz="3200" dirty="0"/>
              <a:t>Executive Function</a:t>
            </a:r>
          </a:p>
          <a:p>
            <a:pPr lvl="2"/>
            <a:r>
              <a:rPr lang="en-US" altLang="en-US" sz="3200" dirty="0"/>
              <a:t>Develop cognitive abilities needed for mature writing in early adulthood (frontal lobes)</a:t>
            </a:r>
          </a:p>
          <a:p>
            <a:pPr lvl="2"/>
            <a:r>
              <a:rPr lang="en-US" altLang="en-US" sz="3200" dirty="0"/>
              <a:t>Young writers need guidance in planning and revising</a:t>
            </a:r>
          </a:p>
          <a:p>
            <a:pPr lvl="2"/>
            <a:r>
              <a:rPr lang="en-US" altLang="en-US" sz="3200" dirty="0"/>
              <a:t>By junior high school, teens are capable of revising all aspects of writing</a:t>
            </a:r>
          </a:p>
          <a:p>
            <a:pPr lvl="2"/>
            <a:r>
              <a:rPr lang="en-US" altLang="en-US" sz="3200" dirty="0"/>
              <a:t>Improved long-term memory improves compositional quality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39049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</a:pPr>
            <a:r>
              <a:rPr lang="en-US" altLang="en-US" sz="3200" dirty="0"/>
              <a:t>Text Generation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Early text lacks cohesion and uses structures repeatedly 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Mature writers use more variety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Written narratives emerge before expository texts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In adolescence, expository writing increases in</a:t>
            </a:r>
          </a:p>
          <a:p>
            <a:pPr lvl="3">
              <a:lnSpc>
                <a:spcPct val="90000"/>
              </a:lnSpc>
            </a:pPr>
            <a:r>
              <a:rPr lang="en-US" altLang="en-US" sz="3200" dirty="0"/>
              <a:t>Length</a:t>
            </a:r>
          </a:p>
          <a:p>
            <a:pPr lvl="3">
              <a:lnSpc>
                <a:spcPct val="90000"/>
              </a:lnSpc>
            </a:pPr>
            <a:r>
              <a:rPr lang="en-US" altLang="en-US" sz="3200" dirty="0"/>
              <a:t>MLU</a:t>
            </a:r>
          </a:p>
          <a:p>
            <a:pPr lvl="3">
              <a:lnSpc>
                <a:spcPct val="90000"/>
              </a:lnSpc>
            </a:pPr>
            <a:r>
              <a:rPr lang="en-US" altLang="en-US" sz="3200" dirty="0"/>
              <a:t>Relative clause production</a:t>
            </a:r>
          </a:p>
          <a:p>
            <a:pPr lvl="3">
              <a:lnSpc>
                <a:spcPct val="90000"/>
              </a:lnSpc>
            </a:pPr>
            <a:r>
              <a:rPr lang="en-US" altLang="en-US" sz="3200" dirty="0"/>
              <a:t>Use of transitions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4582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n-US" altLang="en-US" dirty="0"/>
              <a:t>Children with LI often have writing deficits, evidenced in reduced written productivity, total number of words, total number of utterances, or total number of ideas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Children with LD may have difficulties with all aspects of the writing process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Deficits in Spelling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Poor phonological processing and knowledge/use of phoneme/grapheme information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Poor spellers tend to rely on visual matching skills and phoneme position rules to compensate for limited knowledge of sound/letter correspondence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1333092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 lvl="1"/>
            <a:r>
              <a:rPr lang="en-US" altLang="en-US" sz="3200" dirty="0"/>
              <a:t>Deficits in Executive Function</a:t>
            </a:r>
          </a:p>
          <a:p>
            <a:pPr lvl="2"/>
            <a:r>
              <a:rPr lang="en-US" altLang="en-US" sz="3200" dirty="0"/>
              <a:t>Some children with LD write whatever comes to mind with little planning</a:t>
            </a:r>
          </a:p>
          <a:p>
            <a:pPr lvl="2"/>
            <a:r>
              <a:rPr lang="en-US" altLang="en-US" sz="3200" dirty="0"/>
              <a:t>Produce and elaborate little</a:t>
            </a:r>
          </a:p>
          <a:p>
            <a:pPr lvl="2"/>
            <a:r>
              <a:rPr lang="en-US" altLang="en-US" sz="3200" dirty="0"/>
              <a:t>Revise ineffectively</a:t>
            </a:r>
          </a:p>
          <a:p>
            <a:pPr lvl="2"/>
            <a:r>
              <a:rPr lang="en-US" altLang="en-US" sz="3200" dirty="0"/>
              <a:t>Detect errors poorly</a:t>
            </a:r>
          </a:p>
          <a:p>
            <a:pPr lvl="2"/>
            <a:r>
              <a:rPr lang="en-US" altLang="en-US" sz="3200" dirty="0"/>
              <a:t>Experience difficulty executing intended changes</a:t>
            </a:r>
          </a:p>
          <a:p>
            <a:pPr lvl="2"/>
            <a:r>
              <a:rPr lang="en-US" altLang="en-US" sz="3200" dirty="0"/>
              <a:t>Planning is difficult because of language formulation difficulties</a:t>
            </a:r>
          </a:p>
        </p:txBody>
      </p:sp>
    </p:spTree>
    <p:extLst>
      <p:ext uri="{BB962C8B-B14F-4D97-AF65-F5344CB8AC3E}">
        <p14:creationId xmlns:p14="http://schemas.microsoft.com/office/powerpoint/2010/main" val="148314996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lnSpcReduction="10000"/>
          </a:bodyPr>
          <a:lstStyle/>
          <a:p>
            <a:pPr lvl="1"/>
            <a:r>
              <a:rPr lang="en-US" altLang="en-US" sz="3200" dirty="0"/>
              <a:t>Deficits in Text Generation</a:t>
            </a:r>
          </a:p>
          <a:p>
            <a:pPr lvl="2"/>
            <a:r>
              <a:rPr lang="en-US" altLang="en-US" sz="2800" dirty="0"/>
              <a:t>Children with LI may lack mature internalized story models or may be unable to visualize the words</a:t>
            </a:r>
          </a:p>
          <a:p>
            <a:pPr lvl="2"/>
            <a:r>
              <a:rPr lang="en-US" altLang="en-US" sz="2800" dirty="0"/>
              <a:t>Narratives of children with LD contain shorter, less complex sentences, are shorter and have fewer episodes, contain fewer details, and fail to consider the needs of the listener</a:t>
            </a:r>
          </a:p>
          <a:p>
            <a:pPr lvl="2"/>
            <a:r>
              <a:rPr lang="en-US" altLang="en-US" sz="2800" dirty="0"/>
              <a:t>Children with LI often put </a:t>
            </a:r>
            <a:r>
              <a:rPr lang="en-US" altLang="en-US" sz="2800"/>
              <a:t>little thought </a:t>
            </a:r>
            <a:r>
              <a:rPr lang="en-US" altLang="en-US" sz="2800" dirty="0"/>
              <a:t>or organization into writing and there is little revision</a:t>
            </a:r>
          </a:p>
          <a:p>
            <a:pPr lvl="2"/>
            <a:r>
              <a:rPr lang="en-US" altLang="en-US" sz="2800" dirty="0"/>
              <a:t>Children with LD have difficulty using morphological endings in writing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24043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Assessment of Developmental Writing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054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sz="3200" dirty="0"/>
              <a:t>Portfolios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Narratives are best for young elementary students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Expository writing samples for older elementary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Executive function is measured within writing tasks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Writing can be analyzed on textual, linguistic, and orthographic levels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57193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n-US" altLang="en-US" sz="3200" dirty="0"/>
              <a:t>Assessment of Spelling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Assessed through dictation, connected writing, standardized assessment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Focus on patterns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Assessment of Text Generation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Total number of words and different words used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Word choice, sentence/clause length, coherence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173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 for Developmental Writing Impairment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n-US" altLang="en-US" dirty="0"/>
              <a:t>Spelling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Integrated into authentic reading and writing events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Words selected for intervention should be individualized and reflect curriculum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Goal is to learn strategies of spelling and rules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Children with LD benefit from multisensory input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Word analysis and sorting tasks can be used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Spell checkers are not always helpful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Word prediction can reduce errors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Proofing and editing on hard copy seems to increase the number of correctly spelled words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050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/>
          <a:lstStyle/>
          <a:p>
            <a:r>
              <a:rPr lang="en-US" dirty="0"/>
              <a:t>FROM STUDENT TO PROFESSIONAL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106363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64180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lvl="1"/>
            <a:r>
              <a:rPr lang="en-US" altLang="en-US" sz="3200" dirty="0"/>
              <a:t>Executive Function</a:t>
            </a:r>
          </a:p>
          <a:p>
            <a:pPr lvl="2"/>
            <a:r>
              <a:rPr lang="en-US" altLang="en-US" sz="3200" dirty="0"/>
              <a:t>Goal-Plan-Do-Review</a:t>
            </a:r>
          </a:p>
          <a:p>
            <a:pPr lvl="2"/>
            <a:r>
              <a:rPr lang="en-US" altLang="en-US" sz="3200" dirty="0"/>
              <a:t>Choosing the topic can be motivating</a:t>
            </a:r>
          </a:p>
          <a:p>
            <a:pPr lvl="2"/>
            <a:r>
              <a:rPr lang="en-US" altLang="en-US" sz="3200" dirty="0"/>
              <a:t>Ask questions to help focus on audience</a:t>
            </a:r>
          </a:p>
          <a:p>
            <a:pPr lvl="2"/>
            <a:r>
              <a:rPr lang="en-US" altLang="en-US" sz="3200" dirty="0"/>
              <a:t>Executive function training plus word processing training results in larger gains</a:t>
            </a:r>
          </a:p>
          <a:p>
            <a:pPr lvl="2"/>
            <a:r>
              <a:rPr lang="en-US" altLang="en-US" sz="3200" dirty="0"/>
              <a:t>Speech recognition software may help but cannot overcome oral language difficulties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10375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lnSpcReduction="10000"/>
          </a:bodyPr>
          <a:lstStyle/>
          <a:p>
            <a:pPr lvl="1"/>
            <a:r>
              <a:rPr lang="en-US" altLang="en-US" sz="3200" dirty="0"/>
              <a:t>Narrative Text Generation</a:t>
            </a:r>
          </a:p>
          <a:p>
            <a:pPr lvl="2"/>
            <a:r>
              <a:rPr lang="en-US" altLang="en-US" sz="3200" b="1" dirty="0"/>
              <a:t>Story grammar: </a:t>
            </a:r>
            <a:r>
              <a:rPr lang="en-US" altLang="en-US" sz="3200" dirty="0"/>
              <a:t>Common event sequences and elements of narratives</a:t>
            </a:r>
          </a:p>
          <a:p>
            <a:pPr lvl="2"/>
            <a:r>
              <a:rPr lang="en-US" altLang="en-US" sz="3200" dirty="0"/>
              <a:t>Children may not realize they know a narrative or how to start</a:t>
            </a:r>
          </a:p>
          <a:p>
            <a:pPr lvl="2"/>
            <a:r>
              <a:rPr lang="en-US" altLang="en-US" sz="3200" dirty="0"/>
              <a:t>Can be guided through brainstorming, story guides, prompts, acronyms</a:t>
            </a:r>
          </a:p>
          <a:p>
            <a:pPr lvl="2"/>
            <a:r>
              <a:rPr lang="en-US" altLang="en-US" sz="3200" dirty="0"/>
              <a:t>Explicit instruction in story grammar or structure</a:t>
            </a:r>
          </a:p>
          <a:p>
            <a:pPr lvl="2"/>
            <a:r>
              <a:rPr lang="en-US" altLang="en-US" sz="3200" dirty="0"/>
              <a:t>Story maps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16502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3200" dirty="0"/>
              <a:t>Expository Text Generation</a:t>
            </a:r>
          </a:p>
          <a:p>
            <a:pPr lvl="2"/>
            <a:r>
              <a:rPr lang="en-US" altLang="en-US" sz="3200" dirty="0" err="1"/>
              <a:t>EmPOWER</a:t>
            </a:r>
            <a:endParaRPr lang="en-US" altLang="en-US" sz="3200" dirty="0"/>
          </a:p>
          <a:p>
            <a:pPr lvl="3"/>
            <a:r>
              <a:rPr lang="en-US" altLang="en-US" sz="3200" i="1" u="sng" dirty="0"/>
              <a:t>E</a:t>
            </a:r>
            <a:r>
              <a:rPr lang="en-US" altLang="en-US" sz="3200" dirty="0"/>
              <a:t>valuate, </a:t>
            </a:r>
            <a:r>
              <a:rPr lang="en-US" altLang="en-US" sz="3200" i="1" u="sng" dirty="0"/>
              <a:t>m</a:t>
            </a:r>
            <a:r>
              <a:rPr lang="en-US" altLang="en-US" sz="3200" dirty="0"/>
              <a:t>ake a </a:t>
            </a:r>
            <a:r>
              <a:rPr lang="en-US" altLang="en-US" sz="3200" i="1" u="sng" dirty="0"/>
              <a:t>P</a:t>
            </a:r>
            <a:r>
              <a:rPr lang="en-US" altLang="en-US" sz="3200" dirty="0"/>
              <a:t>lan, </a:t>
            </a:r>
            <a:r>
              <a:rPr lang="en-US" altLang="en-US" sz="3200" i="1" u="sng" dirty="0"/>
              <a:t>O</a:t>
            </a:r>
            <a:r>
              <a:rPr lang="en-US" altLang="en-US" sz="3200" dirty="0"/>
              <a:t>rganize, </a:t>
            </a:r>
            <a:r>
              <a:rPr lang="en-US" altLang="en-US" sz="3200" i="1" u="sng" dirty="0"/>
              <a:t>W</a:t>
            </a:r>
            <a:r>
              <a:rPr lang="en-US" altLang="en-US" sz="3200" dirty="0"/>
              <a:t>ork, </a:t>
            </a:r>
            <a:r>
              <a:rPr lang="en-US" altLang="en-US" sz="3200" i="1" u="sng" dirty="0"/>
              <a:t>E</a:t>
            </a:r>
            <a:r>
              <a:rPr lang="en-US" altLang="en-US" sz="3200" dirty="0"/>
              <a:t>valuate, &amp; </a:t>
            </a:r>
            <a:r>
              <a:rPr lang="en-US" altLang="en-US" sz="3200" i="1" u="sng" dirty="0"/>
              <a:t>R</a:t>
            </a:r>
            <a:r>
              <a:rPr lang="en-US" altLang="en-US" sz="3200" dirty="0"/>
              <a:t>ework</a:t>
            </a:r>
          </a:p>
          <a:p>
            <a:pPr lvl="2"/>
            <a:r>
              <a:rPr lang="en-US" altLang="en-US" sz="3200" dirty="0"/>
              <a:t>Can use prompt cards for each section</a:t>
            </a:r>
          </a:p>
          <a:p>
            <a:pPr lvl="2"/>
            <a:r>
              <a:rPr lang="en-US" altLang="en-US" sz="3200" dirty="0"/>
              <a:t>Get feedback from peers before revising</a:t>
            </a:r>
          </a:p>
          <a:p>
            <a:pPr lvl="3"/>
            <a:r>
              <a:rPr lang="en-US" altLang="en-US" sz="3200" dirty="0"/>
              <a:t>SLP mediates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4375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r>
              <a:rPr lang="en-US" altLang="en-US" dirty="0"/>
              <a:t>Adult Language Impairments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79964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Unless there is neuropathology, adults continue to refine communication skills</a:t>
            </a:r>
          </a:p>
          <a:p>
            <a:pPr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Use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Adults are skilled conversationalists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Competent communicators sense their role and adjust language and speech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The number of communicative intentions increases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Changes in writing and reading are not dramatic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Narratives improve into middle age and senior years, decreasing after the late seventies</a:t>
            </a:r>
          </a:p>
        </p:txBody>
      </p:sp>
    </p:spTree>
    <p:extLst>
      <p:ext uri="{BB962C8B-B14F-4D97-AF65-F5344CB8AC3E}">
        <p14:creationId xmlns:p14="http://schemas.microsoft.com/office/powerpoint/2010/main" val="310700823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Content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Adults use between 30,000 and 60,000 words 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Specialized vocabularies develop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Some words fade from language and others are added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Multiple definitions and figurative meanings are expanded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Seniors experience some deficits in accuracy and speed of word retrieval and naming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40602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Clr>
                <a:srgbClr val="006600"/>
              </a:buClr>
            </a:pPr>
            <a:r>
              <a:rPr lang="en-US" altLang="en-US" dirty="0"/>
              <a:t>Form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Continue to acquire prefixes, morphophonemic contrasts, and some irregular verbs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Conversations are more cohesive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Written language more complex than spoken language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Complex sentence production declines with advanced age, related to word retrieval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Decline in oral/written language comprehension, understanding complex syntax, and </a:t>
            </a:r>
            <a:r>
              <a:rPr lang="en-US" altLang="en-US" dirty="0" err="1"/>
              <a:t>inferencing</a:t>
            </a:r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1751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Aphasia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Without language”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Aphasic population is very diverse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Not the result of a motor speech impairment, dementia, or deterioration of intelligence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~1 million Americans have aphasia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Problems in auditory comprehension and word retrieval are common to all aphasias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Memory may also be impaired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03291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May affect listening, speaking, reading, and/or writing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May also affect math, gesturing, telling time, counting money, or interpreting environmental sounds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Expressive deficits: Reduced vocabulary, omission or addition of words, stereotypic utterances, delayed and reduced output of speech or </a:t>
            </a:r>
            <a:r>
              <a:rPr lang="en-US" altLang="en-US" b="1" dirty="0" err="1"/>
              <a:t>hyperfluent</a:t>
            </a:r>
            <a:r>
              <a:rPr lang="en-US" altLang="en-US" dirty="0"/>
              <a:t> speech, and word substitutions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15091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Severity may range from few intelligible words and little comprehension to very subtle deficits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Severity is related to cause, location, extent, and age of brain injury; also age and general health of the client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Several patterns of behavior exist that allow categorization into types or </a:t>
            </a:r>
            <a:r>
              <a:rPr lang="en-US" altLang="en-US" i="1" dirty="0"/>
              <a:t>syndromes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86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The Professionals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Audiologists: specialists who measure hearing </a:t>
            </a:r>
            <a:r>
              <a:rPr lang="en-US" dirty="0" err="1"/>
              <a:t>abilities,identify,assess,manage,and</a:t>
            </a:r>
            <a:r>
              <a:rPr lang="en-US" dirty="0"/>
              <a:t> prevent disorders of hearing and balance.</a:t>
            </a:r>
          </a:p>
          <a:p>
            <a:r>
              <a:rPr lang="en-US" dirty="0"/>
              <a:t>Use a variety of technologies </a:t>
            </a:r>
            <a:r>
              <a:rPr lang="en-US"/>
              <a:t>to assess and </a:t>
            </a:r>
            <a:r>
              <a:rPr lang="en-US" dirty="0"/>
              <a:t>evaluate hearing.</a:t>
            </a:r>
          </a:p>
          <a:p>
            <a:r>
              <a:rPr lang="en-US" dirty="0"/>
              <a:t>Evaluate and assist individuals with auditory processing disorders (APD).</a:t>
            </a:r>
          </a:p>
          <a:p>
            <a:r>
              <a:rPr lang="en-US" dirty="0"/>
              <a:t>Select and fit hearing aids.</a:t>
            </a:r>
          </a:p>
          <a:p>
            <a:r>
              <a:rPr lang="en-US" dirty="0"/>
              <a:t>Licensed audiologists are </a:t>
            </a:r>
            <a:r>
              <a:rPr lang="en-US" dirty="0" err="1"/>
              <a:t>independent,who</a:t>
            </a:r>
            <a:r>
              <a:rPr lang="en-US" dirty="0"/>
              <a:t> practice without prescription from other professionals.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17161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Aphasia – Concomitant Deficits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Clr>
                <a:srgbClr val="006600"/>
              </a:buClr>
            </a:pPr>
            <a:r>
              <a:rPr lang="en-US" altLang="en-US" b="1" dirty="0"/>
              <a:t>Hemiparesis</a:t>
            </a:r>
          </a:p>
          <a:p>
            <a:pPr>
              <a:buClr>
                <a:srgbClr val="006600"/>
              </a:buClr>
            </a:pPr>
            <a:r>
              <a:rPr lang="en-US" altLang="en-US" b="1" dirty="0"/>
              <a:t>Hemiplegia</a:t>
            </a:r>
          </a:p>
          <a:p>
            <a:pPr>
              <a:buClr>
                <a:srgbClr val="006600"/>
              </a:buClr>
            </a:pPr>
            <a:r>
              <a:rPr lang="en-US" altLang="en-US" b="1" dirty="0"/>
              <a:t>Hemisensory impairment</a:t>
            </a:r>
          </a:p>
          <a:p>
            <a:pPr>
              <a:buClr>
                <a:srgbClr val="006600"/>
              </a:buClr>
            </a:pPr>
            <a:r>
              <a:rPr lang="en-US" altLang="en-US" b="1" dirty="0"/>
              <a:t>Hemianopsia</a:t>
            </a:r>
          </a:p>
          <a:p>
            <a:pPr>
              <a:buClr>
                <a:srgbClr val="006600"/>
              </a:buClr>
            </a:pPr>
            <a:r>
              <a:rPr lang="en-US" altLang="en-US" b="1" dirty="0"/>
              <a:t>Dysphagia</a:t>
            </a:r>
          </a:p>
          <a:p>
            <a:pPr>
              <a:buClr>
                <a:srgbClr val="006600"/>
              </a:buClr>
            </a:pPr>
            <a:r>
              <a:rPr lang="en-US" altLang="en-US" b="1" dirty="0"/>
              <a:t>Agnosia</a:t>
            </a:r>
          </a:p>
          <a:p>
            <a:pPr>
              <a:buClr>
                <a:srgbClr val="006600"/>
              </a:buClr>
            </a:pPr>
            <a:r>
              <a:rPr lang="en-US" altLang="en-US" b="1" dirty="0"/>
              <a:t>Agrammatism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58567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  <a:buClr>
                <a:srgbClr val="006600"/>
              </a:buClr>
              <a:buSzPct val="80000"/>
              <a:buNone/>
              <a:defRPr/>
            </a:pPr>
            <a:r>
              <a:rPr lang="en-US" altLang="en-US" b="1" kern="0" dirty="0"/>
              <a:t>Agraphia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SzPct val="80000"/>
              <a:buNone/>
              <a:defRPr/>
            </a:pPr>
            <a:r>
              <a:rPr lang="en-US" altLang="en-US" b="1" kern="0" dirty="0"/>
              <a:t>Alexia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SzPct val="80000"/>
              <a:buNone/>
              <a:defRPr/>
            </a:pPr>
            <a:r>
              <a:rPr lang="en-US" altLang="en-US" b="1" kern="0" dirty="0"/>
              <a:t>Anomia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SzPct val="80000"/>
              <a:buNone/>
              <a:defRPr/>
            </a:pPr>
            <a:r>
              <a:rPr lang="en-US" altLang="en-US" b="1" kern="0" dirty="0"/>
              <a:t>Jargon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SzPct val="80000"/>
              <a:buNone/>
              <a:defRPr/>
            </a:pPr>
            <a:r>
              <a:rPr lang="en-US" altLang="en-US" b="1" kern="0" dirty="0"/>
              <a:t>Neologism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SzPct val="80000"/>
              <a:buNone/>
              <a:defRPr/>
            </a:pPr>
            <a:r>
              <a:rPr lang="en-US" altLang="en-US" b="1" kern="0" dirty="0"/>
              <a:t>Paraphasia</a:t>
            </a:r>
          </a:p>
          <a:p>
            <a:pPr>
              <a:spcBef>
                <a:spcPct val="50000"/>
              </a:spcBef>
              <a:buClr>
                <a:srgbClr val="006600"/>
              </a:buClr>
              <a:buSzPct val="80000"/>
              <a:buNone/>
              <a:defRPr/>
            </a:pPr>
            <a:r>
              <a:rPr lang="en-US" altLang="en-US" b="1" kern="0" dirty="0"/>
              <a:t>Verbal stereotype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28454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Types of Aphasia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b="1" dirty="0"/>
              <a:t>Fluent Aphasias</a:t>
            </a:r>
            <a:endParaRPr lang="en-US" altLang="en-US" dirty="0"/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Word substitutions, neologisms, verbose verbal output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Often posterior lesions in the left hemisphere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b="1" dirty="0"/>
              <a:t>Wernicke’s</a:t>
            </a:r>
            <a:r>
              <a:rPr lang="en-US" altLang="en-US" sz="2800" dirty="0"/>
              <a:t> </a:t>
            </a:r>
            <a:r>
              <a:rPr lang="en-US" altLang="en-US" sz="2800" b="1" dirty="0"/>
              <a:t>Aphasia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Fluent or </a:t>
            </a:r>
            <a:r>
              <a:rPr lang="en-US" altLang="en-US" sz="2800" dirty="0" err="1"/>
              <a:t>hyperfluent</a:t>
            </a:r>
            <a:r>
              <a:rPr lang="en-US" altLang="en-US" sz="2800" dirty="0"/>
              <a:t> speech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Poor auditory and visual comprehension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Verbal </a:t>
            </a:r>
            <a:r>
              <a:rPr lang="en-US" altLang="en-US" sz="2800" dirty="0" err="1"/>
              <a:t>paraphasia</a:t>
            </a:r>
            <a:r>
              <a:rPr lang="en-US" altLang="en-US" sz="2800" dirty="0"/>
              <a:t> or unintended words, neologisms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Sentences formed by strings of jargon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Mild-severe impairment in naming and imitative speech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43795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Fluent Aphasias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b="1" dirty="0"/>
              <a:t>Anomic Aphasia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Characterized by naming difficulties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Severe anomia in speech and writing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Fluent spontaneous speech marred by word retrieval difficulties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Mild to moderate auditory comprehension problems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Damage is generally at the convergence of the </a:t>
            </a:r>
            <a:r>
              <a:rPr lang="en-US" altLang="en-US" sz="2800" dirty="0" err="1"/>
              <a:t>parieto</a:t>
            </a:r>
            <a:r>
              <a:rPr lang="en-US" altLang="en-US" sz="2800" dirty="0"/>
              <a:t>-temporal-occipital cortices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Memory difficulties are evident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85653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Autofit/>
          </a:bodyPr>
          <a:lstStyle/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b="1" dirty="0"/>
              <a:t>Conduction Aphasia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Anomia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Only mild impairment of auditory comprehension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Extremely poor repetitive or imitative speech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 err="1"/>
              <a:t>Paraphasia</a:t>
            </a:r>
            <a:r>
              <a:rPr lang="en-US" altLang="en-US" sz="2800" dirty="0"/>
              <a:t> or inappropriate use of words formed by the addition of sound and incorrect ordering of sounds or by substituting related words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Self-correction attempts because of </a:t>
            </a:r>
            <a:r>
              <a:rPr lang="en-US" altLang="en-US" sz="2800" dirty="0" err="1"/>
              <a:t>good`auditory</a:t>
            </a:r>
            <a:r>
              <a:rPr lang="en-US" altLang="en-US" sz="2800" dirty="0"/>
              <a:t> comprehension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Damage may be between where language is formulated and speech is programmed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839482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 lvl="2">
              <a:buClr>
                <a:srgbClr val="006600"/>
              </a:buClr>
            </a:pPr>
            <a:r>
              <a:rPr lang="en-US" altLang="en-US" sz="3200" b="1" dirty="0" err="1"/>
              <a:t>Transcortical</a:t>
            </a:r>
            <a:r>
              <a:rPr lang="en-US" altLang="en-US" sz="3200" b="1" dirty="0"/>
              <a:t> Sensory Aphasia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Unimpaired ability to repeat or imitate words, phrases, and sentences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Verbal </a:t>
            </a:r>
            <a:r>
              <a:rPr lang="en-US" altLang="en-US" sz="3200" dirty="0" err="1"/>
              <a:t>paraphasia</a:t>
            </a:r>
            <a:r>
              <a:rPr lang="en-US" altLang="en-US" sz="3200" dirty="0"/>
              <a:t> or word substitution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Lack of nouns and severe anomia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Poor auditory comprehension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Brain damage seems to isolate language areas from other areas of cortical control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96112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 lvl="2">
              <a:buClr>
                <a:srgbClr val="006600"/>
              </a:buClr>
            </a:pPr>
            <a:r>
              <a:rPr lang="en-US" altLang="en-US" sz="3200" b="1" dirty="0"/>
              <a:t>Subcortical Aphasia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Lesions occur deep in the brain without involvement of the cortex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Fluent expressive speech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 err="1"/>
              <a:t>Paraphasia</a:t>
            </a:r>
            <a:r>
              <a:rPr lang="en-US" altLang="en-US" sz="3200" dirty="0"/>
              <a:t> and neologisms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Repetition unaffected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Auditory and reading comprehension relatively unaffected</a:t>
            </a:r>
          </a:p>
          <a:p>
            <a:pPr lvl="3">
              <a:buClr>
                <a:srgbClr val="006600"/>
              </a:buClr>
            </a:pPr>
            <a:r>
              <a:rPr lang="en-US" altLang="en-US" sz="3200" dirty="0"/>
              <a:t>Cognitive deficits and reduced vigilance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6997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lvl="1">
              <a:buClr>
                <a:srgbClr val="006600"/>
              </a:buClr>
            </a:pPr>
            <a:r>
              <a:rPr lang="en-US" altLang="en-US" b="1" dirty="0" err="1"/>
              <a:t>Nonfluent</a:t>
            </a:r>
            <a:r>
              <a:rPr lang="en-US" altLang="en-US" b="1" dirty="0"/>
              <a:t> Aphasia</a:t>
            </a:r>
            <a:endParaRPr lang="en-US" altLang="en-US" dirty="0"/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Slow, labored speech, struggle to retrieve words/form sentences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Site of lesion often in or near the frontal lobe</a:t>
            </a:r>
          </a:p>
          <a:p>
            <a:pPr lvl="2">
              <a:buClr>
                <a:srgbClr val="006600"/>
              </a:buClr>
            </a:pPr>
            <a:r>
              <a:rPr lang="en-US" altLang="en-US" sz="2800" b="1" dirty="0" err="1"/>
              <a:t>Broca’s</a:t>
            </a:r>
            <a:r>
              <a:rPr lang="en-US" altLang="en-US" sz="2800" dirty="0"/>
              <a:t> </a:t>
            </a:r>
            <a:r>
              <a:rPr lang="en-US" altLang="en-US" sz="2800" b="1" dirty="0"/>
              <a:t>Aphasia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Short sentences with </a:t>
            </a:r>
            <a:r>
              <a:rPr lang="en-US" altLang="en-US" sz="2800" dirty="0" err="1"/>
              <a:t>agrammatism</a:t>
            </a:r>
            <a:endParaRPr lang="en-US" altLang="en-US" sz="2800" dirty="0"/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Anomia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Problems with imitation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Slow, labored speech and writing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Articulation and phonological errors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5389347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 lvl="2">
              <a:buClr>
                <a:srgbClr val="006600"/>
              </a:buClr>
            </a:pPr>
            <a:r>
              <a:rPr lang="en-US" altLang="en-US" sz="2800" b="1" dirty="0" err="1"/>
              <a:t>Transcortical</a:t>
            </a:r>
            <a:r>
              <a:rPr lang="en-US" altLang="en-US" sz="2800" b="1" dirty="0"/>
              <a:t> Motor Aphasia	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Impaired speech, especially in conversation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Good verbal imitative abilities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Mildly impaired auditory comprehension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May have difficulty initiating speech or writing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Severely impaired speech is characteristic of damage to the motor cortex, although the areas that are affected may go well below the surface of the brain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6383575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lvl="2">
              <a:buClr>
                <a:srgbClr val="006600"/>
              </a:buClr>
            </a:pPr>
            <a:r>
              <a:rPr lang="en-US" altLang="en-US" sz="2800" b="1" dirty="0"/>
              <a:t>Global, or Mixed Aphasia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Profound language impairments in all modalities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Limited spontaneous expressive ability of a few words or stereotypes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Imitative speech and naming affected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Auditory and visual comprehension limited to single words or short phrases</a:t>
            </a:r>
          </a:p>
          <a:p>
            <a:pPr lvl="3">
              <a:buClr>
                <a:srgbClr val="006600"/>
              </a:buClr>
            </a:pPr>
            <a:r>
              <a:rPr lang="en-US" altLang="en-US" sz="2800" dirty="0"/>
              <a:t>Associated with a large, deep lesion involving both anterior speech and posterior language areas of the left hemisphere</a:t>
            </a:r>
          </a:p>
        </p:txBody>
      </p:sp>
    </p:spTree>
    <p:extLst>
      <p:ext uri="{BB962C8B-B14F-4D97-AF65-F5344CB8AC3E}">
        <p14:creationId xmlns:p14="http://schemas.microsoft.com/office/powerpoint/2010/main" val="694232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Credentials for Audiologist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Entry level requirements is Master</a:t>
            </a:r>
            <a:r>
              <a:rPr lang="ar-SA" dirty="0"/>
              <a:t>’</a:t>
            </a:r>
            <a:r>
              <a:rPr lang="en-US" dirty="0"/>
              <a:t>s degree.</a:t>
            </a:r>
          </a:p>
          <a:p>
            <a:r>
              <a:rPr lang="en-US" dirty="0"/>
              <a:t>Audiologists study hearing </a:t>
            </a:r>
            <a:r>
              <a:rPr lang="en-US" dirty="0" err="1"/>
              <a:t>science,anatomy</a:t>
            </a:r>
            <a:r>
              <a:rPr lang="en-US" dirty="0"/>
              <a:t> and </a:t>
            </a:r>
            <a:r>
              <a:rPr lang="en-US" dirty="0" err="1"/>
              <a:t>physiology,assessment</a:t>
            </a:r>
            <a:r>
              <a:rPr lang="en-US" dirty="0"/>
              <a:t> and remediation for hearing loss.</a:t>
            </a:r>
          </a:p>
          <a:p>
            <a:r>
              <a:rPr lang="en-US" dirty="0"/>
              <a:t>By year 2012 doctoral degree is required.</a:t>
            </a:r>
          </a:p>
          <a:p>
            <a:r>
              <a:rPr lang="en-US" dirty="0"/>
              <a:t>Certificate of Clinical Competence in Audiology awarded by (ASHA).</a:t>
            </a:r>
          </a:p>
          <a:p>
            <a:r>
              <a:rPr lang="en-US" dirty="0"/>
              <a:t>Some times state license is needed.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42659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Additional Types of Aphasia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1">
              <a:buClr>
                <a:srgbClr val="006600"/>
              </a:buClr>
            </a:pPr>
            <a:r>
              <a:rPr lang="en-US" altLang="en-US" sz="3200" dirty="0"/>
              <a:t>Some aphasias may affect primarily one modality</a:t>
            </a:r>
          </a:p>
          <a:p>
            <a:pPr lvl="1">
              <a:buClr>
                <a:srgbClr val="006600"/>
              </a:buClr>
            </a:pPr>
            <a:r>
              <a:rPr lang="en-US" altLang="en-US" sz="3200" i="1" dirty="0"/>
              <a:t>Alexia with </a:t>
            </a:r>
            <a:r>
              <a:rPr lang="en-US" altLang="en-US" sz="3200" i="1" dirty="0" err="1"/>
              <a:t>agraphia</a:t>
            </a:r>
            <a:endParaRPr lang="en-US" altLang="en-US" sz="3200" i="1" dirty="0"/>
          </a:p>
          <a:p>
            <a:pPr lvl="1">
              <a:buClr>
                <a:srgbClr val="006600"/>
              </a:buClr>
            </a:pPr>
            <a:r>
              <a:rPr lang="en-US" altLang="en-US" sz="3200" i="1" dirty="0"/>
              <a:t>Alexia without </a:t>
            </a:r>
            <a:r>
              <a:rPr lang="en-US" altLang="en-US" sz="3200" i="1" dirty="0" err="1"/>
              <a:t>agraphia</a:t>
            </a:r>
            <a:endParaRPr lang="en-US" altLang="en-US" sz="3200" i="1" dirty="0"/>
          </a:p>
          <a:p>
            <a:pPr lvl="1">
              <a:buClr>
                <a:srgbClr val="006600"/>
              </a:buClr>
            </a:pPr>
            <a:r>
              <a:rPr lang="en-US" altLang="en-US" sz="3200" i="1" dirty="0"/>
              <a:t>Pure </a:t>
            </a:r>
            <a:r>
              <a:rPr lang="en-US" altLang="en-US" sz="3200" i="1" dirty="0" err="1"/>
              <a:t>agraphia</a:t>
            </a:r>
            <a:endParaRPr lang="en-US" altLang="en-US" sz="3200" i="1" dirty="0"/>
          </a:p>
          <a:p>
            <a:pPr lvl="1">
              <a:buClr>
                <a:srgbClr val="006600"/>
              </a:buClr>
            </a:pPr>
            <a:r>
              <a:rPr lang="en-US" altLang="en-US" sz="3200" i="1" dirty="0"/>
              <a:t>Pure word deafness</a:t>
            </a:r>
          </a:p>
          <a:p>
            <a:pPr lvl="1">
              <a:buClr>
                <a:srgbClr val="006600"/>
              </a:buClr>
            </a:pPr>
            <a:r>
              <a:rPr lang="en-US" altLang="en-US" sz="3200" i="1" dirty="0"/>
              <a:t>Crossed aphasia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47158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Causes of Aphasia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marL="800100" lvl="1" indent="-342900">
              <a:buClr>
                <a:srgbClr val="006600"/>
              </a:buClr>
              <a:buSzPct val="60000"/>
              <a:buFont typeface="Wingdings" pitchFamily="1" charset="2"/>
              <a:buChar char="l"/>
              <a:defRPr/>
            </a:pPr>
            <a:r>
              <a:rPr lang="en-US" altLang="en-US" sz="3200" dirty="0"/>
              <a:t>Onset of aphasia is rapid</a:t>
            </a:r>
          </a:p>
          <a:p>
            <a:pPr marL="800100" lvl="1" indent="-342900">
              <a:buClr>
                <a:srgbClr val="006600"/>
              </a:buClr>
              <a:buSzPct val="60000"/>
              <a:buFont typeface="Wingdings" pitchFamily="1" charset="2"/>
              <a:buChar char="l"/>
              <a:defRPr/>
            </a:pPr>
            <a:r>
              <a:rPr lang="en-US" altLang="en-US" sz="3200" dirty="0"/>
              <a:t>Most common cause is </a:t>
            </a:r>
            <a:r>
              <a:rPr lang="en-US" altLang="en-US" sz="3200" b="1" dirty="0"/>
              <a:t>stroke </a:t>
            </a:r>
            <a:r>
              <a:rPr lang="en-US" altLang="en-US" sz="3200" dirty="0"/>
              <a:t>or </a:t>
            </a:r>
            <a:r>
              <a:rPr lang="en-US" altLang="en-US" sz="3200" b="1" dirty="0"/>
              <a:t>cerebrovascular accident</a:t>
            </a:r>
            <a:endParaRPr lang="en-US" altLang="en-US" sz="3200" dirty="0"/>
          </a:p>
          <a:p>
            <a:pPr marL="800100" lvl="1" indent="-342900">
              <a:buClr>
                <a:srgbClr val="006600"/>
              </a:buClr>
              <a:buSzPct val="60000"/>
              <a:buFont typeface="Wingdings" pitchFamily="1" charset="2"/>
              <a:buChar char="l"/>
              <a:defRPr/>
            </a:pPr>
            <a:r>
              <a:rPr lang="en-US" altLang="en-US" sz="3200" dirty="0"/>
              <a:t>Strokes affect half a million Americans annually</a:t>
            </a:r>
          </a:p>
          <a:p>
            <a:pPr marL="800100" lvl="1" indent="-342900">
              <a:buClr>
                <a:srgbClr val="006600"/>
              </a:buClr>
              <a:buSzPct val="60000"/>
              <a:buFont typeface="Wingdings" pitchFamily="1" charset="2"/>
              <a:buChar char="l"/>
              <a:defRPr/>
            </a:pPr>
            <a:r>
              <a:rPr lang="en-US" altLang="en-US" sz="3200" dirty="0"/>
              <a:t>As a result of stroke, approximately 100,000 people become aphasic each year</a:t>
            </a:r>
          </a:p>
          <a:p>
            <a:pPr marL="800100" lvl="1" indent="-342900">
              <a:buClr>
                <a:srgbClr val="006600"/>
              </a:buClr>
              <a:buSzPct val="60000"/>
              <a:buFont typeface="Wingdings" pitchFamily="1" charset="2"/>
              <a:buChar char="l"/>
              <a:defRPr/>
            </a:pPr>
            <a:r>
              <a:rPr lang="en-US" altLang="en-US" sz="3200" dirty="0"/>
              <a:t>Strokes are of two basic types: Ischemic and hemorrhagic</a:t>
            </a:r>
          </a:p>
          <a:p>
            <a:pPr>
              <a:defRPr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456457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006600"/>
              </a:buClr>
            </a:pPr>
            <a:r>
              <a:rPr lang="en-US" altLang="en-US" sz="3200" b="1" dirty="0"/>
              <a:t>Ischemic Stroke</a:t>
            </a:r>
          </a:p>
          <a:p>
            <a:pPr lvl="2">
              <a:buClr>
                <a:srgbClr val="006600"/>
              </a:buClr>
            </a:pPr>
            <a:r>
              <a:rPr lang="en-US" altLang="en-US" sz="3200" dirty="0"/>
              <a:t> Blockage (occlusion) of the arteries transporting blood to the brain</a:t>
            </a:r>
          </a:p>
          <a:p>
            <a:pPr lvl="2">
              <a:buClr>
                <a:srgbClr val="006600"/>
              </a:buClr>
            </a:pPr>
            <a:r>
              <a:rPr lang="en-US" altLang="en-US" sz="3200" b="1" dirty="0"/>
              <a:t>Cerebral arteriosclerosis</a:t>
            </a:r>
          </a:p>
          <a:p>
            <a:pPr lvl="2">
              <a:buClr>
                <a:srgbClr val="006600"/>
              </a:buClr>
            </a:pPr>
            <a:r>
              <a:rPr lang="en-US" altLang="en-US" sz="3200" b="1" dirty="0"/>
              <a:t>Embolism</a:t>
            </a:r>
          </a:p>
          <a:p>
            <a:pPr lvl="2">
              <a:buClr>
                <a:srgbClr val="006600"/>
              </a:buClr>
            </a:pPr>
            <a:r>
              <a:rPr lang="en-US" altLang="en-US" sz="3200" b="1" dirty="0"/>
              <a:t>Thrombosis</a:t>
            </a:r>
          </a:p>
          <a:p>
            <a:pPr lvl="2">
              <a:buClr>
                <a:srgbClr val="006600"/>
              </a:buClr>
            </a:pPr>
            <a:r>
              <a:rPr lang="en-US" altLang="en-US" sz="3200" b="1" dirty="0"/>
              <a:t>Transient ischemic attack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23895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lvl="1">
              <a:buClr>
                <a:srgbClr val="006600"/>
              </a:buClr>
            </a:pPr>
            <a:r>
              <a:rPr lang="en-US" altLang="en-US" b="1" dirty="0"/>
              <a:t>Hemorrhagic stroke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Weakened arterial walls burst under pressure</a:t>
            </a:r>
          </a:p>
          <a:p>
            <a:pPr lvl="2">
              <a:buClr>
                <a:srgbClr val="006600"/>
              </a:buClr>
            </a:pPr>
            <a:r>
              <a:rPr lang="en-US" altLang="en-US" sz="2800" b="1" dirty="0"/>
              <a:t>Aneurysm</a:t>
            </a:r>
          </a:p>
          <a:p>
            <a:pPr lvl="2">
              <a:buClr>
                <a:srgbClr val="006600"/>
              </a:buClr>
            </a:pPr>
            <a:r>
              <a:rPr lang="en-US" altLang="en-US" sz="2800" b="1" dirty="0" err="1"/>
              <a:t>Arteriovenous</a:t>
            </a:r>
            <a:r>
              <a:rPr lang="en-US" altLang="en-US" sz="2800" b="1" dirty="0"/>
              <a:t> malformation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Patterns of recovery differ with the type of stroke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Ischemic: Noticeable improvement in the first weeks but slows after 3 months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Hemorrhagic: Most rapid recovery is at the end of the first month and into the second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14061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lvl="1">
              <a:buClr>
                <a:srgbClr val="006600"/>
              </a:buClr>
            </a:pPr>
            <a:r>
              <a:rPr lang="en-US" altLang="en-US" dirty="0"/>
              <a:t>Injury to the left hemisphere language areas produces aphasia in most people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Aphasia-like symptoms may be noted with head injury, neural infections, degenerative neurological disorders, and tumors</a:t>
            </a:r>
          </a:p>
          <a:p>
            <a:pPr lvl="1">
              <a:buClr>
                <a:srgbClr val="006600"/>
              </a:buClr>
            </a:pPr>
            <a:r>
              <a:rPr lang="en-US" altLang="en-US" b="1" dirty="0"/>
              <a:t>Primary progressive aphasia</a:t>
            </a:r>
            <a:r>
              <a:rPr lang="en-US" altLang="en-US" dirty="0"/>
              <a:t>: A degenerative disorder of language with preservation of other mental functions and daily life activities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Need  at least 2 years to develop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Progresses from primarily a motor speech disorder to a near-total inability to speak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9214732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Lifespan Issues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Most victims of stroke are middle age and beyond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Risk of stroke increases with</a:t>
            </a:r>
          </a:p>
          <a:p>
            <a:pPr lvl="2">
              <a:lnSpc>
                <a:spcPct val="80000"/>
              </a:lnSpc>
              <a:buClr>
                <a:srgbClr val="006600"/>
              </a:buClr>
            </a:pPr>
            <a:r>
              <a:rPr lang="en-US" altLang="en-US" sz="2800" dirty="0"/>
              <a:t>Smoking, alcohol use, poor diet, lack of exercise, high blood pressure, high cholesterol, diabetes, obesity, previous strokes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First signs</a:t>
            </a:r>
          </a:p>
          <a:p>
            <a:pPr lvl="2">
              <a:lnSpc>
                <a:spcPct val="80000"/>
              </a:lnSpc>
              <a:buClr>
                <a:srgbClr val="006600"/>
              </a:buClr>
            </a:pPr>
            <a:r>
              <a:rPr lang="en-US" altLang="en-US" sz="2800" dirty="0"/>
              <a:t>Loss of consciousness, headache, weak/immobile limbs, slurred speech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One-third will die from stroke or soon after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For those who survive, there may be a period of unconsciousness and disorientation</a:t>
            </a:r>
          </a:p>
          <a:p>
            <a:pPr lvl="1">
              <a:lnSpc>
                <a:spcPct val="80000"/>
              </a:lnSpc>
              <a:buClr>
                <a:srgbClr val="006600"/>
              </a:buClr>
            </a:pPr>
            <a:r>
              <a:rPr lang="en-US" altLang="en-US" dirty="0"/>
              <a:t>As chronic effects settle in, begin to focus on physical and language complications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8875443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Autofit/>
          </a:bodyPr>
          <a:lstStyle/>
          <a:p>
            <a:pPr lvl="1">
              <a:buClr>
                <a:srgbClr val="006600"/>
              </a:buClr>
            </a:pPr>
            <a:r>
              <a:rPr lang="en-US" altLang="en-US" sz="3200" dirty="0"/>
              <a:t>Families are often frightened and confused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Following acute care, may need rehabilitative care, outpatient rehab, or nursing home care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Most individuals receive services for at least the first several months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May exhibit </a:t>
            </a:r>
            <a:r>
              <a:rPr lang="en-US" altLang="en-US" sz="3200" i="1" dirty="0"/>
              <a:t>perseveration</a:t>
            </a:r>
            <a:r>
              <a:rPr lang="en-US" altLang="en-US" sz="3200" dirty="0"/>
              <a:t>, </a:t>
            </a:r>
            <a:r>
              <a:rPr lang="en-US" altLang="en-US" sz="3200" i="1" dirty="0" err="1"/>
              <a:t>disinhibition</a:t>
            </a:r>
            <a:r>
              <a:rPr lang="en-US" altLang="en-US" sz="3200" dirty="0"/>
              <a:t>, and emotional problems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Course and extent of recovery is difficult to predict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The most frequent linguistic gains are in comprehension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3978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 lvl="1">
              <a:buClr>
                <a:srgbClr val="006600"/>
              </a:buClr>
            </a:pPr>
            <a:r>
              <a:rPr lang="en-US" altLang="en-US" sz="3200" dirty="0"/>
              <a:t>Maximum spontaneous recovery occurs in the first 3 months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Assessment and intervention begin as soon as the client’s condition permits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The earlier the treatment, the better the rate of recovery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Loss of language ability changes social roles and can lead to social isolation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May become more dependent on others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62506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Assessment for Aphasia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Occurs in multiple phases as client recovers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Medical history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Interview with client and family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Oral peripheral exam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Hearing testing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Direct speech and language testing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Counseling is ongoing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34330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/>
          </a:bodyPr>
          <a:lstStyle/>
          <a:p>
            <a:pPr lvl="1">
              <a:buClr>
                <a:srgbClr val="006600"/>
              </a:buClr>
            </a:pPr>
            <a:r>
              <a:rPr lang="en-US" altLang="en-US" sz="3200" dirty="0"/>
              <a:t>Formal testing postponed until patient is stable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Address </a:t>
            </a:r>
          </a:p>
          <a:p>
            <a:pPr lvl="2">
              <a:buClr>
                <a:srgbClr val="006600"/>
              </a:buClr>
            </a:pPr>
            <a:r>
              <a:rPr lang="en-US" altLang="en-US" sz="3200" dirty="0"/>
              <a:t>Overall communication skills	</a:t>
            </a:r>
          </a:p>
          <a:p>
            <a:pPr lvl="2">
              <a:buClr>
                <a:srgbClr val="006600"/>
              </a:buClr>
            </a:pPr>
            <a:r>
              <a:rPr lang="en-US" altLang="en-US" sz="3200" dirty="0"/>
              <a:t>Expressive language</a:t>
            </a:r>
          </a:p>
          <a:p>
            <a:pPr lvl="2">
              <a:buClr>
                <a:srgbClr val="006600"/>
              </a:buClr>
            </a:pPr>
            <a:r>
              <a:rPr lang="en-US" altLang="en-US" sz="3200" dirty="0"/>
              <a:t>Receptive language</a:t>
            </a:r>
          </a:p>
          <a:p>
            <a:pPr lvl="2">
              <a:buClr>
                <a:srgbClr val="006600"/>
              </a:buClr>
            </a:pPr>
            <a:r>
              <a:rPr lang="en-US" altLang="en-US" sz="3200" dirty="0"/>
              <a:t>All modalities across all aspects of language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Standardized tests are available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Observation/interpretation of client behavior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852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SPEECH-LANGUAGE PATHOLOGISTS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SLPs :professionals provide services related to communication disorders.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Identify ,assess ,treat , and prevent communication disorders in all modalities.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Licensed SLPs are independent who practice without prescription from other professionals.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Credentials for SLPs:</a:t>
            </a:r>
          </a:p>
          <a:p>
            <a:r>
              <a:rPr lang="en-US" dirty="0"/>
              <a:t>Bachelor degree</a:t>
            </a:r>
          </a:p>
          <a:p>
            <a:r>
              <a:rPr lang="en-US" dirty="0"/>
              <a:t>CCC-SLP.</a:t>
            </a:r>
          </a:p>
          <a:p>
            <a:r>
              <a:rPr lang="en-US" dirty="0"/>
              <a:t>Some times state license is needed. </a:t>
            </a:r>
            <a:endParaRPr lang="en-GB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6908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Goal: Aid recovery and provide compensatory strategies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Determined by assessment and client/family needs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Cross-modality generalization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Conversational techniques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“Bridging” between cerebral hemispheres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Multimodality stimulation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AAC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Neural </a:t>
            </a:r>
            <a:r>
              <a:rPr lang="en-US" altLang="en-US" sz="3200" i="1" dirty="0"/>
              <a:t>plasticity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Involve family members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55934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Right Hemisphere Brain Damage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Group of deficits resulting from right cerebral hemisphere injury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50-78% of individuals with RHBD exhibit one or more communication impairments; many do not receive treatment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Communication disorders are not strictly language-based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Paralinguistic information processed in the RH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24526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Characteristics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Neglect of information from the left side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Unrealistic denial of illness or limb involvement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Impaired judgment and self-monitoring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Lack of motivation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Inattention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Deficits may be subtle but can have a great effect on everyday life</a:t>
            </a:r>
          </a:p>
        </p:txBody>
      </p:sp>
    </p:spTree>
    <p:extLst>
      <p:ext uri="{BB962C8B-B14F-4D97-AF65-F5344CB8AC3E}">
        <p14:creationId xmlns:p14="http://schemas.microsoft.com/office/powerpoint/2010/main" val="265339830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Con.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lvl="1">
              <a:buClr>
                <a:srgbClr val="006600"/>
              </a:buClr>
            </a:pPr>
            <a:r>
              <a:rPr lang="en-US" altLang="en-US" dirty="0" err="1"/>
              <a:t>Attentional</a:t>
            </a:r>
            <a:r>
              <a:rPr lang="en-US" altLang="en-US" dirty="0"/>
              <a:t> deficits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Lack of response to information coming from the left side of the body</a:t>
            </a:r>
          </a:p>
          <a:p>
            <a:pPr lvl="1">
              <a:buClr>
                <a:srgbClr val="006600"/>
              </a:buClr>
            </a:pPr>
            <a:r>
              <a:rPr lang="en-US" altLang="en-US" dirty="0" err="1"/>
              <a:t>Visuospatial</a:t>
            </a:r>
            <a:r>
              <a:rPr lang="en-US" altLang="en-US" dirty="0"/>
              <a:t> deficits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Poor visual discrimination and poor scanning and tracking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Communication deficits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Linguistic vs. paralinguistic deficits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Facial expression, body language, and prosody are all nonverbal means of conveying intent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91025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lvl="1">
              <a:buClr>
                <a:srgbClr val="006600"/>
              </a:buClr>
            </a:pPr>
            <a:r>
              <a:rPr lang="en-US" altLang="en-US" dirty="0"/>
              <a:t>Poor auditory and visual comprehension of complex information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Limited word discrimination and visual word recognition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RH is important for activation of distant word and sentence meanings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An individual with RHBD is slower in suppressing incorrect meanings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Topic maintenance, appreciation of the communication situation, and determination of listener needs are affected areas of pragmatics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6912467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lvl="1">
              <a:buClr>
                <a:srgbClr val="006600"/>
              </a:buClr>
            </a:pPr>
            <a:r>
              <a:rPr lang="en-US" altLang="en-US" dirty="0"/>
              <a:t>Expressive language is egocentric and tangential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Verbosity or paucity of speech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Contextual cues may be missed or ignored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Misinterpretation of intended meaning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Poor judgment in determining important information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Difficulty with naming, repetition, writing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Difficulty comprehending and producing emotional language</a:t>
            </a:r>
          </a:p>
          <a:p>
            <a:pPr lvl="1">
              <a:buClr>
                <a:srgbClr val="006600"/>
              </a:buClr>
            </a:pPr>
            <a:r>
              <a:rPr lang="en-US" altLang="en-US" i="1" dirty="0" err="1"/>
              <a:t>Aprosodia</a:t>
            </a:r>
            <a:endParaRPr lang="en-US" altLang="en-US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69898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Assessment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Visual scanning and tracking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Auditory and visual comprehension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Direction following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Response to emotion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Naming and describing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Writing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Observation is essential for pragmatics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Portions of aphasia batteries, standardized measures for RHBD, and </a:t>
            </a:r>
            <a:r>
              <a:rPr lang="en-US" altLang="en-US" sz="3200" dirty="0" err="1"/>
              <a:t>nonstandardized</a:t>
            </a:r>
            <a:r>
              <a:rPr lang="en-US" altLang="en-US" sz="3200" dirty="0"/>
              <a:t> measures can be used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10717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/>
          <a:lstStyle/>
          <a:p>
            <a:pPr lvl="1">
              <a:buClr>
                <a:srgbClr val="006600"/>
              </a:buClr>
            </a:pPr>
            <a:r>
              <a:rPr lang="en-US" altLang="en-US" dirty="0"/>
              <a:t>Little is known about effective treatments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Begin with visual and auditory recognition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Expressive </a:t>
            </a:r>
            <a:r>
              <a:rPr lang="en-US" altLang="en-US" dirty="0" err="1"/>
              <a:t>aprosodia</a:t>
            </a:r>
            <a:r>
              <a:rPr lang="en-US" altLang="en-US" dirty="0"/>
              <a:t>: Imitate a sentence in unison with SLP or use cognitive-linguistic treatment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Semantic intervention approach for nonliteral language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Contextual pre-stimulation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Assistance in responding appropriately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Time restraints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Sequencing and explaining actions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Important nonlinguistic markers are targeted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65133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Traumatic Brain Injury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Disruption in normal functioning caused by a blow or jolt to the head or penetrating injury</a:t>
            </a:r>
          </a:p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Leading causes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Falls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Motor vehicle accidents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Blows to the head (sports)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Assaults</a:t>
            </a:r>
          </a:p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1.4 million people sustain TBI annually</a:t>
            </a:r>
          </a:p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Males are twice as likely to sustain a TBI</a:t>
            </a:r>
          </a:p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At least 5.3 million Americans currently have a long-term need for help as a result of TBI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65115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TBI is a diffuse injury to the brain and may result from: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Bruising and laceration of the brain from coming into contact with the rough inner surface of the skull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Secondary </a:t>
            </a:r>
            <a:r>
              <a:rPr lang="en-US" altLang="en-US" sz="3200" b="1" dirty="0"/>
              <a:t>edema</a:t>
            </a:r>
            <a:r>
              <a:rPr lang="en-US" altLang="en-US" sz="3200" dirty="0"/>
              <a:t>, which can lead to increased pressure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Infection 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Hypoxia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Intracranial pressure from tissue swelling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b="1" dirty="0"/>
              <a:t>Infarction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b="1" dirty="0"/>
              <a:t>Hematoma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582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EVIDENCE-BASED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EBP-is an essential part of effective and ethical intervention.</a:t>
            </a:r>
          </a:p>
          <a:p>
            <a:r>
              <a:rPr lang="en-US" dirty="0"/>
              <a:t>In EBP it is to decide the most efficacious intervention.</a:t>
            </a:r>
          </a:p>
          <a:p>
            <a:r>
              <a:rPr lang="en-US" dirty="0"/>
              <a:t>In EBP clinical decision making is combination of scientific </a:t>
            </a:r>
            <a:r>
              <a:rPr lang="en-US" dirty="0" err="1"/>
              <a:t>evidence,clinical</a:t>
            </a:r>
            <a:r>
              <a:rPr lang="en-US" dirty="0"/>
              <a:t> experience and client needs.</a:t>
            </a:r>
          </a:p>
          <a:p>
            <a:r>
              <a:rPr lang="en-US" dirty="0"/>
              <a:t>EBP based on two assumptions:</a:t>
            </a:r>
          </a:p>
          <a:p>
            <a:pPr>
              <a:buFontTx/>
              <a:buChar char="-"/>
            </a:pPr>
            <a:r>
              <a:rPr lang="en-US" dirty="0"/>
              <a:t>Clinical skills grows from current available data.</a:t>
            </a:r>
          </a:p>
          <a:p>
            <a:pPr>
              <a:buFontTx/>
              <a:buChar char="-"/>
            </a:pPr>
            <a:r>
              <a:rPr lang="en-US" dirty="0"/>
              <a:t>SLP and AUD. seeks new therapeutic information to improve efficacy 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56497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Aphasia-like symptoms are rare, but linguistic impairments related to cognitive damage are not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May have sensory, motor, behavioral, and affective disabilities</a:t>
            </a:r>
          </a:p>
          <a:p>
            <a:pPr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Epilepsy, </a:t>
            </a:r>
            <a:r>
              <a:rPr lang="en-US" altLang="en-US" dirty="0" err="1"/>
              <a:t>hemisensory</a:t>
            </a:r>
            <a:r>
              <a:rPr lang="en-US" altLang="en-US" dirty="0"/>
              <a:t> impairment, and hemiparesis or hemiplegia may occur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14014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Characteristics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Inability to resume interests and daily living tasks 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Affects orientation, memory, attention, reasoning/problem solving, and executive function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Language may be affected in ¾ individuals with TBI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The two most commonly reported symptoms are anomia and impaired comprehension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The most disturbed language area is pragmatics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Inability to inhibit behavior, errors of judgment, rambling speech and incoherence, poor turn-taking skills, poor affective language abilities, and inappropriate laughter and swearing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89992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06600"/>
              </a:buClr>
            </a:pPr>
            <a:r>
              <a:rPr lang="en-US" altLang="en-US" sz="3200" dirty="0"/>
              <a:t>Speech, voice, and swallowing difficulties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About 1/3 of individuals with TBI have dysarthria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Psychosocial and personality changes may include </a:t>
            </a:r>
            <a:r>
              <a:rPr lang="en-US" altLang="en-US" sz="3200" dirty="0" err="1"/>
              <a:t>disinhibition</a:t>
            </a:r>
            <a:r>
              <a:rPr lang="en-US" altLang="en-US" sz="3200" dirty="0"/>
              <a:t> or impulsivity, poor organization and social judgment, and either withdrawal or aggressiveness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Physical signs may include difficulty walking, poor coordination, and vision problems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Severity related to initial levels of consciousness and post-traumatic amnesia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29058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Lifespan Issues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06600"/>
              </a:buClr>
            </a:pPr>
            <a:r>
              <a:rPr lang="en-US" altLang="en-US" sz="3200" dirty="0"/>
              <a:t>Most are young, result of vehicular accident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Several stages of recovery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Initially, nonresponsive and require full assistance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Gradually respond to stimuli and recognize some individuals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Confusion and agitation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Inappropriate, incoherent, emotional language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Later, can remain alert and hold short conversations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36242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Oriented to person and place, not time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Inappropriate, unaware, unrealistic, and uncooperative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Frustration with greater understanding of limitations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Can later initiate and carry out tasks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May consistently behave in a socially appropriate manner, respond appropriately to others, and to plan, initiate, and complete familiar/unfamiliar tasks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Periodic depression and irritability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Most will have lingering deficits; generally in pragmatics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965199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lvl="1">
              <a:buClr>
                <a:srgbClr val="006600"/>
              </a:buClr>
            </a:pPr>
            <a:r>
              <a:rPr lang="en-US" altLang="en-US" sz="3600" dirty="0"/>
              <a:t>SLP</a:t>
            </a:r>
          </a:p>
          <a:p>
            <a:pPr lvl="2">
              <a:buClr>
                <a:srgbClr val="006600"/>
              </a:buClr>
            </a:pPr>
            <a:r>
              <a:rPr lang="en-US" altLang="en-US" sz="3600" dirty="0"/>
              <a:t>Cognitive-communication abilities</a:t>
            </a:r>
          </a:p>
          <a:p>
            <a:pPr lvl="2">
              <a:buClr>
                <a:srgbClr val="006600"/>
              </a:buClr>
            </a:pPr>
            <a:r>
              <a:rPr lang="en-US" altLang="en-US" sz="3600" dirty="0"/>
              <a:t>Swallowing</a:t>
            </a:r>
          </a:p>
          <a:p>
            <a:pPr lvl="1">
              <a:buClr>
                <a:srgbClr val="006600"/>
              </a:buClr>
            </a:pPr>
            <a:r>
              <a:rPr lang="en-US" altLang="en-US" sz="3600" dirty="0"/>
              <a:t>Assessment varies with stages of recovery</a:t>
            </a:r>
          </a:p>
          <a:p>
            <a:pPr lvl="1">
              <a:buClr>
                <a:srgbClr val="006600"/>
              </a:buClr>
            </a:pPr>
            <a:r>
              <a:rPr lang="en-US" altLang="en-US" sz="3600" dirty="0"/>
              <a:t>Few comprehensive tools</a:t>
            </a:r>
          </a:p>
          <a:p>
            <a:pPr lvl="1">
              <a:buClr>
                <a:srgbClr val="006600"/>
              </a:buClr>
            </a:pPr>
            <a:r>
              <a:rPr lang="en-US" altLang="en-US" sz="3600" dirty="0"/>
              <a:t>Sampling essential for pragmatics</a:t>
            </a:r>
          </a:p>
          <a:p>
            <a:endParaRPr lang="en-US" altLang="en-US" sz="3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746623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/>
          </a:bodyPr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b="1" dirty="0"/>
              <a:t>Cognitive rehabilitation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Restorative approach(</a:t>
            </a:r>
            <a:r>
              <a:rPr lang="en-US" altLang="en-US" sz="2800" dirty="0" err="1"/>
              <a:t>classification,word</a:t>
            </a:r>
            <a:r>
              <a:rPr lang="en-US" altLang="en-US" sz="2800" dirty="0"/>
              <a:t> association).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Compensatory approach(focused </a:t>
            </a:r>
            <a:r>
              <a:rPr lang="en-US" altLang="en-US" sz="2800" dirty="0" err="1"/>
              <a:t>attending,rehearsal</a:t>
            </a:r>
            <a:r>
              <a:rPr lang="en-US" altLang="en-US" sz="2800" dirty="0"/>
              <a:t> of new information).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Early stages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Orientation, sensorimotor stimulation, recognition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Middle stages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Reduce confusion, improve memory and goal-directed behavior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Late stages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Comprehension of complex information and directions, conversational and social skills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0081033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Dementia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Group of both pathological conditions and syndromes 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It is acquired and is characterized by intellectual decline due to neurogenic causes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Memory is the most obvious function affected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Poor reasoning or judgment, impaired abstract thinking, inability to attend to relevant information, impaired communication, and personality changes</a:t>
            </a:r>
          </a:p>
          <a:p>
            <a:pPr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Irreversible dementia is most frequently caused by Alzheimer’s disease, vascular dementia, or a combination of both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13044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Tow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324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rgbClr val="006600"/>
              </a:buClr>
              <a:buNone/>
            </a:pPr>
            <a:r>
              <a:rPr lang="en-US" altLang="en-US" sz="2800" u="sng" dirty="0"/>
              <a:t>Cortical</a:t>
            </a:r>
          </a:p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 err="1"/>
              <a:t>Visuospatial</a:t>
            </a:r>
            <a:r>
              <a:rPr lang="en-US" altLang="en-US" sz="2800" dirty="0"/>
              <a:t> deficits, memory problems, judgment and abstract thinking disturbances, and language deficits in naming, reading and writing, and auditory comprehension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Alzheimer’s 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dirty="0"/>
              <a:t>Pick’s</a:t>
            </a:r>
          </a:p>
          <a:p>
            <a:pPr>
              <a:lnSpc>
                <a:spcPct val="90000"/>
              </a:lnSpc>
              <a:buClr>
                <a:srgbClr val="006600"/>
              </a:buClr>
              <a:buNone/>
            </a:pPr>
            <a:r>
              <a:rPr lang="en-US" altLang="en-US" sz="2800" u="sng" dirty="0"/>
              <a:t>Subcortical</a:t>
            </a:r>
          </a:p>
          <a:p>
            <a:pPr>
              <a:lnSpc>
                <a:spcPct val="90000"/>
              </a:lnSpc>
              <a:buClr>
                <a:srgbClr val="006600"/>
              </a:buClr>
            </a:pPr>
            <a:r>
              <a:rPr lang="en-US" altLang="en-US" sz="2800" dirty="0"/>
              <a:t>Deficits in memory, problem solving, language, neuromuscular control</a:t>
            </a:r>
          </a:p>
          <a:p>
            <a:pPr marL="0" lvl="1"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Multiple sclerosis</a:t>
            </a:r>
          </a:p>
          <a:p>
            <a:pPr marL="0" lvl="1"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AIDS-related encephalopathy</a:t>
            </a:r>
          </a:p>
          <a:p>
            <a:pPr marL="0" lvl="1"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Parkinson’s</a:t>
            </a:r>
          </a:p>
          <a:p>
            <a:pPr marL="0" lvl="1">
              <a:lnSpc>
                <a:spcPct val="90000"/>
              </a:lnSpc>
              <a:buClr>
                <a:srgbClr val="006600"/>
              </a:buClr>
              <a:buFont typeface="Arial" charset="0"/>
              <a:buChar char="•"/>
            </a:pPr>
            <a:r>
              <a:rPr lang="en-US" altLang="en-US" dirty="0"/>
              <a:t>Huntington’s</a:t>
            </a:r>
          </a:p>
        </p:txBody>
      </p:sp>
    </p:spTree>
    <p:extLst>
      <p:ext uri="{BB962C8B-B14F-4D97-AF65-F5344CB8AC3E}">
        <p14:creationId xmlns:p14="http://schemas.microsoft.com/office/powerpoint/2010/main" val="414394243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b="1" dirty="0"/>
              <a:t>Alzheimer’s disease</a:t>
            </a:r>
            <a:br>
              <a:rPr lang="en-US" altLang="en-US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Cortical pathology 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Affects 13% of those over 65 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50% of those over 85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The most expensive disease in the U.S.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Cause unknown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Genetic and environmental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Nerve fibers degenerate, causing brain atrophy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Presence of twisted </a:t>
            </a:r>
            <a:r>
              <a:rPr lang="en-US" altLang="en-US" sz="3200" dirty="0" err="1"/>
              <a:t>neurofilaments</a:t>
            </a:r>
            <a:r>
              <a:rPr lang="en-US" altLang="en-US" sz="3200" dirty="0"/>
              <a:t> and plaques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Extensive damage to hippocampus and cortex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33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                                      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Efficacy : relates to clinical outcomes.</a:t>
            </a:r>
          </a:p>
          <a:p>
            <a:pPr>
              <a:buFontTx/>
              <a:buChar char="-"/>
            </a:pPr>
            <a:r>
              <a:rPr lang="en-US" dirty="0"/>
              <a:t>The probability of benefit to individuals under</a:t>
            </a:r>
          </a:p>
          <a:p>
            <a:pPr marL="0" indent="0">
              <a:buNone/>
            </a:pPr>
            <a:r>
              <a:rPr lang="en-US" dirty="0"/>
              <a:t>     ideal conditions of use.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It refers to an identified population.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The treatment protocol and the population should be clearly identified.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The research should be conducted under optimal intervention conditions.</a:t>
            </a:r>
          </a:p>
          <a:p>
            <a:r>
              <a:rPr lang="en-US" dirty="0"/>
              <a:t>Effectiveness: under average conditions.</a:t>
            </a:r>
          </a:p>
          <a:p>
            <a:pPr marL="0" indent="0">
              <a:buNone/>
            </a:pPr>
            <a:r>
              <a:rPr lang="en-US" dirty="0"/>
              <a:t>   - The outcome of the real-word application of </a:t>
            </a:r>
          </a:p>
          <a:p>
            <a:pPr marL="0" indent="0">
              <a:buNone/>
            </a:pPr>
            <a:r>
              <a:rPr lang="en-US" dirty="0"/>
              <a:t>      intervention.( what works).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8118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Autofit/>
          </a:bodyPr>
          <a:lstStyle/>
          <a:p>
            <a:pPr lvl="1">
              <a:buClr>
                <a:srgbClr val="006600"/>
              </a:buClr>
            </a:pPr>
            <a:r>
              <a:rPr lang="en-US" altLang="en-US" dirty="0"/>
              <a:t>Mild dementia</a:t>
            </a:r>
          </a:p>
          <a:p>
            <a:pPr lvl="2">
              <a:buClr>
                <a:srgbClr val="006600"/>
              </a:buClr>
            </a:pPr>
            <a:r>
              <a:rPr lang="en-US" altLang="en-US" sz="2800" dirty="0"/>
              <a:t>Name recall difficulty, disorientation, memory loss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Later: </a:t>
            </a:r>
            <a:r>
              <a:rPr lang="en-US" altLang="en-US" dirty="0" err="1"/>
              <a:t>Paraphasia</a:t>
            </a:r>
            <a:r>
              <a:rPr lang="en-US" altLang="en-US" dirty="0"/>
              <a:t> and delayed responding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Severe stages: Vocabulary and complex sentence production reduced; pronoun confusion, topic digression, and inability to return to and shift topic; writing and reading errors</a:t>
            </a:r>
          </a:p>
          <a:p>
            <a:pPr lvl="1">
              <a:buClr>
                <a:srgbClr val="006600"/>
              </a:buClr>
            </a:pPr>
            <a:r>
              <a:rPr lang="en-US" altLang="en-US" dirty="0"/>
              <a:t>Most severe: Naming errors and the use of generic words, syntactic errors, minimal comprehension, jargon, echolalia, or </a:t>
            </a:r>
            <a:r>
              <a:rPr lang="en-US" altLang="en-US" dirty="0" err="1"/>
              <a:t>mutism</a:t>
            </a:r>
            <a:endParaRPr lang="en-US" altLang="en-US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6827533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en-US" sz="4400" dirty="0"/>
              <a:t>Lifespan Issues</a:t>
            </a:r>
            <a:br>
              <a:rPr lang="en-US" altLang="en-US" sz="4400" dirty="0"/>
            </a:b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600" dirty="0"/>
              <a:t>Often unaware or ignores early signs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600" dirty="0"/>
              <a:t>No cures, but drug therapy may help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600" dirty="0"/>
              <a:t>Early stages: Memory loss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600" dirty="0"/>
              <a:t>As disease progresses, memory loss increases and vocabulary decreases</a:t>
            </a:r>
          </a:p>
          <a:p>
            <a:pPr lvl="2">
              <a:lnSpc>
                <a:spcPct val="90000"/>
              </a:lnSpc>
              <a:buClr>
                <a:srgbClr val="006600"/>
              </a:buClr>
            </a:pPr>
            <a:r>
              <a:rPr lang="en-US" altLang="en-US" sz="3600" dirty="0"/>
              <a:t>Most advanced stages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3600" dirty="0"/>
              <a:t>All intellectual functions are severely impaired</a:t>
            </a:r>
          </a:p>
          <a:p>
            <a:pPr lvl="3">
              <a:lnSpc>
                <a:spcPct val="90000"/>
              </a:lnSpc>
              <a:buClr>
                <a:srgbClr val="006600"/>
              </a:buClr>
            </a:pPr>
            <a:r>
              <a:rPr lang="en-US" altLang="en-US" sz="3600" dirty="0"/>
              <a:t>Almost all reside in nursing homes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84409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Assessment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06600"/>
              </a:buClr>
            </a:pPr>
            <a:r>
              <a:rPr lang="en-US" altLang="en-US" sz="3200" dirty="0"/>
              <a:t>Definitive diagnosis difficult in early stages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Neuroimaging techniques may help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Computer-based assessments (usually test attention ,words and pictures recall)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SLP identifies changes in language performance and behavior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Genetic history and health information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Observation in different environments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A few language tests exist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Scales can be used for rating loss</a:t>
            </a:r>
          </a:p>
          <a:p>
            <a:pPr lvl="1">
              <a:buClr>
                <a:srgbClr val="006600"/>
              </a:buClr>
            </a:pPr>
            <a:r>
              <a:rPr lang="en-US" altLang="en-US" sz="3200" dirty="0"/>
              <a:t>Aphasia assessments can be used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366468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Maintain highest level of functioning 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Emphasize intact abilities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i="1" dirty="0"/>
              <a:t>Cognitive training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i="1" dirty="0"/>
              <a:t>Cognitive stimulation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Computer-assisted cognitive interventions, reminiscence therapy, errorless learning, simulated presence therapy, spaced-retrieval, and vanishing cues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Family members can be trained</a:t>
            </a:r>
          </a:p>
          <a:p>
            <a:pPr lvl="1">
              <a:lnSpc>
                <a:spcPct val="90000"/>
              </a:lnSpc>
              <a:buClr>
                <a:srgbClr val="006600"/>
              </a:buClr>
            </a:pPr>
            <a:r>
              <a:rPr lang="en-US" altLang="en-US" sz="3200" dirty="0"/>
              <a:t>New </a:t>
            </a:r>
            <a:r>
              <a:rPr lang="en-US" altLang="en-US" sz="3200" dirty="0" err="1"/>
              <a:t>drugs,gene</a:t>
            </a:r>
            <a:r>
              <a:rPr lang="en-US" altLang="en-US" sz="3200" dirty="0"/>
              <a:t> therapy, </a:t>
            </a:r>
            <a:r>
              <a:rPr lang="en-US" altLang="en-US" sz="3200" dirty="0" err="1"/>
              <a:t>bioengeneering,stem</a:t>
            </a:r>
            <a:r>
              <a:rPr lang="en-US" altLang="en-US" sz="3200" dirty="0"/>
              <a:t> cells may someday be used to regenerate brain tissue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30588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3810000"/>
          </a:xfrm>
        </p:spPr>
        <p:txBody>
          <a:bodyPr/>
          <a:lstStyle/>
          <a:p>
            <a:r>
              <a:rPr lang="en-US" altLang="en-US" dirty="0"/>
              <a:t>Fluency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20530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dirty="0"/>
              <a:t>Fluency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Fluent speech is the consistent ability to move the speech production apparatus in an effortless, smooth, and rapid manner</a:t>
            </a:r>
          </a:p>
          <a:p>
            <a:pPr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Results in a continuous, uninterrupted forward flow of speech</a:t>
            </a:r>
          </a:p>
          <a:p>
            <a:pPr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Stuttering is characterized by involuntary repetitions of sounds and syllables, sound prolongations, and broken words</a:t>
            </a:r>
          </a:p>
          <a:p>
            <a:pPr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Cause is unknown, possibly genetic</a:t>
            </a:r>
          </a:p>
          <a:p>
            <a:pPr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Incidence of stuttering is ~1%</a:t>
            </a:r>
          </a:p>
          <a:p>
            <a:pPr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Affects more males than females(2.3to1-3to1)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26593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867400"/>
          </a:xfrm>
        </p:spPr>
        <p:txBody>
          <a:bodyPr>
            <a:normAutofit fontScale="92500"/>
          </a:bodyPr>
          <a:lstStyle/>
          <a:p>
            <a:r>
              <a:rPr lang="en-US" dirty="0"/>
              <a:t>Stuttering has a high degree of familial incidence</a:t>
            </a:r>
          </a:p>
          <a:p>
            <a:r>
              <a:rPr lang="en-US" dirty="0"/>
              <a:t>50% of stutterers have relatives who stuttered at some time of their life.</a:t>
            </a:r>
          </a:p>
          <a:p>
            <a:r>
              <a:rPr lang="en-US" dirty="0"/>
              <a:t>15% of first-degree relatives of people who stutter are current or recovered stutterers.</a:t>
            </a:r>
          </a:p>
          <a:p>
            <a:r>
              <a:rPr lang="en-US" dirty="0"/>
              <a:t>If one twin stutters a high probability the other twin will stutter.</a:t>
            </a:r>
          </a:p>
          <a:p>
            <a:r>
              <a:rPr lang="en-US" dirty="0"/>
              <a:t>The rate of concordance is higher for monozygotic (identical)twins than for dizygotic (fraternal) twins.</a:t>
            </a:r>
          </a:p>
          <a:p>
            <a:r>
              <a:rPr lang="en-US" dirty="0"/>
              <a:t>Stuttering may be linked to a specific single gene.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964800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dirty="0"/>
              <a:t>Fluent Speech vs. Stuttering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dirty="0">
                <a:latin typeface="Times New Roman" pitchFamily="-48" charset="0"/>
              </a:rPr>
              <a:t>NORMAL DISFLUENCIES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Children exhibit hesitations, revisions, and interruptions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Increase in </a:t>
            </a:r>
            <a:r>
              <a:rPr lang="en-US" altLang="en-US" dirty="0" err="1">
                <a:latin typeface="Times New Roman" pitchFamily="-48" charset="0"/>
              </a:rPr>
              <a:t>disfluent</a:t>
            </a:r>
            <a:r>
              <a:rPr lang="en-US" altLang="en-US" dirty="0">
                <a:latin typeface="Times New Roman" pitchFamily="-48" charset="0"/>
              </a:rPr>
              <a:t> speech around age 2, improving after age 3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Normal </a:t>
            </a:r>
            <a:r>
              <a:rPr lang="en-US" altLang="en-US" dirty="0" err="1">
                <a:latin typeface="Times New Roman" pitchFamily="-48" charset="0"/>
              </a:rPr>
              <a:t>disfluencies</a:t>
            </a:r>
            <a:endParaRPr lang="en-US" altLang="en-US" dirty="0">
              <a:latin typeface="Times New Roman" pitchFamily="-48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Age 2: whole word repetitions, interjections, and syllable repetitions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Revisions are common around age 3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May repeat whole multisyllabic words, interject a word or phrase, repeat phrases, or revise sentences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822235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Times New Roman" pitchFamily="-48" charset="0"/>
              </a:rPr>
              <a:t>Stuttered </a:t>
            </a:r>
            <a:r>
              <a:rPr lang="en-US" altLang="en-US" dirty="0" err="1">
                <a:latin typeface="Times New Roman" pitchFamily="-48" charset="0"/>
              </a:rPr>
              <a:t>Disfluencies</a:t>
            </a:r>
            <a:br>
              <a:rPr lang="en-US" altLang="en-US" dirty="0">
                <a:latin typeface="Times New Roman" pitchFamily="-4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92500"/>
          </a:bodyPr>
          <a:lstStyle/>
          <a:p>
            <a:pPr lvl="1"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Audible or silent repetitions and prolongations</a:t>
            </a:r>
          </a:p>
          <a:p>
            <a:pPr lvl="1"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Tense pauses and hesitations within and between words</a:t>
            </a:r>
          </a:p>
          <a:p>
            <a:pPr lvl="1"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Within-word and between-word </a:t>
            </a:r>
            <a:r>
              <a:rPr lang="en-US" altLang="en-US" dirty="0" err="1">
                <a:latin typeface="Times New Roman" pitchFamily="-48" charset="0"/>
              </a:rPr>
              <a:t>disfluencies</a:t>
            </a:r>
            <a:endParaRPr lang="en-US" altLang="en-US" dirty="0">
              <a:latin typeface="Times New Roman" pitchFamily="-48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Young children </a:t>
            </a:r>
          </a:p>
          <a:p>
            <a:pPr lvl="2">
              <a:spcBef>
                <a:spcPts val="600"/>
              </a:spcBef>
            </a:pPr>
            <a:r>
              <a:rPr lang="en-US" altLang="en-US" sz="2800" dirty="0">
                <a:latin typeface="Times New Roman" pitchFamily="-48" charset="0"/>
              </a:rPr>
              <a:t>Monosyllabic whole-word repetitions, sound repetitions, syllable repetitions, audible and inaudible prolongations. </a:t>
            </a:r>
          </a:p>
          <a:p>
            <a:pPr lvl="1"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Clustered </a:t>
            </a:r>
            <a:r>
              <a:rPr lang="en-US" altLang="en-US" dirty="0" err="1">
                <a:latin typeface="Times New Roman" pitchFamily="-48" charset="0"/>
              </a:rPr>
              <a:t>disfluencies</a:t>
            </a:r>
            <a:r>
              <a:rPr lang="en-US" altLang="en-US" dirty="0">
                <a:latin typeface="Times New Roman" pitchFamily="-48" charset="0"/>
              </a:rPr>
              <a:t> are common </a:t>
            </a:r>
          </a:p>
          <a:p>
            <a:pPr lvl="1"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Secondary characteristics or accessory behaviors</a:t>
            </a:r>
          </a:p>
          <a:p>
            <a:pPr lvl="2">
              <a:spcBef>
                <a:spcPts val="600"/>
              </a:spcBef>
            </a:pPr>
            <a:r>
              <a:rPr lang="en-US" altLang="en-US" sz="2800" dirty="0">
                <a:latin typeface="Times New Roman" pitchFamily="-48" charset="0"/>
              </a:rPr>
              <a:t>Eye blinking, facial grimacing or tension, exaggerated movements of head/shoulders/arms, interjected speech fragments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9451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 Onset and Development of Stuttering Throughout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b="1" dirty="0">
                <a:latin typeface="Times New Roman" pitchFamily="-48" charset="0"/>
              </a:rPr>
              <a:t>Developmental Stuttering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Most common form of stuttering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Begins in the preschool years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Onset gradual, increasing in severity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Usually occurs on content words, initial syllables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b="1" dirty="0">
                <a:latin typeface="Times New Roman" pitchFamily="-48" charset="0"/>
              </a:rPr>
              <a:t>Neurogenic Stuttering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Typically associated with neurological disease or trauma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Usually occurs on function words, widely dispersed through utterance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No secondary characteristics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dirty="0">
                <a:latin typeface="Times New Roman" pitchFamily="-48" charset="0"/>
              </a:rPr>
              <a:t>No improvement with repeated readings or singing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417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r>
              <a:rPr lang="en-US" dirty="0"/>
              <a:t>Efficiency :one way to determine effectiveness</a:t>
            </a:r>
          </a:p>
          <a:p>
            <a:r>
              <a:rPr lang="en-US" dirty="0"/>
              <a:t>Results from application of the quickest method involving the least effort and the greatest positive benefit.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PROFESSIONAL ORGANIZATIONS.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784625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Times New Roman" pitchFamily="-48" charset="0"/>
              </a:rPr>
              <a:t>Developmental Framework</a:t>
            </a:r>
            <a:br>
              <a:rPr lang="en-US" altLang="en-US" dirty="0">
                <a:latin typeface="Times New Roman" pitchFamily="-4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Phase One (2-6 years)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Sound/syllable repetitions ; generally not aware or bothered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Phase Two (elementary school)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Stuttering on content words, more habitual; child refers to self as stutterer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Phase Three (8 years – young adulthood)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Stuttering in response to situations;  little fear, avoidance, embarrassment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Phase Four 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Most advanced; fearful anticipation, avoidance of words/situations; embarrassment</a:t>
            </a:r>
          </a:p>
        </p:txBody>
      </p:sp>
    </p:spTree>
    <p:extLst>
      <p:ext uri="{BB962C8B-B14F-4D97-AF65-F5344CB8AC3E}">
        <p14:creationId xmlns:p14="http://schemas.microsoft.com/office/powerpoint/2010/main" val="1430031759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 Effects of Stuttering Throughout the Lifespan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Considered a disability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Children may withdraw/refuse to speak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Adults may seek professions that require little oral communication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Poorer in educational adjustment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Employers view stuttering negatively, but seeking treatment positively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>
                <a:latin typeface="Times New Roman" pitchFamily="-48" charset="0"/>
              </a:rPr>
              <a:t>Successful treatment improves social interactions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78275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Theories and Conceptualizations of Stuttering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Organic Theory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Proposes an actual physical cause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Many have been proposed</a:t>
            </a:r>
          </a:p>
          <a:p>
            <a:pPr lvl="2"/>
            <a:r>
              <a:rPr lang="en-US" altLang="en-US" dirty="0">
                <a:latin typeface="Times New Roman" pitchFamily="-48" charset="0"/>
              </a:rPr>
              <a:t>All have failed to explain stuttering satisfactorily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Renewed interest in </a:t>
            </a:r>
            <a:r>
              <a:rPr lang="en-US" altLang="en-US" b="1" i="1" dirty="0">
                <a:latin typeface="Times New Roman" pitchFamily="-48" charset="0"/>
              </a:rPr>
              <a:t>cerebral dominance theory</a:t>
            </a:r>
            <a:r>
              <a:rPr lang="en-US" altLang="en-US" b="1" dirty="0">
                <a:latin typeface="Times New Roman" pitchFamily="-48" charset="0"/>
              </a:rPr>
              <a:t> </a:t>
            </a:r>
          </a:p>
          <a:p>
            <a:pPr marL="457200" lvl="1" indent="0">
              <a:buNone/>
            </a:pPr>
            <a:r>
              <a:rPr lang="en-US" altLang="en-US" dirty="0">
                <a:latin typeface="Times New Roman" pitchFamily="-48" charset="0"/>
              </a:rPr>
              <a:t>    (handedness theory)</a:t>
            </a:r>
          </a:p>
          <a:p>
            <a:pPr lvl="2"/>
            <a:r>
              <a:rPr lang="en-US" altLang="en-US" sz="2800" dirty="0">
                <a:latin typeface="Times New Roman" pitchFamily="-48" charset="0"/>
              </a:rPr>
              <a:t>Structural and functional differences in the brains of adults with chronic developmental stuttering </a:t>
            </a:r>
          </a:p>
          <a:p>
            <a:endParaRPr lang="en-US" altLang="en-US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053347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Times New Roman" pitchFamily="-48" charset="0"/>
              </a:rPr>
              <a:t>Behavioral Theory</a:t>
            </a:r>
            <a:br>
              <a:rPr lang="en-US" altLang="en-US" dirty="0">
                <a:latin typeface="Times New Roman" pitchFamily="-4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 lvl="1"/>
            <a:r>
              <a:rPr lang="en-US" altLang="en-US" dirty="0">
                <a:latin typeface="Times New Roman" pitchFamily="-48" charset="0"/>
              </a:rPr>
              <a:t>Stuttering is a learned response  </a:t>
            </a:r>
          </a:p>
          <a:p>
            <a:pPr lvl="1"/>
            <a:r>
              <a:rPr lang="en-US" altLang="en-US" i="1" dirty="0" err="1">
                <a:latin typeface="Times New Roman" pitchFamily="-48" charset="0"/>
              </a:rPr>
              <a:t>Diagnosogenic</a:t>
            </a:r>
            <a:r>
              <a:rPr lang="en-US" altLang="en-US" i="1" dirty="0">
                <a:latin typeface="Times New Roman" pitchFamily="-48" charset="0"/>
              </a:rPr>
              <a:t> theory</a:t>
            </a:r>
            <a:r>
              <a:rPr lang="en-US" altLang="en-US" dirty="0">
                <a:latin typeface="Times New Roman" pitchFamily="-48" charset="0"/>
              </a:rPr>
              <a:t>( Wendell Johnson1940,50)</a:t>
            </a:r>
            <a:endParaRPr lang="en-US" altLang="en-US" i="1" dirty="0">
              <a:latin typeface="Times New Roman" pitchFamily="-48" charset="0"/>
            </a:endParaRPr>
          </a:p>
          <a:p>
            <a:pPr lvl="2"/>
            <a:r>
              <a:rPr lang="en-US" altLang="en-US" sz="2800" dirty="0">
                <a:latin typeface="Times New Roman" pitchFamily="-48" charset="0"/>
              </a:rPr>
              <a:t>Overly concerned parents react negatively to normal speech hesitations and repetitions, causing anxiety in the child and increased stuttering</a:t>
            </a:r>
          </a:p>
          <a:p>
            <a:pPr lvl="2"/>
            <a:r>
              <a:rPr lang="en-US" altLang="en-US" sz="2800" dirty="0">
                <a:latin typeface="Times New Roman" pitchFamily="-48" charset="0"/>
              </a:rPr>
              <a:t>There is contrary evidence to this theory</a:t>
            </a:r>
          </a:p>
          <a:p>
            <a:pPr lvl="2"/>
            <a:r>
              <a:rPr lang="en-US" altLang="en-US" sz="2800" dirty="0">
                <a:latin typeface="Times New Roman" pitchFamily="-48" charset="0"/>
              </a:rPr>
              <a:t>Natural recovery may actually be due in part to parents explicitly telling their child to slow down, stop and start again, or think before speaking </a:t>
            </a:r>
          </a:p>
        </p:txBody>
      </p:sp>
    </p:spTree>
    <p:extLst>
      <p:ext uri="{BB962C8B-B14F-4D97-AF65-F5344CB8AC3E}">
        <p14:creationId xmlns:p14="http://schemas.microsoft.com/office/powerpoint/2010/main" val="2680518666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Times New Roman" pitchFamily="-48" charset="0"/>
              </a:rPr>
              <a:t>Psychological Theory</a:t>
            </a:r>
            <a:br>
              <a:rPr lang="en-US" altLang="en-US" dirty="0">
                <a:latin typeface="Times New Roman" pitchFamily="-4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>
                <a:latin typeface="Times New Roman" pitchFamily="-48" charset="0"/>
              </a:rPr>
              <a:t>Contends stuttering is a neurotic symptom</a:t>
            </a:r>
          </a:p>
          <a:p>
            <a:pPr lvl="2"/>
            <a:r>
              <a:rPr lang="en-US" altLang="en-US" sz="2800" dirty="0">
                <a:latin typeface="Times New Roman" pitchFamily="-48" charset="0"/>
              </a:rPr>
              <a:t>Treated most appropriately by psychotherapy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Yet to provide a cogent explanation for the underlying cause of stuttering or its onset and development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70826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Times New Roman" pitchFamily="-48" charset="0"/>
              </a:rPr>
              <a:t>Current Conceptual Models of Stuttering</a:t>
            </a:r>
            <a:br>
              <a:rPr lang="en-US" altLang="en-US" dirty="0">
                <a:latin typeface="Times New Roman" pitchFamily="-4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pPr lvl="1"/>
            <a:r>
              <a:rPr lang="en-US" altLang="en-US" i="1" dirty="0">
                <a:latin typeface="Times New Roman" pitchFamily="-48" charset="0"/>
              </a:rPr>
              <a:t>Covert Repair Hypothesis</a:t>
            </a:r>
          </a:p>
          <a:p>
            <a:pPr lvl="2"/>
            <a:r>
              <a:rPr lang="en-US" altLang="en-US" dirty="0">
                <a:latin typeface="Times New Roman" pitchFamily="-48" charset="0"/>
              </a:rPr>
              <a:t>Stuttering is a reaction to a flaw in the speech production plan </a:t>
            </a:r>
          </a:p>
          <a:p>
            <a:pPr lvl="1"/>
            <a:r>
              <a:rPr lang="en-US" altLang="en-US" i="1" dirty="0">
                <a:latin typeface="Times New Roman" pitchFamily="-48" charset="0"/>
              </a:rPr>
              <a:t>Demands and Capacities Model</a:t>
            </a:r>
          </a:p>
          <a:p>
            <a:pPr lvl="2"/>
            <a:r>
              <a:rPr lang="en-US" altLang="en-US" dirty="0">
                <a:latin typeface="Times New Roman" pitchFamily="-48" charset="0"/>
              </a:rPr>
              <a:t>Stuttering develops when demands to produce fluent speech exceed child’s physical and learned capacities 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EXPLAN Model</a:t>
            </a:r>
          </a:p>
          <a:p>
            <a:pPr lvl="2"/>
            <a:r>
              <a:rPr lang="en-US" altLang="en-US" dirty="0">
                <a:latin typeface="Times New Roman" pitchFamily="-48" charset="0"/>
              </a:rPr>
              <a:t>Fluency failures occur when one or both of the following components failed:</a:t>
            </a:r>
            <a:endParaRPr lang="en-US" altLang="en-US" dirty="0">
              <a:latin typeface="Times New Roman" pitchFamily="-48" charset="0"/>
              <a:cs typeface="Times New Roman" pitchFamily="-48" charset="0"/>
            </a:endParaRPr>
          </a:p>
          <a:p>
            <a:pPr lvl="2"/>
            <a:r>
              <a:rPr lang="en-US" altLang="en-US" dirty="0">
                <a:latin typeface="Times New Roman" pitchFamily="-48" charset="0"/>
                <a:cs typeface="Times New Roman" pitchFamily="-48" charset="0"/>
              </a:rPr>
              <a:t>EX: Execution</a:t>
            </a:r>
          </a:p>
          <a:p>
            <a:pPr lvl="2"/>
            <a:r>
              <a:rPr lang="en-US" altLang="en-US" dirty="0">
                <a:latin typeface="Times New Roman" pitchFamily="-48" charset="0"/>
                <a:cs typeface="Times New Roman" pitchFamily="-48" charset="0"/>
              </a:rPr>
              <a:t>PLAN: Speech planning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495904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Times New Roman" pitchFamily="-48" charset="0"/>
              </a:rPr>
              <a:t>The Evaluation of Stuttering</a:t>
            </a:r>
            <a:br>
              <a:rPr lang="en-US" altLang="en-US" dirty="0">
                <a:latin typeface="Times New Roman" pitchFamily="-4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Detailed analysis of speech behaviors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Average number of each type of </a:t>
            </a:r>
            <a:r>
              <a:rPr lang="en-US" altLang="en-US" dirty="0" err="1">
                <a:latin typeface="Times New Roman" pitchFamily="-48" charset="0"/>
              </a:rPr>
              <a:t>disfluency</a:t>
            </a:r>
            <a:endParaRPr lang="en-US" altLang="en-US" dirty="0">
              <a:latin typeface="Times New Roman" pitchFamily="-48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Duration of </a:t>
            </a:r>
            <a:r>
              <a:rPr lang="en-US" altLang="en-US" dirty="0" err="1">
                <a:latin typeface="Times New Roman" pitchFamily="-48" charset="0"/>
              </a:rPr>
              <a:t>disfluencies</a:t>
            </a:r>
            <a:r>
              <a:rPr lang="en-US" altLang="en-US" dirty="0">
                <a:latin typeface="Times New Roman" pitchFamily="-4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Standardized tests may be used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Therapy may be recommended if two or more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Sound prolongations more than 25% of total </a:t>
            </a:r>
            <a:r>
              <a:rPr lang="en-US" altLang="en-US" sz="2800" dirty="0" err="1">
                <a:latin typeface="Times New Roman" pitchFamily="-48" charset="0"/>
              </a:rPr>
              <a:t>disfluencies</a:t>
            </a:r>
            <a:endParaRPr lang="en-US" altLang="en-US" sz="2800" dirty="0">
              <a:latin typeface="Times New Roman" pitchFamily="-48" charset="0"/>
            </a:endParaRP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Sound/syllable reps or sound prolongations on first syllables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Loss of eye contact on more than 50% of utterances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A score of 18 or more on the SPI(</a:t>
            </a:r>
            <a:r>
              <a:rPr lang="en-US" altLang="en-US" dirty="0">
                <a:latin typeface="Times New Roman" pitchFamily="-48" charset="0"/>
              </a:rPr>
              <a:t>Stuttering Prediction Instrument)</a:t>
            </a:r>
            <a:endParaRPr lang="en-US" altLang="en-US" sz="2800" dirty="0">
              <a:latin typeface="Times New Roman" pitchFamily="-48" charset="0"/>
            </a:endParaRPr>
          </a:p>
          <a:p>
            <a:pPr lvl="2">
              <a:lnSpc>
                <a:spcPct val="90000"/>
              </a:lnSpc>
            </a:pPr>
            <a:r>
              <a:rPr lang="en-US" altLang="en-US" sz="2800" dirty="0">
                <a:latin typeface="Times New Roman" pitchFamily="-48" charset="0"/>
              </a:rPr>
              <a:t>At least one adult expressing concern about speech fluency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087853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Therapeutic </a:t>
            </a:r>
            <a:r>
              <a:rPr lang="en-US" altLang="en-US" dirty="0">
                <a:latin typeface="Times New Roman" pitchFamily="-48" charset="0"/>
              </a:rPr>
              <a:t>Approaches</a:t>
            </a:r>
            <a:br>
              <a:rPr lang="en-US" altLang="en-US" dirty="0">
                <a:latin typeface="Times New Roman" pitchFamily="-4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Indirect Approaches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latin typeface="Times New Roman" pitchFamily="-48" charset="0"/>
              </a:rPr>
              <a:t>For children just beginning to stutter; mild</a:t>
            </a:r>
          </a:p>
          <a:p>
            <a:pPr lvl="1"/>
            <a:r>
              <a:rPr lang="en-US" altLang="en-US" sz="3200" dirty="0">
                <a:latin typeface="Times New Roman" pitchFamily="-48" charset="0"/>
              </a:rPr>
              <a:t>Provide a slow, relaxed speech model; play-oriented activities </a:t>
            </a:r>
          </a:p>
          <a:p>
            <a:pPr lvl="1"/>
            <a:r>
              <a:rPr lang="en-US" altLang="en-US" sz="3200" dirty="0">
                <a:latin typeface="Times New Roman" pitchFamily="-48" charset="0"/>
              </a:rPr>
              <a:t>Goal: Facilitate fluency through environmental manipulation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Direct Approaches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latin typeface="Times New Roman" pitchFamily="-48" charset="0"/>
              </a:rPr>
              <a:t>For children stuttering at least a year; mod-severe</a:t>
            </a:r>
          </a:p>
          <a:p>
            <a:pPr lvl="1"/>
            <a:r>
              <a:rPr lang="en-US" altLang="en-US" sz="3200" dirty="0">
                <a:latin typeface="Times New Roman" pitchFamily="-48" charset="0"/>
              </a:rPr>
              <a:t>Explicit attempts to modify speech </a:t>
            </a:r>
          </a:p>
          <a:p>
            <a:pPr lvl="1"/>
            <a:r>
              <a:rPr lang="en-US" altLang="en-US" sz="3200" dirty="0">
                <a:latin typeface="Times New Roman" pitchFamily="-48" charset="0"/>
              </a:rPr>
              <a:t>“Hard” and “easy” speech</a:t>
            </a:r>
          </a:p>
          <a:p>
            <a:pPr lvl="1"/>
            <a:r>
              <a:rPr lang="en-US" altLang="en-US" sz="3200" dirty="0">
                <a:latin typeface="Times New Roman" pitchFamily="-48" charset="0"/>
              </a:rPr>
              <a:t>Strategies to increase easy speech and change from hard to easy speech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164268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Therapeutic Techniques Used With Older Children and Adults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r>
              <a:rPr lang="en-US" altLang="en-US" dirty="0">
                <a:latin typeface="Times New Roman" pitchFamily="-48" charset="0"/>
              </a:rPr>
              <a:t>Fluency-Shaping Techniques</a:t>
            </a:r>
          </a:p>
          <a:p>
            <a:pPr lvl="1"/>
            <a:r>
              <a:rPr lang="en-US" altLang="en-US" b="1" dirty="0">
                <a:latin typeface="Times New Roman" pitchFamily="-48" charset="0"/>
              </a:rPr>
              <a:t>Prolonged speech: </a:t>
            </a:r>
            <a:r>
              <a:rPr lang="en-US" altLang="en-US" dirty="0">
                <a:latin typeface="Times New Roman" pitchFamily="-48" charset="0"/>
              </a:rPr>
              <a:t>Reducing speech rate</a:t>
            </a:r>
          </a:p>
          <a:p>
            <a:pPr lvl="2"/>
            <a:r>
              <a:rPr lang="en-US" altLang="en-US" sz="2000" dirty="0">
                <a:latin typeface="Times New Roman" pitchFamily="-48" charset="0"/>
              </a:rPr>
              <a:t>Delayed auditory feedback</a:t>
            </a:r>
          </a:p>
          <a:p>
            <a:pPr lvl="1"/>
            <a:r>
              <a:rPr lang="en-US" altLang="en-US" i="1" dirty="0">
                <a:latin typeface="Times New Roman" pitchFamily="-48" charset="0"/>
              </a:rPr>
              <a:t>Light articulatory contacts</a:t>
            </a:r>
            <a:r>
              <a:rPr lang="en-US" altLang="en-US" dirty="0">
                <a:latin typeface="Times New Roman" pitchFamily="-48" charset="0"/>
              </a:rPr>
              <a:t> and </a:t>
            </a:r>
            <a:r>
              <a:rPr lang="en-US" altLang="en-US" i="1" dirty="0">
                <a:latin typeface="Times New Roman" pitchFamily="-48" charset="0"/>
              </a:rPr>
              <a:t>gentle voicing onsets</a:t>
            </a:r>
          </a:p>
          <a:p>
            <a:pPr lvl="2"/>
            <a:r>
              <a:rPr lang="en-US" altLang="en-US" sz="2000" dirty="0">
                <a:latin typeface="Times New Roman" pitchFamily="-48" charset="0"/>
              </a:rPr>
              <a:t>Reduces rate and tension</a:t>
            </a:r>
          </a:p>
          <a:p>
            <a:pPr lvl="1"/>
            <a:r>
              <a:rPr lang="en-US" altLang="en-US" i="1" dirty="0">
                <a:latin typeface="Times New Roman" pitchFamily="-48" charset="0"/>
              </a:rPr>
              <a:t>Pausing/Phrasing</a:t>
            </a:r>
          </a:p>
          <a:p>
            <a:pPr lvl="2"/>
            <a:r>
              <a:rPr lang="en-US" altLang="en-US" sz="2000" dirty="0">
                <a:latin typeface="Times New Roman" pitchFamily="-48" charset="0"/>
              </a:rPr>
              <a:t>Lengthens naturally occurring pauses and adds pauses</a:t>
            </a:r>
          </a:p>
          <a:p>
            <a:pPr lvl="2"/>
            <a:r>
              <a:rPr lang="en-US" altLang="en-US" sz="2000" i="1" dirty="0">
                <a:latin typeface="Times New Roman" pitchFamily="-48" charset="0"/>
              </a:rPr>
              <a:t>Gradual Increase in Length and Complexity of Utterance</a:t>
            </a:r>
            <a:r>
              <a:rPr lang="en-US" altLang="en-US" sz="2000" dirty="0">
                <a:latin typeface="Times New Roman" pitchFamily="-48" charset="0"/>
              </a:rPr>
              <a:t> program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Response-contingent stimulation</a:t>
            </a:r>
          </a:p>
          <a:p>
            <a:pPr lvl="2"/>
            <a:r>
              <a:rPr lang="en-US" altLang="en-US" sz="2000" dirty="0">
                <a:latin typeface="Times New Roman" pitchFamily="-48" charset="0"/>
              </a:rPr>
              <a:t>Response contingent time out from speaking</a:t>
            </a:r>
          </a:p>
          <a:p>
            <a:pPr lvl="2"/>
            <a:r>
              <a:rPr lang="en-US" altLang="en-US" sz="2000" dirty="0" err="1">
                <a:latin typeface="Times New Roman" pitchFamily="-48" charset="0"/>
              </a:rPr>
              <a:t>Lidcombe</a:t>
            </a:r>
            <a:r>
              <a:rPr lang="en-US" altLang="en-US" sz="2000" dirty="0">
                <a:latin typeface="Times New Roman" pitchFamily="-48" charset="0"/>
              </a:rPr>
              <a:t> program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818157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Therapeutic Techniques Used With Older Children and Adults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Stuttering Modification Techniques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Cancellation phase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Pull-out phase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Preparatory sets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Selecting Intervention Techniques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Depends on severity, motivation, and specific needs of the person who stutters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Times New Roman" pitchFamily="-48" charset="0"/>
              </a:rPr>
              <a:t>Also the SLP’s knowledge of available techniques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641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4267200"/>
          </a:xfrm>
        </p:spPr>
        <p:txBody>
          <a:bodyPr/>
          <a:lstStyle/>
          <a:p>
            <a:r>
              <a:rPr lang="en-US" dirty="0"/>
              <a:t>ASSESSMENT &amp; INTERVENTION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997574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 Effectiveness of Stuttering Intervention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latin typeface="Times New Roman" pitchFamily="-48" charset="0"/>
              </a:rPr>
              <a:t>Efficacy of Intervention with Preschool-Age Children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Up to 91% of preschool children who received treatment maintained fluent speech 5 years post treatment</a:t>
            </a:r>
          </a:p>
          <a:p>
            <a:r>
              <a:rPr lang="en-US" altLang="en-US" dirty="0">
                <a:latin typeface="Times New Roman" pitchFamily="-48" charset="0"/>
              </a:rPr>
              <a:t>Efficacy of Intervention with School-Age Children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61% average decrease in stuttering frequency/severity across nine studies</a:t>
            </a:r>
          </a:p>
          <a:p>
            <a:r>
              <a:rPr lang="en-US" altLang="en-US" dirty="0">
                <a:latin typeface="Times New Roman" pitchFamily="-48" charset="0"/>
              </a:rPr>
              <a:t>Efficacy of Intervention with Adolescents and Adults</a:t>
            </a:r>
          </a:p>
          <a:p>
            <a:pPr lvl="1"/>
            <a:r>
              <a:rPr lang="en-US" altLang="en-US" dirty="0">
                <a:latin typeface="Times New Roman" pitchFamily="-48" charset="0"/>
              </a:rPr>
              <a:t>Studies suggest a 60-80% improvement rate regardless of therapeutic </a:t>
            </a:r>
            <a:r>
              <a:rPr lang="en-US" altLang="en-US">
                <a:latin typeface="Times New Roman" pitchFamily="-48" charset="0"/>
              </a:rPr>
              <a:t>technique that was used</a:t>
            </a:r>
            <a:endParaRPr lang="en-US" altLang="en-US" dirty="0">
              <a:latin typeface="Times New Roman" pitchFamily="-4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558524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953000"/>
          </a:xfrm>
        </p:spPr>
        <p:txBody>
          <a:bodyPr/>
          <a:lstStyle/>
          <a:p>
            <a:r>
              <a:rPr lang="en-US" altLang="en-US" dirty="0"/>
              <a:t>Voice and Resonance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557226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Voice and Resonance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/>
              <a:t>Voice is our primary means of expression and an essential feature of speech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i="1" dirty="0"/>
              <a:t>Resonance</a:t>
            </a:r>
            <a:r>
              <a:rPr lang="en-US" altLang="en-US" dirty="0"/>
              <a:t> is the quality of the voice that is produced from sound vibrations in the pharyngeal, oral, and nasal cavities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/>
              <a:t>Failure to separate the oral and nasal cavities is called </a:t>
            </a:r>
            <a:r>
              <a:rPr lang="en-US" altLang="en-US" b="1" dirty="0" err="1"/>
              <a:t>velopharyngeal</a:t>
            </a:r>
            <a:r>
              <a:rPr lang="en-US" altLang="en-US" b="1" dirty="0"/>
              <a:t> inadequacy (VPI)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/>
              <a:t>Will discuss a variety of concepts, including disorders of resonance related to </a:t>
            </a:r>
            <a:r>
              <a:rPr lang="en-US" altLang="en-US" b="1" dirty="0"/>
              <a:t>craniofacial anomalies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342467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Normal Voice and Resonance Production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altLang="en-US" sz="3500" dirty="0"/>
              <a:t>Vocal Pitch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Perceptual correlate of F0, measured in </a:t>
            </a:r>
            <a:r>
              <a:rPr lang="en-US" altLang="en-US" b="1" dirty="0"/>
              <a:t>Hertz (Hz)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F0 for men is around 125 Hz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Women are around 250 Hz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Children are up to 500 Hz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Infant larynx is high in the neck and descends after birth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Frequency varies constantly during speech production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Monotone voice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Varying pitch has linguistic consequences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Modifications in length and tension of vocal folds changes pitch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437301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Vocal Loudness</a:t>
            </a:r>
          </a:p>
          <a:p>
            <a:pPr lvl="1"/>
            <a:r>
              <a:rPr lang="en-US" altLang="en-US" dirty="0"/>
              <a:t>Perceptual correlate of intensity</a:t>
            </a:r>
          </a:p>
          <a:p>
            <a:pPr lvl="1"/>
            <a:r>
              <a:rPr lang="en-US" altLang="en-US" dirty="0"/>
              <a:t>Measured in decibels (dB)</a:t>
            </a:r>
          </a:p>
          <a:p>
            <a:pPr lvl="1"/>
            <a:r>
              <a:rPr lang="en-US" altLang="en-US" dirty="0"/>
              <a:t>Loudness of conversational speech averages 60dB</a:t>
            </a:r>
          </a:p>
          <a:p>
            <a:pPr lvl="1"/>
            <a:r>
              <a:rPr lang="en-US" altLang="en-US" dirty="0"/>
              <a:t>Changes in vocal intensity requires the vocal folds to stay together longer</a:t>
            </a:r>
          </a:p>
          <a:p>
            <a:pPr lvl="1"/>
            <a:r>
              <a:rPr lang="en-US" altLang="en-US" dirty="0"/>
              <a:t>Alveolar pressure is the major determinant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93529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Resonance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Largely determined by </a:t>
            </a:r>
            <a:r>
              <a:rPr lang="en-US" altLang="en-US" sz="3200" dirty="0" err="1"/>
              <a:t>velopharyngeal</a:t>
            </a:r>
            <a:r>
              <a:rPr lang="en-US" altLang="en-US" sz="3200" dirty="0"/>
              <a:t> structures and the adequacy of their function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Structures include the velum, lateral pharyngeal walls, posterior pharyngeal wall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 err="1"/>
              <a:t>Velopharyngeal</a:t>
            </a:r>
            <a:r>
              <a:rPr lang="en-US" altLang="en-US" sz="3200" dirty="0"/>
              <a:t> port remains open most of the time but most close for production of oral speech sounds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349948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Voice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dirty="0"/>
              <a:t>Deviations may be in voice quality, </a:t>
            </a:r>
            <a:r>
              <a:rPr lang="en-US" altLang="en-US" dirty="0" err="1"/>
              <a:t>pitch,and</a:t>
            </a:r>
            <a:r>
              <a:rPr lang="en-US" altLang="en-US" dirty="0"/>
              <a:t> loudness.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3-6% of school-age children and 3-9% of adults in the U.S. have a voice disorder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Voice disorders in children are usually related to vocal misuse/abuse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Perceptual signs and case history are initial benchmarks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128033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Disorders of Vocal Pitch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80000"/>
              </a:lnSpc>
            </a:pPr>
            <a:r>
              <a:rPr lang="en-US" altLang="en-US" sz="3200" b="1" dirty="0" err="1"/>
              <a:t>Monopitch</a:t>
            </a:r>
            <a:r>
              <a:rPr lang="en-US" altLang="en-US" sz="3200" b="1" dirty="0"/>
              <a:t>: </a:t>
            </a:r>
            <a:r>
              <a:rPr lang="en-US" altLang="en-US" sz="3200" dirty="0"/>
              <a:t>Lacks normal inflectional variation and sometimes the ability to change pitch</a:t>
            </a:r>
          </a:p>
          <a:p>
            <a:pPr lvl="2">
              <a:lnSpc>
                <a:spcPct val="80000"/>
              </a:lnSpc>
            </a:pPr>
            <a:r>
              <a:rPr lang="en-US" altLang="en-US" sz="3200" dirty="0"/>
              <a:t>May be a sign of neurological impairment, psychiatric disability, or personality</a:t>
            </a:r>
          </a:p>
          <a:p>
            <a:pPr lvl="1">
              <a:lnSpc>
                <a:spcPct val="80000"/>
              </a:lnSpc>
            </a:pPr>
            <a:r>
              <a:rPr lang="en-US" altLang="en-US" sz="3200" b="1" dirty="0"/>
              <a:t>Inappropriate pitch: </a:t>
            </a:r>
            <a:r>
              <a:rPr lang="en-US" altLang="en-US" sz="3200" dirty="0"/>
              <a:t>A voice that is judged outside the normal range for age and/or sex</a:t>
            </a:r>
          </a:p>
          <a:p>
            <a:pPr lvl="2">
              <a:lnSpc>
                <a:spcPct val="80000"/>
              </a:lnSpc>
            </a:pPr>
            <a:r>
              <a:rPr lang="en-US" altLang="en-US" sz="3200" dirty="0"/>
              <a:t>Too high: may indicate underdevelopment of the larynx</a:t>
            </a:r>
          </a:p>
          <a:p>
            <a:pPr lvl="2">
              <a:lnSpc>
                <a:spcPct val="80000"/>
              </a:lnSpc>
            </a:pPr>
            <a:r>
              <a:rPr lang="en-US" altLang="en-US" sz="3200" dirty="0"/>
              <a:t>Too low: May be related to </a:t>
            </a:r>
            <a:r>
              <a:rPr lang="en-US" altLang="en-US" sz="3200" dirty="0" err="1"/>
              <a:t>endocrinological</a:t>
            </a:r>
            <a:r>
              <a:rPr lang="en-US" altLang="en-US" sz="3200" dirty="0"/>
              <a:t> problems</a:t>
            </a:r>
          </a:p>
          <a:p>
            <a:pPr lvl="1">
              <a:lnSpc>
                <a:spcPct val="80000"/>
              </a:lnSpc>
            </a:pPr>
            <a:r>
              <a:rPr lang="en-US" altLang="en-US" sz="3200" b="1" dirty="0"/>
              <a:t>Pitch breaks: </a:t>
            </a:r>
            <a:r>
              <a:rPr lang="en-US" altLang="en-US" sz="3200" dirty="0"/>
              <a:t>Sudden uncontrolled upward or downward changes in pitch</a:t>
            </a:r>
          </a:p>
          <a:p>
            <a:pPr lvl="2">
              <a:lnSpc>
                <a:spcPct val="80000"/>
              </a:lnSpc>
            </a:pPr>
            <a:r>
              <a:rPr lang="en-US" altLang="en-US" sz="3200" dirty="0"/>
              <a:t>Common in males going through puberty</a:t>
            </a:r>
          </a:p>
          <a:p>
            <a:pPr lvl="2">
              <a:lnSpc>
                <a:spcPct val="80000"/>
              </a:lnSpc>
            </a:pPr>
            <a:r>
              <a:rPr lang="en-US" altLang="en-US" sz="3200" dirty="0"/>
              <a:t>Laryngeal pathologies and/or neurological conditions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042780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Disorders of Vocal Loudness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altLang="en-US" sz="3200" b="1" dirty="0" err="1"/>
              <a:t>Monoloudness</a:t>
            </a:r>
            <a:r>
              <a:rPr lang="en-US" altLang="en-US" sz="3200" b="1" dirty="0"/>
              <a:t>: </a:t>
            </a:r>
            <a:r>
              <a:rPr lang="en-US" altLang="en-US" sz="3200" dirty="0"/>
              <a:t>Lacks normal variations in intensity or ability to change vocal loudness</a:t>
            </a:r>
          </a:p>
          <a:p>
            <a:pPr lvl="2">
              <a:lnSpc>
                <a:spcPct val="80000"/>
              </a:lnSpc>
            </a:pPr>
            <a:r>
              <a:rPr lang="en-US" altLang="en-US" sz="3200" dirty="0"/>
              <a:t>May reflect neurological impairment, psychiatric disability, or personality</a:t>
            </a:r>
          </a:p>
          <a:p>
            <a:pPr lvl="1">
              <a:lnSpc>
                <a:spcPct val="80000"/>
              </a:lnSpc>
            </a:pPr>
            <a:r>
              <a:rPr lang="en-US" altLang="en-US" sz="3200" b="1" dirty="0"/>
              <a:t>Loudness variations: </a:t>
            </a:r>
            <a:r>
              <a:rPr lang="en-US" altLang="en-US" sz="3200" dirty="0"/>
              <a:t>Extreme variations in vocal intensity</a:t>
            </a:r>
          </a:p>
          <a:p>
            <a:pPr lvl="2">
              <a:lnSpc>
                <a:spcPct val="80000"/>
              </a:lnSpc>
            </a:pPr>
            <a:r>
              <a:rPr lang="en-US" altLang="en-US" sz="3200" dirty="0"/>
              <a:t>Loss of neural control of the respiratory/laryngeal mechanism or psychological problems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642316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Disorders of Vocal Quality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80000"/>
              </a:lnSpc>
            </a:pPr>
            <a:r>
              <a:rPr lang="en-US" altLang="en-US" sz="3500" b="1" dirty="0"/>
              <a:t>Hoarseness/roughness</a:t>
            </a:r>
            <a:r>
              <a:rPr lang="en-US" altLang="en-US" sz="3500" dirty="0"/>
              <a:t>: Lacks clarity and the voice is noisy</a:t>
            </a:r>
          </a:p>
          <a:p>
            <a:pPr lvl="2">
              <a:lnSpc>
                <a:spcPct val="80000"/>
              </a:lnSpc>
            </a:pPr>
            <a:r>
              <a:rPr lang="en-US" altLang="en-US" sz="3500" dirty="0"/>
              <a:t>Can be due to pathologies that affect vocal fold vibration</a:t>
            </a:r>
          </a:p>
          <a:p>
            <a:pPr lvl="2">
              <a:lnSpc>
                <a:spcPct val="80000"/>
              </a:lnSpc>
            </a:pPr>
            <a:r>
              <a:rPr lang="en-US" altLang="en-US" sz="3500" dirty="0"/>
              <a:t>Can be temporary; minor misuse/abuse produces edema</a:t>
            </a:r>
          </a:p>
          <a:p>
            <a:pPr lvl="1">
              <a:lnSpc>
                <a:spcPct val="80000"/>
              </a:lnSpc>
            </a:pPr>
            <a:r>
              <a:rPr lang="en-US" altLang="en-US" sz="3500" b="1" dirty="0"/>
              <a:t>Breathiness: </a:t>
            </a:r>
            <a:r>
              <a:rPr lang="en-US" altLang="en-US" sz="3500" dirty="0"/>
              <a:t>The perception of audible air escaping through the glottis during phonation</a:t>
            </a:r>
          </a:p>
          <a:p>
            <a:pPr lvl="2">
              <a:lnSpc>
                <a:spcPct val="80000"/>
              </a:lnSpc>
            </a:pPr>
            <a:r>
              <a:rPr lang="en-US" altLang="en-US" sz="3500" dirty="0"/>
              <a:t>May be a lesion that prevents closure of a neurological impairment</a:t>
            </a:r>
          </a:p>
          <a:p>
            <a:pPr lvl="1">
              <a:lnSpc>
                <a:spcPct val="80000"/>
              </a:lnSpc>
            </a:pPr>
            <a:r>
              <a:rPr lang="en-US" altLang="en-US" sz="3500" b="1" dirty="0"/>
              <a:t>Vocal tremor: </a:t>
            </a:r>
            <a:r>
              <a:rPr lang="en-US" altLang="en-US" sz="3500" dirty="0"/>
              <a:t>Variations in pitch and loudness that are not under voluntary control</a:t>
            </a:r>
          </a:p>
          <a:p>
            <a:pPr lvl="2">
              <a:lnSpc>
                <a:spcPct val="80000"/>
              </a:lnSpc>
            </a:pPr>
            <a:r>
              <a:rPr lang="en-US" altLang="en-US" sz="3500" dirty="0"/>
              <a:t>Usually loss of CNS control over the laryngeal mechanism</a:t>
            </a:r>
          </a:p>
          <a:p>
            <a:pPr lvl="1">
              <a:lnSpc>
                <a:spcPct val="80000"/>
              </a:lnSpc>
            </a:pPr>
            <a:r>
              <a:rPr lang="en-US" altLang="en-US" sz="3500" b="1" dirty="0"/>
              <a:t>Strain and struggle: </a:t>
            </a:r>
            <a:r>
              <a:rPr lang="en-US" altLang="en-US" sz="3500" dirty="0"/>
              <a:t>Related to difficulties initiating and maintaining voice</a:t>
            </a:r>
          </a:p>
          <a:p>
            <a:pPr lvl="2">
              <a:lnSpc>
                <a:spcPct val="80000"/>
              </a:lnSpc>
            </a:pPr>
            <a:r>
              <a:rPr lang="en-US" altLang="en-US" sz="3500" dirty="0"/>
              <a:t>Related to neurological impairments or psychological problems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94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Dialects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dirty="0"/>
              <a:t>Dialects :natural variations of language used by all speakers of that language.</a:t>
            </a:r>
          </a:p>
          <a:p>
            <a:r>
              <a:rPr lang="en-US" dirty="0" err="1"/>
              <a:t>Genderlect</a:t>
            </a:r>
            <a:r>
              <a:rPr lang="en-US" dirty="0"/>
              <a:t>: gender-based dialect.</a:t>
            </a:r>
          </a:p>
          <a:p>
            <a:r>
              <a:rPr lang="en-US" dirty="0"/>
              <a:t>Idiolect :an individual unique way of speaking ,based on age, education, personality, family, geographic </a:t>
            </a:r>
            <a:r>
              <a:rPr lang="en-US" dirty="0" err="1"/>
              <a:t>background,liguistic</a:t>
            </a:r>
            <a:r>
              <a:rPr lang="en-US" dirty="0"/>
              <a:t> background, socioeconomic status.</a:t>
            </a:r>
          </a:p>
          <a:p>
            <a:r>
              <a:rPr lang="en-US" dirty="0"/>
              <a:t>Dialects are differences and not disorders.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845460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 err="1"/>
              <a:t>Nonphonatory</a:t>
            </a:r>
            <a:r>
              <a:rPr lang="en-US" altLang="en-US" dirty="0"/>
              <a:t> Vocal Disorders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US" altLang="en-US" b="1" dirty="0"/>
              <a:t>Stridor: </a:t>
            </a:r>
            <a:r>
              <a:rPr lang="en-US" altLang="en-US" dirty="0"/>
              <a:t>Noisy breathing or involuntary sound that accompanies inspiration and expiration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Indicative of narrowing somewhere in the airway and is always abnormal and serious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Excessive throat clearing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Consistent </a:t>
            </a:r>
            <a:r>
              <a:rPr lang="en-US" altLang="en-US" b="1" dirty="0" err="1"/>
              <a:t>aphonia</a:t>
            </a:r>
            <a:r>
              <a:rPr lang="en-US" altLang="en-US" b="1" dirty="0"/>
              <a:t>: </a:t>
            </a:r>
            <a:r>
              <a:rPr lang="en-US" altLang="en-US" dirty="0"/>
              <a:t>Persistent absence of voice; perceived as whispering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May be related to vocal fold paralysis, disorders of the CNS, or psychological problems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Episodic </a:t>
            </a:r>
            <a:r>
              <a:rPr lang="en-US" altLang="en-US" b="1" dirty="0" err="1"/>
              <a:t>aphonia</a:t>
            </a:r>
            <a:r>
              <a:rPr lang="en-US" altLang="en-US" b="1" dirty="0"/>
              <a:t>: </a:t>
            </a:r>
            <a:r>
              <a:rPr lang="en-US" altLang="en-US" dirty="0"/>
              <a:t>Uncontrolled, unpredictable breaks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CNS disorders and psychological problems can contribute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92753133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Vocal misuse and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64008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US" altLang="en-US" sz="2400" dirty="0"/>
              <a:t>Contribute to structural damage; abuse is harsher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Vocal nodules</a:t>
            </a:r>
            <a:r>
              <a:rPr lang="en-US" altLang="en-US" sz="2400" dirty="0"/>
              <a:t>: Localized growths resulting from frequent, hard vocal fold collisions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Generally bilateral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Nodules are soft and pliable but can become hard and fibrous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Most common in women between 20 and 50 years old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Children (mostly boys) prone to excessive loud talking or screaming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The primary perceptual voice symptoms are hoarseness or breathiness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Sore throat or inability to use the upper third of the pitch range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Newly formed nodules are often treated with vocal rest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Voice therapy and education is usually recommended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Longstanding nodules may require surgical removal</a:t>
            </a:r>
          </a:p>
        </p:txBody>
      </p:sp>
    </p:spTree>
    <p:extLst>
      <p:ext uri="{BB962C8B-B14F-4D97-AF65-F5344CB8AC3E}">
        <p14:creationId xmlns:p14="http://schemas.microsoft.com/office/powerpoint/2010/main" val="3272568147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/>
          <a:lstStyle/>
          <a:p>
            <a:pPr lvl="1"/>
            <a:r>
              <a:rPr lang="en-US" altLang="en-US" sz="2400" b="1" dirty="0"/>
              <a:t>Contact ulcers</a:t>
            </a:r>
            <a:r>
              <a:rPr lang="en-US" altLang="en-US" sz="2400" dirty="0"/>
              <a:t>: Reddened ulcerations on posterior surface of the vocal folds near the arytenoid cartilages</a:t>
            </a:r>
          </a:p>
          <a:p>
            <a:pPr lvl="2"/>
            <a:r>
              <a:rPr lang="en-US" altLang="en-US" dirty="0"/>
              <a:t>Usually bilateral</a:t>
            </a:r>
          </a:p>
          <a:p>
            <a:pPr lvl="2"/>
            <a:r>
              <a:rPr lang="en-US" altLang="en-US" dirty="0"/>
              <a:t>Can be painful, can radiate to the ear</a:t>
            </a:r>
          </a:p>
          <a:p>
            <a:pPr lvl="2"/>
            <a:r>
              <a:rPr lang="en-US" altLang="en-US" dirty="0"/>
              <a:t>Occur predominantly in men older than 40 years</a:t>
            </a:r>
          </a:p>
          <a:p>
            <a:pPr lvl="2"/>
            <a:r>
              <a:rPr lang="en-US" altLang="en-US" dirty="0"/>
              <a:t>Predisposing condition: Gastric reflux during sleep</a:t>
            </a:r>
          </a:p>
          <a:p>
            <a:pPr lvl="2"/>
            <a:r>
              <a:rPr lang="en-US" altLang="en-US" dirty="0"/>
              <a:t>Primary voice symptoms are hoarseness and breathiness</a:t>
            </a:r>
          </a:p>
          <a:p>
            <a:pPr lvl="2"/>
            <a:r>
              <a:rPr lang="en-US" altLang="en-US" dirty="0"/>
              <a:t>Throat clearing and vocal fatigue</a:t>
            </a:r>
          </a:p>
          <a:p>
            <a:pPr lvl="2"/>
            <a:r>
              <a:rPr lang="en-US" altLang="en-US" dirty="0"/>
              <a:t>Treatment efficacy is questionable</a:t>
            </a:r>
          </a:p>
          <a:p>
            <a:pPr lvl="2"/>
            <a:r>
              <a:rPr lang="en-US" altLang="en-US" dirty="0"/>
              <a:t>Frequently reappear after removal, so managing gastric reflux prior to surgery has been suggested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568619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pPr lvl="1"/>
            <a:r>
              <a:rPr lang="en-US" altLang="en-US" sz="2400" b="1" dirty="0"/>
              <a:t>Vocal Polyps</a:t>
            </a:r>
            <a:r>
              <a:rPr lang="en-US" altLang="en-US" sz="2400" dirty="0"/>
              <a:t>: Fluid filled lesions that develop when blood vessels in rupture and swell</a:t>
            </a:r>
          </a:p>
          <a:p>
            <a:pPr lvl="2"/>
            <a:r>
              <a:rPr lang="en-US" altLang="en-US" dirty="0"/>
              <a:t>Unilateral, larger than nodules, vascular, prone to hemorrhage</a:t>
            </a:r>
          </a:p>
          <a:p>
            <a:pPr lvl="2"/>
            <a:r>
              <a:rPr lang="en-US" altLang="en-US" dirty="0"/>
              <a:t>Can result from a single traumatic incident</a:t>
            </a:r>
          </a:p>
          <a:p>
            <a:pPr lvl="2"/>
            <a:r>
              <a:rPr lang="en-US" altLang="en-US" b="1" dirty="0"/>
              <a:t>Sessile</a:t>
            </a:r>
            <a:r>
              <a:rPr lang="en-US" altLang="en-US" dirty="0"/>
              <a:t>: Closely adhere to vocal folds and can cover two-thirds of the vocal fold</a:t>
            </a:r>
          </a:p>
          <a:p>
            <a:pPr lvl="2"/>
            <a:r>
              <a:rPr lang="en-US" altLang="en-US" b="1" dirty="0" err="1"/>
              <a:t>Pedunculated</a:t>
            </a:r>
            <a:r>
              <a:rPr lang="en-US" altLang="en-US" dirty="0"/>
              <a:t>: Appears to be attached by means of a stalk</a:t>
            </a:r>
          </a:p>
          <a:p>
            <a:pPr lvl="2"/>
            <a:r>
              <a:rPr lang="en-US" altLang="en-US" dirty="0"/>
              <a:t>Hoarseness, breathiness, and roughness are the typical vocal symptoms</a:t>
            </a:r>
          </a:p>
          <a:p>
            <a:pPr lvl="2"/>
            <a:r>
              <a:rPr lang="en-US" altLang="en-US" dirty="0"/>
              <a:t>There may be the sensation of something in the throat</a:t>
            </a:r>
          </a:p>
          <a:p>
            <a:pPr lvl="2"/>
            <a:r>
              <a:rPr lang="en-US" altLang="en-US" dirty="0"/>
              <a:t>Surgical removal and voice therapy is effective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3479307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altLang="en-US" b="1" dirty="0"/>
              <a:t>Acute</a:t>
            </a:r>
            <a:r>
              <a:rPr lang="en-US" altLang="en-US" dirty="0"/>
              <a:t> and </a:t>
            </a:r>
            <a:r>
              <a:rPr lang="en-US" altLang="en-US" b="1" dirty="0"/>
              <a:t>chronic laryngitis</a:t>
            </a:r>
            <a:r>
              <a:rPr lang="en-US" altLang="en-US" dirty="0"/>
              <a:t>: Inflammation of the vocal folds that can result from exposure to noxious agents, allergies, or vocal abuse</a:t>
            </a:r>
          </a:p>
          <a:p>
            <a:pPr lvl="2"/>
            <a:r>
              <a:rPr lang="en-US" altLang="en-US" sz="2800" dirty="0"/>
              <a:t>Acute laryngitis: Temporary swelling; hoarseness</a:t>
            </a:r>
          </a:p>
          <a:p>
            <a:pPr lvl="2"/>
            <a:r>
              <a:rPr lang="en-US" altLang="en-US" sz="2800" dirty="0"/>
              <a:t>Chronic laryngitis: Vocal abuse during acute laryngitis; can lead to serious deterioration of vocal fold tissue</a:t>
            </a:r>
          </a:p>
          <a:p>
            <a:pPr lvl="3"/>
            <a:r>
              <a:rPr lang="en-US" altLang="en-US" sz="2800" dirty="0"/>
              <a:t>Folds are thickened, swollen, and reddened</a:t>
            </a:r>
          </a:p>
          <a:p>
            <a:pPr lvl="3"/>
            <a:r>
              <a:rPr lang="en-US" altLang="en-US" sz="2800" dirty="0"/>
              <a:t>If it persists, folds can atrophy</a:t>
            </a:r>
          </a:p>
          <a:p>
            <a:pPr lvl="3"/>
            <a:r>
              <a:rPr lang="en-US" altLang="en-US" sz="2800" dirty="0"/>
              <a:t>Folds are dry and sticky; persistent cough and sore throat</a:t>
            </a:r>
          </a:p>
          <a:p>
            <a:pPr lvl="3"/>
            <a:r>
              <a:rPr lang="en-US" altLang="en-US" sz="2800" dirty="0"/>
              <a:t>Voice symptoms range from mild hoarseness to near </a:t>
            </a:r>
            <a:r>
              <a:rPr lang="en-US" altLang="en-US" sz="2800" dirty="0" err="1"/>
              <a:t>aphonia</a:t>
            </a:r>
            <a:endParaRPr lang="en-US" altLang="en-US" sz="2800" dirty="0"/>
          </a:p>
          <a:p>
            <a:pPr lvl="3"/>
            <a:r>
              <a:rPr lang="en-US" altLang="en-US" sz="2800" dirty="0"/>
              <a:t>Surgery and voice therapy are usually both necessary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186331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Voice Disorders Associated with Medical or Physical Conditions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lvl="1"/>
            <a:r>
              <a:rPr lang="en-US" altLang="en-US" sz="3200" dirty="0"/>
              <a:t>Disorders of the CNS can result in speech and voice disorders characterized by muscle weakness, </a:t>
            </a:r>
            <a:r>
              <a:rPr lang="en-US" altLang="en-US" sz="3200" dirty="0" err="1"/>
              <a:t>discoordination</a:t>
            </a:r>
            <a:r>
              <a:rPr lang="en-US" altLang="en-US" sz="3200" dirty="0"/>
              <a:t>, tremor, or paralysis</a:t>
            </a:r>
          </a:p>
          <a:p>
            <a:pPr lvl="2"/>
            <a:r>
              <a:rPr lang="en-US" altLang="en-US" sz="3200" dirty="0"/>
              <a:t>Generally called </a:t>
            </a:r>
            <a:r>
              <a:rPr lang="en-US" altLang="en-US" sz="3200" dirty="0" err="1"/>
              <a:t>dysarthrias</a:t>
            </a:r>
            <a:r>
              <a:rPr lang="en-US" altLang="en-US" sz="3200" dirty="0"/>
              <a:t>, most involve generalized neurological damage resulting in complex patterns of speech and voice symptoms</a:t>
            </a:r>
          </a:p>
          <a:p>
            <a:pPr lvl="1"/>
            <a:r>
              <a:rPr lang="en-US" altLang="en-US" sz="3200" dirty="0"/>
              <a:t>CNS disorders either result in </a:t>
            </a:r>
            <a:r>
              <a:rPr lang="en-US" altLang="en-US" sz="3200" b="1" dirty="0" err="1"/>
              <a:t>hypoadduction</a:t>
            </a:r>
            <a:r>
              <a:rPr lang="en-US" altLang="en-US" sz="3200" dirty="0"/>
              <a:t> or </a:t>
            </a:r>
            <a:r>
              <a:rPr lang="en-US" altLang="en-US" sz="3200" b="1" dirty="0" err="1"/>
              <a:t>hyperadduction</a:t>
            </a:r>
            <a:endParaRPr lang="en-US" altLang="en-US" sz="32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007902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Voice Disorders Associated with </a:t>
            </a:r>
            <a:r>
              <a:rPr lang="en-US" altLang="en-US" dirty="0" err="1"/>
              <a:t>Hypoadduction</a:t>
            </a:r>
            <a:r>
              <a:rPr lang="en-US" altLang="en-US" dirty="0"/>
              <a:t> 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Autofit/>
          </a:bodyPr>
          <a:lstStyle/>
          <a:p>
            <a:pPr lvl="1"/>
            <a:r>
              <a:rPr lang="en-US" altLang="en-US" b="1" dirty="0"/>
              <a:t>Parkinson disease</a:t>
            </a:r>
          </a:p>
          <a:p>
            <a:pPr lvl="2"/>
            <a:r>
              <a:rPr lang="en-US" altLang="en-US" sz="2800" dirty="0" err="1"/>
              <a:t>Monopitch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monoloudness</a:t>
            </a:r>
            <a:r>
              <a:rPr lang="en-US" altLang="en-US" sz="2800" dirty="0"/>
              <a:t>, harshness, breathiness</a:t>
            </a:r>
          </a:p>
          <a:p>
            <a:pPr lvl="2"/>
            <a:r>
              <a:rPr lang="en-US" altLang="en-US" sz="2800" dirty="0"/>
              <a:t>Intensive therapy that improves adduction improves loudness and intelligibility</a:t>
            </a:r>
          </a:p>
          <a:p>
            <a:pPr lvl="1"/>
            <a:r>
              <a:rPr lang="en-US" altLang="en-US" b="1" dirty="0"/>
              <a:t>vocal fold paralysis/ </a:t>
            </a:r>
            <a:r>
              <a:rPr lang="en-US" altLang="en-US" dirty="0"/>
              <a:t>Unilateral and bilateral </a:t>
            </a:r>
          </a:p>
          <a:p>
            <a:pPr lvl="1"/>
            <a:r>
              <a:rPr lang="en-US" altLang="en-US" dirty="0"/>
              <a:t>Caused by damage to the recurrent branch of CN X</a:t>
            </a:r>
          </a:p>
          <a:p>
            <a:pPr lvl="2"/>
            <a:r>
              <a:rPr lang="en-US" altLang="en-US" sz="2800" dirty="0"/>
              <a:t>Hoarse, weak, and breathy voice</a:t>
            </a:r>
          </a:p>
          <a:p>
            <a:pPr lvl="2"/>
            <a:r>
              <a:rPr lang="en-US" altLang="en-US" sz="2800" dirty="0" err="1"/>
              <a:t>Diplophonia</a:t>
            </a:r>
            <a:endParaRPr lang="en-US" altLang="en-US" sz="2800" dirty="0"/>
          </a:p>
          <a:p>
            <a:pPr lvl="2"/>
            <a:r>
              <a:rPr lang="en-US" altLang="en-US" sz="2800" dirty="0"/>
              <a:t>Collagen or Teflon injections to build up mass</a:t>
            </a:r>
          </a:p>
          <a:p>
            <a:pPr lvl="2"/>
            <a:r>
              <a:rPr lang="en-US" altLang="en-US" sz="2800" dirty="0"/>
              <a:t>Voice therapy after surgery (</a:t>
            </a:r>
            <a:r>
              <a:rPr lang="en-US" altLang="en-US" sz="2800" dirty="0" err="1"/>
              <a:t>vf</a:t>
            </a:r>
            <a:r>
              <a:rPr lang="en-US" altLang="en-US" sz="2800" dirty="0"/>
              <a:t> implantation)</a:t>
            </a:r>
          </a:p>
        </p:txBody>
      </p:sp>
    </p:spTree>
    <p:extLst>
      <p:ext uri="{BB962C8B-B14F-4D97-AF65-F5344CB8AC3E}">
        <p14:creationId xmlns:p14="http://schemas.microsoft.com/office/powerpoint/2010/main" val="2685040768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Voice Disorders Associated with </a:t>
            </a:r>
            <a:r>
              <a:rPr lang="en-US" altLang="en-US" dirty="0" err="1"/>
              <a:t>Hyperadduction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/>
          </a:bodyPr>
          <a:lstStyle/>
          <a:p>
            <a:pPr lvl="1"/>
            <a:r>
              <a:rPr lang="en-US" altLang="en-US" b="1" dirty="0"/>
              <a:t>Spastic </a:t>
            </a:r>
            <a:r>
              <a:rPr lang="en-US" altLang="en-US" b="1" dirty="0" err="1"/>
              <a:t>dysarthrias</a:t>
            </a:r>
            <a:endParaRPr lang="en-US" altLang="en-US" b="1" dirty="0"/>
          </a:p>
          <a:p>
            <a:pPr lvl="2"/>
            <a:r>
              <a:rPr lang="en-US" altLang="en-US" sz="2800" dirty="0"/>
              <a:t>Bilateral damage to the brain</a:t>
            </a:r>
          </a:p>
          <a:p>
            <a:pPr lvl="2"/>
            <a:r>
              <a:rPr lang="en-US" altLang="en-US" sz="2800" dirty="0"/>
              <a:t>Great difficulty speaking and swallowing</a:t>
            </a:r>
          </a:p>
          <a:p>
            <a:pPr lvl="2"/>
            <a:r>
              <a:rPr lang="en-US" altLang="en-US" sz="2800" dirty="0"/>
              <a:t>Harshness, pitch breaks, strained/strangled quality</a:t>
            </a:r>
          </a:p>
          <a:p>
            <a:pPr lvl="1"/>
            <a:r>
              <a:rPr lang="en-US" altLang="en-US" b="1" dirty="0"/>
              <a:t>Spasmodic dysphonia</a:t>
            </a:r>
          </a:p>
          <a:p>
            <a:pPr lvl="2"/>
            <a:r>
              <a:rPr lang="en-US" altLang="en-US" sz="2800" dirty="0"/>
              <a:t>Abnormal adductor laryngospasm that causes a strained, effortful, tight voice, and intermittent voice stoppages</a:t>
            </a:r>
          </a:p>
          <a:p>
            <a:pPr lvl="2"/>
            <a:r>
              <a:rPr lang="en-US" altLang="en-US" sz="2800" dirty="0"/>
              <a:t>Voice tremor</a:t>
            </a:r>
          </a:p>
          <a:p>
            <a:pPr lvl="2"/>
            <a:r>
              <a:rPr lang="en-US" altLang="en-US" sz="2800" dirty="0"/>
              <a:t>Can be neurological, </a:t>
            </a:r>
            <a:r>
              <a:rPr lang="en-US" altLang="en-US" sz="2800" b="1" dirty="0"/>
              <a:t>psychogenic</a:t>
            </a:r>
            <a:r>
              <a:rPr lang="en-US" altLang="en-US" sz="2800" dirty="0"/>
              <a:t>, or idiopathic</a:t>
            </a:r>
          </a:p>
          <a:p>
            <a:pPr lvl="2"/>
            <a:r>
              <a:rPr lang="en-US" altLang="en-US" sz="2800" dirty="0"/>
              <a:t>Botulism toxin injection for neurological or idiopathic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9041635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Other Conditions that Affect Voice Production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</a:pPr>
            <a:r>
              <a:rPr lang="en-US" altLang="en-US" b="1" dirty="0"/>
              <a:t>Laryngeal </a:t>
            </a:r>
            <a:r>
              <a:rPr lang="en-US" altLang="en-US" b="1" dirty="0" err="1"/>
              <a:t>papillomas</a:t>
            </a:r>
            <a:r>
              <a:rPr lang="en-US" altLang="en-US" b="1" dirty="0"/>
              <a:t>: </a:t>
            </a:r>
            <a:r>
              <a:rPr lang="en-US" altLang="en-US" dirty="0"/>
              <a:t>Small, wart-like growths of the vocal folds and interior of the larynx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Caused by </a:t>
            </a:r>
            <a:r>
              <a:rPr lang="en-US" altLang="en-US" sz="2800" dirty="0" err="1"/>
              <a:t>papovavirus</a:t>
            </a:r>
            <a:r>
              <a:rPr lang="en-US" altLang="en-US" sz="2800" dirty="0"/>
              <a:t>; common in children under 6 years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Noncancerous but can obstruct airway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Stridor, may be aphonic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Must be surgically removed, but tend to reappear; repeated surgery can damage tissue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Congenital laryngeal webbing: </a:t>
            </a:r>
            <a:r>
              <a:rPr lang="en-US" altLang="en-US" dirty="0"/>
              <a:t>Form anteriorly and can interfere with breathing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Must be surgically removed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Webs produce a high-pitched, hoarse voice quality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77226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pPr lvl="1"/>
            <a:r>
              <a:rPr lang="en-US" altLang="en-US" b="1" dirty="0"/>
              <a:t>Laryngeal Cancer</a:t>
            </a:r>
          </a:p>
          <a:p>
            <a:pPr lvl="2"/>
            <a:r>
              <a:rPr lang="en-US" altLang="en-US" sz="2800" dirty="0"/>
              <a:t>Persistent hoarseness in the absence of colds or allergies</a:t>
            </a:r>
          </a:p>
          <a:p>
            <a:pPr lvl="2"/>
            <a:r>
              <a:rPr lang="en-US" altLang="en-US" sz="2800" dirty="0"/>
              <a:t>Frequently necessary to remove the entire larynx</a:t>
            </a:r>
          </a:p>
          <a:p>
            <a:pPr lvl="2"/>
            <a:r>
              <a:rPr lang="en-US" altLang="en-US" sz="2800" dirty="0"/>
              <a:t>Trachea is repositioned to form a stoma for breathing</a:t>
            </a:r>
          </a:p>
          <a:p>
            <a:pPr lvl="2"/>
            <a:r>
              <a:rPr lang="en-US" altLang="en-US" sz="2800" dirty="0"/>
              <a:t>Removal of the larynx requires alternate methods of producing voice</a:t>
            </a:r>
          </a:p>
          <a:p>
            <a:pPr lvl="3"/>
            <a:r>
              <a:rPr lang="en-US" altLang="en-US" sz="2800" b="1" dirty="0"/>
              <a:t>Esophageal speech</a:t>
            </a:r>
          </a:p>
          <a:p>
            <a:pPr lvl="3"/>
            <a:r>
              <a:rPr lang="en-US" altLang="en-US" sz="2800" b="1" dirty="0" err="1"/>
              <a:t>Electrolarynx</a:t>
            </a:r>
            <a:endParaRPr lang="en-US" altLang="en-US" sz="2800" b="1" dirty="0"/>
          </a:p>
          <a:p>
            <a:pPr lvl="3"/>
            <a:r>
              <a:rPr lang="en-US" altLang="en-US" sz="2800" b="1" dirty="0" err="1"/>
              <a:t>Tracheo</a:t>
            </a:r>
            <a:r>
              <a:rPr lang="en-US" altLang="en-US" sz="2800" b="1" dirty="0"/>
              <a:t>-esophageal puncture or shunt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38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4114800"/>
          </a:xfrm>
        </p:spPr>
        <p:txBody>
          <a:bodyPr/>
          <a:lstStyle/>
          <a:p>
            <a:r>
              <a:rPr lang="en-US" dirty="0"/>
              <a:t>TYPICAL AND DISORDERED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563563"/>
          </a:xfrm>
        </p:spPr>
        <p:txBody>
          <a:bodyPr>
            <a:normAutofit lnSpcReduction="1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238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Disorders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dirty="0"/>
              <a:t>An impairment in the ability to </a:t>
            </a:r>
            <a:r>
              <a:rPr lang="en-US" dirty="0" err="1"/>
              <a:t>produce,send</a:t>
            </a:r>
            <a:r>
              <a:rPr lang="en-US" dirty="0"/>
              <a:t> ,</a:t>
            </a:r>
            <a:r>
              <a:rPr lang="en-US" dirty="0" err="1"/>
              <a:t>receive,process,and</a:t>
            </a:r>
            <a:r>
              <a:rPr lang="en-US" dirty="0"/>
              <a:t> comprehend </a:t>
            </a:r>
            <a:r>
              <a:rPr lang="en-US" dirty="0" err="1"/>
              <a:t>concepts,verbal,nonverbal,and</a:t>
            </a:r>
            <a:r>
              <a:rPr lang="en-US" dirty="0"/>
              <a:t> graphic symbol systems.</a:t>
            </a:r>
          </a:p>
          <a:p>
            <a:r>
              <a:rPr lang="en-US" dirty="0"/>
              <a:t>To make this determination we have to consider :</a:t>
            </a:r>
          </a:p>
          <a:p>
            <a:pPr marL="0" indent="0">
              <a:buNone/>
            </a:pPr>
            <a:r>
              <a:rPr lang="en-US" dirty="0"/>
              <a:t>-Does the speaker feel </a:t>
            </a:r>
            <a:r>
              <a:rPr lang="en-US" dirty="0" err="1"/>
              <a:t>embarressed</a:t>
            </a:r>
            <a:r>
              <a:rPr lang="en-US" dirty="0"/>
              <a:t> or uncomfortable?</a:t>
            </a:r>
          </a:p>
          <a:p>
            <a:pPr marL="0" indent="0">
              <a:buNone/>
            </a:pPr>
            <a:r>
              <a:rPr lang="en-US" dirty="0"/>
              <a:t>-Do listeners react negatively?</a:t>
            </a:r>
          </a:p>
          <a:p>
            <a:pPr marL="0" indent="0">
              <a:buNone/>
            </a:pPr>
            <a:r>
              <a:rPr lang="en-US" dirty="0"/>
              <a:t>-Is the intent of speaker miscommunicated?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853257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3200" b="1" dirty="0"/>
              <a:t>Granuloma</a:t>
            </a:r>
            <a:r>
              <a:rPr lang="en-US" altLang="en-US" sz="3200" dirty="0"/>
              <a:t>: Ruptured capillaries covered with epithelial tissue, associated with intubation</a:t>
            </a:r>
          </a:p>
          <a:p>
            <a:pPr lvl="2"/>
            <a:r>
              <a:rPr lang="en-US" altLang="en-US" sz="3200" dirty="0"/>
              <a:t>Severity is directly related to tube size and length of time it is in place</a:t>
            </a:r>
          </a:p>
          <a:p>
            <a:pPr lvl="2"/>
            <a:r>
              <a:rPr lang="en-US" altLang="en-US" sz="3200" dirty="0"/>
              <a:t>Treatment is surgical removal followed by voice therapy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305910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Voice Disorders Associated with Psychological or Stress Conditions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Autofit/>
          </a:bodyPr>
          <a:lstStyle/>
          <a:p>
            <a:pPr lvl="1"/>
            <a:r>
              <a:rPr lang="en-US" altLang="en-US" dirty="0"/>
              <a:t>Strong emotions, when suppressed, can cause psychogenic voice disorders</a:t>
            </a:r>
          </a:p>
          <a:p>
            <a:pPr lvl="1"/>
            <a:r>
              <a:rPr lang="en-US" altLang="en-US" b="1" dirty="0"/>
              <a:t>Conversion disorders</a:t>
            </a:r>
            <a:r>
              <a:rPr lang="en-US" altLang="en-US" dirty="0"/>
              <a:t>: Psychogenic voice disorders that result from emotional suppression</a:t>
            </a:r>
          </a:p>
          <a:p>
            <a:pPr lvl="2"/>
            <a:r>
              <a:rPr lang="en-US" altLang="en-US" sz="2800" dirty="0"/>
              <a:t>The vocal folds are structurally normal and function normally for </a:t>
            </a:r>
            <a:r>
              <a:rPr lang="en-US" altLang="en-US" sz="2800" dirty="0" err="1"/>
              <a:t>nonspeech</a:t>
            </a:r>
            <a:r>
              <a:rPr lang="en-US" altLang="en-US" sz="2800" dirty="0"/>
              <a:t> behaviors</a:t>
            </a:r>
          </a:p>
          <a:p>
            <a:pPr lvl="2"/>
            <a:r>
              <a:rPr lang="en-US" altLang="en-US" sz="2800" b="1" dirty="0"/>
              <a:t>Conversion </a:t>
            </a:r>
            <a:r>
              <a:rPr lang="en-US" altLang="en-US" sz="2800" b="1" dirty="0" err="1"/>
              <a:t>aphonia</a:t>
            </a:r>
            <a:r>
              <a:rPr lang="en-US" altLang="en-US" sz="2800" dirty="0"/>
              <a:t>: Individuals whisper even though they are capable of phonation. </a:t>
            </a:r>
          </a:p>
          <a:p>
            <a:pPr lvl="3"/>
            <a:r>
              <a:rPr lang="en-US" altLang="en-US" sz="2800" dirty="0"/>
              <a:t>May be avoidance of personal conflict or unpleasant situation</a:t>
            </a:r>
          </a:p>
          <a:p>
            <a:pPr lvl="3"/>
            <a:r>
              <a:rPr lang="en-US" altLang="en-US" sz="2800" dirty="0"/>
              <a:t>May require psychotherapy or psychiatric treatment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3913273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Resonance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altLang="en-US" dirty="0"/>
              <a:t>Result when there is any disruption to the normal balance of oral and nasal resonance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Can be caused by a number of structural abnormalities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Cleft: An abnormal opening in an anatomical structure caused by failure of the structures to fuse or merge correctly early in embryonic development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May also be due to a blockage in the </a:t>
            </a:r>
            <a:r>
              <a:rPr lang="en-US" altLang="en-US" dirty="0" err="1"/>
              <a:t>nasopharynx</a:t>
            </a:r>
            <a:r>
              <a:rPr lang="en-US" altLang="en-US" dirty="0"/>
              <a:t> that impedes sound energy from traveling through the nose for production of nasal sounds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732412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altLang="en-US" b="1" dirty="0" err="1"/>
              <a:t>Hypernasality</a:t>
            </a:r>
            <a:r>
              <a:rPr lang="en-US" altLang="en-US" dirty="0"/>
              <a:t>: Occurs when the </a:t>
            </a:r>
            <a:r>
              <a:rPr lang="en-US" altLang="en-US" dirty="0" err="1"/>
              <a:t>velopharyngeal</a:t>
            </a:r>
            <a:r>
              <a:rPr lang="en-US" altLang="en-US" dirty="0"/>
              <a:t> mechanism fails to decouple the oral and nasal cavities</a:t>
            </a:r>
          </a:p>
          <a:p>
            <a:pPr>
              <a:buFont typeface="Arial" charset="0"/>
              <a:buChar char="•"/>
            </a:pPr>
            <a:r>
              <a:rPr lang="en-US" altLang="en-US" b="1" dirty="0"/>
              <a:t>Audible nasal emission</a:t>
            </a:r>
            <a:r>
              <a:rPr lang="en-US" altLang="en-US" dirty="0"/>
              <a:t>: When an individual with VPI attempts to build up the necessary air pressure in the oral cavity for production of high-pressure sounds, the air pressure subsequently escapes through the nasal cavity, causing a </a:t>
            </a:r>
            <a:r>
              <a:rPr lang="en-US" altLang="en-US" i="1" dirty="0"/>
              <a:t>nasal rustle</a:t>
            </a:r>
            <a:r>
              <a:rPr lang="en-US" altLang="en-US" dirty="0"/>
              <a:t> or </a:t>
            </a:r>
            <a:r>
              <a:rPr lang="en-US" altLang="en-US" i="1" dirty="0"/>
              <a:t>nasal turbulence</a:t>
            </a:r>
          </a:p>
          <a:p>
            <a:pPr>
              <a:buFont typeface="Arial" charset="0"/>
              <a:buChar char="•"/>
            </a:pPr>
            <a:r>
              <a:rPr lang="en-US" altLang="en-US" b="1" dirty="0" err="1"/>
              <a:t>Hyponasality</a:t>
            </a:r>
            <a:r>
              <a:rPr lang="en-US" altLang="en-US" dirty="0"/>
              <a:t>: When there is an insufficient amount of nasal resonance; occurs when there is a blockage somewhere in the </a:t>
            </a:r>
            <a:r>
              <a:rPr lang="en-US" altLang="en-US" dirty="0" err="1"/>
              <a:t>nasopharynx</a:t>
            </a:r>
            <a:r>
              <a:rPr lang="en-US" altLang="en-US" dirty="0"/>
              <a:t> or oral cavity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41890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Evaluation and Management of Voice and Resonance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800" dirty="0"/>
              <a:t>The Voice Evaluation</a:t>
            </a:r>
          </a:p>
          <a:p>
            <a:pPr lvl="1"/>
            <a:r>
              <a:rPr lang="en-US" altLang="en-US" dirty="0"/>
              <a:t>Otolaryngologist evaluation first</a:t>
            </a:r>
          </a:p>
          <a:p>
            <a:pPr lvl="2"/>
            <a:r>
              <a:rPr lang="en-US" altLang="en-US" sz="2800" b="1" dirty="0"/>
              <a:t>Endoscopic</a:t>
            </a:r>
            <a:r>
              <a:rPr lang="en-US" altLang="en-US" sz="2800" dirty="0"/>
              <a:t> evaluation</a:t>
            </a:r>
          </a:p>
          <a:p>
            <a:pPr lvl="2"/>
            <a:r>
              <a:rPr lang="en-US" altLang="en-US" sz="2800" dirty="0"/>
              <a:t>Biopsy if laryngeal cancer suspected</a:t>
            </a:r>
          </a:p>
          <a:p>
            <a:pPr lvl="1"/>
            <a:r>
              <a:rPr lang="en-US" altLang="en-US" dirty="0"/>
              <a:t>SLP</a:t>
            </a:r>
          </a:p>
          <a:p>
            <a:pPr lvl="2"/>
            <a:r>
              <a:rPr lang="en-US" altLang="en-US" sz="2800" dirty="0"/>
              <a:t>Case history</a:t>
            </a:r>
          </a:p>
          <a:p>
            <a:pPr lvl="3"/>
            <a:r>
              <a:rPr lang="en-US" altLang="en-US" sz="2800" dirty="0"/>
              <a:t>Nature of disorder, how it affects individual, developmental history and duration, social/vocational use of voice, overall physical and psychological condition</a:t>
            </a:r>
          </a:p>
          <a:p>
            <a:pPr lvl="2"/>
            <a:r>
              <a:rPr lang="en-US" altLang="en-US" sz="2800" dirty="0"/>
              <a:t>Perceptual evaluation</a:t>
            </a:r>
          </a:p>
          <a:p>
            <a:pPr lvl="3"/>
            <a:r>
              <a:rPr lang="en-US" altLang="en-US" sz="2800" dirty="0"/>
              <a:t>Pitch, loudness, voice characteristics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374729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The Resonance Evaluation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en-US" sz="3200" dirty="0"/>
              <a:t>Standardized rating scales</a:t>
            </a:r>
          </a:p>
          <a:p>
            <a:pPr lvl="1"/>
            <a:r>
              <a:rPr lang="en-US" altLang="en-US" sz="3200" dirty="0"/>
              <a:t>Non-instrumental procedures – mirror test and nostril-pinching test</a:t>
            </a:r>
          </a:p>
          <a:p>
            <a:pPr lvl="1"/>
            <a:r>
              <a:rPr lang="en-US" altLang="en-US" sz="3200" dirty="0" err="1"/>
              <a:t>Nasometer</a:t>
            </a:r>
            <a:r>
              <a:rPr lang="en-US" altLang="en-US" sz="3200" dirty="0"/>
              <a:t>: Measures simultaneously the relative amplitude of acoustic energy being emitted through the nose and mouth during phonation</a:t>
            </a:r>
          </a:p>
          <a:p>
            <a:pPr lvl="2"/>
            <a:r>
              <a:rPr lang="en-US" altLang="en-US" sz="3200" dirty="0"/>
              <a:t>A </a:t>
            </a:r>
            <a:r>
              <a:rPr lang="en-US" altLang="en-US" sz="3200" b="1" dirty="0" err="1"/>
              <a:t>nasalance</a:t>
            </a:r>
            <a:r>
              <a:rPr lang="en-US" altLang="en-US" sz="3200" b="1" dirty="0"/>
              <a:t> score</a:t>
            </a:r>
            <a:r>
              <a:rPr lang="en-US" altLang="en-US" sz="3200" dirty="0"/>
              <a:t> is computed</a:t>
            </a:r>
          </a:p>
          <a:p>
            <a:pPr lvl="1"/>
            <a:r>
              <a:rPr lang="en-US" altLang="en-US" sz="3200" b="1" dirty="0"/>
              <a:t>Multi-view </a:t>
            </a:r>
            <a:r>
              <a:rPr lang="en-US" altLang="en-US" sz="3200" b="1" dirty="0" err="1"/>
              <a:t>videofluoroscopy</a:t>
            </a:r>
            <a:r>
              <a:rPr lang="en-US" altLang="en-US" sz="3200" b="1" dirty="0"/>
              <a:t>: </a:t>
            </a:r>
            <a:r>
              <a:rPr lang="en-US" altLang="en-US" sz="3200" dirty="0"/>
              <a:t>A motion picture X-ray recorded on DVD that permits the imaging of </a:t>
            </a:r>
            <a:r>
              <a:rPr lang="en-US" altLang="en-US" sz="3200" dirty="0" err="1"/>
              <a:t>velopharyngeal</a:t>
            </a:r>
            <a:r>
              <a:rPr lang="en-US" altLang="en-US" sz="3200" dirty="0"/>
              <a:t> function from three perspectives</a:t>
            </a:r>
            <a:endParaRPr lang="en-US" altLang="en-US" sz="3200" b="1" dirty="0"/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606772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 for Misuse/Abuse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altLang="en-US" dirty="0"/>
              <a:t>Behavioral voice intervention, surgical intervention, psychological/psychiatric counseling, drug treatments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When voice therapy is the primary intervention: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Restore the voice tissue to a healthy condition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Regain clear and full vocal function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Identify and eliminate behaviors that are abusive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Establish improved vocal habits (</a:t>
            </a:r>
            <a:r>
              <a:rPr lang="en-US" altLang="en-US" sz="2800" b="1" dirty="0"/>
              <a:t>vocal hygiene</a:t>
            </a:r>
            <a:r>
              <a:rPr lang="en-US" altLang="en-US" sz="28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When voice therapy is a secondary treatment method: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Restore healthy vocal function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Help the individual discover the “best” voice</a:t>
            </a:r>
          </a:p>
          <a:p>
            <a:pPr lvl="2">
              <a:lnSpc>
                <a:spcPct val="80000"/>
              </a:lnSpc>
            </a:pPr>
            <a:r>
              <a:rPr lang="en-US" altLang="en-US" sz="2800" dirty="0"/>
              <a:t>Make environmental changes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328754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 for Medical/Physical Conditions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altLang="en-US" sz="3200" dirty="0"/>
              <a:t>Best or alternative voice</a:t>
            </a:r>
          </a:p>
          <a:p>
            <a:pPr lvl="1">
              <a:lnSpc>
                <a:spcPct val="80000"/>
              </a:lnSpc>
            </a:pPr>
            <a:r>
              <a:rPr lang="en-US" altLang="en-US" sz="3200" dirty="0"/>
              <a:t>Assess effects of medication or surgery</a:t>
            </a:r>
          </a:p>
          <a:p>
            <a:pPr lvl="1">
              <a:lnSpc>
                <a:spcPct val="80000"/>
              </a:lnSpc>
            </a:pPr>
            <a:r>
              <a:rPr lang="en-US" altLang="en-US" sz="3200" dirty="0"/>
              <a:t>Voice therapy has limited effectiveness</a:t>
            </a:r>
          </a:p>
          <a:p>
            <a:pPr>
              <a:lnSpc>
                <a:spcPct val="80000"/>
              </a:lnSpc>
            </a:pPr>
            <a:r>
              <a:rPr lang="en-US" altLang="en-US" b="1" dirty="0"/>
              <a:t>Intervention for Voice Disorders Associated with Psychological or Stress Conditions</a:t>
            </a:r>
          </a:p>
          <a:p>
            <a:pPr lvl="1">
              <a:lnSpc>
                <a:spcPct val="80000"/>
              </a:lnSpc>
            </a:pPr>
            <a:r>
              <a:rPr lang="en-US" altLang="en-US" sz="3200" dirty="0"/>
              <a:t>Treatment can be effective if the individual is convinced there is nothing physically wrong via specific voicing techniques</a:t>
            </a:r>
          </a:p>
          <a:p>
            <a:pPr lvl="1">
              <a:lnSpc>
                <a:spcPct val="80000"/>
              </a:lnSpc>
            </a:pPr>
            <a:r>
              <a:rPr lang="en-US" altLang="en-US" sz="3200" dirty="0"/>
              <a:t>The voice can return to normal in minutes or over several sessions</a:t>
            </a:r>
          </a:p>
          <a:p>
            <a:pPr lvl="1">
              <a:lnSpc>
                <a:spcPct val="80000"/>
              </a:lnSpc>
            </a:pPr>
            <a:r>
              <a:rPr lang="en-US" altLang="en-US" sz="3200" dirty="0"/>
              <a:t>Psychiatric referral is often not needed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033663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Elective Voice Intervention for Transgender/Transsexual Clients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For females transitioning to males, hormone replacement often serves to lower pitch </a:t>
            </a:r>
          </a:p>
          <a:p>
            <a:pPr lvl="1"/>
            <a:r>
              <a:rPr lang="en-US" altLang="en-US" dirty="0"/>
              <a:t>Individuals transitioning from male to female often need assistance in raising pitch</a:t>
            </a:r>
          </a:p>
          <a:p>
            <a:pPr lvl="1"/>
            <a:r>
              <a:rPr lang="en-US" altLang="en-US" dirty="0"/>
              <a:t>For biological males to be perceived as female, they must raise F0 to 155-165 Hz or as high as 180 Hz</a:t>
            </a:r>
          </a:p>
          <a:p>
            <a:pPr lvl="1"/>
            <a:r>
              <a:rPr lang="en-US" altLang="en-US" dirty="0"/>
              <a:t>SLPs can train individuals to place their tongue more anteriorly when speaking, achieving a more “forward” resonance associated with the female voice</a:t>
            </a:r>
          </a:p>
          <a:p>
            <a:endParaRPr lang="en-US" altLang="en-US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97934451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Treatment of Resonance Disorders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lnSpcReduction="10000"/>
          </a:bodyPr>
          <a:lstStyle/>
          <a:p>
            <a:pPr lvl="1"/>
            <a:r>
              <a:rPr lang="en-US" altLang="en-US" dirty="0"/>
              <a:t>Medical Management</a:t>
            </a:r>
          </a:p>
          <a:p>
            <a:pPr lvl="2"/>
            <a:r>
              <a:rPr lang="en-US" altLang="en-US" sz="2800" dirty="0"/>
              <a:t>Treatment of </a:t>
            </a:r>
            <a:r>
              <a:rPr lang="en-US" altLang="en-US" sz="2800" dirty="0" err="1"/>
              <a:t>hypernasality</a:t>
            </a:r>
            <a:r>
              <a:rPr lang="en-US" altLang="en-US" sz="2800" dirty="0"/>
              <a:t> secondary to VPI in individuals with cleft palate typically begins with surgical intervention</a:t>
            </a:r>
          </a:p>
          <a:p>
            <a:pPr lvl="2"/>
            <a:r>
              <a:rPr lang="en-US" altLang="en-US" sz="2800" dirty="0"/>
              <a:t>Children born with palatal clefts undergo surgical closure of the cleft between 9 and 12 months of age</a:t>
            </a:r>
          </a:p>
          <a:p>
            <a:pPr lvl="2"/>
            <a:r>
              <a:rPr lang="en-US" altLang="en-US" sz="2800" dirty="0"/>
              <a:t>Surgery to repair a cleft lip occurs before 3 months</a:t>
            </a:r>
          </a:p>
          <a:p>
            <a:pPr lvl="1"/>
            <a:r>
              <a:rPr lang="en-US" altLang="en-US" dirty="0"/>
              <a:t>Prosthetic Management</a:t>
            </a:r>
          </a:p>
          <a:p>
            <a:pPr lvl="2"/>
            <a:r>
              <a:rPr lang="en-US" altLang="en-US" sz="2800" b="1" dirty="0"/>
              <a:t>Palatal </a:t>
            </a:r>
            <a:r>
              <a:rPr lang="en-US" altLang="en-US" sz="2800" b="1" dirty="0" err="1"/>
              <a:t>obturator</a:t>
            </a:r>
            <a:endParaRPr lang="en-US" altLang="en-US" sz="2800" b="1" dirty="0"/>
          </a:p>
          <a:p>
            <a:pPr lvl="2"/>
            <a:r>
              <a:rPr lang="en-US" altLang="en-US" sz="2800" b="1" dirty="0"/>
              <a:t>Speech bulb </a:t>
            </a:r>
            <a:r>
              <a:rPr lang="en-US" altLang="en-US" sz="2800" b="1" dirty="0" err="1"/>
              <a:t>obturator</a:t>
            </a:r>
            <a:endParaRPr lang="en-US" altLang="en-US" sz="2800" b="1" dirty="0"/>
          </a:p>
          <a:p>
            <a:pPr lvl="2"/>
            <a:r>
              <a:rPr lang="en-US" altLang="en-US" sz="2800" b="1" dirty="0"/>
              <a:t>Palatal lift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389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Assessment of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dirty="0"/>
              <a:t>The process of gathering </a:t>
            </a:r>
            <a:r>
              <a:rPr lang="en-US" dirty="0" err="1"/>
              <a:t>informaation</a:t>
            </a:r>
            <a:r>
              <a:rPr lang="en-US" dirty="0"/>
              <a:t>, analyzing and interpreting these information, to verify communication disorder(diagnosis), make plans to address these disorders.</a:t>
            </a:r>
          </a:p>
          <a:p>
            <a:r>
              <a:rPr lang="en-US" dirty="0"/>
              <a:t>Referrals .</a:t>
            </a:r>
          </a:p>
          <a:p>
            <a:r>
              <a:rPr lang="en-US" dirty="0"/>
              <a:t>Screening 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746013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Behavioral Management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lvl="1"/>
            <a:r>
              <a:rPr lang="en-US" altLang="en-US" sz="3200" dirty="0"/>
              <a:t>In individuals with VPI resulting in a mild degree of </a:t>
            </a:r>
            <a:r>
              <a:rPr lang="en-US" altLang="en-US" sz="3200" dirty="0" err="1"/>
              <a:t>hypernasality</a:t>
            </a:r>
            <a:r>
              <a:rPr lang="en-US" altLang="en-US" sz="3200" dirty="0"/>
              <a:t> following surgical repair of a cleft palate, behavioral management may be appropriate</a:t>
            </a:r>
          </a:p>
          <a:p>
            <a:pPr lvl="1"/>
            <a:r>
              <a:rPr lang="en-US" altLang="en-US" sz="3200" dirty="0"/>
              <a:t>Continuous positive airway pressure (CPAP) can be used to strengthen the muscles of the velum</a:t>
            </a:r>
          </a:p>
          <a:p>
            <a:pPr lvl="1"/>
            <a:r>
              <a:rPr lang="en-US" altLang="en-US" sz="3200" dirty="0"/>
              <a:t>CPAP is based on the exercise physiology principle of progressive resistance training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447507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Treatment of Articulation Disorders Secondary to VPI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 lvl="1"/>
            <a:r>
              <a:rPr lang="en-US" altLang="en-US" dirty="0"/>
              <a:t>Direct intervention for speech sound development should begin prior to the first palatal surgery, and as early as 5-6 months of age</a:t>
            </a:r>
          </a:p>
          <a:p>
            <a:pPr lvl="1"/>
            <a:r>
              <a:rPr lang="en-US" altLang="en-US" dirty="0"/>
              <a:t>Should increase consonant inventory, especially pressure consonants, and increase oral airflow</a:t>
            </a:r>
          </a:p>
          <a:p>
            <a:pPr lvl="1"/>
            <a:r>
              <a:rPr lang="en-US" altLang="en-US" dirty="0"/>
              <a:t>Teach difference between oral and nasal sounds</a:t>
            </a:r>
          </a:p>
          <a:p>
            <a:pPr lvl="1"/>
            <a:r>
              <a:rPr lang="en-US" altLang="en-US" b="1" dirty="0" err="1"/>
              <a:t>Electropalatography</a:t>
            </a:r>
            <a:r>
              <a:rPr lang="en-US" altLang="en-US" b="1" dirty="0"/>
              <a:t> (EPG)</a:t>
            </a:r>
          </a:p>
          <a:p>
            <a:pPr lvl="2"/>
            <a:r>
              <a:rPr lang="en-US" altLang="en-US" sz="2800" dirty="0"/>
              <a:t>Can help learn correct placement of articulators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735971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Efficacy of Voice and Resonance Treatment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Treatment is reasonably effective for:</a:t>
            </a:r>
          </a:p>
          <a:p>
            <a:pPr lvl="2"/>
            <a:r>
              <a:rPr lang="en-US" altLang="en-US" sz="2800" dirty="0"/>
              <a:t>Vocal misuse and abuse</a:t>
            </a:r>
          </a:p>
          <a:p>
            <a:pPr lvl="2"/>
            <a:r>
              <a:rPr lang="en-US" altLang="en-US" sz="2800" dirty="0"/>
              <a:t>Voice disorders with structural tissue damage</a:t>
            </a:r>
          </a:p>
          <a:p>
            <a:pPr lvl="2"/>
            <a:r>
              <a:rPr lang="en-US" altLang="en-US" sz="2800" dirty="0"/>
              <a:t>Voice disorders associated with psychological or stress conditions</a:t>
            </a:r>
          </a:p>
          <a:p>
            <a:pPr lvl="1"/>
            <a:r>
              <a:rPr lang="en-US" altLang="en-US" dirty="0"/>
              <a:t>Individuals with cleft palate who receive medical and behavioral management earlier in their life generally speak normally by adolescence</a:t>
            </a:r>
          </a:p>
          <a:p>
            <a:pPr lvl="1"/>
            <a:r>
              <a:rPr lang="en-US" altLang="en-US" dirty="0"/>
              <a:t>Changing habituated behaviors that contribute to vocal misuse or abuse is hard work and takes time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1382762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953000"/>
          </a:xfrm>
        </p:spPr>
        <p:txBody>
          <a:bodyPr/>
          <a:lstStyle/>
          <a:p>
            <a:r>
              <a:rPr lang="en-US" altLang="en-US" dirty="0"/>
              <a:t>Disorders of Articulation and Phonology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6037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246822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Understanding Speech Sounds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dirty="0"/>
              <a:t>Phonemes are categorized as </a:t>
            </a:r>
            <a:r>
              <a:rPr lang="en-US" altLang="en-US" b="1" dirty="0"/>
              <a:t>vowel</a:t>
            </a:r>
            <a:r>
              <a:rPr lang="en-US" altLang="en-US" dirty="0"/>
              <a:t> or </a:t>
            </a:r>
            <a:r>
              <a:rPr lang="en-US" altLang="en-US" b="1" dirty="0"/>
              <a:t>consonant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Consonants are classified according to place, manner, and voicing</a:t>
            </a:r>
          </a:p>
          <a:p>
            <a:pPr>
              <a:buFont typeface="Arial" charset="0"/>
              <a:buChar char="•"/>
            </a:pPr>
            <a:r>
              <a:rPr lang="en-US" altLang="en-US" b="1" dirty="0"/>
              <a:t>Distinctive features</a:t>
            </a:r>
            <a:r>
              <a:rPr lang="en-US" altLang="en-US" dirty="0"/>
              <a:t> are sometimes used</a:t>
            </a:r>
            <a:endParaRPr lang="en-US" altLang="en-US" b="1" dirty="0">
              <a:solidFill>
                <a:srgbClr val="FF3300"/>
              </a:solidFill>
            </a:endParaRP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477434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Understanding Speech Sounds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en-US" sz="2800" dirty="0"/>
              <a:t>Classification of Consonants by Place and Manner</a:t>
            </a:r>
          </a:p>
          <a:p>
            <a:pPr lvl="1"/>
            <a:r>
              <a:rPr lang="en-US" altLang="en-US" dirty="0"/>
              <a:t>The point of contact or constriction – place</a:t>
            </a:r>
          </a:p>
          <a:p>
            <a:pPr lvl="2"/>
            <a:r>
              <a:rPr lang="en-US" altLang="en-US" sz="2800" b="1" dirty="0"/>
              <a:t>Bilabial, labiodental, interdental, </a:t>
            </a:r>
            <a:r>
              <a:rPr lang="en-US" altLang="en-US" sz="2800" b="1" dirty="0" err="1"/>
              <a:t>linguadental</a:t>
            </a:r>
            <a:r>
              <a:rPr lang="en-US" altLang="en-US" sz="2800" b="1" dirty="0"/>
              <a:t>, alveolar, palatal, velar, glottal</a:t>
            </a:r>
          </a:p>
          <a:p>
            <a:pPr lvl="1"/>
            <a:r>
              <a:rPr lang="en-US" altLang="en-US" dirty="0"/>
              <a:t>Consonants can be voiced or voiceless</a:t>
            </a:r>
          </a:p>
          <a:p>
            <a:pPr lvl="1"/>
            <a:r>
              <a:rPr lang="en-US" altLang="en-US" b="1" dirty="0" err="1"/>
              <a:t>Obstruents</a:t>
            </a:r>
            <a:r>
              <a:rPr lang="en-US" altLang="en-US" dirty="0"/>
              <a:t> include </a:t>
            </a:r>
            <a:r>
              <a:rPr lang="en-US" altLang="en-US" b="1" dirty="0"/>
              <a:t>stops, fricatives, and affricates</a:t>
            </a:r>
          </a:p>
          <a:p>
            <a:pPr lvl="1"/>
            <a:r>
              <a:rPr lang="en-US" altLang="en-US" b="1" dirty="0" err="1"/>
              <a:t>Resonants</a:t>
            </a:r>
            <a:r>
              <a:rPr lang="en-US" altLang="en-US" dirty="0"/>
              <a:t> are nasals and </a:t>
            </a:r>
            <a:r>
              <a:rPr lang="en-US" altLang="en-US" b="1" dirty="0"/>
              <a:t>approximants</a:t>
            </a:r>
          </a:p>
          <a:p>
            <a:pPr lvl="1"/>
            <a:r>
              <a:rPr lang="en-US" altLang="en-US" dirty="0"/>
              <a:t>Approximants include </a:t>
            </a:r>
            <a:r>
              <a:rPr lang="en-US" altLang="en-US" b="1" dirty="0"/>
              <a:t>glides</a:t>
            </a:r>
            <a:r>
              <a:rPr lang="en-US" altLang="en-US" dirty="0"/>
              <a:t> and </a:t>
            </a:r>
            <a:r>
              <a:rPr lang="en-US" altLang="en-US" b="1" dirty="0"/>
              <a:t>liquids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925472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Understanding Speech Sounds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Classification of Vowels by Tongue and Lip Position and Tension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Vowels are produced by resonating exhaled air within the oral cavity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The sound made is dependent on which part of the tongue is elevated (front, center, back), its height (high, mid, low), and amount of tension (tense, lax)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Whether the lips are rounded or retracted influences the sound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Diphthong</a:t>
            </a:r>
            <a:r>
              <a:rPr lang="en-US" altLang="en-US" dirty="0"/>
              <a:t>: Two vowels in close proximity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705512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Understanding Speech Sounds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Distinctive feature analysis</a:t>
            </a:r>
          </a:p>
          <a:p>
            <a:pPr lvl="1"/>
            <a:r>
              <a:rPr lang="en-US" altLang="en-US" dirty="0"/>
              <a:t>Each phoneme can be identified by presence or absence of features</a:t>
            </a:r>
          </a:p>
          <a:p>
            <a:pPr lvl="2"/>
            <a:r>
              <a:rPr lang="en-US" altLang="en-US" dirty="0"/>
              <a:t>+nasal, -nasal</a:t>
            </a:r>
          </a:p>
          <a:p>
            <a:pPr lvl="1"/>
            <a:r>
              <a:rPr lang="en-US" altLang="en-US" dirty="0"/>
              <a:t>Helpful in</a:t>
            </a:r>
          </a:p>
          <a:p>
            <a:pPr lvl="2"/>
            <a:r>
              <a:rPr lang="en-US" altLang="en-US" dirty="0"/>
              <a:t>Identifying patterns</a:t>
            </a:r>
          </a:p>
          <a:p>
            <a:pPr lvl="2"/>
            <a:r>
              <a:rPr lang="en-US" altLang="en-US" dirty="0"/>
              <a:t>Facilitating correction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548353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Speech Sound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Pre-Speech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Disappearance of reflexive sounds–</a:t>
            </a:r>
            <a:r>
              <a:rPr lang="en-US" altLang="en-US" sz="2400" b="1" dirty="0"/>
              <a:t>myelination</a:t>
            </a:r>
            <a:r>
              <a:rPr lang="en-US" altLang="en-US" sz="2400" dirty="0"/>
              <a:t>/brain growth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Crying gets infant used to air flow across vocal folds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/>
              <a:t>Noncrying</a:t>
            </a:r>
            <a:r>
              <a:rPr lang="en-US" altLang="en-US" sz="2400" dirty="0"/>
              <a:t> vocalizations with feeding or interaction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2 </a:t>
            </a:r>
            <a:r>
              <a:rPr lang="en-US" altLang="en-US" sz="2400" dirty="0" err="1"/>
              <a:t>mos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Gooing</a:t>
            </a:r>
            <a:r>
              <a:rPr lang="en-US" altLang="en-US" sz="2400" dirty="0"/>
              <a:t>/cooing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3 </a:t>
            </a:r>
            <a:r>
              <a:rPr lang="en-US" altLang="en-US" sz="2400" dirty="0" err="1"/>
              <a:t>mos</a:t>
            </a:r>
            <a:r>
              <a:rPr lang="en-US" altLang="en-US" sz="2400" dirty="0"/>
              <a:t>: Vocalize in response to others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5 </a:t>
            </a:r>
            <a:r>
              <a:rPr lang="en-US" altLang="en-US" sz="2400" dirty="0" err="1"/>
              <a:t>mos</a:t>
            </a:r>
            <a:r>
              <a:rPr lang="en-US" altLang="en-US" sz="2400" dirty="0"/>
              <a:t>: Imitate pitch, </a:t>
            </a:r>
            <a:r>
              <a:rPr lang="en-US" altLang="en-US" sz="2400" b="1" dirty="0"/>
              <a:t>babbling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6-7 </a:t>
            </a:r>
            <a:r>
              <a:rPr lang="en-US" altLang="en-US" sz="2400" dirty="0" err="1"/>
              <a:t>mos</a:t>
            </a:r>
            <a:r>
              <a:rPr lang="en-US" altLang="en-US" sz="2400" dirty="0"/>
              <a:t>: </a:t>
            </a:r>
            <a:r>
              <a:rPr lang="en-US" altLang="en-US" sz="2400" b="1" dirty="0"/>
              <a:t>Reduplicated babbling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8-12 </a:t>
            </a:r>
            <a:r>
              <a:rPr lang="en-US" altLang="en-US" sz="2400" dirty="0" err="1"/>
              <a:t>mos</a:t>
            </a:r>
            <a:r>
              <a:rPr lang="en-US" altLang="en-US" sz="2400" dirty="0"/>
              <a:t>: </a:t>
            </a:r>
            <a:r>
              <a:rPr lang="en-US" altLang="en-US" sz="2400" b="1" dirty="0" err="1"/>
              <a:t>Echolalic</a:t>
            </a:r>
            <a:r>
              <a:rPr lang="en-US" altLang="en-US" sz="2400" dirty="0"/>
              <a:t> stage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Variegated babbling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Jargon, phonetically consistent forms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432475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Speech Sound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altLang="en-US" dirty="0"/>
              <a:t>Toddler Speech</a:t>
            </a:r>
          </a:p>
          <a:p>
            <a:pPr lvl="1"/>
            <a:r>
              <a:rPr lang="en-US" altLang="en-US" dirty="0"/>
              <a:t>First word around 12 </a:t>
            </a:r>
            <a:r>
              <a:rPr lang="en-US" altLang="en-US" dirty="0" err="1"/>
              <a:t>mos</a:t>
            </a:r>
            <a:endParaRPr lang="en-US" altLang="en-US" dirty="0"/>
          </a:p>
          <a:p>
            <a:pPr lvl="1"/>
            <a:r>
              <a:rPr lang="en-US" altLang="en-US" dirty="0"/>
              <a:t>Phonological processes</a:t>
            </a:r>
          </a:p>
          <a:p>
            <a:pPr lvl="2"/>
            <a:r>
              <a:rPr lang="en-US" altLang="en-US" dirty="0"/>
              <a:t>Example: Omit final consonants</a:t>
            </a:r>
          </a:p>
          <a:p>
            <a:pPr lvl="1"/>
            <a:r>
              <a:rPr lang="en-US" altLang="en-US" dirty="0" err="1"/>
              <a:t>Multisyllable</a:t>
            </a:r>
            <a:r>
              <a:rPr lang="en-US" altLang="en-US" dirty="0"/>
              <a:t> words may be reduced</a:t>
            </a:r>
          </a:p>
          <a:p>
            <a:pPr lvl="1"/>
            <a:r>
              <a:rPr lang="en-US" altLang="en-US" dirty="0"/>
              <a:t>Consonant blends may be shortened</a:t>
            </a:r>
          </a:p>
          <a:p>
            <a:pPr lvl="1"/>
            <a:r>
              <a:rPr lang="en-US" altLang="en-US" dirty="0"/>
              <a:t>Sound substitutions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91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Assessment Goals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943600"/>
          </a:xfrm>
        </p:spPr>
        <p:txBody>
          <a:bodyPr>
            <a:normAutofit/>
          </a:bodyPr>
          <a:lstStyle/>
          <a:p>
            <a:r>
              <a:rPr lang="en-US" dirty="0"/>
              <a:t>Verification of Communication Problem.</a:t>
            </a:r>
          </a:p>
          <a:p>
            <a:pPr marL="0" indent="0">
              <a:buNone/>
            </a:pPr>
            <a:r>
              <a:rPr lang="en-US" dirty="0"/>
              <a:t>    ( </a:t>
            </a:r>
            <a:r>
              <a:rPr lang="en-US" dirty="0" err="1"/>
              <a:t>Diagnosis,and</a:t>
            </a:r>
            <a:r>
              <a:rPr lang="en-US" dirty="0"/>
              <a:t> Diagnostic Therapy).</a:t>
            </a:r>
          </a:p>
          <a:p>
            <a:r>
              <a:rPr lang="en-US" dirty="0"/>
              <a:t>Description and Quantification of Deficits and Strengths.</a:t>
            </a:r>
          </a:p>
          <a:p>
            <a:r>
              <a:rPr lang="en-US" dirty="0"/>
              <a:t>Statement of Severity.</a:t>
            </a:r>
          </a:p>
          <a:p>
            <a:r>
              <a:rPr lang="en-US" dirty="0"/>
              <a:t>Etiology:</a:t>
            </a:r>
          </a:p>
          <a:p>
            <a:pPr>
              <a:buFontTx/>
              <a:buChar char="-"/>
            </a:pPr>
            <a:r>
              <a:rPr lang="en-US" dirty="0"/>
              <a:t>Predisposing </a:t>
            </a:r>
            <a:r>
              <a:rPr lang="en-US" dirty="0" err="1"/>
              <a:t>cause:the</a:t>
            </a:r>
            <a:r>
              <a:rPr lang="en-US" dirty="0"/>
              <a:t> underlying cause.</a:t>
            </a:r>
          </a:p>
          <a:p>
            <a:pPr>
              <a:buFontTx/>
              <a:buChar char="-"/>
            </a:pPr>
            <a:r>
              <a:rPr lang="en-US" dirty="0"/>
              <a:t>Precipitating </a:t>
            </a:r>
            <a:r>
              <a:rPr lang="en-US" dirty="0" err="1"/>
              <a:t>cause:the</a:t>
            </a:r>
            <a:r>
              <a:rPr lang="en-US" dirty="0"/>
              <a:t> factor triggered.</a:t>
            </a:r>
          </a:p>
          <a:p>
            <a:pPr>
              <a:buFontTx/>
              <a:buChar char="-"/>
            </a:pPr>
            <a:r>
              <a:rPr lang="en-US" dirty="0"/>
              <a:t>Maintaining(perpetuating) </a:t>
            </a:r>
            <a:r>
              <a:rPr lang="en-US" dirty="0" err="1"/>
              <a:t>cause:keeps</a:t>
            </a:r>
            <a:r>
              <a:rPr lang="en-US" dirty="0"/>
              <a:t> the problem going.</a:t>
            </a:r>
          </a:p>
        </p:txBody>
      </p:sp>
    </p:spTree>
    <p:extLst>
      <p:ext uri="{BB962C8B-B14F-4D97-AF65-F5344CB8AC3E}">
        <p14:creationId xmlns:p14="http://schemas.microsoft.com/office/powerpoint/2010/main" val="2659203248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Speech Sound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Preschool Speech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Most phonological processes disappear by 4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Consonant blends continue to develop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Phoneme acquisition is gradual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Children with phonological difficulties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Continue phonological processes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Children with neuromuscular disorders, sensory deficits, perceptual problems, poor learning skills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Difficulty acquiring all phonemes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218104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Speech Sound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School-Age Speech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Early elementary – resembles adult phonology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/>
              <a:t>Morphophonemic contrasts: </a:t>
            </a:r>
            <a:r>
              <a:rPr lang="en-US" altLang="en-US" dirty="0"/>
              <a:t>Changes in pronunciation as a result of morphological changes</a:t>
            </a:r>
            <a:endParaRPr lang="en-US" altLang="en-US" b="1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5 </a:t>
            </a:r>
            <a:r>
              <a:rPr lang="en-US" altLang="en-US" dirty="0" err="1"/>
              <a:t>yrs</a:t>
            </a:r>
            <a:r>
              <a:rPr lang="en-US" altLang="en-US" dirty="0"/>
              <a:t>: Difficulty with some consonants and blends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6 </a:t>
            </a:r>
            <a:r>
              <a:rPr lang="en-US" altLang="en-US" dirty="0" err="1"/>
              <a:t>yrs</a:t>
            </a:r>
            <a:r>
              <a:rPr lang="en-US" altLang="en-US" dirty="0"/>
              <a:t>: Have acquired most speech sounds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8 </a:t>
            </a:r>
            <a:r>
              <a:rPr lang="en-US" altLang="en-US" dirty="0" err="1"/>
              <a:t>yrs</a:t>
            </a:r>
            <a:r>
              <a:rPr lang="en-US" altLang="en-US" dirty="0"/>
              <a:t>: Acquired consonant blends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439033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Speech Sound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r>
              <a:rPr lang="en-US" altLang="en-US" dirty="0"/>
              <a:t>Phonology and Articulation</a:t>
            </a:r>
          </a:p>
          <a:p>
            <a:pPr lvl="1"/>
            <a:r>
              <a:rPr lang="en-US" altLang="en-US" sz="2400" dirty="0"/>
              <a:t>The correct use of speech sound requires knowledge of the sounds of the language and the rules that govern their production and combination (phonology)</a:t>
            </a:r>
          </a:p>
          <a:p>
            <a:pPr lvl="1"/>
            <a:r>
              <a:rPr lang="en-US" altLang="en-US" sz="2400" dirty="0"/>
              <a:t>Speech requires </a:t>
            </a:r>
            <a:r>
              <a:rPr lang="en-US" altLang="en-US" sz="2400" dirty="0" err="1"/>
              <a:t>neuromotor</a:t>
            </a:r>
            <a:r>
              <a:rPr lang="en-US" altLang="en-US" sz="2400" dirty="0"/>
              <a:t> coordination to say sounds, words, and sentences (articulation)</a:t>
            </a:r>
          </a:p>
          <a:p>
            <a:pPr lvl="1"/>
            <a:r>
              <a:rPr lang="en-US" altLang="en-US" sz="2400" dirty="0"/>
              <a:t>Phonological impairments: Disorders of conceptualization of language rules</a:t>
            </a:r>
          </a:p>
          <a:p>
            <a:pPr lvl="2"/>
            <a:r>
              <a:rPr lang="en-US" altLang="en-US" b="1" dirty="0"/>
              <a:t>Open syllable</a:t>
            </a:r>
            <a:r>
              <a:rPr lang="en-US" altLang="en-US" dirty="0"/>
              <a:t> vs. </a:t>
            </a:r>
            <a:r>
              <a:rPr lang="en-US" altLang="en-US" b="1" dirty="0"/>
              <a:t>closed syllable</a:t>
            </a:r>
          </a:p>
          <a:p>
            <a:pPr lvl="1"/>
            <a:r>
              <a:rPr lang="en-US" altLang="en-US" sz="2400" dirty="0"/>
              <a:t>Articulation impairments: Disorders of production</a:t>
            </a:r>
          </a:p>
          <a:p>
            <a:pPr lvl="2"/>
            <a:r>
              <a:rPr lang="en-US" altLang="en-US" dirty="0"/>
              <a:t>Substitution, omission, addition, distortion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502521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Exact cause unknown (functional)</a:t>
            </a:r>
          </a:p>
          <a:p>
            <a:r>
              <a:rPr lang="en-US" altLang="en-US" b="1" dirty="0"/>
              <a:t>Correlates/related</a:t>
            </a:r>
            <a:r>
              <a:rPr lang="en-US" altLang="en-US" dirty="0"/>
              <a:t> factors two or more things occur together</a:t>
            </a:r>
          </a:p>
          <a:p>
            <a:r>
              <a:rPr lang="en-US" altLang="en-US" dirty="0"/>
              <a:t>Developmental Impairment in Children</a:t>
            </a:r>
          </a:p>
          <a:p>
            <a:pPr lvl="1"/>
            <a:r>
              <a:rPr lang="en-US" altLang="en-US" dirty="0"/>
              <a:t>With a delay, the child is not producing the phonemes expected at that age</a:t>
            </a:r>
          </a:p>
          <a:p>
            <a:pPr lvl="1"/>
            <a:r>
              <a:rPr lang="en-US" altLang="en-US" dirty="0"/>
              <a:t>Other children may be idiosyncratic in their phoneme use (disordered)</a:t>
            </a:r>
          </a:p>
          <a:p>
            <a:pPr lvl="1"/>
            <a:r>
              <a:rPr lang="en-US" altLang="en-US" dirty="0"/>
              <a:t>Phonological impairments</a:t>
            </a:r>
          </a:p>
          <a:p>
            <a:pPr lvl="2"/>
            <a:r>
              <a:rPr lang="en-US" altLang="en-US" dirty="0"/>
              <a:t>Average age of diagnosis is 4 year, 2 months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562935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Developmental Impairment in Children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Lifespan Issues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75% of children outgrow speech sound errors by age 6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By age 9, most children normalize their errors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Speech therapy can help children correct speech sound errors more quickly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A small percentage of children will have residual sound errors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May have a negative impact on academics and professional and personal relationships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Change is more difficult with increased 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534782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229600" cy="53340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Language Impairments</a:t>
            </a:r>
          </a:p>
          <a:p>
            <a:pPr lvl="1"/>
            <a:r>
              <a:rPr lang="en-US" altLang="en-US" sz="2400" dirty="0"/>
              <a:t>General expressive language impairment present in about 60% of children who are difficult to understand and have multiple speech-sound errors</a:t>
            </a:r>
          </a:p>
          <a:p>
            <a:pPr lvl="1"/>
            <a:r>
              <a:rPr lang="en-US" altLang="en-US" sz="2400" dirty="0"/>
              <a:t>Speech Characteristics</a:t>
            </a:r>
          </a:p>
          <a:p>
            <a:pPr lvl="2"/>
            <a:r>
              <a:rPr lang="en-US" altLang="en-US" dirty="0"/>
              <a:t>Complex syllable structures are challenging</a:t>
            </a:r>
          </a:p>
          <a:p>
            <a:pPr lvl="2"/>
            <a:r>
              <a:rPr lang="en-US" altLang="en-US" dirty="0"/>
              <a:t>More likely to exhibit phonological errors that affect morpheme production</a:t>
            </a:r>
          </a:p>
          <a:p>
            <a:pPr lvl="1"/>
            <a:r>
              <a:rPr lang="en-US" altLang="en-US" sz="2400" dirty="0"/>
              <a:t>Lifespan Issues</a:t>
            </a:r>
          </a:p>
          <a:p>
            <a:pPr lvl="2"/>
            <a:r>
              <a:rPr lang="en-US" altLang="en-US" dirty="0"/>
              <a:t>Phonological impairments have a negative effect on literacy</a:t>
            </a:r>
          </a:p>
          <a:p>
            <a:pPr lvl="2"/>
            <a:r>
              <a:rPr lang="en-US" altLang="en-US" dirty="0"/>
              <a:t>May have poor phonological awareness skills</a:t>
            </a:r>
          </a:p>
        </p:txBody>
      </p:sp>
    </p:spTree>
    <p:extLst>
      <p:ext uri="{BB962C8B-B14F-4D97-AF65-F5344CB8AC3E}">
        <p14:creationId xmlns:p14="http://schemas.microsoft.com/office/powerpoint/2010/main" val="850115636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Hearing Impairments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Phonology, voice quality, pitch, rate, and rhythm will be similarly affected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Speech Characteristics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Intelligibility decreases with increased severity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Lifespan Issues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Congenital hearing loss leads to more severely affected speech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Speech deteriorates over time for those who lose their hearing after learning to talk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Hearing aids and training can help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789452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altLang="en-US" sz="3200" dirty="0"/>
              <a:t>Dysarthrias: Group of motor speech disorders caused by neuromuscular deficits that result in weakness or paralysis and/or poor coordination of the speech musculature, (articulation, phonation, respiration, resonance) </a:t>
            </a:r>
          </a:p>
          <a:p>
            <a:pPr lvl="1"/>
            <a:r>
              <a:rPr lang="en-US" altLang="en-US" sz="3200" dirty="0"/>
              <a:t>75-85% of children with </a:t>
            </a:r>
            <a:r>
              <a:rPr lang="en-US" altLang="en-US" sz="3200" b="1" dirty="0"/>
              <a:t>cerebral palsy </a:t>
            </a:r>
            <a:r>
              <a:rPr lang="en-US" altLang="en-US" sz="3200" dirty="0"/>
              <a:t>have impaired speech production skills</a:t>
            </a:r>
          </a:p>
          <a:p>
            <a:pPr lvl="1"/>
            <a:r>
              <a:rPr lang="en-US" altLang="en-US" sz="3200" dirty="0"/>
              <a:t>CP: neuromotor disorder caused by brain damage before, during and soon after birth </a:t>
            </a:r>
          </a:p>
          <a:p>
            <a:pPr lvl="1"/>
            <a:r>
              <a:rPr lang="en-US" altLang="en-US" sz="3200" dirty="0"/>
              <a:t>Articulatory difficulties are the most prominent deficit for children with CP</a:t>
            </a:r>
          </a:p>
          <a:p>
            <a:pPr lvl="1"/>
            <a:r>
              <a:rPr lang="en-US" altLang="en-US" sz="3200" dirty="0"/>
              <a:t>Location and severity of brain damage predict dysarthria type and degree of impairment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057265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Neuromuscular Disorders</a:t>
            </a:r>
          </a:p>
          <a:p>
            <a:pPr lvl="1"/>
            <a:r>
              <a:rPr lang="en-US" altLang="en-US" dirty="0"/>
              <a:t>Speech Characteristics</a:t>
            </a:r>
          </a:p>
          <a:p>
            <a:pPr lvl="2"/>
            <a:r>
              <a:rPr lang="en-US" altLang="en-US" dirty="0"/>
              <a:t>Spastic dysarthria results in slow rate, imprecise articulation of consonants, harsh voice, </a:t>
            </a:r>
            <a:r>
              <a:rPr lang="en-US" altLang="en-US" dirty="0" err="1"/>
              <a:t>hypernasality</a:t>
            </a:r>
            <a:r>
              <a:rPr lang="en-US" altLang="en-US" dirty="0"/>
              <a:t>, and prosodic abnormalities</a:t>
            </a:r>
          </a:p>
          <a:p>
            <a:pPr lvl="2"/>
            <a:r>
              <a:rPr lang="en-US" altLang="en-US" dirty="0"/>
              <a:t>Speech training or the use of AAC may be required</a:t>
            </a:r>
          </a:p>
          <a:p>
            <a:pPr lvl="1"/>
            <a:r>
              <a:rPr lang="en-US" altLang="en-US" dirty="0"/>
              <a:t>Lifespan Issues</a:t>
            </a:r>
          </a:p>
          <a:p>
            <a:pPr lvl="2"/>
            <a:r>
              <a:rPr lang="en-US" altLang="en-US" dirty="0"/>
              <a:t>In CP, the general motor and speech signs are present from early childhood onward</a:t>
            </a:r>
          </a:p>
          <a:p>
            <a:pPr lvl="2"/>
            <a:r>
              <a:rPr lang="en-US" altLang="en-US" dirty="0"/>
              <a:t>1/3 of individuals with CP have normal intelligence</a:t>
            </a:r>
          </a:p>
          <a:p>
            <a:pPr lvl="2"/>
            <a:r>
              <a:rPr lang="en-US" altLang="en-US" dirty="0"/>
              <a:t>General motor functioning may deteriorate over time</a:t>
            </a:r>
          </a:p>
          <a:p>
            <a:pPr lvl="2"/>
            <a:r>
              <a:rPr lang="en-US" altLang="en-US" dirty="0"/>
              <a:t>Epilepsy , visual processing deficits may present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304224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Childhood Apraxia of Speech (CAS)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Neurological speech sound disorder that affects the ability to plan and/or program the movement sequences necessary for accurate speech production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Is not the result of neuromuscular weakness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Speech is often unintelligible, segmented/choppy, </a:t>
            </a:r>
            <a:r>
              <a:rPr lang="en-US" altLang="en-US" dirty="0" err="1"/>
              <a:t>disfluent</a:t>
            </a:r>
            <a:r>
              <a:rPr lang="en-US" altLang="en-US" dirty="0"/>
              <a:t>, or lacking in prosodic variation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Children with normal cognition and receptive language often aware that speech is difficult and be unwilling to try to talk 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1604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Organic / </a:t>
            </a:r>
            <a:r>
              <a:rPr lang="en-US" dirty="0" err="1"/>
              <a:t>somatogenic</a:t>
            </a:r>
            <a:r>
              <a:rPr lang="en-US" dirty="0"/>
              <a:t>: known physical cause.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Functional / </a:t>
            </a:r>
            <a:r>
              <a:rPr lang="en-US" dirty="0" err="1"/>
              <a:t>psychogenic:elusive,idiopathic:of</a:t>
            </a:r>
            <a:r>
              <a:rPr lang="en-US" dirty="0"/>
              <a:t> no identified physical or organic causes.</a:t>
            </a:r>
          </a:p>
          <a:p>
            <a:r>
              <a:rPr lang="en-US" dirty="0"/>
              <a:t>The Treatment Plan.</a:t>
            </a:r>
          </a:p>
          <a:p>
            <a:r>
              <a:rPr lang="en-US" dirty="0"/>
              <a:t>Prognosis : prediction of the outcomes.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654188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/>
              <a:t>Childhood Apraxia of Speech</a:t>
            </a:r>
          </a:p>
          <a:p>
            <a:pPr lvl="1"/>
            <a:r>
              <a:rPr lang="en-US" altLang="en-US" sz="3200" dirty="0"/>
              <a:t>Speech Characteristics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Inconsistent errors on C &amp; V in repeated production of syllables and words 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Lengthened/disrupted transitions between sound and syllable 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Inappropriate prosody in the realization of word \ phrasal stress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Limited sound repertoires, groping, omission or adding sounds, difficulty with running speech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Motor-speech disorder 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Concomitant expressive language and phonological impairments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708970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Childhood Apraxia of Speech</a:t>
            </a:r>
          </a:p>
          <a:p>
            <a:pPr lvl="1"/>
            <a:r>
              <a:rPr lang="en-US" altLang="en-US" dirty="0"/>
              <a:t>Lifespan Issues</a:t>
            </a:r>
          </a:p>
          <a:p>
            <a:pPr lvl="2"/>
            <a:r>
              <a:rPr lang="en-US" altLang="en-US" sz="2800" dirty="0"/>
              <a:t>Can be diagnosed as early as 3 or 4 years</a:t>
            </a:r>
          </a:p>
          <a:p>
            <a:pPr lvl="2"/>
            <a:r>
              <a:rPr lang="en-US" altLang="en-US" sz="2800" dirty="0"/>
              <a:t>Standardized assessments for CAS are available: verbal motor production assessments, </a:t>
            </a:r>
            <a:r>
              <a:rPr lang="en-US" altLang="en-US" sz="2800" dirty="0" err="1"/>
              <a:t>kaufman</a:t>
            </a:r>
            <a:r>
              <a:rPr lang="en-US" altLang="en-US" sz="2800" dirty="0"/>
              <a:t> speech praxis test</a:t>
            </a:r>
          </a:p>
          <a:p>
            <a:pPr lvl="2"/>
            <a:r>
              <a:rPr lang="en-US" altLang="en-US" sz="2800" dirty="0"/>
              <a:t>Children with severe CAS may be nonverbal early on</a:t>
            </a:r>
          </a:p>
          <a:p>
            <a:pPr lvl="2"/>
            <a:r>
              <a:rPr lang="en-US" altLang="en-US" sz="2800" dirty="0"/>
              <a:t>Normal or near-normal cognition and receptive language are good prognostic indicators for verbal communication</a:t>
            </a:r>
          </a:p>
          <a:p>
            <a:pPr lvl="2"/>
            <a:r>
              <a:rPr lang="en-US" altLang="en-US" sz="2800" dirty="0"/>
              <a:t>Likely to have difficulties with phonological awareness, reading, writing, and spelling</a:t>
            </a:r>
          </a:p>
          <a:p>
            <a:pPr lvl="2"/>
            <a:r>
              <a:rPr lang="en-US" altLang="en-US" sz="2800" dirty="0"/>
              <a:t>Prosodic abnormalities 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290572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Structural Functional Abnormalities</a:t>
            </a:r>
          </a:p>
          <a:p>
            <a:pPr lvl="1"/>
            <a:r>
              <a:rPr lang="en-US" altLang="en-US" dirty="0"/>
              <a:t>Usually only gross abnormalities affect speech</a:t>
            </a:r>
          </a:p>
          <a:p>
            <a:pPr lvl="1"/>
            <a:r>
              <a:rPr lang="en-US" altLang="en-US" dirty="0"/>
              <a:t>Individuals are remarkably adept at compensating for most structural abnormalities</a:t>
            </a:r>
          </a:p>
          <a:p>
            <a:pPr lvl="1"/>
            <a:r>
              <a:rPr lang="en-US" altLang="en-US" dirty="0"/>
              <a:t>Severe deformity of the hard and soft palates as a result of </a:t>
            </a:r>
            <a:r>
              <a:rPr lang="en-US" altLang="en-US" dirty="0" err="1"/>
              <a:t>clefting</a:t>
            </a:r>
            <a:r>
              <a:rPr lang="en-US" altLang="en-US" dirty="0"/>
              <a:t> is far more detrimental to speech production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319048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dirty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Goals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Describe speech-sound inventory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Identify error patterns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Determine impact of errors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Identify etiological factors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Plan treatment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Make prognosis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Monitor change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Case history, interview, oral peripheral exam, hearing screening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Collect baseline data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686941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Description of Phonological and Articulatory Status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sz="3200" dirty="0"/>
              <a:t>Speech Sound Inventory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Appropriate for young children and for those whose speech is markedly unintelligible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List phonemes by manner of production and syllable/word position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Syllable and Word Structure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List most common word and syllable shapes as well as reductions or simplifications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582816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/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Autofit/>
          </a:bodyPr>
          <a:lstStyle/>
          <a:p>
            <a:pPr lvl="1"/>
            <a:r>
              <a:rPr lang="en-US" altLang="en-US" sz="3200" dirty="0"/>
              <a:t>Sound Error Inventory</a:t>
            </a:r>
          </a:p>
          <a:p>
            <a:pPr lvl="2"/>
            <a:r>
              <a:rPr lang="en-US" altLang="en-US" sz="3200" dirty="0"/>
              <a:t>Identify misarticulated phonemes</a:t>
            </a:r>
          </a:p>
          <a:p>
            <a:pPr lvl="2"/>
            <a:r>
              <a:rPr lang="en-US" altLang="en-US" sz="3200" dirty="0"/>
              <a:t>Standardized assessments are available</a:t>
            </a:r>
          </a:p>
          <a:p>
            <a:pPr lvl="2"/>
            <a:r>
              <a:rPr lang="en-US" altLang="en-US" sz="3200" b="1" dirty="0"/>
              <a:t>Substitutions, omissions, distortions, additions</a:t>
            </a:r>
          </a:p>
          <a:p>
            <a:pPr lvl="1"/>
            <a:r>
              <a:rPr lang="en-US" altLang="en-US" sz="3200" dirty="0"/>
              <a:t>Phonological Process Analysis</a:t>
            </a:r>
          </a:p>
          <a:p>
            <a:pPr lvl="2"/>
            <a:r>
              <a:rPr lang="en-US" altLang="en-US" sz="3200" dirty="0"/>
              <a:t>Targeting a process encourages generalization</a:t>
            </a:r>
          </a:p>
          <a:p>
            <a:pPr lvl="2"/>
            <a:r>
              <a:rPr lang="en-US" altLang="en-US" sz="3200" dirty="0"/>
              <a:t>Standardized assessments and computerized programs can be used for analysis</a:t>
            </a:r>
          </a:p>
        </p:txBody>
      </p:sp>
    </p:spTree>
    <p:extLst>
      <p:ext uri="{BB962C8B-B14F-4D97-AF65-F5344CB8AC3E}">
        <p14:creationId xmlns:p14="http://schemas.microsoft.com/office/powerpoint/2010/main" val="3420884653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Prognostic Indicators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pPr lvl="1"/>
            <a:r>
              <a:rPr lang="en-US" altLang="en-US" sz="3200" dirty="0"/>
              <a:t>Include client’s age, severity, medical and concomitant problems, family support</a:t>
            </a:r>
          </a:p>
          <a:p>
            <a:pPr lvl="1"/>
            <a:r>
              <a:rPr lang="en-US" altLang="en-US" sz="3200" dirty="0"/>
              <a:t>For adults, etiology largely impacts prognosis</a:t>
            </a:r>
          </a:p>
          <a:p>
            <a:pPr lvl="1"/>
            <a:r>
              <a:rPr lang="en-US" altLang="en-US" sz="3200" dirty="0"/>
              <a:t>For children, error consistency, </a:t>
            </a:r>
            <a:r>
              <a:rPr lang="en-US" altLang="en-US" sz="3200" dirty="0" err="1"/>
              <a:t>stimulability</a:t>
            </a:r>
            <a:r>
              <a:rPr lang="en-US" altLang="en-US" sz="3200" dirty="0"/>
              <a:t>, and the ability to discriminate errors may help</a:t>
            </a:r>
          </a:p>
          <a:p>
            <a:pPr lvl="1"/>
            <a:r>
              <a:rPr lang="en-US" altLang="en-US" sz="3200" dirty="0"/>
              <a:t>Consistency</a:t>
            </a:r>
          </a:p>
          <a:p>
            <a:pPr lvl="2"/>
            <a:r>
              <a:rPr lang="en-US" altLang="en-US" sz="3200" dirty="0"/>
              <a:t>Lack of consistency is a positive indicator</a:t>
            </a:r>
          </a:p>
          <a:p>
            <a:pPr lvl="2"/>
            <a:r>
              <a:rPr lang="en-US" altLang="en-US" sz="3200" dirty="0"/>
              <a:t>Evaluate speech during more than one task and in more than one context</a:t>
            </a:r>
          </a:p>
        </p:txBody>
      </p:sp>
    </p:spTree>
    <p:extLst>
      <p:ext uri="{BB962C8B-B14F-4D97-AF65-F5344CB8AC3E}">
        <p14:creationId xmlns:p14="http://schemas.microsoft.com/office/powerpoint/2010/main" val="2581724483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pPr lvl="1"/>
            <a:r>
              <a:rPr lang="en-US" altLang="en-US" sz="2400" dirty="0" err="1"/>
              <a:t>Stimulability</a:t>
            </a:r>
            <a:endParaRPr lang="en-US" altLang="en-US" sz="2400" dirty="0"/>
          </a:p>
          <a:p>
            <a:pPr lvl="2"/>
            <a:r>
              <a:rPr lang="en-US" altLang="en-US" dirty="0"/>
              <a:t>The ability to produce the target phoneme when given focused auditory and visual cues</a:t>
            </a:r>
          </a:p>
          <a:p>
            <a:pPr lvl="2"/>
            <a:r>
              <a:rPr lang="en-US" altLang="en-US" dirty="0"/>
              <a:t>Often a positive prognostic indicator</a:t>
            </a:r>
          </a:p>
          <a:p>
            <a:pPr lvl="2"/>
            <a:r>
              <a:rPr lang="en-US" altLang="en-US" dirty="0"/>
              <a:t>However, children in treatment with low </a:t>
            </a:r>
            <a:r>
              <a:rPr lang="en-US" altLang="en-US" dirty="0" err="1"/>
              <a:t>stimulability</a:t>
            </a:r>
            <a:r>
              <a:rPr lang="en-US" altLang="en-US" dirty="0"/>
              <a:t> scores often make more progress, especially with untreated sounds</a:t>
            </a:r>
          </a:p>
          <a:p>
            <a:pPr lvl="1"/>
            <a:r>
              <a:rPr lang="en-US" altLang="en-US" sz="2400" dirty="0"/>
              <a:t>Error Sound Discrimination</a:t>
            </a:r>
          </a:p>
          <a:p>
            <a:pPr lvl="2"/>
            <a:r>
              <a:rPr lang="en-US" altLang="en-US" dirty="0"/>
              <a:t>External or interpersonal error sound discrimination</a:t>
            </a:r>
          </a:p>
          <a:p>
            <a:pPr lvl="2"/>
            <a:r>
              <a:rPr lang="en-US" altLang="en-US" dirty="0"/>
              <a:t>Internal or intrapersonal error sound discrimination</a:t>
            </a:r>
          </a:p>
          <a:p>
            <a:pPr lvl="2"/>
            <a:r>
              <a:rPr lang="en-US" altLang="en-US" dirty="0"/>
              <a:t>Error sound discrimination ability signals more favorable prognosis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47435818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dirty="0"/>
              <a:t>Intervention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altLang="en-US" dirty="0"/>
              <a:t>Target Selection</a:t>
            </a:r>
          </a:p>
          <a:p>
            <a:pPr lvl="1"/>
            <a:r>
              <a:rPr lang="en-US" altLang="en-US" sz="3200" dirty="0"/>
              <a:t>Goal</a:t>
            </a:r>
          </a:p>
          <a:p>
            <a:pPr lvl="2"/>
            <a:r>
              <a:rPr lang="en-US" altLang="en-US" sz="3200" dirty="0"/>
              <a:t>Make client easier to understand and increase communication effectiveness</a:t>
            </a:r>
          </a:p>
          <a:p>
            <a:pPr lvl="1"/>
            <a:r>
              <a:rPr lang="en-US" altLang="en-US" sz="3200" dirty="0"/>
              <a:t>Factors in target selection</a:t>
            </a:r>
          </a:p>
          <a:p>
            <a:pPr lvl="2"/>
            <a:r>
              <a:rPr lang="en-US" altLang="en-US" sz="3200" dirty="0"/>
              <a:t>Phoneme frequency, likelihood of success</a:t>
            </a:r>
          </a:p>
          <a:p>
            <a:pPr lvl="1"/>
            <a:r>
              <a:rPr lang="en-US" altLang="en-US" sz="3200" dirty="0"/>
              <a:t>Difficult targets may lead to greater generalization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565296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Intervention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pPr lvl="1"/>
            <a:r>
              <a:rPr lang="en-US" altLang="en-US" dirty="0"/>
              <a:t>Bottom-Up Drill Approaches</a:t>
            </a:r>
          </a:p>
          <a:p>
            <a:pPr lvl="2"/>
            <a:r>
              <a:rPr lang="en-US" altLang="en-US" sz="2800" dirty="0"/>
              <a:t>Progress from simple to more complex</a:t>
            </a:r>
          </a:p>
          <a:p>
            <a:pPr lvl="2"/>
            <a:r>
              <a:rPr lang="en-US" altLang="en-US" sz="2800" dirty="0"/>
              <a:t>Target one sound at a time</a:t>
            </a:r>
          </a:p>
          <a:p>
            <a:pPr lvl="2"/>
            <a:r>
              <a:rPr lang="en-US" altLang="en-US" sz="2800" dirty="0"/>
              <a:t>Speech assignments for generalization</a:t>
            </a:r>
          </a:p>
          <a:p>
            <a:pPr lvl="2"/>
            <a:r>
              <a:rPr lang="en-US" altLang="en-US" sz="2800" dirty="0"/>
              <a:t>Instruction for self-monitoring</a:t>
            </a:r>
          </a:p>
          <a:p>
            <a:pPr lvl="2"/>
            <a:r>
              <a:rPr lang="en-US" altLang="en-US" sz="2800" b="1" dirty="0"/>
              <a:t>Traditional Motor Approach: </a:t>
            </a:r>
            <a:r>
              <a:rPr lang="en-US" altLang="en-US" sz="2800" dirty="0"/>
              <a:t>Auditory discrimination, establishment of the sound, production in isolation, nonsense syllables, words, phrases, sentences, and conversation, and generalization maintenance and practice</a:t>
            </a:r>
            <a:endParaRPr lang="en-US" altLang="en-US" sz="2800" b="1" dirty="0"/>
          </a:p>
          <a:p>
            <a:pPr lvl="2"/>
            <a:r>
              <a:rPr lang="en-US" altLang="en-US" sz="2800" b="1" dirty="0"/>
              <a:t>Sensory-Motor Approach: </a:t>
            </a:r>
            <a:r>
              <a:rPr lang="en-US" altLang="en-US" sz="2800" dirty="0"/>
              <a:t>No auditory discrimination; starts at syllable level</a:t>
            </a:r>
            <a:endParaRPr lang="en-US" altLang="en-US" sz="2800" b="1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95458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Assessment Procedures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r>
              <a:rPr lang="en-US" dirty="0"/>
              <a:t>Authentic </a:t>
            </a:r>
            <a:r>
              <a:rPr lang="en-US" dirty="0" err="1"/>
              <a:t>data:actual</a:t>
            </a:r>
            <a:r>
              <a:rPr lang="en-US" dirty="0"/>
              <a:t> real-life information in sufficient quantity to make accurate decision.</a:t>
            </a:r>
          </a:p>
          <a:p>
            <a:r>
              <a:rPr lang="en-US" dirty="0"/>
              <a:t>By using multiple information resources ,reports , measures and tests we can reach the most accurate diagnosis.</a:t>
            </a:r>
          </a:p>
          <a:p>
            <a:r>
              <a:rPr lang="en-US" dirty="0"/>
              <a:t>Evidence-Based Practice:</a:t>
            </a:r>
          </a:p>
          <a:p>
            <a:pPr marL="0" indent="0">
              <a:buNone/>
            </a:pPr>
            <a:r>
              <a:rPr lang="en-US" dirty="0"/>
              <a:t>-Developmental Level: early </a:t>
            </a:r>
            <a:r>
              <a:rPr lang="en-US" dirty="0" err="1"/>
              <a:t>identification,form</a:t>
            </a:r>
            <a:r>
              <a:rPr lang="en-US" dirty="0"/>
              <a:t> of communication varies with child age.</a:t>
            </a:r>
          </a:p>
          <a:p>
            <a:pPr marL="0" indent="0">
              <a:buNone/>
            </a:pPr>
            <a:r>
              <a:rPr lang="en-US" dirty="0"/>
              <a:t>-Difference </a:t>
            </a:r>
            <a:r>
              <a:rPr lang="en-US" dirty="0" err="1"/>
              <a:t>vs.Disorder</a:t>
            </a:r>
            <a:r>
              <a:rPr lang="en-US" dirty="0"/>
              <a:t>: </a:t>
            </a:r>
            <a:r>
              <a:rPr lang="en-US" dirty="0" err="1"/>
              <a:t>multilingualism,dialectal</a:t>
            </a:r>
            <a:r>
              <a:rPr lang="en-US" dirty="0"/>
              <a:t> </a:t>
            </a:r>
            <a:r>
              <a:rPr lang="en-US" dirty="0" err="1"/>
              <a:t>variations,bilingualism</a:t>
            </a:r>
            <a:r>
              <a:rPr lang="en-U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307972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Language-Based Approaches</a:t>
            </a:r>
          </a:p>
          <a:p>
            <a:pPr lvl="1"/>
            <a:r>
              <a:rPr lang="en-US" altLang="en-US" sz="3200" dirty="0"/>
              <a:t>Instruction is implicit, within language activities</a:t>
            </a:r>
          </a:p>
          <a:p>
            <a:pPr lvl="1"/>
            <a:r>
              <a:rPr lang="en-US" altLang="en-US" sz="3200" dirty="0"/>
              <a:t>Not appropriate for severe speech delays </a:t>
            </a:r>
          </a:p>
          <a:p>
            <a:pPr lvl="1"/>
            <a:r>
              <a:rPr lang="en-US" altLang="en-US" sz="3200" dirty="0"/>
              <a:t>Has proven to generalize to conversational speech</a:t>
            </a:r>
          </a:p>
          <a:p>
            <a:pPr lvl="2"/>
            <a:r>
              <a:rPr lang="en-US" altLang="en-US" sz="3200" dirty="0"/>
              <a:t>Following drill-type therapy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722199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Phonological-Based Approaches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Multiple speech-sound errors or highly unintelligible</a:t>
            </a:r>
          </a:p>
          <a:p>
            <a:pPr lvl="1"/>
            <a:r>
              <a:rPr lang="en-US" altLang="en-US" i="1" dirty="0"/>
              <a:t>Cycles Approach: </a:t>
            </a:r>
            <a:r>
              <a:rPr lang="en-US" altLang="en-US" dirty="0"/>
              <a:t>Start with most </a:t>
            </a:r>
            <a:r>
              <a:rPr lang="en-US" altLang="en-US" dirty="0" err="1"/>
              <a:t>stimulable</a:t>
            </a:r>
            <a:r>
              <a:rPr lang="en-US" altLang="en-US" dirty="0"/>
              <a:t> phonological process and progresses through multiple cycles</a:t>
            </a:r>
            <a:endParaRPr lang="en-US" altLang="en-US" i="1" dirty="0"/>
          </a:p>
          <a:p>
            <a:pPr lvl="2"/>
            <a:r>
              <a:rPr lang="en-US" altLang="en-US" sz="2800" b="1" dirty="0"/>
              <a:t>Minimal pair contrasts</a:t>
            </a:r>
          </a:p>
          <a:p>
            <a:pPr lvl="1"/>
            <a:r>
              <a:rPr lang="en-US" altLang="en-US" b="1" dirty="0"/>
              <a:t>Multiple Oppositions Approach: </a:t>
            </a:r>
            <a:r>
              <a:rPr lang="en-US" altLang="en-US" dirty="0"/>
              <a:t>Children who substitute one sound for multiple sounds, uses</a:t>
            </a:r>
            <a:r>
              <a:rPr lang="en-US" altLang="en-US" b="1" dirty="0"/>
              <a:t> maximal contrasts</a:t>
            </a:r>
          </a:p>
          <a:p>
            <a:pPr lvl="1"/>
            <a:r>
              <a:rPr lang="en-US" altLang="en-US" b="1" dirty="0" err="1"/>
              <a:t>Metaphon</a:t>
            </a:r>
            <a:r>
              <a:rPr lang="en-US" altLang="en-US" b="1" dirty="0"/>
              <a:t> Approach: </a:t>
            </a:r>
            <a:r>
              <a:rPr lang="en-US" altLang="en-US" dirty="0"/>
              <a:t>Increase </a:t>
            </a:r>
            <a:r>
              <a:rPr lang="en-US" altLang="en-US" b="1" dirty="0" err="1"/>
              <a:t>metaphonological</a:t>
            </a:r>
            <a:r>
              <a:rPr lang="en-US" altLang="en-US" b="1" dirty="0"/>
              <a:t> skills</a:t>
            </a:r>
          </a:p>
          <a:p>
            <a:pPr lvl="2"/>
            <a:r>
              <a:rPr lang="en-US" altLang="en-US" sz="2800" dirty="0"/>
              <a:t>Phase 1: Expanding knowledge of the sound system</a:t>
            </a:r>
          </a:p>
          <a:p>
            <a:pPr lvl="2"/>
            <a:r>
              <a:rPr lang="en-US" altLang="en-US" sz="2800" dirty="0"/>
              <a:t>Phase 2: Transferring knowledge to communication situations and teaches self-monitoring and self-correction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51092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dirty="0"/>
              <a:t>Complexity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lvl="1"/>
            <a:r>
              <a:rPr lang="en-US" altLang="en-US" sz="3200" dirty="0"/>
              <a:t>Training more difficult sounds leads to generalization of easier, untrained sounds</a:t>
            </a:r>
          </a:p>
          <a:p>
            <a:pPr lvl="1"/>
            <a:r>
              <a:rPr lang="en-US" altLang="en-US" sz="3200" dirty="0"/>
              <a:t>More efficient</a:t>
            </a:r>
          </a:p>
          <a:p>
            <a:pPr lvl="1"/>
            <a:r>
              <a:rPr lang="en-US" altLang="en-US" sz="3200" dirty="0"/>
              <a:t>May take more time initially</a:t>
            </a:r>
          </a:p>
          <a:p>
            <a:pPr lvl="1"/>
            <a:r>
              <a:rPr lang="en-US" altLang="en-US" sz="3200" dirty="0"/>
              <a:t>Success depends on</a:t>
            </a:r>
          </a:p>
          <a:p>
            <a:pPr lvl="2"/>
            <a:r>
              <a:rPr lang="en-US" altLang="en-US" sz="3200" dirty="0"/>
              <a:t>Severity</a:t>
            </a:r>
          </a:p>
          <a:p>
            <a:pPr lvl="2"/>
            <a:r>
              <a:rPr lang="en-US" altLang="en-US" sz="3200" dirty="0"/>
              <a:t>Frustration level</a:t>
            </a:r>
          </a:p>
          <a:p>
            <a:pPr lvl="2"/>
            <a:r>
              <a:rPr lang="en-US" altLang="en-US" sz="3200" dirty="0"/>
              <a:t>Overall therapy goal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244490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Treatment of Neurologically Based Motor-Speech Disorders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altLang="en-US" sz="2400" dirty="0"/>
              <a:t>Dynamic Temporal and Tactile Cueing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Intensive, motor-based, drill-type treatment for severe CAS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Small number of functional words and phrases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Practiced slowly and produced simultaneously with clinician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Moves to direct imitation, delayed imitation, and spontaneous productions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Home practice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Lee Silverman Voice Treatment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Intensive treatment designed to increase loudness in PD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Effective with modifications for children with CP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07820647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/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/>
          <a:lstStyle/>
          <a:p>
            <a:r>
              <a:rPr lang="en-US" altLang="en-US" sz="3600" dirty="0"/>
              <a:t>Computer Applications</a:t>
            </a:r>
          </a:p>
          <a:p>
            <a:pPr lvl="1"/>
            <a:r>
              <a:rPr lang="en-US" altLang="en-US" sz="3600" dirty="0"/>
              <a:t>Computer programs and games</a:t>
            </a:r>
          </a:p>
          <a:p>
            <a:pPr lvl="2"/>
            <a:r>
              <a:rPr lang="en-US" altLang="en-US" sz="3600" dirty="0"/>
              <a:t>In conjunction with direct therapy</a:t>
            </a:r>
          </a:p>
          <a:p>
            <a:pPr lvl="1"/>
            <a:r>
              <a:rPr lang="en-US" altLang="en-US" sz="3600" dirty="0"/>
              <a:t>Opportunity for daily practice</a:t>
            </a:r>
          </a:p>
          <a:p>
            <a:pPr lvl="1"/>
            <a:r>
              <a:rPr lang="en-US" altLang="en-US" sz="3600" dirty="0"/>
              <a:t>Can involve family members in treatment process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50473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 dirty="0"/>
              <a:t>Generalization and Maintenance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sz="3600" dirty="0"/>
              <a:t>May introduce self-monitoring activities early in treatment</a:t>
            </a:r>
          </a:p>
          <a:p>
            <a:pPr>
              <a:buFont typeface="Arial" charset="0"/>
              <a:buChar char="•"/>
            </a:pPr>
            <a:r>
              <a:rPr lang="en-US" altLang="en-US" sz="3600" dirty="0"/>
              <a:t>Schedule follow-up sessions after dismissal</a:t>
            </a:r>
          </a:p>
          <a:p>
            <a:pPr>
              <a:buFont typeface="Arial" charset="0"/>
              <a:buChar char="•"/>
            </a:pPr>
            <a:r>
              <a:rPr lang="en-US" altLang="en-US" sz="3600" dirty="0"/>
              <a:t>If progress is maintained, treatment was successful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242133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/>
          <a:lstStyle/>
          <a:p>
            <a:r>
              <a:rPr lang="en-US" altLang="en-US" dirty="0"/>
              <a:t>Neurogenic Speech Disorders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43600"/>
            <a:ext cx="8229600" cy="182563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88339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Cerebral Palsy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lvl="1">
              <a:buClr>
                <a:srgbClr val="006666"/>
              </a:buClr>
            </a:pPr>
            <a:r>
              <a:rPr lang="en-US" altLang="en-US" dirty="0"/>
              <a:t>Heterogeneous group of neurological difficulties, permanent disorders of movement and postural development ( brain injury)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Happened very early in the fetal or infant development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1.5 to 4 per 1000 births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Can result from oxygen deprivation, brain hemorrhages, infections/toxins, malnutrition or the use of alcohol or drugs by pregnant women, accidents during pregnancy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Most common etiology of chronic physical disability in the pediatric population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Causes abnormal muscle tone, loss of selective motor control, muscle weakness, and impaired balance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202077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en-US" sz="4000" b="1" dirty="0"/>
              <a:t>Spastic Cerebral Palsy</a:t>
            </a:r>
            <a:br>
              <a:rPr lang="en-US" altLang="en-US" sz="4000" b="1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lvl="2">
              <a:buClr>
                <a:srgbClr val="006666"/>
              </a:buClr>
            </a:pPr>
            <a:r>
              <a:rPr lang="en-US" altLang="en-US" sz="3200" dirty="0"/>
              <a:t>Approximately 60% of individuals with CP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Spasticity and increased muscle tone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Exaggerated stretch reflex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Damaged UMNs are unable to inhibit signals that increase muscle tone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Movement is jerky, stiff, labored, and slow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In severe cases, the limbs may be rotated inward, with the arms drawn upward and the head turned to one side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562650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en-US" sz="4000" b="1" dirty="0" err="1"/>
              <a:t>Athetoid</a:t>
            </a:r>
            <a:r>
              <a:rPr lang="en-US" altLang="en-US" sz="4000" b="1" dirty="0"/>
              <a:t> Cerebral Palsy</a:t>
            </a:r>
            <a:br>
              <a:rPr lang="en-US" altLang="en-US" sz="4000" b="1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lvl="2">
              <a:buClr>
                <a:srgbClr val="006666"/>
              </a:buClr>
            </a:pPr>
            <a:r>
              <a:rPr lang="en-US" altLang="en-US" sz="2800" dirty="0"/>
              <a:t>About 30% of individuals with CP have </a:t>
            </a:r>
            <a:r>
              <a:rPr lang="en-US" altLang="en-US" sz="2800" i="1" dirty="0" err="1"/>
              <a:t>athetosis</a:t>
            </a:r>
            <a:endParaRPr lang="en-US" altLang="en-US" sz="2800" i="1" dirty="0"/>
          </a:p>
          <a:p>
            <a:pPr lvl="2">
              <a:buClr>
                <a:srgbClr val="006666"/>
              </a:buClr>
            </a:pPr>
            <a:r>
              <a:rPr lang="en-US" altLang="en-US" sz="2800" dirty="0"/>
              <a:t>Movement is disorganized and uncoordinated</a:t>
            </a:r>
          </a:p>
          <a:p>
            <a:pPr lvl="2">
              <a:buClr>
                <a:srgbClr val="006666"/>
              </a:buClr>
            </a:pPr>
            <a:r>
              <a:rPr lang="en-US" altLang="en-US" sz="2800" dirty="0"/>
              <a:t>Damage is to the BG structures and pathways that inhibit involuntary movements</a:t>
            </a:r>
          </a:p>
          <a:p>
            <a:pPr lvl="2">
              <a:buClr>
                <a:srgbClr val="006666"/>
              </a:buClr>
            </a:pPr>
            <a:r>
              <a:rPr lang="en-US" altLang="en-US" sz="2800" dirty="0"/>
              <a:t>Speech and breathing problems are more severe than in other types</a:t>
            </a:r>
          </a:p>
          <a:p>
            <a:pPr lvl="2">
              <a:buClr>
                <a:srgbClr val="006666"/>
              </a:buClr>
            </a:pPr>
            <a:r>
              <a:rPr lang="en-US" altLang="en-US" sz="2800" dirty="0"/>
              <a:t>In its most severe form, </a:t>
            </a:r>
            <a:r>
              <a:rPr lang="en-US" altLang="en-US" sz="2800" dirty="0" err="1"/>
              <a:t>athetosis</a:t>
            </a:r>
            <a:r>
              <a:rPr lang="en-US" altLang="en-US" sz="2800" dirty="0"/>
              <a:t> causes feet to turn inward, the back and neck to arch, and the arms and hands overextended above the head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80318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US" dirty="0"/>
              <a:t>Format :</a:t>
            </a:r>
          </a:p>
          <a:p>
            <a:pPr marL="0" indent="0">
              <a:buNone/>
            </a:pPr>
            <a:r>
              <a:rPr lang="en-US" dirty="0"/>
              <a:t>-Significant others should be included.</a:t>
            </a:r>
          </a:p>
          <a:p>
            <a:pPr marL="0" indent="0">
              <a:buNone/>
            </a:pPr>
            <a:r>
              <a:rPr lang="en-US" dirty="0"/>
              <a:t>-should be multifaceted and in depth.</a:t>
            </a:r>
          </a:p>
          <a:p>
            <a:pPr marL="0" indent="0">
              <a:buNone/>
            </a:pPr>
            <a:r>
              <a:rPr lang="en-US" dirty="0"/>
              <a:t>-should be </a:t>
            </a:r>
            <a:r>
              <a:rPr lang="en-US" dirty="0" err="1"/>
              <a:t>culture,language,and</a:t>
            </a:r>
            <a:r>
              <a:rPr lang="en-US" dirty="0"/>
              <a:t> family appropriate.</a:t>
            </a:r>
          </a:p>
          <a:p>
            <a:pPr marL="0" indent="0">
              <a:buNone/>
            </a:pPr>
            <a:r>
              <a:rPr lang="en-US" dirty="0"/>
              <a:t>-should be </a:t>
            </a:r>
            <a:r>
              <a:rPr lang="en-US" dirty="0" err="1"/>
              <a:t>developmental,and</a:t>
            </a:r>
            <a:r>
              <a:rPr lang="en-US" dirty="0"/>
              <a:t> health status appropriate.</a:t>
            </a:r>
          </a:p>
          <a:p>
            <a:pPr marL="0" indent="0">
              <a:buNone/>
            </a:pPr>
            <a:r>
              <a:rPr lang="en-US" dirty="0"/>
              <a:t>-should reflect the developmental level or condition of the client.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025588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en-US" sz="4000" b="1" dirty="0"/>
              <a:t>Ataxic Cerebral Palsy</a:t>
            </a:r>
            <a:br>
              <a:rPr lang="en-US" altLang="en-US" sz="4000" b="1" dirty="0"/>
            </a:b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lvl="2">
              <a:buClr>
                <a:srgbClr val="006666"/>
              </a:buClr>
            </a:pPr>
            <a:r>
              <a:rPr lang="en-US" altLang="en-US" sz="3200" dirty="0"/>
              <a:t>Uncoordinated movement with disturbed balance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In extreme cases, walking is characterized by a wide stance, with the head pushed forward and arms back; almost bird-like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Injury to the cerebellum impairs monitoring of information about balance from the inner ears, as well as proprioceptive information from the muscles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89809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Motor Speech Disorders Associated with CP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/>
          </a:bodyPr>
          <a:lstStyle/>
          <a:p>
            <a:pPr lvl="1">
              <a:lnSpc>
                <a:spcPct val="90000"/>
              </a:lnSpc>
              <a:buClr>
                <a:srgbClr val="006666"/>
              </a:buClr>
            </a:pPr>
            <a:r>
              <a:rPr lang="en-US" altLang="en-US" dirty="0"/>
              <a:t>Not everyone with CP has motor speech difficulties</a:t>
            </a:r>
          </a:p>
          <a:p>
            <a:pPr lvl="1">
              <a:lnSpc>
                <a:spcPct val="90000"/>
              </a:lnSpc>
              <a:buClr>
                <a:srgbClr val="006666"/>
              </a:buClr>
            </a:pPr>
            <a:r>
              <a:rPr lang="en-US" altLang="en-US" dirty="0"/>
              <a:t>Children with CP may have atypical motor patterns </a:t>
            </a:r>
          </a:p>
          <a:p>
            <a:pPr lvl="1">
              <a:lnSpc>
                <a:spcPct val="90000"/>
              </a:lnSpc>
              <a:buClr>
                <a:srgbClr val="006666"/>
              </a:buClr>
            </a:pPr>
            <a:r>
              <a:rPr lang="en-US" altLang="en-US" dirty="0"/>
              <a:t>Speech breathing difficulties are common</a:t>
            </a:r>
          </a:p>
          <a:p>
            <a:pPr lvl="1">
              <a:lnSpc>
                <a:spcPct val="90000"/>
              </a:lnSpc>
              <a:buClr>
                <a:srgbClr val="006666"/>
              </a:buClr>
            </a:pPr>
            <a:r>
              <a:rPr lang="en-US" altLang="en-US" dirty="0"/>
              <a:t>Inconsistent or inadequate airflow, along with involvement of laryngeal muscles, affect phonation</a:t>
            </a:r>
          </a:p>
          <a:p>
            <a:pPr lvl="1">
              <a:lnSpc>
                <a:spcPct val="90000"/>
              </a:lnSpc>
              <a:buClr>
                <a:srgbClr val="006666"/>
              </a:buClr>
            </a:pPr>
            <a:r>
              <a:rPr lang="en-US" altLang="en-US" dirty="0" err="1"/>
              <a:t>Hypernasality</a:t>
            </a:r>
            <a:endParaRPr lang="en-US" altLang="en-US" dirty="0"/>
          </a:p>
          <a:p>
            <a:pPr lvl="1">
              <a:lnSpc>
                <a:spcPct val="90000"/>
              </a:lnSpc>
              <a:buClr>
                <a:srgbClr val="006666"/>
              </a:buClr>
            </a:pPr>
            <a:r>
              <a:rPr lang="en-US" altLang="en-US" dirty="0"/>
              <a:t>Articulation is difficult with involvement of the tongue, lips, and/or jaw</a:t>
            </a:r>
          </a:p>
          <a:p>
            <a:pPr lvl="1">
              <a:lnSpc>
                <a:spcPct val="90000"/>
              </a:lnSpc>
              <a:buClr>
                <a:srgbClr val="006666"/>
              </a:buClr>
            </a:pPr>
            <a:r>
              <a:rPr lang="en-US" altLang="en-US" dirty="0"/>
              <a:t>Prosody may be affected</a:t>
            </a:r>
          </a:p>
          <a:p>
            <a:pPr lvl="1">
              <a:lnSpc>
                <a:spcPct val="90000"/>
              </a:lnSpc>
              <a:buClr>
                <a:srgbClr val="006666"/>
              </a:buClr>
            </a:pPr>
            <a:r>
              <a:rPr lang="en-US" altLang="en-US" dirty="0"/>
              <a:t>Other complicating issues: intellectual, attention, auditory processing, and language deficits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1792103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en-US" sz="4000" dirty="0"/>
              <a:t>Lifespan Issues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lnSpcReduction="10000"/>
          </a:bodyPr>
          <a:lstStyle/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Early symptoms: irritability, weak crying and sucking, excessive sleeping, minimal interest in surroundings, persistence of primitive reflexes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Parent-child bond may be strained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Caring for the child may be stressful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The type of CP can change in the first few years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Motor delays are the first sign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SLPs may participate on an early intervention team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Determine appropriate educational environment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Many can obtain higher education and go into competitive employment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Others need more care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408651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Dysarthria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pPr lvl="1">
              <a:buClr>
                <a:srgbClr val="006666"/>
              </a:buClr>
            </a:pPr>
            <a:r>
              <a:rPr lang="en-US" altLang="en-US" sz="3200" dirty="0"/>
              <a:t>Group of neuromuscular impairments resulting from disturbances in the CNS and PNS that control the muscles of speech production</a:t>
            </a:r>
          </a:p>
          <a:p>
            <a:pPr lvl="1">
              <a:buClr>
                <a:srgbClr val="006666"/>
              </a:buClr>
            </a:pPr>
            <a:r>
              <a:rPr lang="en-US" altLang="en-US" sz="3200" dirty="0"/>
              <a:t>Can affect speed, range, direction, strength, and timing of motor movement as the result of weakness, spasticity, </a:t>
            </a:r>
            <a:r>
              <a:rPr lang="en-US" altLang="en-US" sz="3200" dirty="0" err="1"/>
              <a:t>discoordination</a:t>
            </a:r>
            <a:r>
              <a:rPr lang="en-US" altLang="en-US" sz="3200" dirty="0"/>
              <a:t>, or involuntary movement</a:t>
            </a:r>
          </a:p>
          <a:p>
            <a:pPr lvl="1">
              <a:buClr>
                <a:srgbClr val="006666"/>
              </a:buClr>
            </a:pPr>
            <a:r>
              <a:rPr lang="en-US" altLang="en-US" sz="3200" dirty="0"/>
              <a:t>Respiration, phonation, resonation, and articulation may be affected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09287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en-US" sz="4000" dirty="0"/>
              <a:t>Types of Dysarthria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Different types of dysarthria are the result of lesions to different parts of the CNS and PNS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Commonalities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Inadequate respiratory drive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Voice disturbances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Prosodic abnormalities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Rate difficulties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 err="1"/>
              <a:t>Hypernasality</a:t>
            </a:r>
            <a:endParaRPr lang="en-US" altLang="en-US" sz="3200" dirty="0"/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Imprecise articulation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318653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altLang="en-US" sz="4000" dirty="0"/>
              <a:t>Flaccid Dysarthrias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pPr lvl="3">
              <a:buClr>
                <a:srgbClr val="006666"/>
              </a:buClr>
            </a:pPr>
            <a:r>
              <a:rPr lang="en-US" altLang="en-US" sz="3200" dirty="0" err="1"/>
              <a:t>Hypotonia</a:t>
            </a:r>
            <a:r>
              <a:rPr lang="en-US" altLang="en-US" sz="3200" dirty="0"/>
              <a:t>: Weak, soft, low muscle tone</a:t>
            </a:r>
          </a:p>
          <a:p>
            <a:pPr lvl="3">
              <a:buClr>
                <a:srgbClr val="006666"/>
              </a:buClr>
            </a:pPr>
            <a:r>
              <a:rPr lang="en-US" altLang="en-US" sz="3200" dirty="0"/>
              <a:t>Lesions in the cranial and spinal nerves or muscle unit</a:t>
            </a:r>
          </a:p>
          <a:p>
            <a:pPr lvl="3">
              <a:buClr>
                <a:srgbClr val="006666"/>
              </a:buClr>
            </a:pPr>
            <a:r>
              <a:rPr lang="en-US" altLang="en-US" sz="3200" dirty="0"/>
              <a:t>Reduced respiratory drive for speech breathing, continuously breathy voice quality, reduced pitch and loudness, </a:t>
            </a:r>
            <a:r>
              <a:rPr lang="en-US" altLang="en-US" sz="3200" dirty="0" err="1"/>
              <a:t>monopitch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hypernasality</a:t>
            </a:r>
            <a:r>
              <a:rPr lang="en-US" altLang="en-US" sz="3200" dirty="0"/>
              <a:t>, imprecise articulation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696577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Flaccid Dysarthrias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324600"/>
          </a:xfrm>
        </p:spPr>
        <p:txBody>
          <a:bodyPr>
            <a:noAutofit/>
          </a:bodyPr>
          <a:lstStyle/>
          <a:p>
            <a:pPr marL="566738" lvl="3">
              <a:buClr>
                <a:srgbClr val="006666"/>
              </a:buClr>
            </a:pPr>
            <a:r>
              <a:rPr lang="en-US" altLang="en-US" sz="2400" b="1" dirty="0"/>
              <a:t>Bell’s Palsy</a:t>
            </a:r>
            <a:r>
              <a:rPr lang="en-US" altLang="en-US" sz="2400" dirty="0"/>
              <a:t>: Idiopathic unilateral damage to the facial nerve</a:t>
            </a:r>
          </a:p>
          <a:p>
            <a:pPr marL="796925" lvl="4">
              <a:buClr>
                <a:srgbClr val="006666"/>
              </a:buClr>
            </a:pPr>
            <a:r>
              <a:rPr lang="en-US" altLang="en-US" sz="2400" dirty="0"/>
              <a:t>Mild articulatory imprecision</a:t>
            </a:r>
          </a:p>
          <a:p>
            <a:pPr marL="566738" lvl="3">
              <a:buClr>
                <a:srgbClr val="006666"/>
              </a:buClr>
            </a:pPr>
            <a:r>
              <a:rPr lang="en-US" altLang="en-US" sz="2400" b="1" dirty="0"/>
              <a:t>Progressive Bulbar Palsy</a:t>
            </a:r>
            <a:r>
              <a:rPr lang="en-US" altLang="en-US" sz="2400" dirty="0"/>
              <a:t>: Neurological disease that causes degeneration of LMNs</a:t>
            </a:r>
          </a:p>
          <a:p>
            <a:pPr marL="796925" lvl="4">
              <a:buClr>
                <a:srgbClr val="006666"/>
              </a:buClr>
            </a:pPr>
            <a:r>
              <a:rPr lang="en-US" altLang="en-US" sz="2400" b="1" dirty="0" err="1"/>
              <a:t>Fasciculations</a:t>
            </a:r>
            <a:r>
              <a:rPr lang="en-US" altLang="en-US" sz="2400" dirty="0"/>
              <a:t> muscle </a:t>
            </a:r>
            <a:r>
              <a:rPr lang="en-US" altLang="en-US" sz="2400" dirty="0" err="1"/>
              <a:t>atrohpy,random</a:t>
            </a:r>
            <a:r>
              <a:rPr lang="en-US" altLang="en-US" sz="2400" dirty="0"/>
              <a:t> and </a:t>
            </a:r>
            <a:r>
              <a:rPr lang="en-US" altLang="en-US" sz="2400" dirty="0" err="1"/>
              <a:t>irrigular</a:t>
            </a:r>
            <a:r>
              <a:rPr lang="en-US" altLang="en-US" sz="2400" dirty="0"/>
              <a:t> contractions</a:t>
            </a:r>
          </a:p>
          <a:p>
            <a:pPr marL="796925" lvl="4">
              <a:buClr>
                <a:srgbClr val="006666"/>
              </a:buClr>
            </a:pPr>
            <a:r>
              <a:rPr lang="en-US" altLang="en-US" sz="2400" dirty="0"/>
              <a:t>Speech is weak, </a:t>
            </a:r>
            <a:r>
              <a:rPr lang="en-US" altLang="en-US" sz="2400" dirty="0" err="1"/>
              <a:t>hypernasal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monopitched</a:t>
            </a:r>
            <a:r>
              <a:rPr lang="en-US" altLang="en-US" sz="2400" dirty="0"/>
              <a:t>, and imprecise artic</a:t>
            </a:r>
          </a:p>
          <a:p>
            <a:pPr marL="566738" lvl="3">
              <a:buClr>
                <a:srgbClr val="006666"/>
              </a:buClr>
            </a:pPr>
            <a:r>
              <a:rPr lang="en-US" altLang="en-US" sz="2400" b="1" dirty="0"/>
              <a:t>Myasthenia Gravis</a:t>
            </a:r>
            <a:r>
              <a:rPr lang="en-US" altLang="en-US" sz="2400" dirty="0"/>
              <a:t>: An autoimmune disease that affects the neuromuscular junction</a:t>
            </a:r>
          </a:p>
          <a:p>
            <a:pPr marL="796925" lvl="4">
              <a:buClr>
                <a:srgbClr val="006666"/>
              </a:buClr>
            </a:pPr>
            <a:r>
              <a:rPr lang="en-US" altLang="en-US" sz="2400" dirty="0"/>
              <a:t>Rapid weakening of the muscles, but regain strength with a short rest</a:t>
            </a:r>
          </a:p>
          <a:p>
            <a:pPr marL="566738" lvl="3">
              <a:buClr>
                <a:srgbClr val="006666"/>
              </a:buClr>
            </a:pPr>
            <a:r>
              <a:rPr lang="en-US" altLang="en-US" sz="2400" b="1" dirty="0"/>
              <a:t>Muscular Dystrophy</a:t>
            </a:r>
            <a:r>
              <a:rPr lang="en-US" altLang="en-US" sz="2400" dirty="0"/>
              <a:t>: A group of genetic diseases that cause progressive degeneration of muscles</a:t>
            </a:r>
          </a:p>
          <a:p>
            <a:pPr marL="796925" lvl="4">
              <a:buClr>
                <a:srgbClr val="006666"/>
              </a:buClr>
            </a:pPr>
            <a:r>
              <a:rPr lang="en-US" altLang="en-US" sz="2400" dirty="0"/>
              <a:t>All aspects of speech production may eventually be affected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71714834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altLang="en-US" sz="4000" dirty="0"/>
              <a:t>Spastic Dysarthrias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/>
          <a:lstStyle/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Spastic paralysis reflects the combined effects of weakness and loss of inhibitory motor control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Reflexes become hyperactive, muscle tone is increased at rest, and individuals exhibit increased resistance to passive stretch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Movements o the articulators are slowed and reduced in force and range of motion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Spasticity at the larynx results in a strained/strangled quality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Spastic dysarthria typically results from bilateral UMN lesions in the cerebral hemispheres or a single lesion in the brain stem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560947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altLang="en-US" sz="4000" dirty="0"/>
              <a:t>Ataxic Dysarthria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Damage to the cerebellum or cerebellar control circuitry results in incoordination and reduced muscle tone, called </a:t>
            </a:r>
            <a:r>
              <a:rPr lang="en-US" altLang="en-US" sz="3200" i="1" dirty="0"/>
              <a:t>ataxia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Ataxic dysarthria reflects the effects of incoordination and the improper timing of movements, causing irregular breakdowns in articulation and abnormalities of prosody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Movements are inaccurate, jerky, and lacking smoothness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284655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altLang="en-US" sz="4000" dirty="0"/>
              <a:t>Hypokinetic Dysarthrias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Hypokinetic movements are slow and reduced in range of motion due to rigidity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Individuals with </a:t>
            </a:r>
            <a:r>
              <a:rPr lang="en-US" altLang="en-US" sz="2800" dirty="0" err="1"/>
              <a:t>hypokinesia</a:t>
            </a:r>
            <a:r>
              <a:rPr lang="en-US" altLang="en-US" sz="2800" dirty="0"/>
              <a:t> feel stiff and find it difficult to get movements started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Once started, they struggle to stop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Parkinson disease is the most common</a:t>
            </a:r>
          </a:p>
          <a:p>
            <a:pPr marL="744538" lvl="4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Degeneration of dopaminergic neurons in the brain stem prevents proper functioning of the BG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Speech is very fast and </a:t>
            </a:r>
            <a:r>
              <a:rPr lang="en-US" altLang="en-US" sz="2800" dirty="0" err="1"/>
              <a:t>disfluencies</a:t>
            </a:r>
            <a:r>
              <a:rPr lang="en-US" altLang="en-US" sz="2800" dirty="0"/>
              <a:t> are common</a:t>
            </a:r>
          </a:p>
          <a:p>
            <a:pPr lvl="3">
              <a:lnSpc>
                <a:spcPct val="90000"/>
              </a:lnSpc>
              <a:buClr>
                <a:srgbClr val="006666"/>
              </a:buClr>
            </a:pPr>
            <a:r>
              <a:rPr lang="en-US" altLang="en-US" sz="2800" dirty="0"/>
              <a:t>Loudness levels gradually diminish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0973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r>
              <a:rPr lang="en-US" dirty="0"/>
              <a:t>Case History.</a:t>
            </a:r>
          </a:p>
          <a:p>
            <a:r>
              <a:rPr lang="en-US" dirty="0"/>
              <a:t>Opening Interview.</a:t>
            </a:r>
          </a:p>
          <a:p>
            <a:r>
              <a:rPr lang="en-US" dirty="0"/>
              <a:t>Systematic Observation and Sampling.</a:t>
            </a:r>
          </a:p>
          <a:p>
            <a:r>
              <a:rPr lang="en-US" dirty="0"/>
              <a:t>Hearing Evaluation and Screening.</a:t>
            </a:r>
          </a:p>
          <a:p>
            <a:r>
              <a:rPr lang="en-US" dirty="0"/>
              <a:t>Structural and Functional examination of the peripheral speech mechanism.</a:t>
            </a:r>
          </a:p>
          <a:p>
            <a:r>
              <a:rPr lang="en-US" dirty="0" err="1"/>
              <a:t>Standardised</a:t>
            </a:r>
            <a:r>
              <a:rPr lang="en-US" dirty="0"/>
              <a:t> Tests :</a:t>
            </a:r>
          </a:p>
          <a:p>
            <a:pPr marL="0" indent="0">
              <a:buNone/>
            </a:pPr>
            <a:r>
              <a:rPr lang="en-US" dirty="0"/>
              <a:t>-Norm-Referenced Tests.</a:t>
            </a:r>
          </a:p>
          <a:p>
            <a:pPr marL="0" indent="0">
              <a:buNone/>
            </a:pPr>
            <a:r>
              <a:rPr lang="en-US" dirty="0"/>
              <a:t>-Criterion-referenced Tests.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298126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altLang="en-US" sz="4000" dirty="0"/>
              <a:t>Hyperkinetic Dysarthria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lvl="3">
              <a:buClr>
                <a:srgbClr val="006666"/>
              </a:buClr>
            </a:pPr>
            <a:r>
              <a:rPr lang="en-US" altLang="en-US" sz="2800" dirty="0"/>
              <a:t>Damage to BG control circuitry results in damage to the indirect pathway and/or structures of the BG that help inhibit unwanted movements</a:t>
            </a:r>
          </a:p>
          <a:p>
            <a:pPr lvl="3">
              <a:buClr>
                <a:srgbClr val="006666"/>
              </a:buClr>
            </a:pPr>
            <a:r>
              <a:rPr lang="en-US" altLang="en-US" sz="2800" b="1" dirty="0"/>
              <a:t>Tremor</a:t>
            </a:r>
            <a:r>
              <a:rPr lang="en-US" altLang="en-US" sz="2800" dirty="0"/>
              <a:t>: Rhythmic movement of a body part</a:t>
            </a:r>
          </a:p>
          <a:p>
            <a:pPr lvl="3">
              <a:buClr>
                <a:srgbClr val="006666"/>
              </a:buClr>
            </a:pPr>
            <a:r>
              <a:rPr lang="en-US" altLang="en-US" sz="2800" b="1" dirty="0"/>
              <a:t>Tics</a:t>
            </a:r>
            <a:r>
              <a:rPr lang="en-US" altLang="en-US" sz="2800" dirty="0"/>
              <a:t>: Rapid, patterned movements that can be suppressed for short periods</a:t>
            </a:r>
          </a:p>
          <a:p>
            <a:pPr lvl="3">
              <a:buClr>
                <a:srgbClr val="006666"/>
              </a:buClr>
            </a:pPr>
            <a:r>
              <a:rPr lang="en-US" altLang="en-US" sz="2800" b="1" dirty="0"/>
              <a:t>Dystonia</a:t>
            </a:r>
            <a:r>
              <a:rPr lang="en-US" altLang="en-US" sz="2800" dirty="0"/>
              <a:t>: Slow hyperkinesia</a:t>
            </a:r>
          </a:p>
          <a:p>
            <a:pPr lvl="3">
              <a:buClr>
                <a:srgbClr val="006666"/>
              </a:buClr>
            </a:pPr>
            <a:r>
              <a:rPr lang="en-US" altLang="en-US" sz="2800" b="1" dirty="0"/>
              <a:t>Chorea</a:t>
            </a:r>
            <a:r>
              <a:rPr lang="en-US" altLang="en-US" sz="2800" dirty="0"/>
              <a:t>: Rapid and unpredictable movements of the limbs, face, tongue</a:t>
            </a:r>
          </a:p>
          <a:p>
            <a:pPr lvl="3">
              <a:buClr>
                <a:srgbClr val="006666"/>
              </a:buClr>
            </a:pPr>
            <a:r>
              <a:rPr lang="en-US" altLang="en-US" sz="2800" dirty="0"/>
              <a:t>Characteristics are variable speech rate, irregular articulatory breakdowns, and significant prosodic abnormalities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00693468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Autofit/>
          </a:bodyPr>
          <a:lstStyle/>
          <a:p>
            <a:pPr lvl="2">
              <a:buClr>
                <a:srgbClr val="006666"/>
              </a:buClr>
            </a:pPr>
            <a:r>
              <a:rPr lang="en-US" altLang="en-US" sz="2800" b="1" dirty="0"/>
              <a:t>Huntington’s Chorea</a:t>
            </a:r>
          </a:p>
          <a:p>
            <a:pPr lvl="3">
              <a:buClr>
                <a:srgbClr val="006666"/>
              </a:buClr>
            </a:pPr>
            <a:r>
              <a:rPr lang="en-US" altLang="en-US" sz="2800" dirty="0"/>
              <a:t>Inherited progressive disease that results in degeneration of structures in the BG</a:t>
            </a:r>
          </a:p>
          <a:p>
            <a:pPr lvl="3">
              <a:buClr>
                <a:srgbClr val="006666"/>
              </a:buClr>
            </a:pPr>
            <a:r>
              <a:rPr lang="en-US" altLang="en-US" sz="2800" dirty="0"/>
              <a:t>Initial symptoms include involuntary </a:t>
            </a:r>
            <a:r>
              <a:rPr lang="en-US" altLang="en-US" sz="2800" dirty="0" err="1"/>
              <a:t>choreatic</a:t>
            </a:r>
            <a:r>
              <a:rPr lang="en-US" altLang="en-US" sz="2800" dirty="0"/>
              <a:t> movements and changes in behavior</a:t>
            </a:r>
          </a:p>
          <a:p>
            <a:pPr lvl="3">
              <a:buClr>
                <a:srgbClr val="006666"/>
              </a:buClr>
            </a:pPr>
            <a:r>
              <a:rPr lang="en-US" altLang="en-US" sz="2800" dirty="0"/>
              <a:t>Later, involuntary movements worsen and generalize</a:t>
            </a:r>
          </a:p>
          <a:p>
            <a:pPr lvl="3">
              <a:buClr>
                <a:srgbClr val="006666"/>
              </a:buClr>
            </a:pPr>
            <a:r>
              <a:rPr lang="en-US" altLang="en-US" sz="2800" dirty="0"/>
              <a:t>Significant changes in mood and personality become evident with subsequent development of depression and dementia</a:t>
            </a:r>
          </a:p>
        </p:txBody>
      </p:sp>
    </p:spTree>
    <p:extLst>
      <p:ext uri="{BB962C8B-B14F-4D97-AF65-F5344CB8AC3E}">
        <p14:creationId xmlns:p14="http://schemas.microsoft.com/office/powerpoint/2010/main" val="1263642707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altLang="en-US" sz="4000" dirty="0"/>
              <a:t>Mixed Dysarthrias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Autofit/>
          </a:bodyPr>
          <a:lstStyle/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When two or more types of dysarthria are present in an individual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Can occur in neurodegenerative diseases that cause damage to multiple areas of the CNS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In </a:t>
            </a:r>
            <a:r>
              <a:rPr lang="en-US" altLang="en-US" sz="2800" b="1" dirty="0"/>
              <a:t>amyotrophic lateral sclerosis (ALS), </a:t>
            </a:r>
            <a:r>
              <a:rPr lang="en-US" altLang="en-US" sz="2800" dirty="0"/>
              <a:t>both UMNs and LMNs degenerate, causing both flaccid and spastic paralysis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dirty="0"/>
              <a:t>The severity of dysarthria in ALS becomes worse as the disease progresses, and 75% of those affected are unable to speak at the time of death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b="1" dirty="0"/>
              <a:t>TBI</a:t>
            </a:r>
            <a:r>
              <a:rPr lang="en-US" altLang="en-US" sz="2800" dirty="0"/>
              <a:t> also causes mixed dysarthria</a:t>
            </a:r>
          </a:p>
          <a:p>
            <a:pPr lvl="3">
              <a:lnSpc>
                <a:spcPct val="80000"/>
              </a:lnSpc>
              <a:buClr>
                <a:srgbClr val="006666"/>
              </a:buClr>
            </a:pPr>
            <a:r>
              <a:rPr lang="en-US" altLang="en-US" sz="2800" i="1" dirty="0"/>
              <a:t>Axonal shearing </a:t>
            </a:r>
            <a:r>
              <a:rPr lang="en-US" altLang="en-US" sz="2800" dirty="0"/>
              <a:t>in TBI causes diffuse damage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2833646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en-US" sz="4000" dirty="0"/>
              <a:t>Lifespan Issues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Even a slight speech abnormality might be cause for embarrassment or depression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In more severe cases, individuals may be frustrated as others attempt to communicate for them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May cause them to socialize less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In the later stages of progressive degenerative diseases, and individual may be unable to live independently</a:t>
            </a:r>
          </a:p>
          <a:p>
            <a:pPr lvl="2">
              <a:lnSpc>
                <a:spcPct val="90000"/>
              </a:lnSpc>
              <a:buClr>
                <a:srgbClr val="006666"/>
              </a:buClr>
            </a:pPr>
            <a:r>
              <a:rPr lang="en-US" altLang="en-US" sz="3200" dirty="0"/>
              <a:t>May be unable to speak at all, and may need AAC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233111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Apraxia of Speech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/>
          <a:lstStyle/>
          <a:p>
            <a:pPr lvl="1">
              <a:buClr>
                <a:srgbClr val="006666"/>
              </a:buClr>
            </a:pPr>
            <a:r>
              <a:rPr lang="en-US" altLang="en-US" dirty="0"/>
              <a:t>Neurological speech disorder that impairs the ability to plan or program the sensory and motor commands needed for speech production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Results in disordered articulation of vowels and consonants, slowed rate, and prosodic disturbances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Generally occurs following left hemisphere damage, particularly motor and premotor areas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Speech is characterized by groping attempts, great variability, sound substitutions, omissions, additions, and difficulty sequencing sounds in multisyllabic words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540266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lvl="1">
              <a:buClr>
                <a:srgbClr val="006666"/>
              </a:buClr>
            </a:pPr>
            <a:r>
              <a:rPr lang="en-US" altLang="en-US" dirty="0"/>
              <a:t>Speech may appear stuttering-like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Consonants and consonant clusters and blends are challenging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Complex, long, unfamiliar words are the most difficult</a:t>
            </a:r>
          </a:p>
          <a:p>
            <a:pPr lvl="1">
              <a:buClr>
                <a:srgbClr val="006666"/>
              </a:buClr>
            </a:pPr>
            <a:r>
              <a:rPr lang="en-US" altLang="en-US" dirty="0"/>
              <a:t>Monitoring of speech in anticipation of errors tends to be slowed, with equal stress and spacing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979507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altLang="en-US" sz="4000" dirty="0"/>
              <a:t>Lifespan Issues</a:t>
            </a:r>
            <a:br>
              <a:rPr lang="en-US" altLang="en-US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lvl="2">
              <a:buClr>
                <a:srgbClr val="006666"/>
              </a:buClr>
            </a:pPr>
            <a:r>
              <a:rPr lang="en-US" altLang="en-US" sz="3200" dirty="0"/>
              <a:t>Depending on the severity of stroke, individuals can make a full recovery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In other cases, speech may recover to some extent, but mild prosodic abnormalities such as slow rate and incorrect stress patterns may exist</a:t>
            </a:r>
          </a:p>
          <a:p>
            <a:pPr lvl="2">
              <a:buClr>
                <a:srgbClr val="006666"/>
              </a:buClr>
            </a:pPr>
            <a:r>
              <a:rPr lang="en-US" altLang="en-US" sz="3200" dirty="0"/>
              <a:t>For an individual who has apraxia of speech due to a progressive neurological disease, an SLP should consider AAC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252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/>
              <a:t>Dynamic Assessment : test-teach-retest, and mediated assistance.</a:t>
            </a:r>
          </a:p>
          <a:p>
            <a:r>
              <a:rPr lang="en-US" dirty="0"/>
              <a:t>Consolidation of Findings/Making the Diagnosis.</a:t>
            </a:r>
          </a:p>
          <a:p>
            <a:r>
              <a:rPr lang="en-US" dirty="0"/>
              <a:t>Closing Interview.</a:t>
            </a:r>
          </a:p>
          <a:p>
            <a:r>
              <a:rPr lang="en-US" dirty="0"/>
              <a:t>Report Writing and Recommendations.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569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INTERVENTION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r>
              <a:rPr lang="en-US" dirty="0"/>
              <a:t>Objectives of Intervention:</a:t>
            </a:r>
          </a:p>
          <a:p>
            <a:pPr marL="0" indent="0">
              <a:buNone/>
            </a:pPr>
            <a:r>
              <a:rPr lang="en-US" dirty="0"/>
              <a:t>-Client should show improvement.</a:t>
            </a:r>
          </a:p>
          <a:p>
            <a:pPr marL="0" indent="0">
              <a:buNone/>
            </a:pPr>
            <a:r>
              <a:rPr lang="en-US" dirty="0"/>
              <a:t>-Modification should be automatic.</a:t>
            </a:r>
          </a:p>
          <a:p>
            <a:pPr marL="0" indent="0">
              <a:buNone/>
            </a:pPr>
            <a:r>
              <a:rPr lang="en-US" dirty="0"/>
              <a:t>-Self-Monitoring.</a:t>
            </a:r>
          </a:p>
          <a:p>
            <a:pPr marL="0" indent="0">
              <a:buNone/>
            </a:pPr>
            <a:r>
              <a:rPr lang="en-US" dirty="0"/>
              <a:t>-Optimum progress in a minimum amount of time.</a:t>
            </a:r>
          </a:p>
          <a:p>
            <a:pPr marL="0" indent="0">
              <a:buNone/>
            </a:pPr>
            <a:r>
              <a:rPr lang="en-US" dirty="0"/>
              <a:t>-should be sensitive to the personal and cultural characteristics of the client.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355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Target Selection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 dirty="0"/>
              <a:t>Developmental approach( Age Appropriateness).</a:t>
            </a:r>
          </a:p>
          <a:p>
            <a:r>
              <a:rPr lang="en-US" dirty="0"/>
              <a:t>Non Developmental Approach:</a:t>
            </a:r>
          </a:p>
          <a:p>
            <a:pPr>
              <a:buFontTx/>
              <a:buChar char="-"/>
            </a:pPr>
            <a:r>
              <a:rPr lang="en-US" dirty="0"/>
              <a:t>Client Needs.</a:t>
            </a:r>
          </a:p>
          <a:p>
            <a:pPr>
              <a:buFontTx/>
              <a:buChar char="-"/>
            </a:pPr>
            <a:r>
              <a:rPr lang="en-US" dirty="0" err="1"/>
              <a:t>Stimulability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/>
              <a:t>Ease of Mastery.</a:t>
            </a:r>
          </a:p>
          <a:p>
            <a:r>
              <a:rPr lang="en-US" dirty="0" err="1"/>
              <a:t>GENERALIZATION:the</a:t>
            </a:r>
            <a:r>
              <a:rPr lang="en-US" dirty="0"/>
              <a:t> use of trained behavior with different people in different environmental and linguistic contexts.</a:t>
            </a:r>
          </a:p>
          <a:p>
            <a:pPr>
              <a:buFontTx/>
              <a:buChar char="-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61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HUMAN COMMUNICATION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/>
              <a:t>Humans are </a:t>
            </a:r>
            <a:r>
              <a:rPr lang="en-US" sz="12800" b="1" dirty="0"/>
              <a:t>SOCIAL BEINGS</a:t>
            </a:r>
            <a:r>
              <a:rPr lang="en-US" sz="12800" dirty="0"/>
              <a:t>.</a:t>
            </a:r>
          </a:p>
          <a:p>
            <a:r>
              <a:rPr lang="en-US" sz="12800" dirty="0"/>
              <a:t>WHAT IS </a:t>
            </a:r>
            <a:r>
              <a:rPr lang="en-US" sz="12800" b="1" dirty="0"/>
              <a:t>COMMUNICATION</a:t>
            </a:r>
            <a:r>
              <a:rPr lang="en-US" sz="12800" dirty="0"/>
              <a:t>: Exchange of </a:t>
            </a:r>
            <a:r>
              <a:rPr lang="en-US" sz="12800" dirty="0" err="1"/>
              <a:t>ideas,thoughts</a:t>
            </a:r>
            <a:r>
              <a:rPr lang="en-US" sz="12800" dirty="0"/>
              <a:t> among community members.</a:t>
            </a:r>
          </a:p>
          <a:p>
            <a:r>
              <a:rPr lang="en-US" sz="12800" dirty="0"/>
              <a:t>It involves :a) Sender. b)Message content. c)Message transmission(mean).</a:t>
            </a:r>
          </a:p>
          <a:p>
            <a:pPr marL="0" indent="0">
              <a:buNone/>
            </a:pPr>
            <a:r>
              <a:rPr lang="en-US" sz="12800" dirty="0"/>
              <a:t>    d)Receiver. e)Response or feedback.</a:t>
            </a:r>
          </a:p>
          <a:p>
            <a:r>
              <a:rPr lang="en-US" sz="12800" dirty="0"/>
              <a:t>Why do we communicate?</a:t>
            </a:r>
          </a:p>
          <a:p>
            <a:r>
              <a:rPr lang="en-US" sz="12800" dirty="0"/>
              <a:t>Several variables affect communication and its success/failure(</a:t>
            </a:r>
            <a:r>
              <a:rPr lang="en-US" sz="12800" dirty="0" err="1"/>
              <a:t>cultural,settings,participants</a:t>
            </a:r>
            <a:r>
              <a:rPr lang="en-US" sz="12800" dirty="0"/>
              <a:t>).</a:t>
            </a:r>
          </a:p>
          <a:p>
            <a:r>
              <a:rPr lang="en-US" sz="12800" dirty="0"/>
              <a:t>Study of these influences called </a:t>
            </a:r>
            <a:r>
              <a:rPr lang="en-US" sz="12800" b="1" dirty="0"/>
              <a:t>Sociolinguistics</a:t>
            </a:r>
            <a:r>
              <a:rPr lang="en-US" sz="12800" dirty="0"/>
              <a:t>.</a:t>
            </a:r>
          </a:p>
          <a:p>
            <a:endParaRPr lang="en-US" sz="3500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34445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r>
              <a:rPr lang="en-US" dirty="0"/>
              <a:t>Baseline Data.</a:t>
            </a:r>
          </a:p>
          <a:p>
            <a:r>
              <a:rPr lang="en-US" dirty="0"/>
              <a:t>Behavioral Objectives:</a:t>
            </a:r>
          </a:p>
          <a:p>
            <a:pPr>
              <a:buFontTx/>
              <a:buChar char="-"/>
            </a:pPr>
            <a:r>
              <a:rPr lang="en-US" dirty="0"/>
              <a:t>Actor: the client who is expected to do the behavior.</a:t>
            </a:r>
          </a:p>
          <a:p>
            <a:pPr>
              <a:buFontTx/>
              <a:buChar char="-"/>
            </a:pPr>
            <a:r>
              <a:rPr lang="en-US" dirty="0"/>
              <a:t>Behavior: observable and measurable behavior.</a:t>
            </a:r>
          </a:p>
          <a:p>
            <a:pPr>
              <a:buFontTx/>
              <a:buChar char="-"/>
            </a:pPr>
            <a:r>
              <a:rPr lang="en-US" dirty="0" err="1"/>
              <a:t>Condition:context</a:t>
            </a:r>
            <a:r>
              <a:rPr lang="en-US" dirty="0"/>
              <a:t> or condition of the behavior.</a:t>
            </a:r>
          </a:p>
          <a:p>
            <a:pPr>
              <a:buFontTx/>
              <a:buChar char="-"/>
            </a:pPr>
            <a:r>
              <a:rPr lang="en-US" dirty="0"/>
              <a:t>Degree: degree or percentage of success.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4720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Clinical Elements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r>
              <a:rPr lang="en-US" dirty="0"/>
              <a:t>Direct Teaching: Behavior modification approach.</a:t>
            </a:r>
          </a:p>
          <a:p>
            <a:pPr>
              <a:buFontTx/>
              <a:buChar char="-"/>
            </a:pPr>
            <a:r>
              <a:rPr lang="en-US" dirty="0"/>
              <a:t>Stimulus.- Response.- Reinforcement.</a:t>
            </a:r>
          </a:p>
          <a:p>
            <a:r>
              <a:rPr lang="en-US" dirty="0"/>
              <a:t>Incidental </a:t>
            </a:r>
            <a:r>
              <a:rPr lang="en-US" dirty="0" err="1"/>
              <a:t>Teaching:Low</a:t>
            </a:r>
            <a:r>
              <a:rPr lang="en-US" dirty="0"/>
              <a:t> structured and client lead </a:t>
            </a:r>
            <a:r>
              <a:rPr lang="en-US" dirty="0" err="1"/>
              <a:t>approach,but</a:t>
            </a:r>
            <a:r>
              <a:rPr lang="en-US" dirty="0"/>
              <a:t> the clinician has to manipulate the environment so that communication should occur naturally.</a:t>
            </a:r>
          </a:p>
          <a:p>
            <a:r>
              <a:rPr lang="en-US" dirty="0" err="1"/>
              <a:t>Counceling</a:t>
            </a:r>
            <a:r>
              <a:rPr lang="en-US" dirty="0"/>
              <a:t>.</a:t>
            </a:r>
          </a:p>
          <a:p>
            <a:r>
              <a:rPr lang="en-US" dirty="0"/>
              <a:t>Family and Environmental Involvement.</a:t>
            </a:r>
          </a:p>
          <a:p>
            <a:r>
              <a:rPr lang="en-US" dirty="0"/>
              <a:t>Support groups.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718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Measuring Effectiveness:</a:t>
            </a:r>
          </a:p>
          <a:p>
            <a:r>
              <a:rPr lang="en-US" dirty="0"/>
              <a:t>Post-therapy tests.</a:t>
            </a:r>
          </a:p>
          <a:p>
            <a:r>
              <a:rPr lang="en-US" dirty="0"/>
              <a:t>Automaticity gained.</a:t>
            </a:r>
          </a:p>
          <a:p>
            <a:r>
              <a:rPr lang="en-US" dirty="0"/>
              <a:t>Self-monitor.</a:t>
            </a:r>
          </a:p>
          <a:p>
            <a:r>
              <a:rPr lang="en-US" dirty="0"/>
              <a:t>Self-correct.</a:t>
            </a:r>
          </a:p>
          <a:p>
            <a:r>
              <a:rPr lang="en-US" dirty="0"/>
              <a:t>Generalization.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Follow-Up and Maintenance:</a:t>
            </a:r>
          </a:p>
          <a:p>
            <a:r>
              <a:rPr lang="en-US" dirty="0"/>
              <a:t>Regular follow-up schedule.</a:t>
            </a:r>
          </a:p>
          <a:p>
            <a:r>
              <a:rPr lang="en-US" dirty="0"/>
              <a:t>Follow-Up testing.</a:t>
            </a:r>
          </a:p>
          <a:p>
            <a:r>
              <a:rPr lang="en-US" dirty="0"/>
              <a:t>Booster Treatment.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2835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514600"/>
          </a:xfrm>
        </p:spPr>
        <p:txBody>
          <a:bodyPr/>
          <a:lstStyle/>
          <a:p>
            <a:r>
              <a:rPr lang="en-US" altLang="en-US" dirty="0"/>
              <a:t>CHAPTER 5:</a:t>
            </a:r>
            <a:br>
              <a:rPr lang="en-US" altLang="en-US" dirty="0"/>
            </a:br>
            <a:r>
              <a:rPr lang="en-US" altLang="en-US" dirty="0"/>
              <a:t>Childhood Language Impairments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19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HETEROGENEOUS GROUP OF DEVELOPMENTAL/ AQUIRED DISORDERS/DELAYS ,CHARACTERIZED BY DEFICITS OR IMMATURITIES IN THE USE OF SPOKEN OR WRITTEN LANGUAGE, FOR COMPREHENTION/ PRODUCTION PURPOSES ,THAT MAY INVOLVE THE FORM,CONTENT,AND USE OF LANGUAGE.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646515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Pre-language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Caregivers talk to infants as if they understand 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Reciprocal relationship begins early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Eye gaze, rituals, and game playing by 3-4 months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Caregiver-child interaction can be disrupted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b="1" dirty="0"/>
              <a:t>Intentionality </a:t>
            </a:r>
            <a:r>
              <a:rPr lang="en-US" altLang="en-US" dirty="0"/>
              <a:t>(8-9 </a:t>
            </a:r>
            <a:r>
              <a:rPr lang="en-US" altLang="en-US" dirty="0" err="1"/>
              <a:t>mos</a:t>
            </a:r>
            <a:r>
              <a:rPr lang="en-US" altLang="en-US" dirty="0"/>
              <a:t>)—share through gestures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b="1" dirty="0"/>
              <a:t>Phonetically consistent forms</a:t>
            </a:r>
            <a:r>
              <a:rPr lang="en-US" altLang="en-US" dirty="0"/>
              <a:t> or </a:t>
            </a:r>
            <a:r>
              <a:rPr lang="en-US" altLang="en-US" b="1" dirty="0"/>
              <a:t>protowords</a:t>
            </a:r>
            <a:r>
              <a:rPr lang="en-US" altLang="en-US" dirty="0"/>
              <a:t>: Consistent vocal patterns</a:t>
            </a:r>
            <a:endParaRPr lang="en-US" altLang="en-US" sz="2000" b="1" dirty="0"/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Learning language is strongly related to cognition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b="1" dirty="0"/>
              <a:t>Representation </a:t>
            </a:r>
            <a:r>
              <a:rPr lang="en-US" altLang="en-US" sz="2800" dirty="0"/>
              <a:t>: one thing stand for another</a:t>
            </a:r>
            <a:endParaRPr lang="en-US" altLang="en-US" sz="2800" b="1" dirty="0"/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b="1" dirty="0"/>
              <a:t>Symbolization</a:t>
            </a:r>
            <a:r>
              <a:rPr lang="en-US" altLang="en-US" sz="2800" dirty="0"/>
              <a:t>: using arbitrary symbol to stand for something</a:t>
            </a:r>
            <a:endParaRPr lang="en-US" altLang="en-US" sz="28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4652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Toddler Language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Have 50 single words and combine them at 18 </a:t>
            </a:r>
            <a:r>
              <a:rPr lang="en-US" altLang="en-US" dirty="0" err="1"/>
              <a:t>mos</a:t>
            </a:r>
            <a:endParaRPr lang="en-US" altLang="en-US" dirty="0"/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3- and 4-word combinations appear soon after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Use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May use a single word for various purposes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Content and Form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By 2, have an expressive vocabulary of 150-300 words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Children with larger vocabularies use a greater range of grammatical structures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b="1" dirty="0"/>
              <a:t>Lexicon</a:t>
            </a:r>
            <a:r>
              <a:rPr lang="en-US" altLang="en-US" b="1" dirty="0">
                <a:solidFill>
                  <a:srgbClr val="660066"/>
                </a:solidFill>
              </a:rPr>
              <a:t>: </a:t>
            </a:r>
            <a:r>
              <a:rPr lang="en-US" altLang="en-US" dirty="0"/>
              <a:t>Personal dictionary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Early word combinations follow predictable word-order patterns</a:t>
            </a:r>
            <a:r>
              <a:rPr lang="en-US" altLang="en-US" i="1" dirty="0"/>
              <a:t> </a:t>
            </a:r>
            <a:r>
              <a:rPr lang="en-US" altLang="en-US" dirty="0"/>
              <a:t>based on semantic categories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499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Clr>
                <a:srgbClr val="660066"/>
              </a:buClr>
            </a:pPr>
            <a:r>
              <a:rPr lang="en-US" altLang="en-US" dirty="0"/>
              <a:t>Preschool Language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Can recount the past and remember short stories because of increased memory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May use substitution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Form hypotheses about the rule of language and use this to produce more complex language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Caregivers provide feedback and models such as repeating the child’s utterance in mature form or </a:t>
            </a:r>
            <a:r>
              <a:rPr lang="en-US" altLang="en-US" b="1" dirty="0"/>
              <a:t>reformulating</a:t>
            </a:r>
            <a:r>
              <a:rPr lang="en-US" altLang="en-US" dirty="0"/>
              <a:t> it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941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660066"/>
              </a:buClr>
            </a:pPr>
            <a:r>
              <a:rPr lang="en-US" altLang="en-US" sz="2600" dirty="0"/>
              <a:t>Use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600" dirty="0"/>
              <a:t>Children introduce topics and maintain them for 2-3 turns with caregivers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600" dirty="0"/>
              <a:t>Begin to consider the needs of the listener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600" dirty="0"/>
              <a:t>4-year-olds can tell simple sequential stories</a:t>
            </a:r>
          </a:p>
          <a:p>
            <a:pPr>
              <a:lnSpc>
                <a:spcPct val="90000"/>
              </a:lnSpc>
              <a:buClr>
                <a:srgbClr val="660066"/>
              </a:buClr>
            </a:pPr>
            <a:r>
              <a:rPr lang="en-US" altLang="en-US" sz="2600" dirty="0"/>
              <a:t>Content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600" dirty="0"/>
              <a:t>2 </a:t>
            </a:r>
            <a:r>
              <a:rPr lang="en-US" altLang="en-US" sz="2600" dirty="0" err="1"/>
              <a:t>yrs</a:t>
            </a:r>
            <a:r>
              <a:rPr lang="en-US" altLang="en-US" sz="2600" dirty="0"/>
              <a:t>: 300 words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600" dirty="0"/>
              <a:t>3 </a:t>
            </a:r>
            <a:r>
              <a:rPr lang="en-US" altLang="en-US" sz="2600" dirty="0" err="1"/>
              <a:t>yrs</a:t>
            </a:r>
            <a:r>
              <a:rPr lang="en-US" altLang="en-US" sz="2600" dirty="0"/>
              <a:t>: 900 words  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600" dirty="0"/>
              <a:t>4 </a:t>
            </a:r>
            <a:r>
              <a:rPr lang="en-US" altLang="en-US" sz="2600" dirty="0" err="1"/>
              <a:t>yrs</a:t>
            </a:r>
            <a:r>
              <a:rPr lang="en-US" altLang="en-US" sz="2600" dirty="0"/>
              <a:t>: 1,500 words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b="1" dirty="0"/>
              <a:t>Fast mapping </a:t>
            </a:r>
            <a:r>
              <a:rPr lang="en-US" altLang="en-US" sz="2400" dirty="0"/>
              <a:t>:knowing the meaning from the context .</a:t>
            </a:r>
            <a:endParaRPr lang="en-US" altLang="en-US" sz="2400" b="1" dirty="0"/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dirty="0"/>
              <a:t>Learning relational words and phrases : location terms-prepositions(</a:t>
            </a:r>
            <a:r>
              <a:rPr lang="en-US" altLang="en-US" sz="2400" dirty="0" err="1"/>
              <a:t>in,on,under</a:t>
            </a:r>
            <a:r>
              <a:rPr lang="en-US" altLang="en-US" sz="2400" dirty="0"/>
              <a:t>).temporal terms (</a:t>
            </a:r>
            <a:r>
              <a:rPr lang="en-US" altLang="en-US" sz="2400" dirty="0" err="1"/>
              <a:t>first,last</a:t>
            </a:r>
            <a:r>
              <a:rPr lang="en-US" altLang="en-US" sz="2400" dirty="0"/>
              <a:t>).quantitative terms(more than).qualitative terms(bigger than).familial terms ( </a:t>
            </a:r>
            <a:r>
              <a:rPr lang="en-US" altLang="en-US" sz="2400" dirty="0" err="1"/>
              <a:t>brother,sister</a:t>
            </a:r>
            <a:r>
              <a:rPr lang="en-US" altLang="en-US" sz="2400" dirty="0"/>
              <a:t>).conjunctions(</a:t>
            </a:r>
            <a:r>
              <a:rPr lang="en-US" altLang="en-US" sz="2400" dirty="0" err="1"/>
              <a:t>and,if,so,but,because</a:t>
            </a:r>
            <a:r>
              <a:rPr lang="en-US" altLang="en-US" sz="2400" dirty="0"/>
              <a:t>).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020586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/>
          </a:bodyPr>
          <a:lstStyle/>
          <a:p>
            <a:pPr>
              <a:buClr>
                <a:srgbClr val="660066"/>
              </a:buClr>
            </a:pPr>
            <a:r>
              <a:rPr lang="en-US" altLang="en-US" sz="2800" dirty="0"/>
              <a:t>Form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About 90% of adult syntax is acquired by age 5</a:t>
            </a:r>
          </a:p>
          <a:p>
            <a:pPr lvl="1">
              <a:buClr>
                <a:srgbClr val="660066"/>
              </a:buClr>
            </a:pPr>
            <a:r>
              <a:rPr lang="en-US" altLang="en-US" sz="2400" b="1" dirty="0"/>
              <a:t>Mean length of utterance (MLU) </a:t>
            </a:r>
            <a:r>
              <a:rPr lang="en-US" altLang="en-US" sz="2400" dirty="0"/>
              <a:t>to describe child`s language development 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By age 3, most utterances contain a subject and verb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Articles, adjectives, auxiliary verbs, prepositions, pronouns, and adverbs are added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Adult-like negative, interrogative, and imperative sentences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What and where, followed by who, which, and whose, then by when, why and how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By the end of preschool, children form compound and complex sentences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Bound morphemes are added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60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Clr>
                <a:srgbClr val="660066"/>
              </a:buClr>
            </a:pPr>
            <a:r>
              <a:rPr lang="en-US" altLang="en-US" dirty="0"/>
              <a:t>School-Age and Adolescent Language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Most communication occurs outside the home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Means of communication changes with reading and writing development</a:t>
            </a:r>
          </a:p>
          <a:p>
            <a:pPr lvl="1">
              <a:buClr>
                <a:srgbClr val="660066"/>
              </a:buClr>
            </a:pPr>
            <a:r>
              <a:rPr lang="en-US" altLang="en-US" b="1" dirty="0"/>
              <a:t>Metalinguistic skills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Many complex forms and subtle linguistic uses are learned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Semantic and pragmatic development blossoms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06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of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Language</a:t>
            </a:r>
            <a:r>
              <a:rPr lang="en-US" dirty="0"/>
              <a:t>: code or conventional system for representing </a:t>
            </a:r>
            <a:r>
              <a:rPr lang="en-US" dirty="0" err="1"/>
              <a:t>concepts,thoughts,ideas</a:t>
            </a:r>
            <a:r>
              <a:rPr lang="en-US" dirty="0"/>
              <a:t> by using</a:t>
            </a:r>
          </a:p>
          <a:p>
            <a:pPr marL="0" indent="0">
              <a:buNone/>
            </a:pPr>
            <a:r>
              <a:rPr lang="en-US" dirty="0"/>
              <a:t>    arbitrary and rule governed symbols.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Language is :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Socially shared tool.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Rule-governed system.</a:t>
            </a:r>
          </a:p>
          <a:p>
            <a:pPr marL="0" indent="0">
              <a:buNone/>
            </a:pPr>
            <a:r>
              <a:rPr lang="en-US" dirty="0"/>
              <a:t>-  </a:t>
            </a:r>
            <a:r>
              <a:rPr lang="en-US" dirty="0" err="1"/>
              <a:t>Grammer</a:t>
            </a:r>
            <a:r>
              <a:rPr lang="en-US" dirty="0"/>
              <a:t>.        - Linguistic Intuition.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Arbitrary code.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Generative process.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Dynamic scheme.</a:t>
            </a:r>
          </a:p>
          <a:p>
            <a:pPr>
              <a:buFont typeface="Wingdings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046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Use</a:t>
            </a:r>
          </a:p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Conversational and narrative skills develop</a:t>
            </a:r>
          </a:p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Make relevant comments and adapt roles and moods to fit the situation</a:t>
            </a:r>
          </a:p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Teens demonstrate more affect and discuss topics infrequently mentioned at home</a:t>
            </a:r>
          </a:p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Number of turns on topic increases</a:t>
            </a:r>
          </a:p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Interrupting increases but function is to move the topic along</a:t>
            </a:r>
          </a:p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Narratives gain additional elements(organize events sequentially and by cause and effect)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5829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Clr>
                <a:srgbClr val="660066"/>
              </a:buClr>
            </a:pPr>
            <a:r>
              <a:rPr lang="en-US" altLang="en-US" dirty="0"/>
              <a:t>Content 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First graders have an</a:t>
            </a:r>
            <a:r>
              <a:rPr lang="ar-SA" altLang="en-US" dirty="0"/>
              <a:t>:</a:t>
            </a:r>
            <a:r>
              <a:rPr lang="en-US" altLang="en-US" dirty="0"/>
              <a:t> e</a:t>
            </a:r>
            <a:r>
              <a:rPr lang="en-US" altLang="en-US" sz="2800" dirty="0"/>
              <a:t>xpressive vocabulary :2,600 but may understand :8,000 roots and 14,000 with derivations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Receptive vocabulary grows to 30,000 by 6</a:t>
            </a:r>
            <a:r>
              <a:rPr lang="en-US" altLang="en-US" baseline="30000" dirty="0"/>
              <a:t>th</a:t>
            </a:r>
            <a:r>
              <a:rPr lang="en-US" altLang="en-US" dirty="0"/>
              <a:t> grade and 60,000 words in high school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Definitions become more dictionary-like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Multiple word meanings</a:t>
            </a:r>
          </a:p>
          <a:p>
            <a:pPr lvl="1">
              <a:buClr>
                <a:srgbClr val="660066"/>
              </a:buClr>
            </a:pPr>
            <a:r>
              <a:rPr lang="en-US" altLang="en-US" b="1" dirty="0"/>
              <a:t>Figurative language </a:t>
            </a:r>
            <a:r>
              <a:rPr lang="en-US" altLang="en-US" dirty="0"/>
              <a:t>: Idioms</a:t>
            </a:r>
            <a:endParaRPr lang="en-US" altLang="en-US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8890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Language Development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Clr>
                <a:srgbClr val="660066"/>
              </a:buClr>
            </a:pPr>
            <a:r>
              <a:rPr lang="en-US" altLang="en-US" dirty="0"/>
              <a:t>Form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By age 5, </a:t>
            </a:r>
          </a:p>
          <a:p>
            <a:pPr marL="457200" lvl="1" indent="0">
              <a:buClr>
                <a:srgbClr val="660066"/>
              </a:buClr>
              <a:buNone/>
            </a:pPr>
            <a:r>
              <a:rPr lang="en-US" altLang="en-US" sz="2400" dirty="0"/>
              <a:t>*children use most verb tenses, possessive pronouns, and conjunctions</a:t>
            </a:r>
          </a:p>
          <a:p>
            <a:pPr marL="457200" lvl="1" indent="0">
              <a:buClr>
                <a:srgbClr val="660066"/>
              </a:buClr>
              <a:buNone/>
            </a:pPr>
            <a:r>
              <a:rPr lang="en-US" altLang="en-US" sz="2400" dirty="0"/>
              <a:t>*Limited use of comparative –</a:t>
            </a:r>
            <a:r>
              <a:rPr lang="en-US" altLang="en-US" sz="2400" i="1" dirty="0"/>
              <a:t>er</a:t>
            </a:r>
            <a:r>
              <a:rPr lang="en-US" altLang="en-US" sz="2400" dirty="0"/>
              <a:t> and superlative –</a:t>
            </a:r>
            <a:r>
              <a:rPr lang="en-US" altLang="en-US" sz="2400" i="1" dirty="0" err="1"/>
              <a:t>est</a:t>
            </a:r>
            <a:r>
              <a:rPr lang="en-US" altLang="en-US" sz="2400" dirty="0"/>
              <a:t>, relative pronouns used in complex sentences, gerunds and infinitives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During school years: gradually add passive sentences, reflexive pronouns, conjunctions such as although and however, and variations of compound and complex sentences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Morphological development - derivational suffixes`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Development of prefixes continues into adulthood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1028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Intellectual disability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Learning disabilities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Specific language impairment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Autism spectrum disorder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Brain injury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Neglect and abuse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Fetal alcohol syndrome and drug-exposed children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Other language impairments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3004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Risk factors for LI: male, ongoing hearing problems, more reactive temperament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Protective factors: more persistent and sociable temperament and higher levels of maternal well-being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Genetic factors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Sustained attention deficits in children with LI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Late talkers at 24-31 months still have weaknesses in language related skill  in late adolescence</a:t>
            </a:r>
          </a:p>
          <a:p>
            <a:pPr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Children with LI have poorer outcomes in literacy, mental health, and employment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52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Clr>
                <a:srgbClr val="660066"/>
              </a:buClr>
            </a:pPr>
            <a:r>
              <a:rPr lang="en-US" altLang="en-US" dirty="0"/>
              <a:t>Intellectual Disability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Substantial limitations in intellectual functioning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Significant limitations in adaptive behavior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Originates before age 18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Severity can be based on IQ and ranges from mild to profound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Newer severity ratings are based on the amount of assistance needed for daily tasks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Causes can be biological or </a:t>
            </a:r>
            <a:r>
              <a:rPr lang="en-US" altLang="en-US" dirty="0" err="1"/>
              <a:t>socioenvironmental</a:t>
            </a:r>
            <a:endParaRPr lang="en-US" altLang="en-US" dirty="0"/>
          </a:p>
          <a:p>
            <a:pPr lvl="1">
              <a:buClr>
                <a:srgbClr val="660066"/>
              </a:buClr>
            </a:pPr>
            <a:r>
              <a:rPr lang="en-US" altLang="en-US" dirty="0"/>
              <a:t>Various processing deficits in incoming and outgoing information such as language &amp; speech</a:t>
            </a:r>
          </a:p>
        </p:txBody>
      </p:sp>
    </p:spTree>
    <p:extLst>
      <p:ext uri="{BB962C8B-B14F-4D97-AF65-F5344CB8AC3E}">
        <p14:creationId xmlns:p14="http://schemas.microsoft.com/office/powerpoint/2010/main" val="6482991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Clr>
                <a:srgbClr val="660066"/>
              </a:buClr>
            </a:pPr>
            <a:r>
              <a:rPr lang="en-US" altLang="en-US" dirty="0"/>
              <a:t>Intellectual Disability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Lifespan Issues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Infants may be identified early (at birth)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Early intervention is best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Severity determines placement in educational programs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Only children with the most profound ID accompanied by other disabilities are placed in institutions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In adulthood, living and working arrangements vary widely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9280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9306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buClr>
                <a:srgbClr val="660066"/>
              </a:buClr>
            </a:pPr>
            <a:r>
              <a:rPr lang="en-US" altLang="en-US" dirty="0"/>
              <a:t>Intellectual Disabilities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Language Characteristics</a:t>
            </a:r>
          </a:p>
          <a:p>
            <a:pPr lvl="2">
              <a:buClr>
                <a:srgbClr val="660066"/>
              </a:buClr>
            </a:pPr>
            <a:r>
              <a:rPr lang="en-US" altLang="en-US" dirty="0"/>
              <a:t>Children with Down syndrome and Fragile X have moderate to severe language delays</a:t>
            </a:r>
          </a:p>
          <a:p>
            <a:pPr lvl="2">
              <a:buClr>
                <a:srgbClr val="660066"/>
              </a:buClr>
            </a:pPr>
            <a:r>
              <a:rPr lang="en-US" altLang="en-US" dirty="0"/>
              <a:t>Boys with FXS make phonological errors similar to younger(typically developing TD) children</a:t>
            </a:r>
          </a:p>
          <a:p>
            <a:pPr lvl="2">
              <a:buClr>
                <a:srgbClr val="660066"/>
              </a:buClr>
            </a:pPr>
            <a:r>
              <a:rPr lang="en-US" altLang="en-US" dirty="0"/>
              <a:t>Boys with FXS produce longer, more complex utterances than those with DS</a:t>
            </a:r>
            <a:endParaRPr lang="ar-SA" altLang="en-US" dirty="0"/>
          </a:p>
          <a:p>
            <a:pPr lvl="2">
              <a:buClr>
                <a:srgbClr val="660066"/>
              </a:buClr>
            </a:pPr>
            <a:r>
              <a:rPr lang="en-US" altLang="en-US" dirty="0"/>
              <a:t>Language comprehension and/or production is even below the level of cognition-cognitive processing problems</a:t>
            </a:r>
          </a:p>
          <a:p>
            <a:pPr lvl="2">
              <a:buClr>
                <a:srgbClr val="660066"/>
              </a:buClr>
            </a:pPr>
            <a:r>
              <a:rPr lang="en-US" altLang="en-US" dirty="0"/>
              <a:t>Children with ID produce shorter, more immature forms</a:t>
            </a:r>
          </a:p>
          <a:p>
            <a:pPr lvl="2">
              <a:buClr>
                <a:srgbClr val="660066"/>
              </a:buClr>
            </a:pPr>
            <a:r>
              <a:rPr lang="en-US" altLang="en-US" dirty="0"/>
              <a:t>In later </a:t>
            </a:r>
            <a:r>
              <a:rPr lang="en-US" altLang="en-US" dirty="0" err="1"/>
              <a:t>development,the</a:t>
            </a:r>
            <a:r>
              <a:rPr lang="en-US" altLang="en-US" dirty="0"/>
              <a:t> paths begin to differ more from TD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5292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Learning Disabilities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Heterogeneous group of disorders manifested by significant difficulties in the development and use of listening, speaking, reading, writing, reasoning, or mathematical abilities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15% have motor learning and coordination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&gt;75% have difficulty learning and using symbols</a:t>
            </a:r>
          </a:p>
          <a:p>
            <a:pPr marL="457200" lvl="1" indent="0">
              <a:lnSpc>
                <a:spcPct val="90000"/>
              </a:lnSpc>
              <a:buClr>
                <a:srgbClr val="660066"/>
              </a:buClr>
              <a:buNone/>
            </a:pPr>
            <a:r>
              <a:rPr lang="en-US" altLang="en-US" dirty="0"/>
              <a:t>    said to have language- learning disability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3% of all individuals have LD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Six categories of characteristics (motor, attention, perception, symbol, memory, emotion)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80% have some form of reading problem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Possible biological and neurological factors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 err="1"/>
              <a:t>Socioenvironmental</a:t>
            </a:r>
            <a:r>
              <a:rPr lang="en-US" altLang="en-US" dirty="0"/>
              <a:t> factors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6198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Learning Disabilities 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Lifespan Issues</a:t>
            </a:r>
          </a:p>
          <a:p>
            <a:pPr lvl="3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As preschoolers, may exhibit little interest in language or books</a:t>
            </a:r>
          </a:p>
          <a:p>
            <a:pPr lvl="3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Linguistic demands of the classroom are well above oral language abilities</a:t>
            </a:r>
          </a:p>
          <a:p>
            <a:pPr lvl="3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Many require special education</a:t>
            </a:r>
          </a:p>
          <a:p>
            <a:pPr lvl="3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Can be successful in the regular education classroom with adaptations</a:t>
            </a:r>
          </a:p>
          <a:p>
            <a:pPr lvl="3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Some seem to outgrow aspects of their disability although some require lifelong adaptations</a:t>
            </a:r>
          </a:p>
          <a:p>
            <a:pPr lvl="3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Other adults continue to have difficulty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8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LANGUAGE ASPECTS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FORM</a:t>
            </a:r>
            <a:r>
              <a:rPr lang="en-US" dirty="0"/>
              <a:t>:1- Phonology : sound system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Phonotactic</a:t>
            </a:r>
            <a:r>
              <a:rPr lang="en-US" dirty="0"/>
              <a:t>: specify how sounds are </a:t>
            </a:r>
          </a:p>
          <a:p>
            <a:pPr marL="0" indent="0">
              <a:buNone/>
            </a:pPr>
            <a:r>
              <a:rPr lang="en-US" dirty="0"/>
              <a:t>                     arranged.</a:t>
            </a:r>
          </a:p>
          <a:p>
            <a:pPr marL="0" indent="0">
              <a:buNone/>
            </a:pPr>
            <a:r>
              <a:rPr lang="en-US" dirty="0"/>
              <a:t>                 2- Morphology :the structure of words.</a:t>
            </a:r>
          </a:p>
          <a:p>
            <a:pPr marL="0" indent="0">
              <a:buNone/>
            </a:pPr>
            <a:r>
              <a:rPr lang="en-US" dirty="0"/>
              <a:t>                      Morphemes :a- free morphemes.</a:t>
            </a:r>
          </a:p>
          <a:p>
            <a:pPr marL="0" indent="0">
              <a:buNone/>
            </a:pPr>
            <a:r>
              <a:rPr lang="en-US" dirty="0"/>
              <a:t>                                              b-bound morphemes.</a:t>
            </a:r>
          </a:p>
          <a:p>
            <a:pPr marL="0" indent="0">
              <a:buNone/>
            </a:pPr>
            <a:r>
              <a:rPr lang="en-US" dirty="0"/>
              <a:t>                 3- Syntax :</a:t>
            </a:r>
            <a:r>
              <a:rPr lang="en-US" dirty="0" err="1"/>
              <a:t>grammer</a:t>
            </a:r>
            <a:r>
              <a:rPr lang="en-US" dirty="0"/>
              <a:t>.</a:t>
            </a:r>
          </a:p>
          <a:p>
            <a:r>
              <a:rPr lang="en-US" b="1" dirty="0"/>
              <a:t>CONTENT</a:t>
            </a:r>
            <a:r>
              <a:rPr lang="en-US" dirty="0"/>
              <a:t>: </a:t>
            </a:r>
            <a:r>
              <a:rPr lang="en-US" dirty="0" err="1"/>
              <a:t>Semantics,Meanings</a:t>
            </a:r>
            <a:r>
              <a:rPr lang="en-US" dirty="0"/>
              <a:t>.</a:t>
            </a:r>
          </a:p>
          <a:p>
            <a:r>
              <a:rPr lang="en-US" b="1" dirty="0"/>
              <a:t>USE: </a:t>
            </a:r>
            <a:r>
              <a:rPr lang="en-US" dirty="0"/>
              <a:t>Pragmatics.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7599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Associated Disorders and Related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Learning Disabilities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Language Characteristics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All aspects of spoken and written language can be affected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Deducing language rules is difficult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Cluttering</a:t>
            </a:r>
          </a:p>
          <a:p>
            <a:pPr lvl="2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Ø"/>
            </a:pPr>
            <a:r>
              <a:rPr lang="en-US" altLang="en-US" sz="2800" dirty="0"/>
              <a:t>Can occur in some children with LD</a:t>
            </a:r>
          </a:p>
          <a:p>
            <a:pPr lvl="2">
              <a:lnSpc>
                <a:spcPct val="90000"/>
              </a:lnSpc>
              <a:buClr>
                <a:srgbClr val="660066"/>
              </a:buClr>
              <a:buFont typeface="Wingdings" pitchFamily="2" charset="2"/>
              <a:buChar char="Ø"/>
            </a:pPr>
            <a:r>
              <a:rPr lang="en-US" altLang="en-US" sz="2800" dirty="0"/>
              <a:t>Overuse of fillers and circumlocutions associated with word-finding difficulties, rapid speech, and word and phrase repetitions, along with lack of awareness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8162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Specific Language Impairment</a:t>
            </a:r>
            <a:br>
              <a:rPr lang="en-US" altLang="en-US" dirty="0"/>
            </a:br>
            <a:r>
              <a:rPr lang="en-US" altLang="en-US" dirty="0"/>
              <a:t>SLI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268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/>
              <a:t>Significant limitations in language functioning that cannot be attributed to any structural, </a:t>
            </a:r>
            <a:r>
              <a:rPr lang="en-US" sz="2400" dirty="0" err="1"/>
              <a:t>functional,or</a:t>
            </a:r>
            <a:r>
              <a:rPr lang="en-US" sz="2400" dirty="0"/>
              <a:t> perceptual deficits.</a:t>
            </a:r>
          </a:p>
          <a:p>
            <a:r>
              <a:rPr lang="en-US" sz="2400" dirty="0"/>
              <a:t>10%to15% of middle-class </a:t>
            </a:r>
            <a:r>
              <a:rPr lang="en-US" sz="2400" dirty="0" err="1"/>
              <a:t>U.S.children</a:t>
            </a:r>
            <a:r>
              <a:rPr lang="en-US" sz="2400" dirty="0"/>
              <a:t> late bloomers, half of them continue to have SLI.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sz="2400" dirty="0"/>
              <a:t> </a:t>
            </a:r>
            <a:r>
              <a:rPr lang="en-US" altLang="en-US" sz="2400" dirty="0"/>
              <a:t>Typical nonverbal intelligence but deficits in a variety of nonverbal tasks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dirty="0"/>
              <a:t>Language performance is significantly lower than nonverbal intelligence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dirty="0"/>
              <a:t>Affects more males than females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dirty="0"/>
              <a:t>Increased prevalence in families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dirty="0"/>
              <a:t>Do not have perceptual difficulties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dirty="0"/>
              <a:t>May have marked deficits in </a:t>
            </a:r>
            <a:r>
              <a:rPr lang="en-US" altLang="en-US" sz="2400" b="1" dirty="0"/>
              <a:t>working memory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dirty="0"/>
              <a:t>Suggests limited capacity for language processing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057789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 lvl="1">
              <a:buClr>
                <a:srgbClr val="660066"/>
              </a:buClr>
            </a:pPr>
            <a:r>
              <a:rPr lang="en-US" altLang="en-US" dirty="0"/>
              <a:t>Lifespan Issues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Preschool children with SLI are perceived negatively by peers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Poor social skills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Reticence and extreme aloneness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Many are later identified as having LD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Later academic difficulties, especially with language-based activities</a:t>
            </a:r>
          </a:p>
          <a:p>
            <a:pPr lvl="2">
              <a:buClr>
                <a:srgbClr val="660066"/>
              </a:buClr>
            </a:pPr>
            <a:r>
              <a:rPr lang="en-US" altLang="en-US" sz="2800" dirty="0"/>
              <a:t>Many adolescents with SLI perceive themselves negatively and are less independent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4205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2400" dirty="0"/>
              <a:t>Language Characteristics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Difficulty extracting regularities from language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Difficulty registering different contexts for language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Difficulty constructing word-referent associations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Pragmatic problems – inability to use language effectively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Deficits in recognizing the impact of and expressing emotions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Difficulty with grammatical markers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Expressively, may speak more slowly and with frequent speech disruptions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Problems with morphology and less efficient use of syntax to aid vocabulary knowledge</a:t>
            </a:r>
          </a:p>
          <a:p>
            <a:pPr marL="914400" lvl="2" indent="0">
              <a:lnSpc>
                <a:spcPct val="90000"/>
              </a:lnSpc>
              <a:buClr>
                <a:srgbClr val="660066"/>
              </a:buCl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24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altLang="en-US" b="1" dirty="0"/>
              <a:t>Autism Spectrum Disorder</a:t>
            </a:r>
            <a:br>
              <a:rPr lang="en-US" altLang="en-US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ASD: impairment in reciprocal social interaction with </a:t>
            </a:r>
            <a:r>
              <a:rPr lang="en-US" sz="3100" dirty="0" err="1"/>
              <a:t>aseverely</a:t>
            </a:r>
            <a:r>
              <a:rPr lang="en-US" sz="3100" dirty="0"/>
              <a:t> limited behavior interest and activity </a:t>
            </a:r>
            <a:r>
              <a:rPr lang="en-US" sz="3100" dirty="0" err="1"/>
              <a:t>reportoire</a:t>
            </a:r>
            <a:r>
              <a:rPr lang="en-US" sz="3100" dirty="0"/>
              <a:t> has its onset before 30 months of age.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/>
              <a:t>Development and cognitive skills: often proceeds in spurts and plateaus than </a:t>
            </a:r>
            <a:r>
              <a:rPr lang="en-US" sz="3100" dirty="0" err="1"/>
              <a:t>smoothly,half</a:t>
            </a:r>
            <a:r>
              <a:rPr lang="en-US" sz="3100" dirty="0"/>
              <a:t> have I.Q.&lt;50, the rest I.Qs.50 to 70 and above 71.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/>
              <a:t>Response to sensory stimuli: hypersensitive, </a:t>
            </a:r>
            <a:r>
              <a:rPr lang="en-US" sz="3100" dirty="0" err="1"/>
              <a:t>hyposensitive,engaged</a:t>
            </a:r>
            <a:r>
              <a:rPr lang="en-US" sz="3100" dirty="0"/>
              <a:t> in self-stimulatory behaviors(hand </a:t>
            </a:r>
            <a:r>
              <a:rPr lang="en-US" sz="3100" dirty="0" err="1"/>
              <a:t>flapping,rocking</a:t>
            </a:r>
            <a:r>
              <a:rPr lang="en-US" sz="3100" dirty="0"/>
              <a:t>……)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/>
              <a:t>Speech and </a:t>
            </a:r>
            <a:r>
              <a:rPr lang="en-US" sz="3100" dirty="0" err="1"/>
              <a:t>language:non</a:t>
            </a:r>
            <a:r>
              <a:rPr lang="en-US" sz="3100" dirty="0"/>
              <a:t> </a:t>
            </a:r>
            <a:r>
              <a:rPr lang="en-US" sz="3100" dirty="0" err="1"/>
              <a:t>speaking,minimaly</a:t>
            </a:r>
            <a:r>
              <a:rPr lang="en-US" sz="3100" dirty="0"/>
              <a:t> </a:t>
            </a:r>
            <a:r>
              <a:rPr lang="en-US" sz="3100" dirty="0" err="1"/>
              <a:t>verbal,echolalic,typical</a:t>
            </a:r>
            <a:r>
              <a:rPr lang="en-US" sz="3100" dirty="0"/>
              <a:t> in communication.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/>
              <a:t>Capacity to relate appropriately: </a:t>
            </a:r>
            <a:r>
              <a:rPr lang="en-US" sz="3100" dirty="0" err="1"/>
              <a:t>lethargic,solitude,making</a:t>
            </a:r>
            <a:r>
              <a:rPr lang="en-US" sz="3100" dirty="0"/>
              <a:t> few </a:t>
            </a:r>
            <a:r>
              <a:rPr lang="en-US" sz="3100" dirty="0" err="1"/>
              <a:t>demands,irritable</a:t>
            </a:r>
            <a:r>
              <a:rPr lang="en-US" sz="3100" dirty="0"/>
              <a:t> with sleeping </a:t>
            </a:r>
            <a:r>
              <a:rPr lang="en-US" sz="3100" dirty="0" err="1"/>
              <a:t>problelms,as</a:t>
            </a:r>
            <a:r>
              <a:rPr lang="en-US" sz="3100" dirty="0"/>
              <a:t> they age little affection.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altLang="en-US" sz="3100" dirty="0"/>
              <a:t>Boys are 5 times more likely to exhibit ASD characteristics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altLang="en-US" sz="3100" dirty="0"/>
              <a:t>Primary causes are biological</a:t>
            </a:r>
          </a:p>
          <a:p>
            <a:pPr marL="0" lvl="1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4283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Lifespan Issues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Identified by age 2 or 3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Failure to meet certain milestones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School-aged children may be included in regular education classes or be in special education classes depending on severity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People who are mildly involved live on their own and hold competitive employment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Many have adult life patterns similar to those with ID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341835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Language Characteristics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Communication problems are one of the first indicators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25-60% remain nonspeaking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Often lack typical intonation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Immediate or delayed echolalia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Deficits in pragmatics persist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Some use entire verbal routines called </a:t>
            </a:r>
            <a:r>
              <a:rPr lang="en-US" altLang="en-US" sz="3200" b="1" dirty="0" err="1"/>
              <a:t>formuli</a:t>
            </a:r>
            <a:endParaRPr lang="en-US" altLang="en-US" sz="3200" b="1" dirty="0"/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3200" dirty="0"/>
              <a:t>Those how have good language might still misinterpret the subtleties of conversation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6886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Brain Injury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Can result from TBI, stroke, congenital malformation, convulsive disorders, or encephalopathy, </a:t>
            </a:r>
            <a:r>
              <a:rPr lang="en-US" altLang="en-US" dirty="0" err="1"/>
              <a:t>eg</a:t>
            </a:r>
            <a:r>
              <a:rPr lang="en-US" altLang="en-US" dirty="0"/>
              <a:t>: infection, tumor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Among children, the most common form is TBI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b="1" dirty="0"/>
              <a:t>TBI</a:t>
            </a:r>
            <a:r>
              <a:rPr lang="en-US" altLang="en-US" dirty="0"/>
              <a:t>: Diffuse brain damage as a result of external force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Approximately 1 million children and adolescents in the US have experienced TBI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Variables include site and extent of lesion, age at onset, and age of the injury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Exhibit a range of cognitive, physical, behavioral, academic, and linguistic deficits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b="1" dirty="0"/>
              <a:t>Social</a:t>
            </a:r>
            <a:r>
              <a:rPr lang="en-US" altLang="en-US" i="1" dirty="0"/>
              <a:t> </a:t>
            </a:r>
            <a:r>
              <a:rPr lang="en-US" altLang="en-US" b="1" dirty="0"/>
              <a:t>disinhibition </a:t>
            </a:r>
            <a:r>
              <a:rPr lang="en-US" altLang="en-US" dirty="0"/>
              <a:t>maladjustment(acting out)</a:t>
            </a:r>
          </a:p>
          <a:p>
            <a:pPr marL="457200" lvl="1" indent="0">
              <a:lnSpc>
                <a:spcPct val="90000"/>
              </a:lnSpc>
              <a:buClr>
                <a:srgbClr val="660066"/>
              </a:buClr>
              <a:buNone/>
            </a:pPr>
            <a:r>
              <a:rPr lang="en-US" altLang="en-US" dirty="0"/>
              <a:t>    incapable of inhibiting impulsive behavior.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endParaRPr lang="en-US" altLang="en-US" b="1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593705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96000"/>
          </a:xfrm>
        </p:spPr>
        <p:txBody>
          <a:bodyPr/>
          <a:lstStyle/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Lifespan Issues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May be unconscious after the accident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Disorientation and memory loss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Physical disability and personality changes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Neural recovery can be unpredictable and irregular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Young children can recover quickly but experience difficulties learning new information and may exhibit severe, long-lasting problems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Older children have more to recover but less new information to learn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sz="2800" dirty="0"/>
              <a:t>May be subtle cognitive/social impairments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51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Language Characteristics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Language problems are evident even after mild injuries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Some deficits (pragmatics) remain long after the injury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Language comprehension and higher functions such as figurative language and dual meanings are also often impaired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Language form is relatively unaffected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3200" dirty="0"/>
              <a:t>Word retrieval, naming, object descriptions, and narration may be difficult</a:t>
            </a:r>
          </a:p>
        </p:txBody>
      </p:sp>
    </p:spTree>
    <p:extLst>
      <p:ext uri="{BB962C8B-B14F-4D97-AF65-F5344CB8AC3E}">
        <p14:creationId xmlns:p14="http://schemas.microsoft.com/office/powerpoint/2010/main" val="314345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Speech</a:t>
            </a:r>
            <a:r>
              <a:rPr lang="en-US" dirty="0"/>
              <a:t>: the acoustic representation of language.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Articulation:the</a:t>
            </a:r>
            <a:r>
              <a:rPr lang="en-US" dirty="0"/>
              <a:t> way in which speech sounds are produced or formed.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Fluency: forward flow of communication</a:t>
            </a:r>
          </a:p>
          <a:p>
            <a:pPr marL="0" indent="0">
              <a:buNone/>
            </a:pPr>
            <a:r>
              <a:rPr lang="en-US" dirty="0"/>
              <a:t>    it is influenced by rate &amp; rhythm of (speech)</a:t>
            </a:r>
          </a:p>
          <a:p>
            <a:pPr marL="0" indent="0">
              <a:buNone/>
            </a:pPr>
            <a:r>
              <a:rPr lang="en-US" dirty="0"/>
              <a:t>     prosody or </a:t>
            </a:r>
            <a:r>
              <a:rPr lang="en-US" dirty="0" err="1"/>
              <a:t>suprasegmentals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Voice:vocal</a:t>
            </a:r>
            <a:r>
              <a:rPr lang="en-US" dirty="0"/>
              <a:t> folds vibration called </a:t>
            </a:r>
            <a:r>
              <a:rPr lang="en-US" b="1" dirty="0"/>
              <a:t>Phonation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dirty="0"/>
              <a:t>Pitch, Loudness and quality.</a:t>
            </a:r>
            <a:r>
              <a:rPr lang="en-US" b="1" dirty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261791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Neglect and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Approximately 900,000 children in the US are maltreated each year</a:t>
            </a:r>
          </a:p>
          <a:p>
            <a:pPr marL="0" indent="0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Child-mother attachment is more significant in language development than maltreatment</a:t>
            </a:r>
          </a:p>
          <a:p>
            <a:pPr marL="0" indent="0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Lifespan Issues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Recurring physical, psychological, and emotional problems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May abuse their own children later</a:t>
            </a:r>
          </a:p>
          <a:p>
            <a:pPr marL="0" indent="0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Language Characteristics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Pragmatics is the greatest difficulty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Less talkative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Less likely to volunteer information or discuss emotions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Utterances are shorter and less complex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946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Fetal Alcohol Syndrome and Drug-Exposed Children </a:t>
            </a:r>
            <a:r>
              <a:rPr lang="en-US" altLang="en-US" b="1" dirty="0"/>
              <a:t>FAS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One in every 500-600 live births is a child with </a:t>
            </a:r>
            <a:r>
              <a:rPr lang="en-US" altLang="en-US" b="1" dirty="0"/>
              <a:t>FAS </a:t>
            </a:r>
            <a:r>
              <a:rPr lang="en-US" altLang="en-US" dirty="0"/>
              <a:t>or other fetal drug exposure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Low birth weight and CNS problems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Hyperactivity, motor problems, attention deficits, and cognitive disabilities 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Mean IQ is borderline ID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Effects of drugs on the fetus vary with drug, manner of ingestion, and the age of the fetus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Those exposed to crack have low birth weight, small head size, and are jittery and irritable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2398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Lifespan Issues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Preterm babies are more likely to die during infancy and experience developmental difficulties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Caregiver-infant bonding may be disrupted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Can result in poor academic achievement and antisocial behavior</a:t>
            </a:r>
          </a:p>
          <a:p>
            <a:pPr lvl="2">
              <a:lnSpc>
                <a:spcPct val="80000"/>
              </a:lnSpc>
              <a:buClr>
                <a:srgbClr val="660066"/>
              </a:buClr>
            </a:pPr>
            <a:r>
              <a:rPr lang="en-US" altLang="en-US" dirty="0"/>
              <a:t>Children with FAS have significantly more and longer instances of passive/disengaged and irrelevant behavior in the classroom compared to TD peers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Language Characteristics</a:t>
            </a:r>
          </a:p>
          <a:p>
            <a:pPr lvl="2">
              <a:buClr>
                <a:srgbClr val="660066"/>
              </a:buClr>
            </a:pPr>
            <a:r>
              <a:rPr lang="en-US" altLang="en-US" sz="2000" dirty="0"/>
              <a:t>FAS: Delayed development of language, echolalia, and comprehension problems</a:t>
            </a:r>
          </a:p>
          <a:p>
            <a:pPr lvl="2">
              <a:buClr>
                <a:srgbClr val="660066"/>
              </a:buClr>
            </a:pPr>
            <a:r>
              <a:rPr lang="en-US" altLang="en-US" sz="2000" dirty="0"/>
              <a:t>Drug exposure leads to few vocalizations, inappropriate gestures, and language deficits</a:t>
            </a:r>
          </a:p>
          <a:p>
            <a:pPr lvl="2">
              <a:buClr>
                <a:srgbClr val="660066"/>
              </a:buClr>
            </a:pPr>
            <a:r>
              <a:rPr lang="en-US" altLang="en-US" sz="2000" dirty="0"/>
              <a:t>As preschoolers, they exhibit word-retrieval problems, short sentences, and inappropriate turn taking and topic maintenance</a:t>
            </a:r>
          </a:p>
          <a:p>
            <a:pPr lvl="2">
              <a:buClr>
                <a:srgbClr val="660066"/>
              </a:buClr>
            </a:pPr>
            <a:r>
              <a:rPr lang="en-US" altLang="en-US" sz="2000" dirty="0"/>
              <a:t>Problems with abstract meanings, multiple meanings, and temporal and spatial terms</a:t>
            </a:r>
          </a:p>
          <a:p>
            <a:pPr lvl="2">
              <a:buClr>
                <a:srgbClr val="660066"/>
              </a:buClr>
            </a:pPr>
            <a:r>
              <a:rPr lang="en-US" altLang="en-US" sz="2000" dirty="0"/>
              <a:t>They are behind their peers in reading and other academic tasks</a:t>
            </a:r>
          </a:p>
          <a:p>
            <a:pPr marL="914400" lvl="2" indent="0">
              <a:lnSpc>
                <a:spcPct val="80000"/>
              </a:lnSpc>
              <a:buClr>
                <a:srgbClr val="660066"/>
              </a:buClr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78141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Other Language Impairments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/>
          <a:lstStyle/>
          <a:p>
            <a:pPr lvl="1">
              <a:buClr>
                <a:srgbClr val="660066"/>
              </a:buClr>
            </a:pPr>
            <a:r>
              <a:rPr lang="en-US" altLang="en-US" sz="2400" dirty="0"/>
              <a:t>Children with nonspecific language impairment have a general delay in language development, nonverbal IQ of 86 or lower, and no sensory/perceptual deficits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Child health is an important factor in late talkers; most early language delay is due to environmental factors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Childhood schizophrenia uncommon delay in pragmatics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In selective </a:t>
            </a:r>
            <a:r>
              <a:rPr lang="en-US" altLang="en-US" sz="2400" dirty="0" err="1"/>
              <a:t>mutism</a:t>
            </a:r>
            <a:r>
              <a:rPr lang="en-US" altLang="en-US" sz="2400" dirty="0"/>
              <a:t>, children do not speak in specific situations,2%to7% of all </a:t>
            </a:r>
            <a:r>
              <a:rPr lang="en-US" altLang="en-US" sz="2400" dirty="0" err="1"/>
              <a:t>children,girls</a:t>
            </a:r>
            <a:r>
              <a:rPr lang="en-US" altLang="en-US" sz="2400" dirty="0"/>
              <a:t> nearly twice than boys.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The effect of chronic otitis media can be delayed language</a:t>
            </a:r>
          </a:p>
          <a:p>
            <a:pPr lvl="1">
              <a:buClr>
                <a:srgbClr val="660066"/>
              </a:buClr>
            </a:pPr>
            <a:r>
              <a:rPr lang="en-US" altLang="en-US" sz="2400" dirty="0"/>
              <a:t>Children who receive cochlear implants have relatively typical language development; depends on age of implantation</a:t>
            </a:r>
          </a:p>
        </p:txBody>
      </p:sp>
    </p:spTree>
    <p:extLst>
      <p:ext uri="{BB962C8B-B14F-4D97-AF65-F5344CB8AC3E}">
        <p14:creationId xmlns:p14="http://schemas.microsoft.com/office/powerpoint/2010/main" val="39539977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Distinguish between children who have a disorder and those who do not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Should be sufficiently broad and deep so all areas of possible concern are identified and described as accurately as possible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2209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Referral and Screening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660066"/>
              </a:buClr>
            </a:pPr>
            <a:r>
              <a:rPr lang="en-US" altLang="en-US" dirty="0"/>
              <a:t>Referral may occur at any point in the lifespan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Parents can be effective referral sources for children with more severe language problems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Screening tests are used to determine the presence or absence of a language problem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Surveys and parental questionnaires are effective </a:t>
            </a:r>
          </a:p>
          <a:p>
            <a:pPr lvl="1">
              <a:buClr>
                <a:srgbClr val="660066"/>
              </a:buClr>
            </a:pPr>
            <a:r>
              <a:rPr lang="en-US" altLang="en-US" dirty="0"/>
              <a:t>Referral and subsequent evaluation may occur within an interdisciplinary team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3927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660066"/>
              </a:buClr>
            </a:pPr>
            <a:r>
              <a:rPr lang="en-US" altLang="en-US" dirty="0"/>
              <a:t>Case History and Interview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Language development, language environment, possible causes for language impairment</a:t>
            </a:r>
          </a:p>
          <a:p>
            <a:pPr marL="0" indent="0">
              <a:buClr>
                <a:srgbClr val="660066"/>
              </a:buClr>
            </a:pPr>
            <a:r>
              <a:rPr lang="en-US" altLang="en-US" dirty="0"/>
              <a:t>Observation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As many contexts as possible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Note interests, caregiver communication style, and method of behavior control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Fully describe events preceding and following behaviors or language features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91287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/>
          <a:lstStyle/>
          <a:p>
            <a:pPr marL="0" indent="0">
              <a:buClr>
                <a:srgbClr val="660066"/>
              </a:buClr>
            </a:pPr>
            <a:r>
              <a:rPr lang="en-US" altLang="en-US" dirty="0"/>
              <a:t>Testing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Standardized tests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Descriptive tests allow determination of strengths and weaknesses</a:t>
            </a:r>
          </a:p>
          <a:p>
            <a:pPr lvl="1">
              <a:buClr>
                <a:srgbClr val="660066"/>
              </a:buClr>
            </a:pPr>
            <a:r>
              <a:rPr lang="en-US" altLang="en-US" sz="3200" b="1" dirty="0"/>
              <a:t>Dynamic assessment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Test scores should be interpreted cautiously and should not be the only factor in diagnosing language impairments</a:t>
            </a:r>
          </a:p>
          <a:p>
            <a:pPr marL="0" indent="0"/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2697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rgbClr val="660066"/>
              </a:buClr>
            </a:pPr>
            <a:r>
              <a:rPr lang="en-US" altLang="en-US" dirty="0"/>
              <a:t>Sampling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Engage child in challenging conversations to reveal difficulties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Variety of discourse types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Collect samples with different partners, locations, and activities or topics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Narratives can be helpful with certain populations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Peer-conflict resolution problems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Can be analyzed in several quantitative and qualitative ways</a:t>
            </a:r>
          </a:p>
          <a:p>
            <a:pPr lvl="1">
              <a:buClr>
                <a:srgbClr val="660066"/>
              </a:buClr>
            </a:pPr>
            <a:r>
              <a:rPr lang="en-US" altLang="en-US" sz="3200" b="1" dirty="0"/>
              <a:t>Code switching</a:t>
            </a:r>
          </a:p>
          <a:p>
            <a:pPr lvl="1">
              <a:buClr>
                <a:srgbClr val="660066"/>
              </a:buClr>
            </a:pPr>
            <a:r>
              <a:rPr lang="en-US" altLang="en-US" sz="3200" dirty="0"/>
              <a:t>May collect written samples</a:t>
            </a:r>
          </a:p>
          <a:p>
            <a:pPr marL="0" indent="0"/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8611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sz="3600" dirty="0"/>
              <a:t>Multiple intervention methods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sz="3600" dirty="0"/>
              <a:t>Should focus on stimulating language acquisition beyond the immediate target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sz="3600" dirty="0"/>
              <a:t>Can include other individuals who work with the child in training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853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Non Verbal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Zeuschner,1997 reported that 2/3 of human exchanges of meaning take place nonverbally.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/>
              <a:t>Artifacts:the</a:t>
            </a:r>
            <a:r>
              <a:rPr lang="en-US" dirty="0"/>
              <a:t> way you </a:t>
            </a:r>
            <a:r>
              <a:rPr lang="en-US" dirty="0" err="1"/>
              <a:t>look,decorated</a:t>
            </a:r>
            <a:r>
              <a:rPr lang="en-US" dirty="0"/>
              <a:t> your </a:t>
            </a:r>
            <a:r>
              <a:rPr lang="en-US" dirty="0" err="1"/>
              <a:t>environment,music,art,dressing,furniture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Kinesics</a:t>
            </a:r>
            <a:r>
              <a:rPr lang="en-US" dirty="0">
                <a:sym typeface="Wingdings" pitchFamily="2" charset="2"/>
              </a:rPr>
              <a:t>:(body language),the way we move our body or part of it.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-</a:t>
            </a:r>
            <a:r>
              <a:rPr lang="en-US" b="1" dirty="0" err="1">
                <a:sym typeface="Wingdings" pitchFamily="2" charset="2"/>
              </a:rPr>
              <a:t>Explicit</a:t>
            </a:r>
            <a:r>
              <a:rPr lang="en-US" dirty="0" err="1">
                <a:sym typeface="Wingdings" pitchFamily="2" charset="2"/>
              </a:rPr>
              <a:t>:clearly</a:t>
            </a:r>
            <a:r>
              <a:rPr lang="en-US" dirty="0">
                <a:sym typeface="Wingdings" pitchFamily="2" charset="2"/>
              </a:rPr>
              <a:t> defined movements.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-</a:t>
            </a:r>
            <a:r>
              <a:rPr lang="en-US" b="1" dirty="0" err="1">
                <a:sym typeface="Wingdings" pitchFamily="2" charset="2"/>
              </a:rPr>
              <a:t>Implicit</a:t>
            </a:r>
            <a:r>
              <a:rPr lang="en-US" dirty="0" err="1">
                <a:sym typeface="Wingdings" pitchFamily="2" charset="2"/>
              </a:rPr>
              <a:t>:hidden,concealed</a:t>
            </a:r>
            <a:r>
              <a:rPr lang="en-US" dirty="0">
                <a:sym typeface="Wingdings" pitchFamily="2" charset="2"/>
              </a:rPr>
              <a:t> movements.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ym typeface="Wingdings" pitchFamily="2" charset="2"/>
              </a:rPr>
              <a:t>Space and Time: </a:t>
            </a:r>
            <a:r>
              <a:rPr lang="en-US" b="1" dirty="0">
                <a:sym typeface="Wingdings" pitchFamily="2" charset="2"/>
              </a:rPr>
              <a:t>Proxemics</a:t>
            </a:r>
            <a:r>
              <a:rPr lang="en-US" dirty="0">
                <a:sym typeface="Wingdings" pitchFamily="2" charset="2"/>
              </a:rPr>
              <a:t>-distance.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</a:t>
            </a:r>
            <a:r>
              <a:rPr lang="en-US" b="1" dirty="0" err="1">
                <a:sym typeface="Wingdings" pitchFamily="2" charset="2"/>
              </a:rPr>
              <a:t>Tactile</a:t>
            </a:r>
            <a:r>
              <a:rPr lang="en-US" dirty="0" err="1">
                <a:sym typeface="Wingdings" pitchFamily="2" charset="2"/>
              </a:rPr>
              <a:t>:touching</a:t>
            </a:r>
            <a:r>
              <a:rPr lang="en-US" dirty="0">
                <a:sym typeface="Wingdings" pitchFamily="2" charset="2"/>
              </a:rPr>
              <a:t> behaviors.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</a:t>
            </a:r>
            <a:r>
              <a:rPr lang="en-US" b="1" dirty="0" err="1">
                <a:sym typeface="Wingdings" pitchFamily="2" charset="2"/>
              </a:rPr>
              <a:t>Chronomics</a:t>
            </a:r>
            <a:r>
              <a:rPr lang="en-US" dirty="0" err="1">
                <a:sym typeface="Wingdings" pitchFamily="2" charset="2"/>
              </a:rPr>
              <a:t>:effect</a:t>
            </a:r>
            <a:r>
              <a:rPr lang="en-US" dirty="0">
                <a:sym typeface="Wingdings" pitchFamily="2" charset="2"/>
              </a:rPr>
              <a:t> of time on communication.</a:t>
            </a:r>
          </a:p>
          <a:p>
            <a:pPr>
              <a:buFont typeface="Wingdings" pitchFamily="2" charset="2"/>
              <a:buChar char="ü"/>
            </a:pPr>
            <a:endParaRPr lang="en-U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866368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Autofit/>
          </a:bodyPr>
          <a:lstStyle/>
          <a:p>
            <a:pPr marL="0" indent="0">
              <a:buClr>
                <a:srgbClr val="660066"/>
              </a:buClr>
            </a:pPr>
            <a:r>
              <a:rPr lang="en-US" altLang="en-US" sz="3600" dirty="0"/>
              <a:t>Target Selection and Sequence of Training</a:t>
            </a:r>
          </a:p>
          <a:p>
            <a:pPr lvl="1">
              <a:buClr>
                <a:srgbClr val="660066"/>
              </a:buClr>
            </a:pPr>
            <a:r>
              <a:rPr lang="en-US" altLang="en-US" sz="3600" dirty="0"/>
              <a:t>Goal is the effective use of language to communicate in everyday interactions</a:t>
            </a:r>
          </a:p>
          <a:p>
            <a:pPr lvl="1">
              <a:buClr>
                <a:srgbClr val="660066"/>
              </a:buClr>
            </a:pPr>
            <a:r>
              <a:rPr lang="en-US" altLang="en-US" sz="3600" dirty="0"/>
              <a:t>Child’s abilities determine method</a:t>
            </a:r>
          </a:p>
          <a:p>
            <a:pPr lvl="1">
              <a:buClr>
                <a:srgbClr val="660066"/>
              </a:buClr>
            </a:pPr>
            <a:r>
              <a:rPr lang="en-US" altLang="en-US" sz="3600" dirty="0"/>
              <a:t>Training should be in meaningful contexts</a:t>
            </a:r>
          </a:p>
          <a:p>
            <a:pPr marL="0" indent="0">
              <a:buClr>
                <a:srgbClr val="660066"/>
              </a:buClr>
            </a:pPr>
            <a:r>
              <a:rPr lang="en-US" altLang="en-US" sz="3600" dirty="0"/>
              <a:t>Evidence-Based Intervention Principles</a:t>
            </a:r>
          </a:p>
          <a:p>
            <a:pPr marL="742950" lvl="2" indent="-342900">
              <a:buClr>
                <a:srgbClr val="660066"/>
              </a:buClr>
            </a:pPr>
            <a:r>
              <a:rPr lang="en-US" altLang="en-US" sz="3600" dirty="0"/>
              <a:t>Targets should not focus exclusively on one deficit area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0831146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 Procedures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Basic tenets of good teaching behavior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Model the desired behavior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b="1" dirty="0"/>
              <a:t>Parallel sentence production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Cue the client to respond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Rated from least to most intrusive and supportive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Respond to the client in the form of reinforcement and/or corrective feedback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Gentle reminder to instruction</a:t>
            </a:r>
          </a:p>
          <a:p>
            <a:pPr lvl="2">
              <a:lnSpc>
                <a:spcPct val="90000"/>
              </a:lnSpc>
              <a:buClr>
                <a:srgbClr val="660066"/>
              </a:buClr>
            </a:pPr>
            <a:r>
              <a:rPr lang="en-US" altLang="en-US" sz="2800" dirty="0"/>
              <a:t>Rely less on direct forms as the feature is produced more correctly</a:t>
            </a:r>
          </a:p>
          <a:p>
            <a:pPr lvl="1">
              <a:lnSpc>
                <a:spcPct val="90000"/>
              </a:lnSpc>
              <a:buClr>
                <a:srgbClr val="660066"/>
              </a:buClr>
            </a:pPr>
            <a:r>
              <a:rPr lang="en-US" altLang="en-US" dirty="0"/>
              <a:t>Plan for generalization </a:t>
            </a:r>
          </a:p>
        </p:txBody>
      </p:sp>
    </p:spTree>
    <p:extLst>
      <p:ext uri="{BB962C8B-B14F-4D97-AF65-F5344CB8AC3E}">
        <p14:creationId xmlns:p14="http://schemas.microsoft.com/office/powerpoint/2010/main" val="37921659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Intervention Through the Lifespan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/>
          <a:lstStyle/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Early intervention can be very beneficial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Initial training might target </a:t>
            </a:r>
            <a:r>
              <a:rPr lang="en-US" altLang="en-US" dirty="0" err="1"/>
              <a:t>presymbolic</a:t>
            </a:r>
            <a:r>
              <a:rPr lang="en-US" altLang="en-US" dirty="0"/>
              <a:t> communication skills and cognitive abilities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Parents might be trained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Early symbolic training may focus on vocabulary, semantic categories, word combinations, and early intentions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Preschool children usually work on language form in conversation and narratives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06240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943600"/>
          </a:xfrm>
        </p:spPr>
        <p:txBody>
          <a:bodyPr/>
          <a:lstStyle/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Intervention with higher functioning children might focus on pragmatics and semantics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Academic skills might be targeted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Can supplement with computerized programs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Adolescents may continue to need services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Adults with ASD or ID will most likely require continued intervention for language and communication deficits</a:t>
            </a:r>
          </a:p>
          <a:p>
            <a:pPr marL="0" indent="0">
              <a:buClr>
                <a:srgbClr val="660066"/>
              </a:buClr>
              <a:buFont typeface="Arial" charset="0"/>
              <a:buChar char="•"/>
            </a:pPr>
            <a:r>
              <a:rPr lang="en-US" altLang="en-US" dirty="0"/>
              <a:t>Individuals with LD may require additional support in postsecondary education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41588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4267200"/>
          </a:xfrm>
        </p:spPr>
        <p:txBody>
          <a:bodyPr/>
          <a:lstStyle/>
          <a:p>
            <a:r>
              <a:rPr lang="en-US" altLang="en-US" dirty="0"/>
              <a:t>Developmental Literacy Impairments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106363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55609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Developmental Literacy Impairments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en-US" b="1" dirty="0"/>
              <a:t>Literacy</a:t>
            </a:r>
            <a:r>
              <a:rPr lang="en-US" altLang="en-US" dirty="0"/>
              <a:t>: The use of visual modes of communication (reading and writing)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As high as 60% of children with LI experience difficulty with literacy</a:t>
            </a:r>
          </a:p>
          <a:p>
            <a:pPr>
              <a:buFont typeface="Arial" charset="0"/>
              <a:buChar char="•"/>
            </a:pPr>
            <a:r>
              <a:rPr lang="en-US" altLang="en-US" dirty="0"/>
              <a:t>Assessment and intervention for literacy are important for both children and adults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36129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b="1" dirty="0"/>
              <a:t>Reading consists of Decoding and Comprehension.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b="1" dirty="0"/>
              <a:t>Decoding</a:t>
            </a:r>
            <a:r>
              <a:rPr lang="en-US" altLang="en-US" dirty="0"/>
              <a:t>: Segmenting a word and blending the sounds together to form a word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/>
              <a:t>Words take on more meaning based on grammar and context Interaction between the print and linguistic/conceptual information of the reader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/>
              <a:t>Phonological skills are essential for decoding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/>
              <a:t>Syntax, morphology, semantics, and pragmatics are needed for comprehension</a:t>
            </a:r>
          </a:p>
          <a:p>
            <a:pPr>
              <a:lnSpc>
                <a:spcPct val="90000"/>
              </a:lnSpc>
              <a:buFont typeface="Arial" charset="0"/>
              <a:buChar char="•"/>
            </a:pPr>
            <a:r>
              <a:rPr lang="en-US" altLang="en-US" dirty="0"/>
              <a:t>Reader uses language and experience to interpret the message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29659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400" b="1" dirty="0"/>
              <a:t>Phonological Awareness</a:t>
            </a:r>
          </a:p>
          <a:p>
            <a:pPr lvl="1"/>
            <a:r>
              <a:rPr lang="en-US" altLang="en-US" sz="2400" dirty="0"/>
              <a:t>Knowledge of sounds/syllables and the sound structure of words</a:t>
            </a:r>
          </a:p>
          <a:p>
            <a:pPr lvl="2"/>
            <a:r>
              <a:rPr lang="en-US" altLang="en-US" b="1" dirty="0"/>
              <a:t>Phonemic awareness</a:t>
            </a:r>
            <a:r>
              <a:rPr lang="en-US" altLang="en-US" dirty="0"/>
              <a:t>: The ability to manipulate sounds, such as blending or segmenting</a:t>
            </a:r>
          </a:p>
          <a:p>
            <a:pPr lvl="2"/>
            <a:r>
              <a:rPr lang="en-US" altLang="en-US" dirty="0"/>
              <a:t>Related to reading skills and is the best predictor of spelling ability in early elementary</a:t>
            </a:r>
          </a:p>
          <a:p>
            <a:pPr lvl="2"/>
            <a:r>
              <a:rPr lang="en-US" altLang="en-US" dirty="0"/>
              <a:t>Ability to determine a word when a phoneme or syllable is deleted, to </a:t>
            </a:r>
            <a:r>
              <a:rPr lang="en-US" altLang="en-US" b="1" dirty="0"/>
              <a:t>blend</a:t>
            </a:r>
            <a:r>
              <a:rPr lang="en-US" altLang="en-US" dirty="0"/>
              <a:t> or create a word from individual sounds and syllables, and to compare initial phonemes</a:t>
            </a:r>
          </a:p>
          <a:p>
            <a:r>
              <a:rPr lang="en-US" altLang="en-US" sz="2600" dirty="0"/>
              <a:t>Morphological Awareness</a:t>
            </a:r>
          </a:p>
          <a:p>
            <a:pPr lvl="1"/>
            <a:r>
              <a:rPr lang="en-US" altLang="en-US" sz="2600" dirty="0"/>
              <a:t>By 10 years of age or earlier, awareness of and knowledge about the morphological structure of words is a better predictor of decoding ability</a:t>
            </a:r>
          </a:p>
          <a:p>
            <a:pPr lvl="1"/>
            <a:r>
              <a:rPr lang="en-US" altLang="en-US" sz="2600" dirty="0"/>
              <a:t>Morphological complexity of words increases as children progress into middle school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01138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dirty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/>
              <a:t>Comprehension </a:t>
            </a:r>
          </a:p>
          <a:p>
            <a:pPr lvl="1"/>
            <a:r>
              <a:rPr lang="en-US" altLang="en-US" dirty="0"/>
              <a:t>Basic level: Concerned primarily with decoding</a:t>
            </a:r>
          </a:p>
          <a:p>
            <a:pPr lvl="1"/>
            <a:r>
              <a:rPr lang="en-US" altLang="en-US" dirty="0"/>
              <a:t>Meaning is actively constructed from words and sentences and from personal meanings and experiences</a:t>
            </a:r>
          </a:p>
          <a:p>
            <a:pPr lvl="1"/>
            <a:r>
              <a:rPr lang="en-US" altLang="en-US" b="1" dirty="0"/>
              <a:t>Critical literacy</a:t>
            </a:r>
            <a:r>
              <a:rPr lang="en-US" altLang="en-US" dirty="0"/>
              <a:t>: Active analysis and synthesis of information; ability to explain content</a:t>
            </a:r>
          </a:p>
          <a:p>
            <a:pPr lvl="1"/>
            <a:r>
              <a:rPr lang="en-US" altLang="en-US" b="1" dirty="0"/>
              <a:t>Dynamic literacy</a:t>
            </a:r>
            <a:r>
              <a:rPr lang="en-US" altLang="en-US" dirty="0"/>
              <a:t>: Relate content to other knowledge</a:t>
            </a:r>
          </a:p>
          <a:p>
            <a:pPr lvl="1"/>
            <a:r>
              <a:rPr lang="en-US" altLang="en-US" b="1" dirty="0"/>
              <a:t>Metacognition</a:t>
            </a:r>
          </a:p>
          <a:p>
            <a:pPr lvl="1"/>
            <a:r>
              <a:rPr lang="en-US" altLang="en-US" dirty="0"/>
              <a:t>Self-appraisal</a:t>
            </a:r>
          </a:p>
          <a:p>
            <a:pPr lvl="1"/>
            <a:r>
              <a:rPr lang="en-US" altLang="en-US" b="1" dirty="0"/>
              <a:t>Executive function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92636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Reading Development Through the Lifespan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dirty="0"/>
              <a:t>Emerging Literacy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Reading development begins around age 1 when books are shared with toddlers</a:t>
            </a:r>
          </a:p>
          <a:p>
            <a:pPr lvl="2">
              <a:lnSpc>
                <a:spcPct val="90000"/>
              </a:lnSpc>
            </a:pPr>
            <a:r>
              <a:rPr lang="en-US" altLang="en-US" sz="2800" b="1" dirty="0"/>
              <a:t>Dialogic reading</a:t>
            </a:r>
          </a:p>
          <a:p>
            <a:pPr lvl="2">
              <a:lnSpc>
                <a:spcPct val="90000"/>
              </a:lnSpc>
            </a:pPr>
            <a:r>
              <a:rPr lang="en-US" altLang="en-US" sz="2800" b="1" dirty="0"/>
              <a:t>Print awareness</a:t>
            </a:r>
            <a:r>
              <a:rPr lang="en-US" altLang="en-US" sz="2800" dirty="0"/>
              <a:t> : by age 3 </a:t>
            </a:r>
            <a:r>
              <a:rPr lang="en-US" altLang="en-US" sz="2800" dirty="0" err="1"/>
              <a:t>YRs.</a:t>
            </a:r>
            <a:endParaRPr lang="en-US" altLang="en-US" sz="2800" b="1" dirty="0"/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Children with good language seem to enjoy reading  and pretend to read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By age 4, children notice phonological similarities and syllable structure in words they hear; may find rhyming funny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Preschool teachers can be trained in emergent literacy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95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COMMUNICATION IMPAIRMENTS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ASHA definition :disorder of speech( </a:t>
            </a:r>
            <a:r>
              <a:rPr lang="en-US" dirty="0" err="1"/>
              <a:t>articulation,voice</a:t>
            </a:r>
            <a:r>
              <a:rPr lang="en-US" dirty="0"/>
              <a:t> </a:t>
            </a:r>
            <a:r>
              <a:rPr lang="en-US" dirty="0" err="1"/>
              <a:t>resonance,fluency</a:t>
            </a:r>
            <a:r>
              <a:rPr lang="en-US" dirty="0"/>
              <a:t>),</a:t>
            </a:r>
            <a:r>
              <a:rPr lang="en-US" dirty="0" err="1"/>
              <a:t>orofacial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myofunctional</a:t>
            </a:r>
            <a:r>
              <a:rPr lang="en-US" dirty="0"/>
              <a:t> </a:t>
            </a:r>
            <a:r>
              <a:rPr lang="en-US" dirty="0" err="1"/>
              <a:t>patterns,language</a:t>
            </a:r>
            <a:r>
              <a:rPr lang="en-US" dirty="0"/>
              <a:t>, </a:t>
            </a:r>
            <a:r>
              <a:rPr lang="en-US" dirty="0" err="1"/>
              <a:t>swalloing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cognitive </a:t>
            </a:r>
            <a:r>
              <a:rPr lang="en-US" dirty="0" err="1"/>
              <a:t>communication,hearing</a:t>
            </a:r>
            <a:r>
              <a:rPr lang="en-US" dirty="0"/>
              <a:t> and balance.</a:t>
            </a:r>
          </a:p>
          <a:p>
            <a:r>
              <a:rPr lang="en-US" dirty="0"/>
              <a:t>Disorders may be in :</a:t>
            </a:r>
            <a:r>
              <a:rPr lang="en-US" dirty="0" err="1"/>
              <a:t>Reception,Processing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and or expression.</a:t>
            </a:r>
          </a:p>
          <a:p>
            <a:r>
              <a:rPr lang="en-US" dirty="0"/>
              <a:t>Etiology :the cause or origin of the disorder.</a:t>
            </a:r>
          </a:p>
          <a:p>
            <a:r>
              <a:rPr lang="en-US" dirty="0"/>
              <a:t>Time </a:t>
            </a:r>
            <a:r>
              <a:rPr lang="en-US" dirty="0" err="1"/>
              <a:t>Onset:Conginetal</a:t>
            </a:r>
            <a:r>
              <a:rPr lang="en-US" dirty="0"/>
              <a:t> ,Acquired.</a:t>
            </a:r>
          </a:p>
          <a:p>
            <a:r>
              <a:rPr lang="en-US" dirty="0" err="1"/>
              <a:t>Severity:borderline,mild,moderate,severe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profound. </a:t>
            </a:r>
          </a:p>
          <a:p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55850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sz="3200" dirty="0"/>
              <a:t>Emerging Literacy</a:t>
            </a:r>
          </a:p>
          <a:p>
            <a:pPr lvl="2"/>
            <a:r>
              <a:rPr lang="en-US" altLang="en-US" sz="3200" dirty="0"/>
              <a:t>Five kindergarten variables that predict reading success by 2</a:t>
            </a:r>
            <a:r>
              <a:rPr lang="en-US" altLang="en-US" sz="3200" baseline="30000" dirty="0"/>
              <a:t>nd</a:t>
            </a:r>
            <a:r>
              <a:rPr lang="en-US" altLang="en-US" sz="3200" dirty="0"/>
              <a:t> grade: letter identification, sentence imitation, phonological awareness, rapid automatized naming, maternal education</a:t>
            </a:r>
          </a:p>
          <a:p>
            <a:pPr lvl="2"/>
            <a:r>
              <a:rPr lang="en-US" altLang="en-US" sz="3200" dirty="0"/>
              <a:t>Phonics: Sound-letter correspondence –First grade</a:t>
            </a:r>
          </a:p>
          <a:p>
            <a:pPr lvl="2"/>
            <a:r>
              <a:rPr lang="en-US" altLang="en-US" sz="3200" dirty="0"/>
              <a:t>By 3</a:t>
            </a:r>
            <a:r>
              <a:rPr lang="en-US" altLang="en-US" sz="3200" baseline="30000" dirty="0"/>
              <a:t>rd</a:t>
            </a:r>
            <a:r>
              <a:rPr lang="en-US" altLang="en-US" sz="3200" dirty="0"/>
              <a:t> grade, there is a shift from </a:t>
            </a:r>
            <a:r>
              <a:rPr lang="en-US" altLang="en-US" sz="3200" i="1" dirty="0"/>
              <a:t>learning to read</a:t>
            </a:r>
            <a:r>
              <a:rPr lang="en-US" altLang="en-US" sz="3200" dirty="0"/>
              <a:t> to </a:t>
            </a:r>
            <a:r>
              <a:rPr lang="en-US" altLang="en-US" sz="3200" i="1" dirty="0"/>
              <a:t>reading to learn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02236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lvl="2">
              <a:lnSpc>
                <a:spcPct val="90000"/>
              </a:lnSpc>
            </a:pPr>
            <a:r>
              <a:rPr lang="en-US" altLang="en-US" sz="3200" dirty="0"/>
              <a:t>Mature Literacy</a:t>
            </a:r>
          </a:p>
          <a:p>
            <a:pPr lvl="3">
              <a:lnSpc>
                <a:spcPct val="90000"/>
              </a:lnSpc>
            </a:pPr>
            <a:r>
              <a:rPr lang="en-US" altLang="en-US" sz="3200" dirty="0"/>
              <a:t>Mature readers use very little cognitive energy determining word pronunciation</a:t>
            </a:r>
          </a:p>
          <a:p>
            <a:pPr lvl="3">
              <a:lnSpc>
                <a:spcPct val="90000"/>
              </a:lnSpc>
            </a:pPr>
            <a:r>
              <a:rPr lang="en-US" altLang="en-US" sz="3200" dirty="0"/>
              <a:t>Language and experience are used to understand the text, which is monitored automatically to ensure the information makes sense</a:t>
            </a:r>
          </a:p>
          <a:p>
            <a:pPr lvl="3">
              <a:lnSpc>
                <a:spcPct val="90000"/>
              </a:lnSpc>
            </a:pPr>
            <a:r>
              <a:rPr lang="en-US" altLang="en-US" sz="3200" dirty="0"/>
              <a:t>Prediction of the next word or phrase aids quick processing</a:t>
            </a:r>
          </a:p>
          <a:p>
            <a:pPr lvl="3">
              <a:lnSpc>
                <a:spcPct val="90000"/>
              </a:lnSpc>
            </a:pPr>
            <a:r>
              <a:rPr lang="en-US" altLang="en-US" sz="3200" dirty="0"/>
              <a:t>Reading is interactive and one of the ways adults increase vocabulary and knowledge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0623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Reading Problems Through the Lifespan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Autofit/>
          </a:bodyPr>
          <a:lstStyle/>
          <a:p>
            <a:pPr lvl="1"/>
            <a:r>
              <a:rPr lang="en-US" altLang="en-US" sz="3200" dirty="0"/>
              <a:t>Risk of reading difficulties is high in those with articulation or language impairments</a:t>
            </a:r>
          </a:p>
          <a:p>
            <a:pPr lvl="1"/>
            <a:r>
              <a:rPr lang="en-US" altLang="en-US" sz="3200" dirty="0"/>
              <a:t>Poor reading </a:t>
            </a:r>
            <a:r>
              <a:rPr lang="en-US" altLang="en-US" sz="3200" dirty="0" err="1"/>
              <a:t>comprehenders</a:t>
            </a:r>
            <a:r>
              <a:rPr lang="en-US" altLang="en-US" sz="3200" dirty="0"/>
              <a:t> have deficits in oral language comprehension but normal phonological abilities</a:t>
            </a:r>
          </a:p>
          <a:p>
            <a:pPr lvl="1"/>
            <a:r>
              <a:rPr lang="en-US" altLang="en-US" sz="3200" dirty="0"/>
              <a:t>Children who are poor decoders have poor phonological abilities but little or no oral language comprehension difficulties</a:t>
            </a:r>
          </a:p>
          <a:p>
            <a:pPr lvl="1"/>
            <a:r>
              <a:rPr lang="en-US" altLang="en-US" sz="3200" dirty="0"/>
              <a:t>Children with a </a:t>
            </a:r>
            <a:r>
              <a:rPr lang="en-US" altLang="en-US" sz="3200" i="1" dirty="0"/>
              <a:t>specific disorder in literacy (SLDL) </a:t>
            </a:r>
            <a:r>
              <a:rPr lang="en-US" altLang="en-US" sz="3200" dirty="0"/>
              <a:t>have learning disorders primarily in reading and writing</a:t>
            </a:r>
          </a:p>
        </p:txBody>
      </p:sp>
    </p:spTree>
    <p:extLst>
      <p:ext uri="{BB962C8B-B14F-4D97-AF65-F5344CB8AC3E}">
        <p14:creationId xmlns:p14="http://schemas.microsoft.com/office/powerpoint/2010/main" val="20673339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pPr lvl="1"/>
            <a:r>
              <a:rPr lang="en-US" altLang="en-US" sz="3200" dirty="0"/>
              <a:t>Children with SLDL have poor word recognition or decoding, accompanied by problems with phonological processing</a:t>
            </a:r>
          </a:p>
          <a:p>
            <a:pPr lvl="1"/>
            <a:r>
              <a:rPr lang="en-US" altLang="en-US" sz="3200" b="1" dirty="0"/>
              <a:t>Dyslexia </a:t>
            </a:r>
            <a:r>
              <a:rPr lang="en-US" altLang="en-US" sz="3200" dirty="0"/>
              <a:t>:Neurological in origin</a:t>
            </a:r>
          </a:p>
          <a:p>
            <a:pPr lvl="1"/>
            <a:r>
              <a:rPr lang="en-US" altLang="en-US" sz="3200" dirty="0"/>
              <a:t>Poor word recognition or decoding abilities</a:t>
            </a:r>
          </a:p>
          <a:p>
            <a:pPr lvl="1"/>
            <a:r>
              <a:rPr lang="en-US" altLang="en-US" sz="3200" dirty="0"/>
              <a:t>Phonological problems(poor spelling)</a:t>
            </a:r>
          </a:p>
          <a:p>
            <a:pPr lvl="1"/>
            <a:r>
              <a:rPr lang="en-US" altLang="en-US" sz="3200" dirty="0"/>
              <a:t>Children with SLI may be similar, exhibiting grapheme-phoneme errors and syntactic, semantic, and pragmatic errors when reading; comprehension may also be impaired 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75654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 sz="3200" b="1" dirty="0" err="1"/>
              <a:t>Hyperlexia</a:t>
            </a:r>
            <a:r>
              <a:rPr lang="en-US" altLang="en-US" sz="3200" dirty="0"/>
              <a:t>: Poor comprehension but typical to above-average word recognition ability</a:t>
            </a:r>
          </a:p>
          <a:p>
            <a:pPr lvl="2"/>
            <a:r>
              <a:rPr lang="en-US" altLang="en-US" sz="3200" dirty="0"/>
              <a:t>May occur in ASD</a:t>
            </a:r>
          </a:p>
          <a:p>
            <a:pPr lvl="1"/>
            <a:r>
              <a:rPr lang="en-US" altLang="en-US" sz="3200" dirty="0"/>
              <a:t>Causal factors for literacy impairment may be intrinsic or extrinsic</a:t>
            </a:r>
          </a:p>
          <a:p>
            <a:pPr lvl="1"/>
            <a:r>
              <a:rPr lang="en-US" altLang="en-US" sz="3200" dirty="0"/>
              <a:t>Many children with ASD have accompanying literacy impairments and uneven development of skills predictive of reading ability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87814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72200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Children with LD acquire reading typically, but are substantially below average by 5</a:t>
            </a:r>
            <a:r>
              <a:rPr lang="en-US" altLang="en-US" baseline="30000" dirty="0"/>
              <a:t>th</a:t>
            </a:r>
            <a:r>
              <a:rPr lang="en-US" altLang="en-US" dirty="0"/>
              <a:t> grade</a:t>
            </a:r>
          </a:p>
          <a:p>
            <a:pPr lvl="1"/>
            <a:r>
              <a:rPr lang="en-US" altLang="en-US" dirty="0"/>
              <a:t>Some children might memorize word shapes, letter names, or guess rather than decoding</a:t>
            </a:r>
          </a:p>
          <a:p>
            <a:pPr lvl="1"/>
            <a:r>
              <a:rPr lang="en-US" altLang="en-US" dirty="0"/>
              <a:t>Poor readers lack strategies to guide and control their reading </a:t>
            </a:r>
          </a:p>
          <a:p>
            <a:pPr lvl="1"/>
            <a:r>
              <a:rPr lang="en-US" altLang="en-US" dirty="0"/>
              <a:t>Many children with language impairments are at risk for reading impairment</a:t>
            </a:r>
          </a:p>
          <a:p>
            <a:pPr lvl="1"/>
            <a:r>
              <a:rPr lang="en-US" altLang="en-US" dirty="0"/>
              <a:t>As adolescents, poor readers exhibit vocabulary, grammar, and verbal memory deficits</a:t>
            </a:r>
          </a:p>
          <a:p>
            <a:pPr lvl="1"/>
            <a:r>
              <a:rPr lang="en-US" altLang="en-US" dirty="0"/>
              <a:t>Significant negative correlation between nonmainstream dialect use and reading achievement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648680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Assessment of Developmental Reading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76800"/>
          </a:xfrm>
        </p:spPr>
        <p:txBody>
          <a:bodyPr/>
          <a:lstStyle/>
          <a:p>
            <a:pPr lvl="1"/>
            <a:r>
              <a:rPr lang="en-US" altLang="en-US" dirty="0"/>
              <a:t>Early literacy questionnaires</a:t>
            </a:r>
          </a:p>
          <a:p>
            <a:pPr lvl="1"/>
            <a:r>
              <a:rPr lang="en-US" altLang="en-US" dirty="0"/>
              <a:t>Interview teachers, parents, and the child</a:t>
            </a:r>
          </a:p>
          <a:p>
            <a:pPr lvl="1"/>
            <a:r>
              <a:rPr lang="en-US" altLang="en-US" dirty="0"/>
              <a:t>Observations</a:t>
            </a:r>
          </a:p>
          <a:p>
            <a:pPr lvl="1"/>
            <a:r>
              <a:rPr lang="en-US" altLang="en-US" dirty="0"/>
              <a:t>Standardized measures</a:t>
            </a:r>
          </a:p>
          <a:p>
            <a:pPr lvl="1"/>
            <a:r>
              <a:rPr lang="en-US" altLang="en-US" dirty="0"/>
              <a:t>Oral language samples</a:t>
            </a:r>
          </a:p>
          <a:p>
            <a:pPr lvl="1"/>
            <a:r>
              <a:rPr lang="en-US" altLang="en-US" dirty="0"/>
              <a:t>Analysis of miscues</a:t>
            </a:r>
          </a:p>
          <a:p>
            <a:pPr lvl="1"/>
            <a:r>
              <a:rPr lang="en-US" altLang="en-US" dirty="0"/>
              <a:t>Written story telling</a:t>
            </a:r>
          </a:p>
          <a:p>
            <a:pPr lvl="1"/>
            <a:r>
              <a:rPr lang="en-US" altLang="en-US" dirty="0"/>
              <a:t>Comprehension measures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13696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 sz="3200" dirty="0"/>
              <a:t>Phonological Awareness</a:t>
            </a:r>
          </a:p>
          <a:p>
            <a:pPr lvl="2"/>
            <a:r>
              <a:rPr lang="en-US" altLang="en-US" sz="3200" dirty="0"/>
              <a:t>Rhyming </a:t>
            </a:r>
          </a:p>
          <a:p>
            <a:pPr lvl="2"/>
            <a:r>
              <a:rPr lang="en-US" altLang="en-US" sz="3200" dirty="0"/>
              <a:t>Syllabication</a:t>
            </a:r>
          </a:p>
          <a:p>
            <a:pPr lvl="2"/>
            <a:r>
              <a:rPr lang="en-US" altLang="en-US" sz="3200" dirty="0"/>
              <a:t>Segmentation</a:t>
            </a:r>
          </a:p>
          <a:p>
            <a:pPr lvl="2"/>
            <a:r>
              <a:rPr lang="en-US" altLang="en-US" sz="3200" dirty="0"/>
              <a:t>Phoneme isolation</a:t>
            </a:r>
          </a:p>
          <a:p>
            <a:pPr lvl="2"/>
            <a:r>
              <a:rPr lang="en-US" altLang="en-US" sz="3200" dirty="0"/>
              <a:t>Deletion</a:t>
            </a:r>
          </a:p>
          <a:p>
            <a:pPr lvl="2"/>
            <a:r>
              <a:rPr lang="en-US" altLang="en-US" sz="3200" dirty="0"/>
              <a:t>Substitution</a:t>
            </a:r>
          </a:p>
          <a:p>
            <a:pPr lvl="2"/>
            <a:r>
              <a:rPr lang="en-US" altLang="en-US" sz="3200" dirty="0"/>
              <a:t>Blending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54499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sz="2400" dirty="0"/>
              <a:t>Word Recognition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Material should be appropriate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Use various tasks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Use several measures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Consider cultural and linguistic background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Demonstrate unfamiliar tasks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Reading deficits not limited to those with emergent literacy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Observation and interpretation is extremely important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Curriculum-based measures and dynamic assessment may be more appropriate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Should be done with and without clues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Note all errors, types, and attempts to sound out words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50381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lvl="1"/>
            <a:r>
              <a:rPr lang="en-US" altLang="en-US" sz="3200" dirty="0"/>
              <a:t>Morphological Awareness</a:t>
            </a:r>
          </a:p>
          <a:p>
            <a:pPr lvl="2"/>
            <a:r>
              <a:rPr lang="en-US" altLang="en-US" sz="3200" dirty="0"/>
              <a:t>Should examine adolescent students’ understanding of common morphemes</a:t>
            </a:r>
          </a:p>
          <a:p>
            <a:pPr lvl="1"/>
            <a:r>
              <a:rPr lang="en-US" altLang="en-US" sz="3200" dirty="0"/>
              <a:t>Text Comprehension</a:t>
            </a:r>
          </a:p>
          <a:p>
            <a:pPr lvl="2"/>
            <a:r>
              <a:rPr lang="en-US" altLang="en-US" sz="3200" dirty="0"/>
              <a:t>Assess oral language, knowledge of narrative schemes and text grammar schemes, and metacognition</a:t>
            </a:r>
          </a:p>
          <a:p>
            <a:pPr lvl="2"/>
            <a:r>
              <a:rPr lang="en-US" altLang="en-US" sz="3200" dirty="0"/>
              <a:t>Standardized tests should be supplemented by other naturalistic observation/measures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9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Language disorders: form , content ,and use.</a:t>
            </a:r>
          </a:p>
          <a:p>
            <a:r>
              <a:rPr lang="en-US" dirty="0"/>
              <a:t>Speech disorders: articulation, fluency , voice.</a:t>
            </a:r>
          </a:p>
          <a:p>
            <a:r>
              <a:rPr lang="en-US" dirty="0"/>
              <a:t>Hearing disorders : 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Deafness :primary sensory input for communication is other than auditory channel</a:t>
            </a:r>
          </a:p>
          <a:p>
            <a:pPr marL="0" indent="0">
              <a:buNone/>
            </a:pPr>
            <a:r>
              <a:rPr lang="en-US" dirty="0"/>
              <a:t>    ALD, Cochlear Implant, Auditory Training.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Hard of Hearing : depends on audition for </a:t>
            </a:r>
          </a:p>
          <a:p>
            <a:pPr marL="0" indent="0">
              <a:buNone/>
            </a:pPr>
            <a:r>
              <a:rPr lang="en-US" dirty="0"/>
              <a:t>    communication.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Unilateral,Bilateral</a:t>
            </a:r>
            <a:r>
              <a:rPr lang="en-US" dirty="0"/>
              <a:t>, Conductive, </a:t>
            </a:r>
            <a:r>
              <a:rPr lang="en-US" dirty="0" err="1"/>
              <a:t>Sensorineural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Mixed.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Auditory Processing </a:t>
            </a:r>
            <a:r>
              <a:rPr lang="en-US" dirty="0" err="1"/>
              <a:t>Disorder:APD-normal</a:t>
            </a:r>
            <a:r>
              <a:rPr lang="en-US" dirty="0"/>
              <a:t> hearing but have difficulty understanding speech.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62476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3200" dirty="0"/>
              <a:t>Executive Function</a:t>
            </a:r>
          </a:p>
          <a:p>
            <a:pPr lvl="2"/>
            <a:r>
              <a:rPr lang="en-US" altLang="en-US" sz="3200" dirty="0"/>
              <a:t>Self-regulation can be assessed by</a:t>
            </a:r>
          </a:p>
          <a:p>
            <a:pPr lvl="3"/>
            <a:r>
              <a:rPr lang="en-US" altLang="en-US" sz="3200" dirty="0"/>
              <a:t>Interview questions about strategies used for reading tasks</a:t>
            </a:r>
          </a:p>
          <a:p>
            <a:pPr lvl="3"/>
            <a:r>
              <a:rPr lang="en-US" altLang="en-US" sz="3200" i="1" dirty="0"/>
              <a:t>Think-</a:t>
            </a:r>
            <a:r>
              <a:rPr lang="en-US" altLang="en-US" sz="3200" i="1" dirty="0" err="1"/>
              <a:t>alouds</a:t>
            </a:r>
            <a:r>
              <a:rPr lang="en-US" altLang="en-US" sz="3200" i="1" dirty="0"/>
              <a:t> </a:t>
            </a:r>
            <a:r>
              <a:rPr lang="en-US" altLang="en-US" sz="3200" dirty="0"/>
              <a:t>or verbalizing thoughts accompanying reading</a:t>
            </a:r>
          </a:p>
          <a:p>
            <a:pPr lvl="3"/>
            <a:r>
              <a:rPr lang="en-US" altLang="en-US" sz="3200" dirty="0"/>
              <a:t>Error or inconsistency detection during reading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71033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Intervention for Developmental Reading Impairment 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altLang="en-US" sz="3200" dirty="0"/>
              <a:t>SLP supports classroom teacher and reading specialist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Embedded/explicit model of intervention: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Literacy-rich experiences embedded in daily curriculum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Explicit, focused, and therapeutic teaching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Two-prong intervention model</a:t>
            </a:r>
          </a:p>
          <a:p>
            <a:pPr lvl="2">
              <a:lnSpc>
                <a:spcPct val="90000"/>
              </a:lnSpc>
            </a:pPr>
            <a:r>
              <a:rPr lang="en-US" altLang="en-US" sz="3200" b="1" i="1" dirty="0"/>
              <a:t>Meaning foundation</a:t>
            </a:r>
            <a:r>
              <a:rPr lang="en-US" altLang="en-US" sz="3200" i="1" dirty="0"/>
              <a:t>(word meaning)</a:t>
            </a:r>
          </a:p>
          <a:p>
            <a:pPr lvl="2">
              <a:lnSpc>
                <a:spcPct val="90000"/>
              </a:lnSpc>
            </a:pPr>
            <a:r>
              <a:rPr lang="en-US" altLang="en-US" sz="3200" b="1" i="1" dirty="0"/>
              <a:t>Form foundation</a:t>
            </a:r>
            <a:r>
              <a:rPr lang="en-US" altLang="en-US" sz="3200" i="1" dirty="0"/>
              <a:t>(sentence formation)</a:t>
            </a:r>
          </a:p>
        </p:txBody>
      </p:sp>
    </p:spTree>
    <p:extLst>
      <p:ext uri="{BB962C8B-B14F-4D97-AF65-F5344CB8AC3E}">
        <p14:creationId xmlns:p14="http://schemas.microsoft.com/office/powerpoint/2010/main" val="167447322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5532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US" altLang="en-US" sz="3200" dirty="0"/>
              <a:t>Phonological Awareness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Children who receive phonological awareness training have higher phonemic awareness, word attack, and word identification skills 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Phonological awareness intervention should begin before children lag too far behind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Phonological awareness should be taught within meaningful context with older children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/>
              <a:t>Programs that focus on one or two skills yield better results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4820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lvl="1"/>
            <a:r>
              <a:rPr lang="en-US" altLang="en-US" sz="3200" dirty="0"/>
              <a:t>Morphological Awareness</a:t>
            </a:r>
          </a:p>
          <a:p>
            <a:pPr lvl="2"/>
            <a:r>
              <a:rPr lang="en-US" altLang="en-US" sz="3200" dirty="0"/>
              <a:t>Reading and spelling accuracy can be improved through instruction in morphological awareness with other forms of linguistic awareness</a:t>
            </a:r>
          </a:p>
          <a:p>
            <a:pPr lvl="2"/>
            <a:r>
              <a:rPr lang="en-US" altLang="en-US" sz="3200" dirty="0"/>
              <a:t>Intervention might focus on increasing awareness of the morphological structure of words and the orthographic rules that apply when suffixes are added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9465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3200" dirty="0"/>
              <a:t>Word Recognition</a:t>
            </a:r>
          </a:p>
          <a:p>
            <a:pPr lvl="2"/>
            <a:r>
              <a:rPr lang="en-US" altLang="en-US" sz="3200" dirty="0"/>
              <a:t>Goals</a:t>
            </a:r>
          </a:p>
          <a:p>
            <a:pPr lvl="3"/>
            <a:r>
              <a:rPr lang="en-US" altLang="en-US" sz="3200" dirty="0"/>
              <a:t>Teach phonemic decoding skills</a:t>
            </a:r>
          </a:p>
          <a:p>
            <a:pPr lvl="3"/>
            <a:r>
              <a:rPr lang="en-US" altLang="en-US" sz="3200" dirty="0"/>
              <a:t>Develop a rich sight vocabulary </a:t>
            </a:r>
          </a:p>
          <a:p>
            <a:pPr lvl="3"/>
            <a:r>
              <a:rPr lang="en-US" altLang="en-US" sz="3200" dirty="0"/>
              <a:t>Improve reading comprehension</a:t>
            </a:r>
          </a:p>
          <a:p>
            <a:pPr lvl="2"/>
            <a:r>
              <a:rPr lang="en-US" altLang="en-US" sz="3200" dirty="0"/>
              <a:t>Context can be used to help predict words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79112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altLang="en-US" dirty="0"/>
              <a:t>Text Comprehension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May begin with telling stories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Can progress to oral and written narrative interpretation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Before, during, and after reading activities</a:t>
            </a:r>
          </a:p>
          <a:p>
            <a:pPr lvl="2">
              <a:lnSpc>
                <a:spcPct val="90000"/>
              </a:lnSpc>
            </a:pPr>
            <a:r>
              <a:rPr lang="en-US" altLang="en-US" dirty="0" err="1"/>
              <a:t>Postreading</a:t>
            </a:r>
            <a:r>
              <a:rPr lang="en-US" altLang="en-US" dirty="0"/>
              <a:t> can include story organizers, retelling, and creating narrative variations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Comprehension: teach explicit and precise language style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Comprehension: SLP can facilitate via instruction, questions, visual and verbal cues, explanations, and comments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Internalize comprehension strategies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Address author’s goals and character motivations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82881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3200" dirty="0"/>
              <a:t>Executive Function</a:t>
            </a:r>
          </a:p>
          <a:p>
            <a:pPr lvl="2"/>
            <a:r>
              <a:rPr lang="en-US" altLang="en-US" sz="3200" dirty="0"/>
              <a:t>Working memory</a:t>
            </a:r>
          </a:p>
          <a:p>
            <a:pPr lvl="2"/>
            <a:r>
              <a:rPr lang="en-US" altLang="en-US" sz="3200" dirty="0"/>
              <a:t>Self-directed speech</a:t>
            </a:r>
          </a:p>
          <a:p>
            <a:pPr lvl="2"/>
            <a:r>
              <a:rPr lang="en-US" altLang="en-US" sz="3200" dirty="0"/>
              <a:t>Problem solving</a:t>
            </a:r>
          </a:p>
          <a:p>
            <a:pPr lvl="1"/>
            <a:r>
              <a:rPr lang="en-US" altLang="en-US" sz="3200" i="1" dirty="0"/>
              <a:t>Distancing</a:t>
            </a:r>
            <a:r>
              <a:rPr lang="en-US" altLang="en-US" sz="3200" dirty="0"/>
              <a:t> from the text and toward independent thought are important for more advanced readers</a:t>
            </a:r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12184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dirty="0"/>
              <a:t>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altLang="en-US" dirty="0"/>
              <a:t>Using knowledge and new ideas combined with language knowledge to create text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altLang="en-US" dirty="0"/>
              <a:t>Involves motor, cognitive, linguistic, affective, and executive function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altLang="en-US" b="1" dirty="0"/>
              <a:t>Decontextualized: </a:t>
            </a:r>
            <a:r>
              <a:rPr lang="en-US" altLang="en-US" dirty="0"/>
              <a:t>Outside a conversational context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altLang="en-US" dirty="0"/>
              <a:t>Handwriting 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altLang="en-US" dirty="0"/>
              <a:t>Spelling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altLang="en-US" dirty="0"/>
              <a:t>Executive function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altLang="en-US" dirty="0"/>
              <a:t>Text construction, or going from ideas to writing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altLang="en-US" dirty="0"/>
              <a:t>Memory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75377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Spelling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lvl="1"/>
            <a:r>
              <a:rPr lang="en-US" altLang="en-US" dirty="0"/>
              <a:t>Usually self-taught/trial-and-error approach</a:t>
            </a:r>
          </a:p>
          <a:p>
            <a:pPr lvl="1"/>
            <a:r>
              <a:rPr lang="en-US" altLang="en-US" dirty="0"/>
              <a:t>~4,000 words are taught in elementary school</a:t>
            </a:r>
          </a:p>
          <a:p>
            <a:pPr lvl="1"/>
            <a:r>
              <a:rPr lang="en-US" altLang="en-US" dirty="0"/>
              <a:t>Mature spellers rely on</a:t>
            </a:r>
          </a:p>
          <a:p>
            <a:pPr lvl="2"/>
            <a:r>
              <a:rPr lang="en-US" altLang="en-US" dirty="0"/>
              <a:t>Memory</a:t>
            </a:r>
          </a:p>
          <a:p>
            <a:pPr lvl="2"/>
            <a:r>
              <a:rPr lang="en-US" altLang="en-US" dirty="0"/>
              <a:t>Spelling/reading experience</a:t>
            </a:r>
          </a:p>
          <a:p>
            <a:pPr lvl="2"/>
            <a:r>
              <a:rPr lang="en-US" altLang="en-US" dirty="0"/>
              <a:t>Phonological/semantic/morphological knowledge</a:t>
            </a:r>
          </a:p>
          <a:p>
            <a:pPr lvl="2"/>
            <a:r>
              <a:rPr lang="en-US" altLang="en-US" dirty="0"/>
              <a:t>Orthographic knowledge/mental grapheme representations</a:t>
            </a:r>
          </a:p>
          <a:p>
            <a:pPr lvl="2"/>
            <a:r>
              <a:rPr lang="en-US" altLang="en-US" dirty="0"/>
              <a:t>Analogy</a:t>
            </a:r>
          </a:p>
          <a:p>
            <a:pPr lvl="1"/>
            <a:r>
              <a:rPr lang="en-US" altLang="en-US" dirty="0"/>
              <a:t>Poor spellers generally produce poorer and shorter texts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62531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Writing Development Through the Lifespan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altLang="en-US" sz="3200" dirty="0"/>
              <a:t>Emerging Literacy</a:t>
            </a:r>
          </a:p>
          <a:p>
            <a:pPr lvl="2"/>
            <a:r>
              <a:rPr lang="en-US" altLang="en-US" sz="3200" dirty="0"/>
              <a:t>Initially children treat writing and speaking as separate</a:t>
            </a:r>
          </a:p>
          <a:p>
            <a:pPr lvl="2"/>
            <a:r>
              <a:rPr lang="en-US" altLang="en-US" sz="3200" dirty="0"/>
              <a:t>Age 3 children scribbling</a:t>
            </a:r>
          </a:p>
          <a:p>
            <a:pPr lvl="2"/>
            <a:r>
              <a:rPr lang="en-US" altLang="en-US" sz="3200" dirty="0"/>
              <a:t>Age 4 some real letters may be included</a:t>
            </a:r>
          </a:p>
          <a:p>
            <a:pPr lvl="2"/>
            <a:r>
              <a:rPr lang="en-US" altLang="en-US" sz="3200" dirty="0"/>
              <a:t>Spoken and written systems converge over time</a:t>
            </a:r>
          </a:p>
          <a:p>
            <a:pPr lvl="3"/>
            <a:r>
              <a:rPr lang="en-US" altLang="en-US" sz="3200" dirty="0"/>
              <a:t>Speech is still more complex</a:t>
            </a:r>
          </a:p>
          <a:p>
            <a:pPr lvl="2"/>
            <a:r>
              <a:rPr lang="en-US" altLang="en-US" sz="3200" dirty="0"/>
              <a:t>Writing slowly overtakes speech</a:t>
            </a:r>
          </a:p>
          <a:p>
            <a:pPr lvl="3"/>
            <a:r>
              <a:rPr lang="en-US" altLang="en-US" sz="3200" dirty="0"/>
              <a:t>Written sentences become longer and more complex</a:t>
            </a:r>
          </a:p>
          <a:p>
            <a:pPr lvl="2"/>
            <a:r>
              <a:rPr lang="en-US" altLang="en-US" sz="3200" dirty="0"/>
              <a:t>Children become more aware of the audience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7441</TotalTime>
  <Words>14819</Words>
  <Application>Microsoft Office PowerPoint</Application>
  <PresentationFormat>On-screen Show (4:3)</PresentationFormat>
  <Paragraphs>1944</Paragraphs>
  <Slides>266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266</vt:i4>
      </vt:variant>
    </vt:vector>
  </HeadingPairs>
  <TitlesOfParts>
    <vt:vector size="271" baseType="lpstr">
      <vt:lpstr>Arial</vt:lpstr>
      <vt:lpstr>Calibri</vt:lpstr>
      <vt:lpstr>Times New Roman</vt:lpstr>
      <vt:lpstr>Wingdings</vt:lpstr>
      <vt:lpstr>Office Theme</vt:lpstr>
      <vt:lpstr>INTRODUCTION TO COMMUNICATION DISORDERS  SECOND SEMISTER  2016/2017</vt:lpstr>
      <vt:lpstr>TYPICAL AND DISORDERED COMMUNICATION</vt:lpstr>
      <vt:lpstr>HUMAN COMMUNICATION</vt:lpstr>
      <vt:lpstr>Means of Communication</vt:lpstr>
      <vt:lpstr>LANGUAGE ASPECTS</vt:lpstr>
      <vt:lpstr>PowerPoint Presentation</vt:lpstr>
      <vt:lpstr>Non Verbal Communication</vt:lpstr>
      <vt:lpstr>COMMUNICATION IMPAIRMENTS</vt:lpstr>
      <vt:lpstr>Cont.</vt:lpstr>
      <vt:lpstr>Communication Estimates </vt:lpstr>
      <vt:lpstr>FROM STUDENT TO PROFESSIONAL</vt:lpstr>
      <vt:lpstr>The Professionals</vt:lpstr>
      <vt:lpstr>Credentials for Audiologist</vt:lpstr>
      <vt:lpstr>SPEECH-LANGUAGE PATHOLOGISTS</vt:lpstr>
      <vt:lpstr>EVIDENCE-BASED PRACTICE</vt:lpstr>
      <vt:lpstr>                                       Cont.</vt:lpstr>
      <vt:lpstr>Cont.</vt:lpstr>
      <vt:lpstr>ASSESSMENT &amp; INTERVENTION</vt:lpstr>
      <vt:lpstr>Dialects </vt:lpstr>
      <vt:lpstr>Disorders </vt:lpstr>
      <vt:lpstr>Assessment of Communication</vt:lpstr>
      <vt:lpstr>Assessment Goals </vt:lpstr>
      <vt:lpstr>Cont.</vt:lpstr>
      <vt:lpstr>Assessment Procedures</vt:lpstr>
      <vt:lpstr>Cont.</vt:lpstr>
      <vt:lpstr>PowerPoint Presentation</vt:lpstr>
      <vt:lpstr>PowerPoint Presentation</vt:lpstr>
      <vt:lpstr>INTERVENTION</vt:lpstr>
      <vt:lpstr>Target Selection</vt:lpstr>
      <vt:lpstr>PowerPoint Presentation</vt:lpstr>
      <vt:lpstr>Clinical Elements</vt:lpstr>
      <vt:lpstr>Cont.</vt:lpstr>
      <vt:lpstr>CHAPTER 5: Childhood Language Impairments</vt:lpstr>
      <vt:lpstr>Language Development Through the Lifespan</vt:lpstr>
      <vt:lpstr>Language Development Through the Lifespan</vt:lpstr>
      <vt:lpstr>Language Development Through the Lifespan</vt:lpstr>
      <vt:lpstr>Language Development Through the Lifespan</vt:lpstr>
      <vt:lpstr>Language Development Through the Lifespan</vt:lpstr>
      <vt:lpstr>Language Development Through the Lifespan</vt:lpstr>
      <vt:lpstr>Language Development Through the Lifespan</vt:lpstr>
      <vt:lpstr>Language Development Through the Lifespan</vt:lpstr>
      <vt:lpstr>Language Development Through the Lifespan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Specific Language Impairment SLI</vt:lpstr>
      <vt:lpstr>PowerPoint Presentation</vt:lpstr>
      <vt:lpstr>PowerPoint Presentation</vt:lpstr>
      <vt:lpstr>Autism Spectrum Disorder </vt:lpstr>
      <vt:lpstr>PowerPoint Presentation</vt:lpstr>
      <vt:lpstr>PowerPoint Presentation</vt:lpstr>
      <vt:lpstr>Brain Injury </vt:lpstr>
      <vt:lpstr>PowerPoint Presentation</vt:lpstr>
      <vt:lpstr>PowerPoint Presentation</vt:lpstr>
      <vt:lpstr>Neglect and Abuse</vt:lpstr>
      <vt:lpstr>Fetal Alcohol Syndrome and Drug-Exposed Children FAS </vt:lpstr>
      <vt:lpstr>PowerPoint Presentation</vt:lpstr>
      <vt:lpstr>Other Language Impairments</vt:lpstr>
      <vt:lpstr>Assessment</vt:lpstr>
      <vt:lpstr>Referral and Screening </vt:lpstr>
      <vt:lpstr>PowerPoint Presentation</vt:lpstr>
      <vt:lpstr>PowerPoint Presentation</vt:lpstr>
      <vt:lpstr>PowerPoint Presentation</vt:lpstr>
      <vt:lpstr>Intervention</vt:lpstr>
      <vt:lpstr>PowerPoint Presentation</vt:lpstr>
      <vt:lpstr>Intervention Procedures </vt:lpstr>
      <vt:lpstr>Intervention Through the Lifespan</vt:lpstr>
      <vt:lpstr>PowerPoint Presentation</vt:lpstr>
      <vt:lpstr>Developmental Literacy Impairments</vt:lpstr>
      <vt:lpstr>Developmental Literacy Impairments</vt:lpstr>
      <vt:lpstr>Reading</vt:lpstr>
      <vt:lpstr>Reading</vt:lpstr>
      <vt:lpstr>Reading</vt:lpstr>
      <vt:lpstr>Reading Development Through the Lifespan </vt:lpstr>
      <vt:lpstr>Cont.</vt:lpstr>
      <vt:lpstr>Cont.</vt:lpstr>
      <vt:lpstr>Reading Problems Through the Lifespan </vt:lpstr>
      <vt:lpstr>Cont.</vt:lpstr>
      <vt:lpstr>Cont.</vt:lpstr>
      <vt:lpstr>Cont.</vt:lpstr>
      <vt:lpstr>Assessment of Developmental Reading </vt:lpstr>
      <vt:lpstr>Cont.</vt:lpstr>
      <vt:lpstr>Cont.</vt:lpstr>
      <vt:lpstr>Cont.</vt:lpstr>
      <vt:lpstr>Cont.</vt:lpstr>
      <vt:lpstr>Intervention for Developmental Reading Impairment  </vt:lpstr>
      <vt:lpstr>Cont.</vt:lpstr>
      <vt:lpstr>Cont.</vt:lpstr>
      <vt:lpstr>Cont.</vt:lpstr>
      <vt:lpstr>Cont.</vt:lpstr>
      <vt:lpstr>Cont.</vt:lpstr>
      <vt:lpstr>Writing</vt:lpstr>
      <vt:lpstr>Spelling </vt:lpstr>
      <vt:lpstr>Writing Development Through the Lifespan </vt:lpstr>
      <vt:lpstr>Cont.</vt:lpstr>
      <vt:lpstr>Cont.</vt:lpstr>
      <vt:lpstr>Cont.</vt:lpstr>
      <vt:lpstr>Cont.</vt:lpstr>
      <vt:lpstr>Cont.</vt:lpstr>
      <vt:lpstr>Cont.</vt:lpstr>
      <vt:lpstr>Cont.</vt:lpstr>
      <vt:lpstr>Assessment of Developmental Writing </vt:lpstr>
      <vt:lpstr>Cont.</vt:lpstr>
      <vt:lpstr>Intervention for Developmental Writing Impairment</vt:lpstr>
      <vt:lpstr>Cont.</vt:lpstr>
      <vt:lpstr>Cont.</vt:lpstr>
      <vt:lpstr>Cont.</vt:lpstr>
      <vt:lpstr>Adult Language Impairments</vt:lpstr>
      <vt:lpstr>Language Development Through the Lifespan</vt:lpstr>
      <vt:lpstr>Cont.</vt:lpstr>
      <vt:lpstr>Cont.</vt:lpstr>
      <vt:lpstr>Aphasia</vt:lpstr>
      <vt:lpstr>Cont.</vt:lpstr>
      <vt:lpstr>Cont.</vt:lpstr>
      <vt:lpstr>Aphasia – Concomitant Deficits</vt:lpstr>
      <vt:lpstr>Cont.</vt:lpstr>
      <vt:lpstr>Types of Aphasia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Types of Aphasia </vt:lpstr>
      <vt:lpstr>Causes of Aphasia </vt:lpstr>
      <vt:lpstr>PowerPoint Presentation</vt:lpstr>
      <vt:lpstr>PowerPoint Presentation</vt:lpstr>
      <vt:lpstr>PowerPoint Presentation</vt:lpstr>
      <vt:lpstr>Lifespan Issues </vt:lpstr>
      <vt:lpstr>PowerPoint Presentation</vt:lpstr>
      <vt:lpstr>PowerPoint Presentation</vt:lpstr>
      <vt:lpstr>Assessment for Aphasia </vt:lpstr>
      <vt:lpstr>PowerPoint Presentation</vt:lpstr>
      <vt:lpstr>Intervention </vt:lpstr>
      <vt:lpstr>Right Hemisphere Brain Damage</vt:lpstr>
      <vt:lpstr>Characteristics </vt:lpstr>
      <vt:lpstr>Con.</vt:lpstr>
      <vt:lpstr>Cont.</vt:lpstr>
      <vt:lpstr>Cont.</vt:lpstr>
      <vt:lpstr>Assessment </vt:lpstr>
      <vt:lpstr>Intervention </vt:lpstr>
      <vt:lpstr>Traumatic Brain Injury</vt:lpstr>
      <vt:lpstr>Cont.</vt:lpstr>
      <vt:lpstr>Cont.</vt:lpstr>
      <vt:lpstr>Characteristics </vt:lpstr>
      <vt:lpstr>Cont.</vt:lpstr>
      <vt:lpstr>Lifespan Issues </vt:lpstr>
      <vt:lpstr>Cont.</vt:lpstr>
      <vt:lpstr>Assessment</vt:lpstr>
      <vt:lpstr>Intervention </vt:lpstr>
      <vt:lpstr>Dementia</vt:lpstr>
      <vt:lpstr>Tow Types</vt:lpstr>
      <vt:lpstr>Alzheimer’s disease </vt:lpstr>
      <vt:lpstr>Cont.</vt:lpstr>
      <vt:lpstr>Lifespan Issues </vt:lpstr>
      <vt:lpstr>Assessment </vt:lpstr>
      <vt:lpstr>Intervention </vt:lpstr>
      <vt:lpstr>Fluency Disorders</vt:lpstr>
      <vt:lpstr>Fluency Disorders</vt:lpstr>
      <vt:lpstr>Cont.</vt:lpstr>
      <vt:lpstr>Fluent Speech vs. Stuttering</vt:lpstr>
      <vt:lpstr>Stuttered Disfluencies </vt:lpstr>
      <vt:lpstr>The Onset and Development of Stuttering Throughout the Lifespan</vt:lpstr>
      <vt:lpstr>Developmental Framework </vt:lpstr>
      <vt:lpstr>The Effects of Stuttering Throughout the Lifespan </vt:lpstr>
      <vt:lpstr>Theories and Conceptualizations of Stuttering</vt:lpstr>
      <vt:lpstr>Behavioral Theory </vt:lpstr>
      <vt:lpstr>Psychological Theory </vt:lpstr>
      <vt:lpstr>Current Conceptual Models of Stuttering </vt:lpstr>
      <vt:lpstr>The Evaluation of Stuttering </vt:lpstr>
      <vt:lpstr>Therapeutic Approaches </vt:lpstr>
      <vt:lpstr>Therapeutic Techniques Used With Older Children and Adults</vt:lpstr>
      <vt:lpstr>Therapeutic Techniques Used With Older Children and Adults</vt:lpstr>
      <vt:lpstr>The Effectiveness of Stuttering Intervention Through the Lifespan</vt:lpstr>
      <vt:lpstr>Voice and Resonance Disorders</vt:lpstr>
      <vt:lpstr>Voice and Resonance Disorders</vt:lpstr>
      <vt:lpstr>Normal Voice and Resonance Production</vt:lpstr>
      <vt:lpstr>Cont.</vt:lpstr>
      <vt:lpstr>Cont.</vt:lpstr>
      <vt:lpstr>Voice Disorders</vt:lpstr>
      <vt:lpstr>Disorders of Vocal Pitch </vt:lpstr>
      <vt:lpstr>Disorders of Vocal Loudness </vt:lpstr>
      <vt:lpstr>Disorders of Vocal Quality </vt:lpstr>
      <vt:lpstr>Nonphonatory Vocal Disorders </vt:lpstr>
      <vt:lpstr>Vocal misuse and abuse</vt:lpstr>
      <vt:lpstr>Cont.</vt:lpstr>
      <vt:lpstr>Cont.</vt:lpstr>
      <vt:lpstr>Cont.</vt:lpstr>
      <vt:lpstr>Voice Disorders Associated with Medical or Physical Conditions </vt:lpstr>
      <vt:lpstr>Voice Disorders Associated with Hypoadduction  </vt:lpstr>
      <vt:lpstr>Voice Disorders Associated with Hyperadduction </vt:lpstr>
      <vt:lpstr>Other Conditions that Affect Voice Production </vt:lpstr>
      <vt:lpstr>Cont.</vt:lpstr>
      <vt:lpstr>Cont.</vt:lpstr>
      <vt:lpstr>Voice Disorders Associated with Psychological or Stress Conditions </vt:lpstr>
      <vt:lpstr>Resonance Disorders</vt:lpstr>
      <vt:lpstr>Cont.</vt:lpstr>
      <vt:lpstr>Evaluation and Management of Voice and Resonance Disorders</vt:lpstr>
      <vt:lpstr>The Resonance Evaluation </vt:lpstr>
      <vt:lpstr>Intervention for Misuse/Abuse </vt:lpstr>
      <vt:lpstr>Intervention for Medical/Physical Conditions </vt:lpstr>
      <vt:lpstr>Elective Voice Intervention for Transgender/Transsexual Clients </vt:lpstr>
      <vt:lpstr>Treatment of Resonance Disorders </vt:lpstr>
      <vt:lpstr>Behavioral Management </vt:lpstr>
      <vt:lpstr>Treatment of Articulation Disorders Secondary to VPI </vt:lpstr>
      <vt:lpstr>Efficacy of Voice and Resonance Treatment </vt:lpstr>
      <vt:lpstr>Disorders of Articulation and Phonology</vt:lpstr>
      <vt:lpstr>Understanding Speech Sounds</vt:lpstr>
      <vt:lpstr>Understanding Speech Sounds</vt:lpstr>
      <vt:lpstr>Understanding Speech Sounds</vt:lpstr>
      <vt:lpstr>Understanding Speech Sounds</vt:lpstr>
      <vt:lpstr>Speech Sound Development Through the Lifespan</vt:lpstr>
      <vt:lpstr>Speech Sound Development Through the Lifespan</vt:lpstr>
      <vt:lpstr>Speech Sound Development Through the Lifespan</vt:lpstr>
      <vt:lpstr>Speech Sound Development Through the Lifespan</vt:lpstr>
      <vt:lpstr>Speech Sound Development Through the Lifespan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Associated Disorders and Related Causes</vt:lpstr>
      <vt:lpstr>Assessment</vt:lpstr>
      <vt:lpstr>Description of Phonological and Articulatory Status </vt:lpstr>
      <vt:lpstr>Cont.</vt:lpstr>
      <vt:lpstr>Prognostic Indicators </vt:lpstr>
      <vt:lpstr>PowerPoint Presentation</vt:lpstr>
      <vt:lpstr>Intervention</vt:lpstr>
      <vt:lpstr>Intervention Approaches</vt:lpstr>
      <vt:lpstr>Cont.</vt:lpstr>
      <vt:lpstr>Phonological-Based Approaches </vt:lpstr>
      <vt:lpstr>Complexity Approach</vt:lpstr>
      <vt:lpstr>Treatment of Neurologically Based Motor-Speech Disorders </vt:lpstr>
      <vt:lpstr>Cont.</vt:lpstr>
      <vt:lpstr>Generalization and Maintenance</vt:lpstr>
      <vt:lpstr>Neurogenic Speech Disorders</vt:lpstr>
      <vt:lpstr>Cerebral Palsy </vt:lpstr>
      <vt:lpstr>Spastic Cerebral Palsy </vt:lpstr>
      <vt:lpstr>Athetoid Cerebral Palsy </vt:lpstr>
      <vt:lpstr>Ataxic Cerebral Palsy </vt:lpstr>
      <vt:lpstr>Motor Speech Disorders Associated with CP </vt:lpstr>
      <vt:lpstr>Lifespan Issues </vt:lpstr>
      <vt:lpstr>Dysarthria </vt:lpstr>
      <vt:lpstr>Types of Dysarthria </vt:lpstr>
      <vt:lpstr>Flaccid Dysarthrias </vt:lpstr>
      <vt:lpstr>Flaccid Dysarthrias </vt:lpstr>
      <vt:lpstr>Spastic Dysarthrias </vt:lpstr>
      <vt:lpstr>Ataxic Dysarthria </vt:lpstr>
      <vt:lpstr>Hypokinetic Dysarthrias </vt:lpstr>
      <vt:lpstr>Hyperkinetic Dysarthria </vt:lpstr>
      <vt:lpstr>Cont.</vt:lpstr>
      <vt:lpstr>Mixed Dysarthrias </vt:lpstr>
      <vt:lpstr>Lifespan Issues </vt:lpstr>
      <vt:lpstr>Apraxia of Speech </vt:lpstr>
      <vt:lpstr>Cont.</vt:lpstr>
      <vt:lpstr>Lifespan Issues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COMMUNICATION DISORDERS  SECOND SEMISTER  2016/2017</dc:title>
  <dc:creator>Toshiba</dc:creator>
  <cp:lastModifiedBy>Maher Mohammad Eid Abuhelal</cp:lastModifiedBy>
  <cp:revision>368</cp:revision>
  <dcterms:created xsi:type="dcterms:W3CDTF">2017-02-11T16:20:53Z</dcterms:created>
  <dcterms:modified xsi:type="dcterms:W3CDTF">2021-06-21T18:52:32Z</dcterms:modified>
</cp:coreProperties>
</file>