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89E28-56D7-4EE0-8BEA-DE1B9D0F29BD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99A4-9901-41CD-83BD-A0AFF6F1E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A6BB7-9EB3-47F8-8926-FB300806E6EB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9A4A-9080-40AC-852E-20D58820F7FC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1C39-9E34-4F1F-A142-501983F65D77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0FDA-957D-400B-A76B-CD2572BAA448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2421-253B-4537-BA69-901C8B105ACA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7A30-4C74-4340-BDEF-FEC92EA20385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F070-C15E-49AC-807D-54CE99733050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5E7B-9F6A-48FC-A924-23927EDC543F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7FFA-96F3-413C-8EC7-55E522D52E2A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662C-AD33-4C59-B062-ED74C2786F25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8176-A8F6-47EF-BCAD-6F171C18B76B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EDEB3-1B03-4F51-BBA0-A86A70272A08}" type="datetime1">
              <a:rPr lang="en-US" smtClean="0"/>
              <a:pPr/>
              <a:t>3/25/2017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Mrs, Mahdia Samaha Kony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C92E2-6B72-4570-AC2E-768737AF87C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Drug calculation 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1</a:t>
            </a:fld>
            <a:endParaRPr lang="ar-SA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 method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9725"/>
            <a:ext cx="7848600" cy="4846638"/>
          </a:xfrm>
        </p:spPr>
        <p:txBody>
          <a:bodyPr/>
          <a:lstStyle/>
          <a:p>
            <a:pPr algn="l" rtl="0">
              <a:buNone/>
            </a:pPr>
            <a:r>
              <a:rPr lang="en-US" sz="2000" u="sng" dirty="0" smtClean="0"/>
              <a:t>Dose ordered </a:t>
            </a:r>
            <a:r>
              <a:rPr lang="en-US" sz="2000" dirty="0" smtClean="0"/>
              <a:t>X amount on hand = amount to be administered</a:t>
            </a:r>
          </a:p>
          <a:p>
            <a:pPr algn="l" rtl="0">
              <a:buNone/>
            </a:pPr>
            <a:r>
              <a:rPr lang="en-US" sz="2000" dirty="0" smtClean="0"/>
              <a:t>  Dose on hand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Example; medication available is 125mg per 5ml.</a:t>
            </a:r>
          </a:p>
          <a:p>
            <a:pPr algn="l" rtl="0">
              <a:buNone/>
            </a:pPr>
            <a:r>
              <a:rPr lang="en-US" sz="2400" dirty="0" smtClean="0"/>
              <a:t>125 is the dose on hand</a:t>
            </a:r>
          </a:p>
          <a:p>
            <a:pPr algn="l" rtl="0">
              <a:buNone/>
            </a:pPr>
            <a:r>
              <a:rPr lang="en-US" sz="2400" dirty="0" smtClean="0"/>
              <a:t>5ml is the amount on hand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Example; Morphine sulfate 2mg IV is ordered. The medication is available in a vial containing 10mg/ml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Calculating oral doses in tablets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number of tablets/capsules needed for each dose.</a:t>
            </a:r>
          </a:p>
          <a:p>
            <a:pPr algn="l" rtl="0"/>
            <a:r>
              <a:rPr lang="en-US" dirty="0" smtClean="0"/>
              <a:t>Number of tablets =   ___</a:t>
            </a:r>
            <a:r>
              <a:rPr lang="en-US" u="sng" dirty="0" smtClean="0"/>
              <a:t>Dose______   </a:t>
            </a:r>
          </a:p>
          <a:p>
            <a:pPr algn="l" rtl="0">
              <a:buNone/>
            </a:pPr>
            <a:r>
              <a:rPr lang="en-US" dirty="0" smtClean="0"/>
              <a:t>				           Strength of tablet</a:t>
            </a:r>
          </a:p>
          <a:p>
            <a:pPr algn="l" rtl="0">
              <a:buNone/>
            </a:pP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2390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Examples of </a:t>
            </a:r>
            <a:r>
              <a:rPr lang="en-US" smtClean="0"/>
              <a:t>oral medication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077200" cy="5541963"/>
          </a:xfrm>
        </p:spPr>
        <p:txBody>
          <a:bodyPr/>
          <a:lstStyle/>
          <a:p>
            <a:pPr algn="l" rtl="0"/>
            <a:r>
              <a:rPr lang="en-US" sz="2000" b="1" dirty="0" smtClean="0"/>
              <a:t>Example</a:t>
            </a:r>
            <a:r>
              <a:rPr lang="en-US" sz="2000" dirty="0" smtClean="0"/>
              <a:t> 1; Amoxicillin 500mg three times a day </a:t>
            </a:r>
            <a:r>
              <a:rPr lang="en-US" sz="2000" dirty="0" err="1" smtClean="0"/>
              <a:t>p.o</a:t>
            </a:r>
            <a:r>
              <a:rPr lang="en-US" sz="2000" dirty="0" smtClean="0"/>
              <a:t>. is prescribed.</a:t>
            </a:r>
          </a:p>
          <a:p>
            <a:pPr algn="l" rtl="0"/>
            <a:r>
              <a:rPr lang="en-US" sz="2000" dirty="0" smtClean="0"/>
              <a:t>Amoxicillin capsules 250mg are available.</a:t>
            </a:r>
          </a:p>
          <a:p>
            <a:pPr algn="l" rtl="0">
              <a:buNone/>
            </a:pPr>
            <a:r>
              <a:rPr lang="en-US" sz="2000" dirty="0" smtClean="0"/>
              <a:t>The number of capsules needed for each dose=  </a:t>
            </a:r>
          </a:p>
          <a:p>
            <a:pPr algn="l" rtl="0">
              <a:buNone/>
            </a:pPr>
            <a:r>
              <a:rPr lang="en-US" sz="2000" dirty="0" smtClean="0"/>
              <a:t>     </a:t>
            </a:r>
            <a:r>
              <a:rPr lang="en-US" sz="2000" u="sng" dirty="0" smtClean="0"/>
              <a:t>500mg    </a:t>
            </a:r>
            <a:r>
              <a:rPr lang="en-US" sz="2000" dirty="0" smtClean="0"/>
              <a:t>= 2 capsules</a:t>
            </a:r>
          </a:p>
          <a:p>
            <a:pPr algn="l" rtl="0">
              <a:buNone/>
            </a:pPr>
            <a:r>
              <a:rPr lang="en-US" sz="2000" dirty="0" smtClean="0"/>
              <a:t>    250mg                                                                                  </a:t>
            </a:r>
          </a:p>
          <a:p>
            <a:pPr algn="l" rtl="0"/>
            <a:r>
              <a:rPr lang="en-US" sz="2000" b="1" dirty="0" smtClean="0"/>
              <a:t>Example</a:t>
            </a:r>
            <a:r>
              <a:rPr lang="en-US" sz="2000" dirty="0" smtClean="0"/>
              <a:t> </a:t>
            </a:r>
            <a:r>
              <a:rPr lang="en-US" sz="2000" b="1" dirty="0" smtClean="0"/>
              <a:t>2</a:t>
            </a:r>
            <a:r>
              <a:rPr lang="en-US" sz="2000" dirty="0" smtClean="0"/>
              <a:t>; </a:t>
            </a:r>
            <a:r>
              <a:rPr lang="en-US" sz="2000" dirty="0" err="1" smtClean="0"/>
              <a:t>Levomepromazine</a:t>
            </a:r>
            <a:r>
              <a:rPr lang="en-US" sz="2000" dirty="0" smtClean="0"/>
              <a:t> 6.25mg three times a day </a:t>
            </a:r>
            <a:r>
              <a:rPr lang="en-US" sz="2000" dirty="0" err="1" smtClean="0"/>
              <a:t>p.o</a:t>
            </a:r>
            <a:r>
              <a:rPr lang="en-US" sz="2000" dirty="0" smtClean="0"/>
              <a:t>. is prescribed.</a:t>
            </a:r>
          </a:p>
          <a:p>
            <a:pPr algn="l" rtl="0"/>
            <a:r>
              <a:rPr lang="en-US" sz="2000" dirty="0" err="1" smtClean="0"/>
              <a:t>Levomepromazine</a:t>
            </a:r>
            <a:r>
              <a:rPr lang="en-US" sz="2000" dirty="0" smtClean="0"/>
              <a:t> tablets 25mg are available.</a:t>
            </a:r>
          </a:p>
          <a:p>
            <a:pPr algn="l" rtl="0"/>
            <a:r>
              <a:rPr lang="en-US" sz="2000" dirty="0" smtClean="0"/>
              <a:t>The number of tablets needed for each dose = </a:t>
            </a:r>
          </a:p>
          <a:p>
            <a:pPr algn="l" rtl="0">
              <a:buNone/>
            </a:pPr>
            <a:r>
              <a:rPr lang="en-US" sz="2000" u="sng" dirty="0" smtClean="0"/>
              <a:t> 6.25mg</a:t>
            </a:r>
            <a:r>
              <a:rPr lang="en-US" sz="2000" dirty="0" smtClean="0"/>
              <a:t> = 0.25 or ¼ of a tablet</a:t>
            </a:r>
          </a:p>
          <a:p>
            <a:pPr algn="l" rtl="0">
              <a:buNone/>
            </a:pPr>
            <a:r>
              <a:rPr lang="en-US" sz="2000" dirty="0" smtClean="0"/>
              <a:t> 25mg</a:t>
            </a:r>
          </a:p>
          <a:p>
            <a:pPr algn="l" rtl="0"/>
            <a:r>
              <a:rPr lang="en-US" sz="2000" dirty="0" smtClean="0"/>
              <a:t>Another way of looking at this is: Half a tablet = </a:t>
            </a:r>
            <a:r>
              <a:rPr lang="en-US" sz="2000" u="sng" dirty="0" smtClean="0"/>
              <a:t>25mg</a:t>
            </a:r>
            <a:r>
              <a:rPr lang="en-US" sz="2000" dirty="0" smtClean="0"/>
              <a:t> = 12.5mg</a:t>
            </a:r>
          </a:p>
          <a:p>
            <a:pPr algn="l" rtl="0">
              <a:buNone/>
            </a:pPr>
            <a:r>
              <a:rPr lang="ar-SA" sz="2000" dirty="0" smtClean="0"/>
              <a:t>    		</a:t>
            </a:r>
            <a:r>
              <a:rPr lang="en-US" sz="2000" dirty="0" smtClean="0"/>
              <a:t>   			                                2</a:t>
            </a:r>
            <a:endParaRPr lang="ar-SA" sz="2000" dirty="0" smtClean="0"/>
          </a:p>
          <a:p>
            <a:pPr algn="l" rtl="0"/>
            <a:r>
              <a:rPr lang="en-US" sz="2000" dirty="0" smtClean="0"/>
              <a:t>Quarter of a tablet = </a:t>
            </a:r>
            <a:r>
              <a:rPr lang="en-US" sz="2000" u="sng" dirty="0" smtClean="0"/>
              <a:t>25mg</a:t>
            </a:r>
            <a:r>
              <a:rPr lang="en-US" sz="2000" dirty="0" smtClean="0"/>
              <a:t> = 6.25mg</a:t>
            </a:r>
          </a:p>
          <a:p>
            <a:pPr algn="l" rtl="0">
              <a:buNone/>
            </a:pPr>
            <a:r>
              <a:rPr lang="en-US" sz="2000" dirty="0" smtClean="0"/>
              <a:t>				 4</a:t>
            </a:r>
            <a:endParaRPr lang="ar-SA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Doses may be calculated by bodyweight</a:t>
            </a:r>
          </a:p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Amiodarone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5mg per kg body weight in 100ml 5% Glucose over 20 minutes is prescribed.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patient weighs 60kg.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calculate the dose.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Dose = 5(mg) x 60(kg) = 300mg</a:t>
            </a: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Questions;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Tx/>
              <a:buChar char="-"/>
            </a:pPr>
            <a:r>
              <a:rPr lang="en-US" dirty="0" smtClean="0"/>
              <a:t>Atropine 0.6 mg = ?mcg </a:t>
            </a:r>
          </a:p>
          <a:p>
            <a:pPr algn="l" rtl="0">
              <a:buFontTx/>
              <a:buChar char="-"/>
            </a:pPr>
            <a:r>
              <a:rPr lang="en-US" dirty="0" err="1" smtClean="0"/>
              <a:t>Gentamycin</a:t>
            </a:r>
            <a:r>
              <a:rPr lang="en-US" dirty="0" smtClean="0"/>
              <a:t> 360mg = ?gm </a:t>
            </a:r>
          </a:p>
          <a:p>
            <a:pPr algn="l" rtl="0">
              <a:buFontTx/>
              <a:buChar char="-"/>
            </a:pPr>
            <a:r>
              <a:rPr lang="en-US" dirty="0" err="1" smtClean="0"/>
              <a:t>Digoxin</a:t>
            </a:r>
            <a:r>
              <a:rPr lang="en-US" dirty="0" smtClean="0"/>
              <a:t> 125mcg = ? mg </a:t>
            </a:r>
          </a:p>
          <a:p>
            <a:pPr algn="l" rtl="0">
              <a:buNone/>
            </a:pP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725"/>
            <a:ext cx="7620000" cy="4846638"/>
          </a:xfrm>
        </p:spPr>
        <p:txBody>
          <a:bodyPr/>
          <a:lstStyle/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Identify the unit of measure that you need to administer.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Estimate the answer.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Place appropriate abbreviation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Place available information in a fraction on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side of the equation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Look at the medication order and add other factors into the problem.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Cancel out like units of measurement on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side of the equation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Reduce to the lowest terms if possible and solve the problem.</a:t>
            </a:r>
          </a:p>
          <a:p>
            <a:pPr marL="514350" indent="-514350" algn="l" rtl="0">
              <a:buAutoNum type="arabicPeriod"/>
            </a:pP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39000" cy="701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7848600" cy="5541963"/>
          </a:xfrm>
        </p:spPr>
        <p:txBody>
          <a:bodyPr/>
          <a:lstStyle/>
          <a:p>
            <a:pPr algn="l" rtl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prescriber order 0.45g penicillin V potassium through a gastric tube, the bottle says; penicillin V potassium  125mg/5ml.</a:t>
            </a:r>
          </a:p>
          <a:p>
            <a:pPr marL="457200" indent="-457200" algn="l" rtl="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unit of measurement to be used is ( ml)</a:t>
            </a:r>
          </a:p>
          <a:p>
            <a:pPr marL="457200" indent="-457200" algn="l" rtl="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estimated answer is &gt;15ml but&lt;20 ml.</a:t>
            </a:r>
          </a:p>
          <a:p>
            <a:pPr marL="457200" indent="-457200" algn="l" rtl="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Appropriate abbreviation Xml</a:t>
            </a:r>
          </a:p>
          <a:p>
            <a:pPr marL="457200" indent="-457200" algn="l" rtl="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Available information; Xml=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5ml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     125mg 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5.   Add other factors; Xml=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5ml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1000mg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0.45g 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        125mg    1gm          1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6. Cancel out like units; Xml=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5ml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1000mg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0.45g 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        125mg    1g          1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7. Reduce to the lowest terms if possible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X=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5x 1000x 0.45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=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2250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18ml</a:t>
            </a:r>
          </a:p>
          <a:p>
            <a:pPr marL="457200" indent="-457200" algn="l" rtl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125	        125</a:t>
            </a:r>
          </a:p>
          <a:p>
            <a:pPr marL="457200" indent="-457200" algn="l" rtl="0">
              <a:buNone/>
            </a:pPr>
            <a:endParaRPr lang="ar-S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114802" y="4800602"/>
            <a:ext cx="266699" cy="173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4724400" y="44196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4648200" y="4800600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5829300" y="44577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Calculating concentrations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Example 1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prescribed dose is 1g magnesium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Magnesium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50% injection is available.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50% = 50g in 100ml.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many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mls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contains 1g magnesium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ml containing 1g =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100ml x1g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2ml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		50g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Another way of thinking about this is: 50g in 100ml = 5g in 10ml = 1g in 2ml</a:t>
            </a:r>
          </a:p>
          <a:p>
            <a:pPr algn="l" rtl="0">
              <a:buNone/>
            </a:pP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Example 2</a:t>
            </a:r>
          </a:p>
          <a:p>
            <a:pPr algn="l" rtl="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Thiopentone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2.5% infusion is prescribed. What volume is required to administer a dose of 100mg?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2.5% = 2.5g in 100ml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100mg is contained in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100mg x 100ml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4ml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	2500mg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Another way of thinking about this is:</a:t>
            </a:r>
          </a:p>
          <a:p>
            <a:pPr algn="l" rtl="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Thiopentone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2.5% = 2.5g in 100ml = 2500mg in 100ml = 25mg in 1ml = 100mg in 4ml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6699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Pediatric doses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543800" cy="5313363"/>
          </a:xfrm>
        </p:spPr>
        <p:txBody>
          <a:bodyPr/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Medication errors in children occurs for the following reasons: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Confusion between formulations for adults &amp; children.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Availability of multiple pediatric concentrations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Inaccurate preparation of medication that need to be diluted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Similar packaging of medications and names of medications that look a like and sound a like 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Parents who do not how to correctly prepare and administer medication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Errors in calculation and use of inaccurate measuring devices ( household)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Systems of medication measurement;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9725"/>
            <a:ext cx="7696200" cy="4846638"/>
          </a:xfrm>
        </p:spPr>
        <p:txBody>
          <a:bodyPr/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Metric system: a decimal system, each unit can be divided into multiple of ten.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basic units of measurement in metric system:</a:t>
            </a:r>
          </a:p>
          <a:p>
            <a:pPr marL="457200" indent="-45720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meter; for length</a:t>
            </a:r>
          </a:p>
          <a:p>
            <a:pPr marL="457200" indent="-45720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liter; for volume</a:t>
            </a:r>
          </a:p>
          <a:p>
            <a:pPr marL="457200" indent="-45720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gram; for weight.</a:t>
            </a:r>
          </a:p>
          <a:p>
            <a:pPr marL="457200" indent="-457200"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Guidelines when calculating pediatric doses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9725"/>
            <a:ext cx="7690048" cy="4846638"/>
          </a:xfrm>
        </p:spPr>
        <p:txBody>
          <a:bodyPr>
            <a:normAutofit fontScale="92500"/>
          </a:bodyPr>
          <a:lstStyle/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Pediatric medication is ordered in mg/kg.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Pediatric doses is smaller than adult doses, use small syringes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 doses are very small usually not exceed 1ml in small children and 0.5 ml in infants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Subcutaneous dosage is very small and doesn’t exceed 0.5 ml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Most medications are not rounded off to the nearest tenth instead they are rounded to the nearest thousands.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Measure medication that are less than 1ml in syringes that are marked in tenths of milliliters 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Estimate the pt dose before beginning the calculation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compare the answer.</a:t>
            </a:r>
          </a:p>
          <a:p>
            <a:pPr marL="514350" indent="-514350" algn="l" rtl="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evaluate the amount of medication ordered over 24 hours.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962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CALCULATION OF DOSE </a:t>
            </a:r>
            <a:r>
              <a:rPr lang="el-GR" dirty="0" smtClean="0"/>
              <a:t> μ</a:t>
            </a:r>
            <a:r>
              <a:rPr lang="en-US" dirty="0" err="1" smtClean="0"/>
              <a:t>icrogram</a:t>
            </a:r>
            <a:r>
              <a:rPr lang="en-US" dirty="0" smtClean="0"/>
              <a:t> /KG/MIN;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7848600" cy="5303838"/>
          </a:xfrm>
        </p:spPr>
        <p:txBody>
          <a:bodyPr/>
          <a:lstStyle/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doctor ordered Dopamine at 5mcg/kg/minute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a patient weigh: 50kg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Ordered dose x patient weight in kilograms x 60 minutes divided by the solution concentration.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(5mcg x 50kg x 60 minute) =15000. </a:t>
            </a:r>
          </a:p>
          <a:p>
            <a:pPr algn="l" rtl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Divide this result by the medication concentration (400mg/250ml)= 1.6 mg/ml 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Convert mg to microgram : 1.6x 1000=  1600mcg/ml = </a:t>
            </a:r>
          </a:p>
          <a:p>
            <a:pPr algn="l" rtl="0">
              <a:buNone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5mcg x 50kg x 60 minute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9.375 ml/h (round up to 9.4ml/hr).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1600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1">
              <a:spcBef>
                <a:spcPct val="0"/>
              </a:spcBef>
            </a:pPr>
            <a:r>
              <a:rPr lang="en-US" sz="2800" b="1" dirty="0" smtClean="0">
                <a:latin typeface="Verdana" pitchFamily="-104" charset="0"/>
              </a:rPr>
              <a:t>Body surface area</a:t>
            </a:r>
            <a:br>
              <a:rPr lang="en-US" sz="2800" b="1" dirty="0" smtClean="0">
                <a:latin typeface="Verdana" pitchFamily="-104" charset="0"/>
              </a:rPr>
            </a:b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C92E2-6B72-4570-AC2E-768737AF87C9}" type="slidenum">
              <a:rPr lang="ar-SA" smtClean="0"/>
              <a:pPr/>
              <a:t>22</a:t>
            </a:fld>
            <a:endParaRPr lang="ar-SA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786742" cy="4500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"/>
            <a:ext cx="792480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228600"/>
            <a:ext cx="7848601" cy="582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Household 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1ml= 15drops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gtt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 spoon (tsp) = 5ml </a:t>
            </a:r>
          </a:p>
          <a:p>
            <a:pPr algn="l" rtl="0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 spoon (tbsp)= 15ml</a:t>
            </a:r>
          </a:p>
          <a:p>
            <a:pPr algn="l" rtl="0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 cup © = 240ml</a:t>
            </a:r>
          </a:p>
          <a:p>
            <a:pPr algn="l" rtl="0" eaLnBrk="1" hangingPunct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Their disadvantage is their inaccuracy.</a:t>
            </a:r>
          </a:p>
          <a:p>
            <a:pPr algn="l" rtl="0" eaLnBrk="1" hangingPunct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advantage of household measurements is their convenient and familiarity. </a:t>
            </a:r>
          </a:p>
          <a:p>
            <a:pPr algn="l" rtl="0" eaLnBrk="1" hangingPunct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5AFC6F-BC24-4EB5-B189-074359823B82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Its used for; injections, irrigations,&amp; infusion.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solution; is a given mass of solid substance dissolved in a known volume of fluid or a given volume of liquid dissolved in a known volume of another fluid.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calculation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Conversion within one system: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convert grams to milligrams multiply by 1000</a:t>
            </a:r>
          </a:p>
          <a:p>
            <a:pPr algn="l" rtl="0">
              <a:buNone/>
            </a:pPr>
            <a:r>
              <a:rPr lang="nn-NO" sz="2400" dirty="0" smtClean="0">
                <a:latin typeface="Times New Roman" pitchFamily="18" charset="0"/>
                <a:cs typeface="Times New Roman" pitchFamily="18" charset="0"/>
              </a:rPr>
              <a:t>1g = 1 x 1000 = 1000mg</a:t>
            </a:r>
            <a:endParaRPr lang="en-US" sz="2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convert milligrams to grams divide by 1000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100mg= 1 g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350mg= 0.35g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convert litters to milliliters multiply by 1000 or move the decimal 3 points to the right.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 litter = 1000ml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0.25 l = 250 ml. </a:t>
            </a:r>
          </a:p>
          <a:p>
            <a:pPr algn="l" rtl="0">
              <a:buNone/>
            </a:pPr>
            <a:endParaRPr lang="ar-SA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9725"/>
            <a:ext cx="7772400" cy="4846638"/>
          </a:xfrm>
        </p:spPr>
        <p:txBody>
          <a:bodyPr/>
          <a:lstStyle/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; A patient is prescribed 0.0625mg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digoxin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How many micrograms is this?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convert milligrams to micrograms multiply by 1000</a:t>
            </a:r>
          </a:p>
          <a:p>
            <a:pPr algn="l" rtl="0"/>
            <a:r>
              <a:rPr lang="nn-NO" sz="2400" dirty="0" smtClean="0">
                <a:latin typeface="Times New Roman" pitchFamily="18" charset="0"/>
                <a:cs typeface="Times New Roman" pitchFamily="18" charset="0"/>
              </a:rPr>
              <a:t>0.0625mg = 0.0625 x 1000 micrograms = 62.5 micrograms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Dose calculation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Ratio and proportion:</a:t>
            </a:r>
          </a:p>
          <a:p>
            <a:pPr algn="l" rtl="0">
              <a:buNone/>
            </a:pPr>
            <a:r>
              <a:rPr lang="en-US" dirty="0" smtClean="0"/>
              <a:t>Ratio indicates the relationship between two numbers separated by a colon(:)</a:t>
            </a:r>
          </a:p>
          <a:p>
            <a:pPr algn="l">
              <a:buNone/>
            </a:pPr>
            <a:r>
              <a:rPr lang="en-US" b="1" dirty="0" smtClean="0"/>
              <a:t>Example</a:t>
            </a:r>
          </a:p>
          <a:p>
            <a:pPr algn="l">
              <a:buNone/>
            </a:pPr>
            <a:r>
              <a:rPr lang="en-US" i="1" dirty="0" smtClean="0"/>
              <a:t>Order: </a:t>
            </a:r>
            <a:r>
              <a:rPr lang="en-US" i="1" dirty="0" err="1" smtClean="0"/>
              <a:t>Keflex</a:t>
            </a:r>
            <a:r>
              <a:rPr lang="en-US" i="1" dirty="0" smtClean="0"/>
              <a:t> 750 mg</a:t>
            </a:r>
          </a:p>
          <a:p>
            <a:pPr algn="l">
              <a:buNone/>
            </a:pPr>
            <a:r>
              <a:rPr lang="en-US" i="1" dirty="0" smtClean="0"/>
              <a:t>On hand: </a:t>
            </a:r>
            <a:r>
              <a:rPr lang="en-US" i="1" dirty="0" err="1" smtClean="0"/>
              <a:t>Keflex</a:t>
            </a:r>
            <a:r>
              <a:rPr lang="en-US" i="1" dirty="0" smtClean="0"/>
              <a:t> 250 mg capsules</a:t>
            </a: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4467F-2E21-4626-9A79-28F2AF15EF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923</Words>
  <Application>Microsoft Office PowerPoint</Application>
  <PresentationFormat>On-screen Show (4:3)</PresentationFormat>
  <Paragraphs>162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Drug calculation </vt:lpstr>
      <vt:lpstr>Systems of medication measurement; </vt:lpstr>
      <vt:lpstr>Slide 3</vt:lpstr>
      <vt:lpstr>Slide 4</vt:lpstr>
      <vt:lpstr>Household </vt:lpstr>
      <vt:lpstr>Solutions </vt:lpstr>
      <vt:lpstr>Clinical calculation</vt:lpstr>
      <vt:lpstr>Slide 8</vt:lpstr>
      <vt:lpstr>Dose calculation</vt:lpstr>
      <vt:lpstr>Formula method</vt:lpstr>
      <vt:lpstr>Calculating oral doses in tablets</vt:lpstr>
      <vt:lpstr>Examples of oral medication</vt:lpstr>
      <vt:lpstr>Slide 13</vt:lpstr>
      <vt:lpstr>Questions; </vt:lpstr>
      <vt:lpstr>Dimensional analysis</vt:lpstr>
      <vt:lpstr>example</vt:lpstr>
      <vt:lpstr>Calculating concentrations</vt:lpstr>
      <vt:lpstr>Slide 18</vt:lpstr>
      <vt:lpstr>Pediatric doses</vt:lpstr>
      <vt:lpstr>Guidelines when calculating pediatric doses </vt:lpstr>
      <vt:lpstr>CALCULATION OF DOSE  μicrogram /KG/MIN; </vt:lpstr>
      <vt:lpstr>Body surface area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calculation </dc:title>
  <dc:creator>win 7</dc:creator>
  <cp:lastModifiedBy>D.omer</cp:lastModifiedBy>
  <cp:revision>8</cp:revision>
  <dcterms:created xsi:type="dcterms:W3CDTF">2014-10-27T21:33:10Z</dcterms:created>
  <dcterms:modified xsi:type="dcterms:W3CDTF">2017-03-25T17:03:43Z</dcterms:modified>
</cp:coreProperties>
</file>