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90" r:id="rId2"/>
    <p:sldMasterId id="2147483703" r:id="rId3"/>
    <p:sldMasterId id="2147483716" r:id="rId4"/>
  </p:sldMasterIdLst>
  <p:notesMasterIdLst>
    <p:notesMasterId r:id="rId114"/>
  </p:notesMasterIdLst>
  <p:sldIdLst>
    <p:sldId id="414" r:id="rId5"/>
    <p:sldId id="440" r:id="rId6"/>
    <p:sldId id="589" r:id="rId7"/>
    <p:sldId id="502" r:id="rId8"/>
    <p:sldId id="503" r:id="rId9"/>
    <p:sldId id="504" r:id="rId10"/>
    <p:sldId id="447" r:id="rId11"/>
    <p:sldId id="450" r:id="rId12"/>
    <p:sldId id="588" r:id="rId13"/>
    <p:sldId id="451" r:id="rId14"/>
    <p:sldId id="452" r:id="rId15"/>
    <p:sldId id="453" r:id="rId16"/>
    <p:sldId id="454" r:id="rId17"/>
    <p:sldId id="455" r:id="rId18"/>
    <p:sldId id="456" r:id="rId19"/>
    <p:sldId id="457" r:id="rId20"/>
    <p:sldId id="458" r:id="rId21"/>
    <p:sldId id="459" r:id="rId22"/>
    <p:sldId id="505" r:id="rId23"/>
    <p:sldId id="507" r:id="rId24"/>
    <p:sldId id="508" r:id="rId25"/>
    <p:sldId id="509" r:id="rId26"/>
    <p:sldId id="510" r:id="rId27"/>
    <p:sldId id="511" r:id="rId28"/>
    <p:sldId id="512" r:id="rId29"/>
    <p:sldId id="513" r:id="rId30"/>
    <p:sldId id="515" r:id="rId31"/>
    <p:sldId id="516" r:id="rId32"/>
    <p:sldId id="517" r:id="rId33"/>
    <p:sldId id="518" r:id="rId34"/>
    <p:sldId id="519" r:id="rId35"/>
    <p:sldId id="520" r:id="rId36"/>
    <p:sldId id="521" r:id="rId37"/>
    <p:sldId id="522" r:id="rId38"/>
    <p:sldId id="523" r:id="rId39"/>
    <p:sldId id="524" r:id="rId40"/>
    <p:sldId id="525" r:id="rId41"/>
    <p:sldId id="526" r:id="rId42"/>
    <p:sldId id="527" r:id="rId43"/>
    <p:sldId id="528" r:id="rId44"/>
    <p:sldId id="529" r:id="rId45"/>
    <p:sldId id="531" r:id="rId46"/>
    <p:sldId id="532" r:id="rId47"/>
    <p:sldId id="533" r:id="rId48"/>
    <p:sldId id="534" r:id="rId49"/>
    <p:sldId id="535" r:id="rId50"/>
    <p:sldId id="536" r:id="rId51"/>
    <p:sldId id="537" r:id="rId52"/>
    <p:sldId id="538" r:id="rId53"/>
    <p:sldId id="539" r:id="rId54"/>
    <p:sldId id="540" r:id="rId55"/>
    <p:sldId id="460" r:id="rId56"/>
    <p:sldId id="463" r:id="rId57"/>
    <p:sldId id="464" r:id="rId58"/>
    <p:sldId id="465" r:id="rId59"/>
    <p:sldId id="466" r:id="rId60"/>
    <p:sldId id="542" r:id="rId61"/>
    <p:sldId id="543" r:id="rId62"/>
    <p:sldId id="544" r:id="rId63"/>
    <p:sldId id="545" r:id="rId64"/>
    <p:sldId id="546" r:id="rId65"/>
    <p:sldId id="547" r:id="rId66"/>
    <p:sldId id="548" r:id="rId67"/>
    <p:sldId id="549" r:id="rId68"/>
    <p:sldId id="550" r:id="rId69"/>
    <p:sldId id="551" r:id="rId70"/>
    <p:sldId id="552" r:id="rId71"/>
    <p:sldId id="553" r:id="rId72"/>
    <p:sldId id="554" r:id="rId73"/>
    <p:sldId id="574" r:id="rId74"/>
    <p:sldId id="575" r:id="rId75"/>
    <p:sldId id="576" r:id="rId76"/>
    <p:sldId id="577" r:id="rId77"/>
    <p:sldId id="578" r:id="rId78"/>
    <p:sldId id="579" r:id="rId79"/>
    <p:sldId id="580" r:id="rId80"/>
    <p:sldId id="581" r:id="rId81"/>
    <p:sldId id="582" r:id="rId82"/>
    <p:sldId id="583" r:id="rId83"/>
    <p:sldId id="584" r:id="rId84"/>
    <p:sldId id="585" r:id="rId85"/>
    <p:sldId id="586" r:id="rId86"/>
    <p:sldId id="587" r:id="rId87"/>
    <p:sldId id="467" r:id="rId88"/>
    <p:sldId id="468" r:id="rId89"/>
    <p:sldId id="469" r:id="rId90"/>
    <p:sldId id="470" r:id="rId91"/>
    <p:sldId id="471" r:id="rId92"/>
    <p:sldId id="556" r:id="rId93"/>
    <p:sldId id="557" r:id="rId94"/>
    <p:sldId id="558" r:id="rId95"/>
    <p:sldId id="559" r:id="rId96"/>
    <p:sldId id="560" r:id="rId97"/>
    <p:sldId id="561" r:id="rId98"/>
    <p:sldId id="562" r:id="rId99"/>
    <p:sldId id="563" r:id="rId100"/>
    <p:sldId id="564" r:id="rId101"/>
    <p:sldId id="565" r:id="rId102"/>
    <p:sldId id="566" r:id="rId103"/>
    <p:sldId id="567" r:id="rId104"/>
    <p:sldId id="568" r:id="rId105"/>
    <p:sldId id="569" r:id="rId106"/>
    <p:sldId id="570" r:id="rId107"/>
    <p:sldId id="571" r:id="rId108"/>
    <p:sldId id="572" r:id="rId109"/>
    <p:sldId id="472" r:id="rId110"/>
    <p:sldId id="473" r:id="rId111"/>
    <p:sldId id="474" r:id="rId112"/>
    <p:sldId id="501" r:id="rId1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5pPr>
    <a:lvl6pPr marL="2286000" algn="l" defTabSz="914400" rtl="0" eaLnBrk="1" latinLnBrk="0" hangingPunct="1"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6pPr>
    <a:lvl7pPr marL="2743200" algn="l" defTabSz="914400" rtl="0" eaLnBrk="1" latinLnBrk="0" hangingPunct="1"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7pPr>
    <a:lvl8pPr marL="3200400" algn="l" defTabSz="914400" rtl="0" eaLnBrk="1" latinLnBrk="0" hangingPunct="1"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8pPr>
    <a:lvl9pPr marL="3657600" algn="l" defTabSz="914400" rtl="0" eaLnBrk="1" latinLnBrk="0" hangingPunct="1">
      <a:defRPr sz="2400" kern="1200">
        <a:solidFill>
          <a:srgbClr val="FCFEB9"/>
        </a:solidFill>
        <a:latin typeface="Times New Roman" pitchFamily="18" charset="0"/>
        <a:ea typeface="ヒラギノ明朝 ProN W3"/>
        <a:cs typeface="ヒラギノ明朝 ProN W3"/>
        <a:sym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22" autoAdjust="0"/>
  </p:normalViewPr>
  <p:slideViewPr>
    <p:cSldViewPr>
      <p:cViewPr varScale="1">
        <p:scale>
          <a:sx n="81" d="100"/>
          <a:sy n="81" d="100"/>
        </p:scale>
        <p:origin x="193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117" Type="http://schemas.openxmlformats.org/officeDocument/2006/relationships/theme" Target="theme/theme1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6" Type="http://schemas.openxmlformats.org/officeDocument/2006/relationships/slide" Target="slides/slide12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18" Type="http://schemas.openxmlformats.org/officeDocument/2006/relationships/tableStyles" Target="tableStyles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presProps" Target="pres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8636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414" y="8685894"/>
            <a:ext cx="2972098" cy="456595"/>
          </a:xfrm>
          <a:prstGeom prst="rect">
            <a:avLst/>
          </a:prstGeom>
        </p:spPr>
        <p:txBody>
          <a:bodyPr lIns="86493" tIns="43247" rIns="86493" bIns="43247"/>
          <a:lstStyle/>
          <a:p>
            <a:fld id="{D21C7BEE-7BA7-4369-9E3D-FA3E2F4A54A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0D8FAD40-34CB-4992-8C41-534191099F27}" type="slidenum">
              <a:rPr lang="en-GB">
                <a:solidFill>
                  <a:prstClr val="black"/>
                </a:solidFill>
              </a:rPr>
              <a:pPr/>
              <a:t>70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lIns="89730" tIns="44865" rIns="89730" bIns="44865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BD6C4-E9BC-406D-B9C1-2FA47328EEB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741B7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63806AB-34E8-4A09-8AFB-BE42F53441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87D2E-52B8-430C-B53E-6A79343A236D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218E9-FF9A-449B-A4FF-84A1257DA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DA6D2-95DC-46AF-B983-59923764666C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C86D9-83DD-4740-A8A2-5917FCD0F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54858D-2390-471B-A972-3149772230B9}" type="datetime1">
              <a:rPr lang="en-US" smtClean="0"/>
              <a:pPr/>
              <a:t>3/17/2021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Aziz M. Qaroush - Birzeit University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C10D38-F3E7-44C5-8FBB-3506F654831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C58A7A-14EF-45CC-A4A7-25F0DC9D62F1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88B72-0991-4A57-BAC0-9022D307D91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70C32F-AF35-41EB-AC08-B686A6F68FC3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46042-0706-44AE-AD28-32483FDACC8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4CC926-B2F2-41CB-9D0B-0672875A7DAC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07D08-518E-45DE-8C52-634B25CBC38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EC380C-4A04-4E18-B834-458809CE6C41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A514C-0C84-4EB8-8B73-FADDDF32220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668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Aziz M. Qaroush - Birzeit University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381000" y="6172200"/>
            <a:ext cx="6858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>
              <a:solidFill>
                <a:srgbClr val="000000"/>
              </a:solidFill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72C4B5-A1CD-4C17-8713-77E50A6A7DB4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7E412-5763-4870-9721-33D91198F6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104081-C8DF-45E6-90D8-C6D6ED12824E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60081-6FF9-447D-A58A-E0B61E0FB50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772400" cy="655638"/>
          </a:xfrm>
        </p:spPr>
        <p:txBody>
          <a:bodyPr/>
          <a:lstStyle>
            <a:lvl1pPr>
              <a:defRPr sz="33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7724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077E3-58A1-4CC8-AB07-7B0F232675B9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39624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1AB2-E226-475B-ACA9-56134EA29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62267E-801B-471E-9238-39756EA41642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1CA35-E46C-428E-AFF4-93D508BA36D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F908F4-55E7-4249-A9D8-3C30605B304A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CF8F9-2B4A-46B5-B97B-5A9745499AF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5C3527-699A-4067-AA53-9B3669481E2D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1E6A2-953E-49DA-A3C6-959BE194A19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C9A478-0D23-4C12-A299-2ABDF4D88AC8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DD65-D9B6-4A46-9103-DE265123F97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1C8D993-E76B-42B8-81F1-1E54526FAD8A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C10D38-F3E7-44C5-8FBB-3506F654831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7883B-E6A2-4132-BE5C-72AB747703C5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88B72-0991-4A57-BAC0-9022D307D91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DAA16A-A6AE-436F-B60E-5CECF1E0FDD7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46042-0706-44AE-AD28-32483FDACC8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7E2F8D-7FC4-449F-BAFE-6F2E3A44FC83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07D08-518E-45DE-8C52-634B25CBC38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2E96F8-CD3D-4A83-A57D-37FB3CFC2A59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A514C-0C84-4EB8-8B73-FADDDF32220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54D44B-C9A9-4643-9699-77929E8E0F64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A11F7-5C59-4569-94AA-078FD04CD6F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3CB97-7F19-4796-A0CC-D3B463B5DC27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40005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5998B-9D9D-46A4-B14C-DC7DDAD92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66800" y="6381750"/>
            <a:ext cx="2895600" cy="476250"/>
          </a:xfrm>
        </p:spPr>
        <p:txBody>
          <a:bodyPr/>
          <a:lstStyle>
            <a:lvl1pPr>
              <a:defRPr>
                <a:solidFill>
                  <a:srgbClr val="1741B7"/>
                </a:solidFill>
              </a:defRPr>
            </a:lvl1pPr>
          </a:lstStyle>
          <a:p>
            <a:r>
              <a:rPr lang="en-GB" smtClean="0"/>
              <a:t>Aziz M. Qaroush - Birzeit University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4800" y="6305550"/>
            <a:ext cx="533400" cy="476250"/>
          </a:xfrm>
        </p:spPr>
        <p:txBody>
          <a:bodyPr/>
          <a:lstStyle>
            <a:lvl1pPr>
              <a:defRPr/>
            </a:lvl1pPr>
          </a:lstStyle>
          <a:p>
            <a:fld id="{7997E412-5763-4870-9721-33D91198F6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82B1D5-FEFD-44BF-A699-B1F911425875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60081-6FF9-447D-A58A-E0B61E0FB50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7D6958-A2B0-4F60-9D86-EF291C4DD0DE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1CA35-E46C-428E-AFF4-93D508BA36D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214C91-31B8-4716-93AA-1904E469267D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CF8F9-2B4A-46B5-B97B-5A9745499AF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F36CEF-4CBE-49CE-9946-4E7988C86D89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1E6A2-953E-49DA-A3C6-959BE194A19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6AD0F1-B811-4A18-A412-427E9242473D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DD65-D9B6-4A46-9103-DE265123F97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053C47F-00FD-47BD-82DF-CF3219A70298}" type="datetime1">
              <a:rPr lang="en-US" smtClean="0">
                <a:solidFill>
                  <a:srgbClr val="000000"/>
                </a:solidFill>
              </a:rPr>
              <a:pPr/>
              <a:t>3/17/2021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C10D38-F3E7-44C5-8FBB-3506F654831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D90F2-8C91-4C3A-A45F-0C107198E31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CBCBD-15D0-4151-9647-D8B6236AA1C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C1200-DC9E-4BE8-B9CA-E04361B679A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1835-9E77-4FF0-9C39-328F8EB176B6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39624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DF659-78FE-435F-A1F8-8A6F9550C2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06CD7-B427-4A96-AE22-A14890D5051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75AFB-EC83-45EB-BE9E-7DBB5057B80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C90EC-C7F8-45A7-A8CE-3476C0E79DD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F2EED-1376-4BB9-BEB8-CF69372455E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6FE88-CB86-4864-A7F6-C044EFCE0146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5CF61-D901-44BF-9436-A46EB70FBB1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4CDBD-739E-4EFE-B952-42ABC732F2C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FDBEC-4861-4806-BAE3-CCDD3AE98DA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36E77A8-13D1-4025-BF63-ACA072E58A4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EE8B6-0F8A-40C2-B938-97A0FEF178DA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39624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D7A20-7EAB-469B-A6DB-16A66EB2B0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1184E-A45D-4C4A-B287-5E5F60E3849B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39624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49321-4A9C-4B75-A75A-770639B6BF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F9734-F1E7-4961-BCAC-7FB9D79BF6E7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39624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810BE-5E21-4D3B-970E-5BF86E80E2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3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BE8E9-72FA-42D1-9318-5F313F08E31C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00800"/>
            <a:ext cx="39624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3246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323CB-3A5E-411D-90AD-71BEAED0C8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AC884-10DD-4512-8DA7-B7C68A565247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886200" cy="4572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121E1-4C16-4F6D-AD47-F1F5BCE280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  <a:ea typeface="ヒラギノ明朝 ProN W3" charset="0"/>
                <a:cs typeface="ヒラギノ明朝 ProN W3" charset="0"/>
              </a:defRPr>
            </a:lvl1pPr>
          </a:lstStyle>
          <a:p>
            <a:pPr>
              <a:defRPr/>
            </a:pPr>
            <a:fld id="{4773EAC6-5B44-45CA-89C7-65B63BC3FD1B}" type="datetime1">
              <a:rPr lang="en-US" smtClean="0"/>
              <a:pPr>
                <a:defRPr/>
              </a:pPr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4008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dirty="0">
                <a:solidFill>
                  <a:schemeClr val="tx2"/>
                </a:solidFill>
                <a:ea typeface="ヒラギノ明朝 ProN W3" charset="0"/>
                <a:cs typeface="ヒラギノ明朝 ProN W3" charset="0"/>
              </a:defRPr>
            </a:lvl1pPr>
          </a:lstStyle>
          <a:p>
            <a:pPr>
              <a:defRPr/>
            </a:pPr>
            <a:r>
              <a:rPr lang="en-US" smtClean="0"/>
              <a:t>Aziz M. Qaroush - Birzeit University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3246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0414292E-BEC3-49D1-B47E-8C2EE72F21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8" r:id="rId2"/>
    <p:sldLayoutId id="2147483686" r:id="rId3"/>
    <p:sldLayoutId id="2147483679" r:id="rId4"/>
    <p:sldLayoutId id="2147483680" r:id="rId5"/>
    <p:sldLayoutId id="2147483681" r:id="rId6"/>
    <p:sldLayoutId id="2147483682" r:id="rId7"/>
    <p:sldLayoutId id="2147483687" r:id="rId8"/>
    <p:sldLayoutId id="2147483688" r:id="rId9"/>
    <p:sldLayoutId id="2147483683" r:id="rId10"/>
    <p:sldLayoutId id="2147483684" r:id="rId11"/>
    <p:sldLayoutId id="2147483689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les styles du </a:t>
            </a:r>
            <a:r>
              <a:rPr lang="en-GB" dirty="0" err="1" smtClean="0"/>
              <a:t>texte</a:t>
            </a:r>
            <a:r>
              <a:rPr lang="en-GB" dirty="0" smtClean="0"/>
              <a:t> du masque</a:t>
            </a:r>
          </a:p>
          <a:p>
            <a:pPr lvl="1"/>
            <a:r>
              <a:rPr lang="en-GB" dirty="0" err="1" smtClean="0"/>
              <a:t>Deuxième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Troisième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Quatrième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Cinquième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69E57F2-B064-45E2-BEF1-CC863C3D6B75}" type="datetime1">
              <a:rPr lang="en-US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pPr/>
              <a:t>3/17/2021</a:t>
            </a:fld>
            <a:endParaRPr lang="en-GB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Aziz M. Qaroush - Birzeit University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C90A13-B4C7-4152-A3B2-7866859C2706}" type="slidenum">
              <a:rPr lang="en-GB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76200" y="76200"/>
            <a:ext cx="8991600" cy="6705600"/>
          </a:xfrm>
          <a:prstGeom prst="roundRect">
            <a:avLst>
              <a:gd name="adj" fmla="val 478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Cliquez</a:t>
            </a:r>
            <a:r>
              <a:rPr lang="en-GB" dirty="0" smtClean="0"/>
              <a:t> pour modifier les styles du </a:t>
            </a:r>
            <a:r>
              <a:rPr lang="en-GB" dirty="0" err="1" smtClean="0"/>
              <a:t>texte</a:t>
            </a:r>
            <a:r>
              <a:rPr lang="en-GB" dirty="0" smtClean="0"/>
              <a:t> du masque</a:t>
            </a:r>
          </a:p>
          <a:p>
            <a:pPr lvl="1"/>
            <a:r>
              <a:rPr lang="en-GB" dirty="0" err="1" smtClean="0"/>
              <a:t>Deuxième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2"/>
            <a:r>
              <a:rPr lang="en-GB" dirty="0" err="1" smtClean="0"/>
              <a:t>Troisième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3"/>
            <a:r>
              <a:rPr lang="en-GB" dirty="0" err="1" smtClean="0"/>
              <a:t>Quatrième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  <a:p>
            <a:pPr lvl="4"/>
            <a:r>
              <a:rPr lang="en-GB" dirty="0" err="1" smtClean="0"/>
              <a:t>Cinquième</a:t>
            </a:r>
            <a:r>
              <a:rPr lang="en-GB" dirty="0" smtClean="0"/>
              <a:t> </a:t>
            </a:r>
            <a:r>
              <a:rPr lang="en-GB" dirty="0" err="1" smtClean="0"/>
              <a:t>niveau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9BE12B5-7B5A-4577-B812-9BC3C63DE65E}" type="datetime1">
              <a:rPr lang="en-US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pPr/>
              <a:t>3/17/2021</a:t>
            </a:fld>
            <a:endParaRPr lang="en-GB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Aziz M. Qaroush - Birzeit University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C90A13-B4C7-4152-A3B2-7866859C2706}" type="slidenum">
              <a:rPr lang="en-GB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76200" y="76200"/>
            <a:ext cx="8991600" cy="6705600"/>
          </a:xfrm>
          <a:prstGeom prst="roundRect">
            <a:avLst>
              <a:gd name="adj" fmla="val 478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Cliquez pour modifier les styles du texte du masque</a:t>
            </a:r>
          </a:p>
          <a:p>
            <a:pPr lvl="1"/>
            <a:r>
              <a:rPr lang="en-GB" smtClean="0"/>
              <a:t>Deuxième niveau</a:t>
            </a:r>
          </a:p>
          <a:p>
            <a:pPr lvl="2"/>
            <a:r>
              <a:rPr lang="en-GB" smtClean="0"/>
              <a:t>Troisième niveau</a:t>
            </a:r>
          </a:p>
          <a:p>
            <a:pPr lvl="3"/>
            <a:r>
              <a:rPr lang="en-GB" smtClean="0"/>
              <a:t>Quatrième niveau</a:t>
            </a:r>
          </a:p>
          <a:p>
            <a:pPr lvl="4"/>
            <a:r>
              <a:rPr lang="en-GB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296044-9B20-4913-A78D-47CCAAB9241B}" type="slidenum">
              <a:rPr lang="en-GB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pPr/>
              <a:t>‹#›</a:t>
            </a:fld>
            <a:endParaRPr lang="en-GB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76200" y="3886200"/>
            <a:ext cx="9220200" cy="106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5100" b="1" dirty="0" smtClean="0">
                <a:solidFill>
                  <a:schemeClr val="accent2"/>
                </a:solidFill>
              </a:rPr>
              <a:t>Constraint Satisfaction </a:t>
            </a:r>
            <a:r>
              <a:rPr lang="en-US" sz="5100" b="1" dirty="0" smtClean="0">
                <a:solidFill>
                  <a:schemeClr val="accent2"/>
                </a:solidFill>
              </a:rPr>
              <a:t>Problems   (Local Search)</a:t>
            </a:r>
            <a:endParaRPr lang="en-GB" sz="5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GB" sz="5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sz="5000" dirty="0" smtClean="0"/>
              <a:t>Artificial Intelligence</a:t>
            </a:r>
            <a:br>
              <a:rPr sz="5000" dirty="0" smtClean="0"/>
            </a:br>
            <a:r>
              <a:rPr sz="5000" dirty="0" smtClean="0"/>
              <a:t>ENCS </a:t>
            </a:r>
            <a:r>
              <a:rPr sz="5000" dirty="0" smtClean="0"/>
              <a:t>3340</a:t>
            </a:r>
            <a:endParaRPr lang="en-GB" sz="5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806AB-34E8-4A09-8AFB-BE42F534411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CSPs and Search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572000"/>
          </a:xfrm>
          <a:ln/>
        </p:spPr>
        <p:txBody>
          <a:bodyPr rIns="130174"/>
          <a:lstStyle/>
          <a:p>
            <a:pPr marL="0" indent="0">
              <a:buNone/>
            </a:pPr>
            <a:r>
              <a:rPr lang="en-US" sz="4000" dirty="0"/>
              <a:t>I</a:t>
            </a:r>
            <a:r>
              <a:rPr lang="en-US" sz="4000" dirty="0" smtClean="0"/>
              <a:t>n </a:t>
            </a:r>
            <a:r>
              <a:rPr lang="en-US" sz="4000" dirty="0"/>
              <a:t>principle, any search algorithm can be used to solve a </a:t>
            </a:r>
            <a:r>
              <a:rPr lang="en-US" sz="4000" dirty="0" err="1" smtClean="0"/>
              <a:t>CSP</a:t>
            </a:r>
            <a:r>
              <a:rPr lang="en-US" sz="4000" dirty="0" smtClean="0"/>
              <a:t>, but:</a:t>
            </a:r>
            <a:endParaRPr lang="en-US" sz="4000" dirty="0"/>
          </a:p>
          <a:p>
            <a:pPr marL="723900" lvl="1"/>
            <a:r>
              <a:rPr lang="en-US" sz="3200" dirty="0"/>
              <a:t>awful branching factor</a:t>
            </a:r>
          </a:p>
          <a:p>
            <a:pPr marL="1066800" lvl="2"/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n*d</a:t>
            </a:r>
            <a:r>
              <a:rPr lang="en-US" sz="2400" dirty="0"/>
              <a:t> for </a:t>
            </a:r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n</a:t>
            </a:r>
            <a:r>
              <a:rPr lang="en-US" sz="2400" dirty="0"/>
              <a:t> variables with  </a:t>
            </a:r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d</a:t>
            </a:r>
            <a:r>
              <a:rPr lang="en-US" sz="2400" dirty="0"/>
              <a:t> values at the top level, </a:t>
            </a:r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(n-1)*d</a:t>
            </a:r>
            <a:r>
              <a:rPr lang="en-US" sz="2400" dirty="0"/>
              <a:t> at the next level, etc.</a:t>
            </a:r>
          </a:p>
          <a:p>
            <a:pPr marL="723900" lvl="1"/>
            <a:r>
              <a:rPr lang="en-US" sz="3200" dirty="0"/>
              <a:t>not very efficient, since they neglect some </a:t>
            </a:r>
            <a:r>
              <a:rPr lang="en-US" sz="3200" dirty="0" err="1"/>
              <a:t>CSP</a:t>
            </a:r>
            <a:r>
              <a:rPr lang="en-US" sz="3200" dirty="0"/>
              <a:t> properties</a:t>
            </a:r>
          </a:p>
          <a:p>
            <a:pPr marL="1066800" lvl="2"/>
            <a:r>
              <a:rPr lang="en-US" sz="2800" dirty="0"/>
              <a:t>commutativity: the order in which values are assigned to variables is irrelevant, since the outcome is the same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685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686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686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686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686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686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6868" name="Line 20"/>
          <p:cNvSpPr>
            <a:spLocks noChangeShapeType="1"/>
          </p:cNvSpPr>
          <p:nvPr/>
        </p:nvSpPr>
        <p:spPr bwMode="auto">
          <a:xfrm flipH="1" flipV="1">
            <a:off x="4038600" y="26670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100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787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7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7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7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7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8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788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788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788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789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789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5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  ]</a:t>
            </a:r>
          </a:p>
        </p:txBody>
      </p:sp>
      <p:sp>
        <p:nvSpPr>
          <p:cNvPr id="207892" name="Line 20"/>
          <p:cNvSpPr>
            <a:spLocks noChangeShapeType="1"/>
          </p:cNvSpPr>
          <p:nvPr/>
        </p:nvSpPr>
        <p:spPr bwMode="auto">
          <a:xfrm flipV="1">
            <a:off x="4038600" y="4114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101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889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1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1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891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891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891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891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5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  ]</a:t>
            </a:r>
          </a:p>
        </p:txBody>
      </p:sp>
      <p:sp>
        <p:nvSpPr>
          <p:cNvPr id="208916" name="Line 20"/>
          <p:cNvSpPr>
            <a:spLocks noChangeShapeType="1"/>
          </p:cNvSpPr>
          <p:nvPr/>
        </p:nvSpPr>
        <p:spPr bwMode="auto">
          <a:xfrm flipV="1">
            <a:off x="6096000" y="2514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102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992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92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92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92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92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992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2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3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3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3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3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3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93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993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4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 b="1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993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993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993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5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  ]</a:t>
            </a:r>
          </a:p>
        </p:txBody>
      </p:sp>
      <p:sp>
        <p:nvSpPr>
          <p:cNvPr id="209940" name="Line 20"/>
          <p:cNvSpPr>
            <a:spLocks noChangeShapeType="1"/>
          </p:cNvSpPr>
          <p:nvPr/>
        </p:nvSpPr>
        <p:spPr bwMode="auto">
          <a:xfrm flipV="1">
            <a:off x="6096000" y="2514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103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1094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4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4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95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95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096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4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 b="1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096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096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096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  ]</a:t>
            </a:r>
          </a:p>
        </p:txBody>
      </p:sp>
      <p:sp>
        <p:nvSpPr>
          <p:cNvPr id="210964" name="Line 20"/>
          <p:cNvSpPr>
            <a:spLocks noChangeShapeType="1"/>
          </p:cNvSpPr>
          <p:nvPr/>
        </p:nvSpPr>
        <p:spPr bwMode="auto">
          <a:xfrm flipV="1">
            <a:off x="4191000" y="4191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104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1197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7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7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7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7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97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7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7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7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8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8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8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198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198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4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 b="1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198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198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54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1198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  ]</a:t>
            </a:r>
          </a:p>
        </p:txBody>
      </p:sp>
      <p:sp>
        <p:nvSpPr>
          <p:cNvPr id="211988" name="Text Box 20"/>
          <p:cNvSpPr txBox="1">
            <a:spLocks noChangeArrowheads="1"/>
          </p:cNvSpPr>
          <p:nvPr/>
        </p:nvSpPr>
        <p:spPr bwMode="auto">
          <a:xfrm>
            <a:off x="3048000" y="5486400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Solution !!!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105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655638"/>
          </a:xfrm>
          <a:ln/>
        </p:spPr>
        <p:txBody>
          <a:bodyPr rIns="130174"/>
          <a:lstStyle/>
          <a:p>
            <a:r>
              <a:rPr lang="en-US" dirty="0"/>
              <a:t>Local Search and CSP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772400" cy="5105400"/>
          </a:xfrm>
          <a:ln/>
        </p:spPr>
        <p:txBody>
          <a:bodyPr rIns="130174"/>
          <a:lstStyle/>
          <a:p>
            <a:pPr>
              <a:lnSpc>
                <a:spcPct val="90000"/>
              </a:lnSpc>
            </a:pPr>
            <a:r>
              <a:rPr lang="en-US" sz="2400" dirty="0"/>
              <a:t>local search (iterative improvement) is frequently used for constraint satisfaction problems</a:t>
            </a:r>
          </a:p>
          <a:p>
            <a:pPr marL="723900" lvl="1">
              <a:lnSpc>
                <a:spcPct val="90000"/>
              </a:lnSpc>
            </a:pPr>
            <a:r>
              <a:rPr lang="en-US" sz="2000" dirty="0"/>
              <a:t>values are assigned to all variables</a:t>
            </a:r>
          </a:p>
          <a:p>
            <a:pPr marL="723900" lvl="1">
              <a:lnSpc>
                <a:spcPct val="90000"/>
              </a:lnSpc>
            </a:pPr>
            <a:r>
              <a:rPr lang="en-US" sz="2000" dirty="0"/>
              <a:t>modification operators move the configuration towards a </a:t>
            </a:r>
            <a:r>
              <a:rPr lang="en-US" sz="2000" dirty="0" smtClean="0"/>
              <a:t>solution</a:t>
            </a:r>
          </a:p>
          <a:p>
            <a:pPr marL="723900"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often called heuristic repair methods</a:t>
            </a:r>
          </a:p>
          <a:p>
            <a:pPr marL="723900" lvl="1">
              <a:lnSpc>
                <a:spcPct val="90000"/>
              </a:lnSpc>
            </a:pPr>
            <a:r>
              <a:rPr lang="en-US" sz="2000" dirty="0"/>
              <a:t>repair inconsistencies in the current </a:t>
            </a:r>
            <a:r>
              <a:rPr lang="en-US" sz="2000" dirty="0" smtClean="0"/>
              <a:t>configuration</a:t>
            </a:r>
          </a:p>
          <a:p>
            <a:pPr marL="723900"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simple strategy: min-conflicts</a:t>
            </a:r>
          </a:p>
          <a:p>
            <a:pPr marL="723900" lvl="1">
              <a:lnSpc>
                <a:spcPct val="90000"/>
              </a:lnSpc>
            </a:pPr>
            <a:r>
              <a:rPr lang="en-US" sz="2000" dirty="0"/>
              <a:t>minimizes the number of conflicts with other variables</a:t>
            </a:r>
          </a:p>
          <a:p>
            <a:pPr marL="723900" lvl="1">
              <a:lnSpc>
                <a:spcPct val="90000"/>
              </a:lnSpc>
            </a:pPr>
            <a:r>
              <a:rPr lang="en-US" sz="2000" dirty="0"/>
              <a:t>solves many problems very quickly</a:t>
            </a:r>
          </a:p>
          <a:p>
            <a:pPr marL="1066800" lvl="2">
              <a:lnSpc>
                <a:spcPct val="90000"/>
              </a:lnSpc>
            </a:pPr>
            <a:r>
              <a:rPr lang="en-US" sz="1800" dirty="0"/>
              <a:t>million-queens problem in less than 50 </a:t>
            </a:r>
            <a:r>
              <a:rPr lang="en-US" sz="1800" dirty="0" smtClean="0"/>
              <a:t>steps</a:t>
            </a:r>
          </a:p>
          <a:p>
            <a:pPr marL="1066800" lvl="2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/>
              <a:t>can be run as </a:t>
            </a:r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online</a:t>
            </a:r>
            <a:r>
              <a:rPr lang="en-US" sz="2400" dirty="0"/>
              <a:t> algorithm</a:t>
            </a:r>
          </a:p>
          <a:p>
            <a:pPr marL="723900" lvl="1">
              <a:lnSpc>
                <a:spcPct val="90000"/>
              </a:lnSpc>
            </a:pPr>
            <a:r>
              <a:rPr lang="en-US" sz="2000" dirty="0"/>
              <a:t>use the current state as new initial state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Local search for CSPs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851900" cy="4013200"/>
          </a:xfrm>
          <a:ln/>
        </p:spPr>
        <p:txBody>
          <a:bodyPr rIns="130174"/>
          <a:lstStyle/>
          <a:p>
            <a:pPr>
              <a:lnSpc>
                <a:spcPct val="80000"/>
              </a:lnSpc>
            </a:pPr>
            <a:r>
              <a:rPr lang="en-US" sz="2400" dirty="0"/>
              <a:t>Hill-climbing, simulated annealing typically work with "complete" states, i.e., all variables </a:t>
            </a:r>
            <a:r>
              <a:rPr lang="en-US" sz="2400" dirty="0" smtClean="0"/>
              <a:t>assigned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To apply to CSPs:</a:t>
            </a:r>
          </a:p>
          <a:p>
            <a:pPr marL="723900" lvl="1">
              <a:lnSpc>
                <a:spcPct val="80000"/>
              </a:lnSpc>
            </a:pPr>
            <a:r>
              <a:rPr lang="en-US" sz="2000" dirty="0"/>
              <a:t>allow states with unsatisfied constraints</a:t>
            </a:r>
          </a:p>
          <a:p>
            <a:pPr marL="723900" lvl="1">
              <a:lnSpc>
                <a:spcPct val="80000"/>
              </a:lnSpc>
            </a:pPr>
            <a:r>
              <a:rPr lang="en-US" sz="2000" dirty="0"/>
              <a:t>operators </a:t>
            </a:r>
            <a:r>
              <a:rPr lang="en-US" sz="2000" dirty="0">
                <a:solidFill>
                  <a:srgbClr val="FF0000"/>
                </a:solidFill>
              </a:rPr>
              <a:t>reassign</a:t>
            </a:r>
            <a:r>
              <a:rPr lang="en-US" sz="2000" dirty="0"/>
              <a:t> variable </a:t>
            </a:r>
            <a:r>
              <a:rPr lang="en-US" sz="2000" dirty="0" smtClean="0"/>
              <a:t>values</a:t>
            </a:r>
          </a:p>
          <a:p>
            <a:pPr marL="723900" lvl="1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sz="2400" dirty="0"/>
              <a:t>Variable selection: randomly select any conflicted </a:t>
            </a:r>
            <a:r>
              <a:rPr lang="en-US" sz="2400" dirty="0" smtClean="0"/>
              <a:t>variable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sz="2400" dirty="0"/>
              <a:t>Value selection by </a:t>
            </a:r>
            <a:r>
              <a:rPr lang="en-US" sz="2400" dirty="0">
                <a:solidFill>
                  <a:srgbClr val="FF0000"/>
                </a:solidFill>
              </a:rPr>
              <a:t>min-conflicts </a:t>
            </a:r>
            <a:r>
              <a:rPr lang="en-US" sz="2400" dirty="0"/>
              <a:t>heuristic:</a:t>
            </a:r>
          </a:p>
          <a:p>
            <a:pPr marL="723900" lvl="1">
              <a:lnSpc>
                <a:spcPct val="80000"/>
              </a:lnSpc>
            </a:pPr>
            <a:r>
              <a:rPr lang="en-US" sz="2000" dirty="0"/>
              <a:t>choose value that violates the fewest constraints</a:t>
            </a:r>
          </a:p>
          <a:p>
            <a:pPr marL="723900" lvl="1">
              <a:lnSpc>
                <a:spcPct val="80000"/>
              </a:lnSpc>
            </a:pPr>
            <a:r>
              <a:rPr lang="en-US" sz="2000" dirty="0"/>
              <a:t>i.e., hill-climb with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h(n) </a:t>
            </a:r>
            <a:r>
              <a:rPr lang="en-US" sz="2000" dirty="0"/>
              <a:t>= total number of violated constraints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Example: 4-Queens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24900" cy="5118100"/>
          </a:xfrm>
          <a:ln/>
        </p:spPr>
        <p:txBody>
          <a:bodyPr rIns="130174"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100" dirty="0">
                <a:solidFill>
                  <a:srgbClr val="B44CAD"/>
                </a:solidFill>
              </a:rPr>
              <a:t>States</a:t>
            </a:r>
            <a:r>
              <a:rPr lang="en-US" sz="2100" dirty="0"/>
              <a:t>: 4 queens in 4 columns (4</a:t>
            </a:r>
            <a:r>
              <a:rPr lang="en-US" sz="2100" baseline="30000" dirty="0"/>
              <a:t>4</a:t>
            </a:r>
            <a:r>
              <a:rPr lang="en-US" sz="2100" dirty="0"/>
              <a:t> = 256 states)</a:t>
            </a:r>
            <a:br>
              <a:rPr lang="en-US" sz="2100" dirty="0"/>
            </a:br>
            <a:endParaRPr lang="en-US" sz="21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r>
              <a:rPr lang="en-US" sz="2100" dirty="0">
                <a:solidFill>
                  <a:srgbClr val="B44CAD"/>
                </a:solidFill>
              </a:rPr>
              <a:t>Actions</a:t>
            </a:r>
            <a:r>
              <a:rPr lang="en-US" sz="2100" dirty="0"/>
              <a:t>: move queen in column</a:t>
            </a:r>
            <a:br>
              <a:rPr lang="en-US" sz="2100" dirty="0"/>
            </a:br>
            <a:endParaRPr lang="en-US" sz="21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r>
              <a:rPr lang="en-US" sz="2100" dirty="0">
                <a:solidFill>
                  <a:srgbClr val="B44CAD"/>
                </a:solidFill>
              </a:rPr>
              <a:t>Goal test</a:t>
            </a:r>
            <a:r>
              <a:rPr lang="en-US" sz="2100" dirty="0"/>
              <a:t>: no attacks</a:t>
            </a:r>
            <a:br>
              <a:rPr lang="en-US" sz="2100" dirty="0"/>
            </a:br>
            <a:endParaRPr lang="en-US" sz="21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r>
              <a:rPr lang="en-US" sz="2100" dirty="0">
                <a:solidFill>
                  <a:srgbClr val="B44CAD"/>
                </a:solidFill>
              </a:rPr>
              <a:t>Evaluation</a:t>
            </a:r>
            <a:r>
              <a:rPr lang="en-US" sz="2100" dirty="0"/>
              <a:t>: </a:t>
            </a:r>
            <a:r>
              <a:rPr lang="en-US" sz="2100" dirty="0">
                <a:latin typeface="Tahoma" charset="0"/>
                <a:cs typeface="Tahoma" charset="0"/>
                <a:sym typeface="Tahoma" charset="0"/>
              </a:rPr>
              <a:t>h(n) </a:t>
            </a:r>
            <a:r>
              <a:rPr lang="en-US" sz="2100" dirty="0"/>
              <a:t>= number of attacks</a:t>
            </a:r>
            <a:br>
              <a:rPr lang="en-US" sz="2100" dirty="0"/>
            </a:br>
            <a:endParaRPr lang="en-US" sz="21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endParaRPr lang="en-US" sz="2400" dirty="0"/>
          </a:p>
          <a:p>
            <a:pPr>
              <a:lnSpc>
                <a:spcPct val="80000"/>
              </a:lnSpc>
              <a:spcBef>
                <a:spcPts val="525"/>
              </a:spcBef>
            </a:pPr>
            <a:r>
              <a:rPr lang="en-US" sz="2100" dirty="0"/>
              <a:t>Given random initial state, can solve </a:t>
            </a:r>
            <a:r>
              <a:rPr lang="en-US" sz="2100" dirty="0">
                <a:latin typeface="Tahoma" charset="0"/>
                <a:cs typeface="Tahoma" charset="0"/>
                <a:sym typeface="Tahoma" charset="0"/>
              </a:rPr>
              <a:t>n</a:t>
            </a:r>
            <a:r>
              <a:rPr lang="en-US" sz="2100" dirty="0"/>
              <a:t>-queens in almost constant time for arbitrary </a:t>
            </a:r>
            <a:r>
              <a:rPr lang="en-US" sz="2100" dirty="0">
                <a:latin typeface="Tahoma" charset="0"/>
                <a:cs typeface="Tahoma" charset="0"/>
                <a:sym typeface="Tahoma" charset="0"/>
              </a:rPr>
              <a:t>n</a:t>
            </a:r>
            <a:r>
              <a:rPr lang="en-US" sz="2100" dirty="0"/>
              <a:t> with high probability (e.g., </a:t>
            </a:r>
            <a:r>
              <a:rPr lang="en-US" sz="2100" dirty="0">
                <a:latin typeface="Tahoma" charset="0"/>
                <a:cs typeface="Tahoma" charset="0"/>
                <a:sym typeface="Tahoma" charset="0"/>
              </a:rPr>
              <a:t>n</a:t>
            </a:r>
            <a:r>
              <a:rPr lang="en-US" sz="2100" dirty="0"/>
              <a:t> = 10,000,000)</a:t>
            </a:r>
            <a:br>
              <a:rPr lang="en-US" sz="2100" dirty="0"/>
            </a:br>
            <a:endParaRPr lang="en-US" sz="2100" dirty="0"/>
          </a:p>
        </p:txBody>
      </p:sp>
      <p:pic>
        <p:nvPicPr>
          <p:cNvPr id="63494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6713" y="3429000"/>
            <a:ext cx="5792787" cy="1766888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Chapter Summary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95399"/>
            <a:ext cx="8153400" cy="453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Backtracking Search for CSPs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variation of depth-first search that is often used for CSPs</a:t>
            </a:r>
          </a:p>
          <a:p>
            <a:pPr marL="723900" lvl="1"/>
            <a:r>
              <a:rPr lang="en-US" sz="3200" dirty="0"/>
              <a:t>values are chosen for one variable at a time</a:t>
            </a:r>
          </a:p>
          <a:p>
            <a:pPr marL="723900" lvl="1"/>
            <a:r>
              <a:rPr lang="en-US" sz="3200" dirty="0"/>
              <a:t>if no legal values are left, the algorithm </a:t>
            </a:r>
            <a:r>
              <a:rPr lang="en-US" sz="3200" dirty="0">
                <a:solidFill>
                  <a:srgbClr val="FF0000"/>
                </a:solidFill>
              </a:rPr>
              <a:t>backs up </a:t>
            </a:r>
            <a:r>
              <a:rPr lang="en-US" sz="3200" dirty="0"/>
              <a:t>and changes a </a:t>
            </a:r>
            <a:r>
              <a:rPr lang="en-US" sz="3200" b="1" dirty="0">
                <a:solidFill>
                  <a:srgbClr val="FF0000"/>
                </a:solidFill>
              </a:rPr>
              <a:t>previous assignment</a:t>
            </a:r>
          </a:p>
          <a:p>
            <a:pPr marL="723900" lvl="1"/>
            <a:r>
              <a:rPr lang="en-US" sz="3200" dirty="0"/>
              <a:t>very easy to implement</a:t>
            </a:r>
          </a:p>
          <a:p>
            <a:pPr marL="1066800" lvl="2"/>
            <a:r>
              <a:rPr lang="en-US" sz="2400" dirty="0"/>
              <a:t>initial state, successor function, goal test are standardized</a:t>
            </a:r>
          </a:p>
          <a:p>
            <a:pPr marL="723900" lvl="1"/>
            <a:r>
              <a:rPr lang="en-US" sz="3600" dirty="0"/>
              <a:t>not very efficient</a:t>
            </a:r>
          </a:p>
          <a:p>
            <a:pPr marL="1066800" lvl="2"/>
            <a:r>
              <a:rPr lang="en-US" sz="2400" dirty="0"/>
              <a:t>can be improved by trying to select more </a:t>
            </a:r>
            <a:r>
              <a:rPr lang="en-US" sz="2400" b="1" dirty="0">
                <a:solidFill>
                  <a:srgbClr val="FF0000"/>
                </a:solidFill>
              </a:rPr>
              <a:t>suitable unassigned </a:t>
            </a:r>
            <a:r>
              <a:rPr lang="en-US" sz="2400" dirty="0"/>
              <a:t>variables </a:t>
            </a:r>
            <a:r>
              <a:rPr lang="en-US" sz="2400" b="1" dirty="0">
                <a:solidFill>
                  <a:srgbClr val="FF0000"/>
                </a:solidFill>
              </a:rPr>
              <a:t>first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 dirty="0"/>
              <a:t>Backtracking </a:t>
            </a:r>
            <a:r>
              <a:rPr lang="en-US" dirty="0" smtClean="0"/>
              <a:t>search Algorithm</a:t>
            </a:r>
            <a:endParaRPr lang="en-US" dirty="0"/>
          </a:p>
        </p:txBody>
      </p:sp>
      <p:pic>
        <p:nvPicPr>
          <p:cNvPr id="41989" name="Picture 5"/>
          <p:cNvPicPr>
            <a:picLocks noChangeArrowheads="1"/>
          </p:cNvPicPr>
          <p:nvPr/>
        </p:nvPicPr>
        <p:blipFill>
          <a:blip r:embed="rId2" cstate="print"/>
          <a:srcRect l="17188" t="21875" r="13280" b="29166"/>
          <a:stretch>
            <a:fillRect/>
          </a:stretch>
        </p:blipFill>
        <p:spPr bwMode="auto">
          <a:xfrm>
            <a:off x="533400" y="1219200"/>
            <a:ext cx="8229600" cy="4495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Backtracking example</a:t>
            </a:r>
          </a:p>
        </p:txBody>
      </p:sp>
      <p:pic>
        <p:nvPicPr>
          <p:cNvPr id="43013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1619250"/>
            <a:ext cx="5857875" cy="36195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6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1619250"/>
            <a:ext cx="5857875" cy="36195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Backtracking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Backtracking example</a:t>
            </a:r>
          </a:p>
        </p:txBody>
      </p:sp>
      <p:pic>
        <p:nvPicPr>
          <p:cNvPr id="45061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63" y="1619250"/>
            <a:ext cx="5857875" cy="36195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 dirty="0"/>
              <a:t>Backtracking example</a:t>
            </a:r>
          </a:p>
        </p:txBody>
      </p:sp>
      <p:pic>
        <p:nvPicPr>
          <p:cNvPr id="46085" name="Picture 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977900"/>
            <a:ext cx="5857875" cy="36195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6" name="Content Placeholder 5" descr="australia-least-constraining-valu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876800"/>
            <a:ext cx="5553075" cy="1314450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7010400" y="25908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17"/>
          <p:cNvSpPr>
            <a:spLocks noChangeShapeType="1"/>
          </p:cNvSpPr>
          <p:nvPr/>
        </p:nvSpPr>
        <p:spPr bwMode="auto">
          <a:xfrm flipH="1" flipV="1">
            <a:off x="1938337" y="4343400"/>
            <a:ext cx="1752600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1136" y="4953000"/>
            <a:ext cx="2900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Which assignment for Q should we choose?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4700" y="390267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1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3902670"/>
            <a:ext cx="41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2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4381" y="5943600"/>
            <a:ext cx="41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2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72300" y="435798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1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86099" y="3880931"/>
            <a:ext cx="2900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If we start with 2, backtrack to 1 as no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choices for SA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 sz="4000"/>
              <a:t>Improving backtracking efficiency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534400" cy="4572000"/>
          </a:xfrm>
          <a:ln/>
        </p:spPr>
        <p:txBody>
          <a:bodyPr rIns="130174"/>
          <a:lstStyle/>
          <a:p>
            <a:r>
              <a:rPr lang="en-US" dirty="0">
                <a:solidFill>
                  <a:srgbClr val="FF0000"/>
                </a:solidFill>
              </a:rPr>
              <a:t>General-purpose</a:t>
            </a:r>
            <a:r>
              <a:rPr lang="en-US" dirty="0"/>
              <a:t> methods can give huge gains in speed:</a:t>
            </a:r>
            <a:br>
              <a:rPr lang="en-US" dirty="0"/>
            </a:br>
            <a:endParaRPr lang="en-US" dirty="0"/>
          </a:p>
          <a:p>
            <a:pPr marL="952500" lvl="1" indent="-457200">
              <a:buFont typeface="+mj-lt"/>
              <a:buAutoNum type="arabicPeriod"/>
            </a:pPr>
            <a:r>
              <a:rPr lang="en-US" dirty="0"/>
              <a:t>Which variable should be assigned next</a:t>
            </a:r>
            <a:r>
              <a:rPr lang="en-US" dirty="0" smtClean="0"/>
              <a:t>? {</a:t>
            </a:r>
            <a:r>
              <a:rPr lang="en-US" i="1" dirty="0"/>
              <a:t>WA, NT, Q, NSW, V, SA, T</a:t>
            </a:r>
            <a:r>
              <a:rPr lang="en-US" dirty="0"/>
              <a:t> </a:t>
            </a:r>
            <a:r>
              <a:rPr lang="en-US" dirty="0" smtClean="0"/>
              <a:t>}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952500" lvl="1" indent="-457200">
              <a:buFont typeface="+mj-lt"/>
              <a:buAutoNum type="arabicPeriod"/>
            </a:pPr>
            <a:r>
              <a:rPr lang="en-US" dirty="0"/>
              <a:t>In what order should its values be tried</a:t>
            </a:r>
            <a:r>
              <a:rPr lang="en-US" dirty="0" smtClean="0"/>
              <a:t>?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 [</a:t>
            </a:r>
            <a:r>
              <a:rPr lang="en-US" u="sng" dirty="0" err="1">
                <a:solidFill>
                  <a:srgbClr val="FF0000"/>
                </a:solidFill>
                <a:latin typeface="Tahoma" pitchFamily="34" charset="0"/>
                <a:cs typeface="Arial" pitchFamily="34" charset="0"/>
              </a:rPr>
              <a:t>R</a:t>
            </a:r>
            <a:r>
              <a:rPr lang="en-US" u="sng" dirty="0" err="1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,</a:t>
            </a:r>
            <a:r>
              <a:rPr lang="en-US" u="sng" dirty="0" err="1">
                <a:solidFill>
                  <a:srgbClr val="0000FF"/>
                </a:solidFill>
                <a:latin typeface="Tahoma" pitchFamily="34" charset="0"/>
                <a:cs typeface="Arial" pitchFamily="34" charset="0"/>
              </a:rPr>
              <a:t>B</a:t>
            </a:r>
            <a:r>
              <a:rPr lang="en-US" u="sng" dirty="0" err="1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,</a:t>
            </a:r>
            <a:r>
              <a:rPr lang="en-US" u="sng" dirty="0" err="1">
                <a:solidFill>
                  <a:srgbClr val="008000"/>
                </a:solidFill>
                <a:latin typeface="Tahoma" pitchFamily="34" charset="0"/>
                <a:cs typeface="Arial" pitchFamily="34" charset="0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], </a:t>
            </a:r>
            <a:r>
              <a:rPr lang="en-US" dirty="0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[</a:t>
            </a:r>
            <a:r>
              <a:rPr lang="en-US" u="sng" dirty="0">
                <a:solidFill>
                  <a:srgbClr val="FF0000"/>
                </a:solidFill>
                <a:latin typeface="Tahoma" pitchFamily="34" charset="0"/>
                <a:cs typeface="Arial" pitchFamily="34" charset="0"/>
              </a:rPr>
              <a:t>R</a:t>
            </a:r>
            <a:r>
              <a:rPr lang="en-US" u="sng" dirty="0" smtClean="0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,</a:t>
            </a:r>
            <a:r>
              <a:rPr lang="en-US" u="sng" dirty="0">
                <a:solidFill>
                  <a:srgbClr val="008000"/>
                </a:solidFill>
                <a:latin typeface="Tahoma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008000"/>
                </a:solidFill>
                <a:latin typeface="Tahoma" pitchFamily="34" charset="0"/>
                <a:cs typeface="Arial" pitchFamily="34" charset="0"/>
              </a:rPr>
              <a:t>G</a:t>
            </a:r>
            <a:r>
              <a:rPr lang="en-US" b="1" u="sng" dirty="0" smtClean="0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,</a:t>
            </a:r>
            <a:r>
              <a:rPr lang="en-US" u="sng" dirty="0">
                <a:solidFill>
                  <a:srgbClr val="0000FF"/>
                </a:solidFill>
                <a:latin typeface="Tahoma" pitchFamily="34" charset="0"/>
                <a:cs typeface="Arial" pitchFamily="34" charset="0"/>
              </a:rPr>
              <a:t> B</a:t>
            </a:r>
            <a:r>
              <a:rPr lang="en-US" b="1" dirty="0" smtClean="0">
                <a:solidFill>
                  <a:srgbClr val="000000"/>
                </a:solidFill>
                <a:latin typeface="Tahoma" pitchFamily="34" charset="0"/>
                <a:cs typeface="Arial" pitchFamily="34" charset="0"/>
              </a:rPr>
              <a:t>]</a:t>
            </a:r>
            <a:r>
              <a:rPr lang="en-US" dirty="0" smtClean="0"/>
              <a:t>,…</a:t>
            </a:r>
            <a:endParaRPr lang="en-US" dirty="0"/>
          </a:p>
          <a:p>
            <a:pPr marL="952500" lvl="1" indent="-457200">
              <a:buFont typeface="+mj-lt"/>
              <a:buAutoNum type="arabicPeriod"/>
            </a:pPr>
            <a:r>
              <a:rPr lang="en-US" dirty="0"/>
              <a:t>Can we detect inevitable failure early</a:t>
            </a:r>
            <a:r>
              <a:rPr lang="en-US" dirty="0" smtClean="0"/>
              <a:t>? Case 2 below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6" name="Content Placeholder 5" descr="australia-least-constraining-va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038600"/>
            <a:ext cx="55530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867400" y="5353050"/>
            <a:ext cx="41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2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655638"/>
          </a:xfrm>
          <a:ln/>
        </p:spPr>
        <p:txBody>
          <a:bodyPr rIns="130174"/>
          <a:lstStyle/>
          <a:p>
            <a:r>
              <a:rPr lang="en-US" b="1" dirty="0">
                <a:solidFill>
                  <a:schemeClr val="tx1"/>
                </a:solidFill>
              </a:rPr>
              <a:t>Heuristics</a:t>
            </a:r>
            <a:r>
              <a:rPr lang="en-US" dirty="0"/>
              <a:t> for CSP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46050" y="685800"/>
            <a:ext cx="8845550" cy="5334000"/>
          </a:xfrm>
          <a:ln/>
        </p:spPr>
        <p:txBody>
          <a:bodyPr rIns="130174"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most-constrain</a:t>
            </a:r>
            <a:r>
              <a:rPr lang="en-US" b="1" dirty="0">
                <a:solidFill>
                  <a:srgbClr val="00B0F0"/>
                </a:solidFill>
              </a:rPr>
              <a:t>ed</a:t>
            </a:r>
            <a:r>
              <a:rPr lang="en-US" dirty="0"/>
              <a:t> variable </a:t>
            </a:r>
            <a:r>
              <a:rPr lang="en-US" dirty="0" smtClean="0"/>
              <a:t> (</a:t>
            </a:r>
            <a:r>
              <a:rPr lang="en-US" b="1" dirty="0" smtClean="0">
                <a:solidFill>
                  <a:srgbClr val="00B050"/>
                </a:solidFill>
              </a:rPr>
              <a:t>M</a:t>
            </a:r>
            <a:r>
              <a:rPr lang="en-US" dirty="0" smtClean="0"/>
              <a:t>inimum </a:t>
            </a:r>
            <a:r>
              <a:rPr lang="en-US" b="1" dirty="0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emaining </a:t>
            </a:r>
            <a:r>
              <a:rPr lang="en-US" b="1" dirty="0" smtClean="0">
                <a:solidFill>
                  <a:srgbClr val="00B050"/>
                </a:solidFill>
              </a:rPr>
              <a:t>V</a:t>
            </a:r>
            <a:r>
              <a:rPr lang="en-US" dirty="0" smtClean="0"/>
              <a:t>alues: </a:t>
            </a:r>
            <a:r>
              <a:rPr lang="en-US" b="1" dirty="0" err="1" smtClean="0">
                <a:solidFill>
                  <a:srgbClr val="00B050"/>
                </a:solidFill>
              </a:rPr>
              <a:t>MRV</a:t>
            </a:r>
            <a:r>
              <a:rPr lang="en-US" dirty="0" smtClean="0"/>
              <a:t>, </a:t>
            </a:r>
            <a:r>
              <a:rPr lang="en-US" dirty="0"/>
              <a:t>“fail-first”)</a:t>
            </a:r>
          </a:p>
          <a:p>
            <a:pPr marL="723900" lvl="1"/>
            <a:r>
              <a:rPr lang="en-US" dirty="0"/>
              <a:t>variable with the </a:t>
            </a:r>
            <a:r>
              <a:rPr lang="en-US" b="1" dirty="0"/>
              <a:t>fewest</a:t>
            </a:r>
            <a:r>
              <a:rPr lang="en-US" dirty="0"/>
              <a:t> possible values is selected</a:t>
            </a:r>
          </a:p>
          <a:p>
            <a:pPr marL="723900" lvl="1"/>
            <a:r>
              <a:rPr lang="en-US" dirty="0"/>
              <a:t>tends to minimize the branching factor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en-US" dirty="0"/>
              <a:t>ost-</a:t>
            </a:r>
            <a:r>
              <a:rPr lang="en-US" b="1" dirty="0">
                <a:solidFill>
                  <a:srgbClr val="FF0000"/>
                </a:solidFill>
              </a:rPr>
              <a:t>c</a:t>
            </a:r>
            <a:r>
              <a:rPr lang="en-US" dirty="0"/>
              <a:t>onstrain</a:t>
            </a:r>
            <a:r>
              <a:rPr lang="en-US" b="1" dirty="0">
                <a:solidFill>
                  <a:srgbClr val="00B0F0"/>
                </a:solidFill>
              </a:rPr>
              <a:t>ing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ariable </a:t>
            </a:r>
            <a:r>
              <a:rPr lang="en-US" b="1" dirty="0">
                <a:solidFill>
                  <a:srgbClr val="FF0000"/>
                </a:solidFill>
              </a:rPr>
              <a:t>MCV</a:t>
            </a:r>
            <a:endParaRPr lang="en-US" dirty="0"/>
          </a:p>
          <a:p>
            <a:pPr marL="723900" lvl="1"/>
            <a:r>
              <a:rPr lang="en-US" dirty="0"/>
              <a:t>variable with the </a:t>
            </a:r>
            <a:r>
              <a:rPr lang="en-US" b="1" dirty="0"/>
              <a:t>largest</a:t>
            </a:r>
            <a:r>
              <a:rPr lang="en-US" dirty="0"/>
              <a:t> number of constraints </a:t>
            </a:r>
            <a:r>
              <a:rPr lang="en-US" b="1" dirty="0"/>
              <a:t>on other </a:t>
            </a:r>
            <a:r>
              <a:rPr lang="en-US" dirty="0"/>
              <a:t>unassigned </a:t>
            </a:r>
            <a:r>
              <a:rPr lang="en-US" dirty="0" smtClean="0"/>
              <a:t>variables</a:t>
            </a:r>
          </a:p>
          <a:p>
            <a:pPr marL="49530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7030A0"/>
                </a:solidFill>
              </a:rPr>
              <a:t>l</a:t>
            </a:r>
            <a:r>
              <a:rPr lang="en-US" dirty="0"/>
              <a:t>east-</a:t>
            </a:r>
            <a:r>
              <a:rPr lang="en-US" b="1" dirty="0">
                <a:solidFill>
                  <a:srgbClr val="7030A0"/>
                </a:solidFill>
              </a:rPr>
              <a:t>c</a:t>
            </a:r>
            <a:r>
              <a:rPr lang="en-US" dirty="0"/>
              <a:t>onstraining </a:t>
            </a:r>
            <a:r>
              <a:rPr lang="en-US" b="1" dirty="0" smtClean="0">
                <a:solidFill>
                  <a:srgbClr val="7030A0"/>
                </a:solidFill>
              </a:rPr>
              <a:t>v</a:t>
            </a:r>
            <a:r>
              <a:rPr lang="en-US" dirty="0" smtClean="0"/>
              <a:t>alue </a:t>
            </a:r>
            <a:r>
              <a:rPr lang="en-US" b="1" dirty="0" smtClean="0">
                <a:solidFill>
                  <a:srgbClr val="7030A0"/>
                </a:solidFill>
              </a:rPr>
              <a:t>LCV</a:t>
            </a:r>
            <a:endParaRPr lang="en-US" b="1" dirty="0">
              <a:solidFill>
                <a:srgbClr val="7030A0"/>
              </a:solidFill>
            </a:endParaRPr>
          </a:p>
          <a:p>
            <a:pPr marL="723900" lvl="1"/>
            <a:r>
              <a:rPr lang="en-US" dirty="0"/>
              <a:t>for a selected variable, choose the 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dirty="0">
                <a:solidFill>
                  <a:srgbClr val="0070C0"/>
                </a:solidFill>
              </a:rPr>
              <a:t>a</a:t>
            </a:r>
            <a:r>
              <a:rPr lang="en-US" dirty="0">
                <a:solidFill>
                  <a:srgbClr val="00B050"/>
                </a:solidFill>
              </a:rPr>
              <a:t>l</a:t>
            </a:r>
            <a:r>
              <a:rPr lang="en-US" dirty="0">
                <a:solidFill>
                  <a:srgbClr val="FF0000"/>
                </a:solidFill>
              </a:rPr>
              <a:t>u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that leaves more freedom for future choices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8" name="Picture 4" descr="australia-most-constrained-vari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143000"/>
            <a:ext cx="3276600" cy="531617"/>
          </a:xfrm>
          <a:prstGeom prst="rect">
            <a:avLst/>
          </a:prstGeom>
          <a:noFill/>
        </p:spPr>
      </p:pic>
      <p:pic>
        <p:nvPicPr>
          <p:cNvPr id="9" name="Picture 4" descr="australia-most-constraining-varia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276600"/>
            <a:ext cx="4333326" cy="703263"/>
          </a:xfrm>
          <a:prstGeom prst="rect">
            <a:avLst/>
          </a:prstGeom>
          <a:noFill/>
        </p:spPr>
      </p:pic>
      <p:pic>
        <p:nvPicPr>
          <p:cNvPr id="10" name="Picture 4" descr="australia-least-constraining-valu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5032264"/>
            <a:ext cx="4495800" cy="1064530"/>
          </a:xfrm>
          <a:prstGeom prst="rect">
            <a:avLst/>
          </a:prstGeom>
          <a:noFill/>
        </p:spPr>
      </p:pic>
      <p:sp>
        <p:nvSpPr>
          <p:cNvPr id="11" name="Line 17"/>
          <p:cNvSpPr>
            <a:spLocks noChangeShapeType="1"/>
          </p:cNvSpPr>
          <p:nvPr/>
        </p:nvSpPr>
        <p:spPr bwMode="auto">
          <a:xfrm flipH="1" flipV="1">
            <a:off x="5410200" y="1408808"/>
            <a:ext cx="723900" cy="2658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 flipH="1" flipV="1">
            <a:off x="5257800" y="3628231"/>
            <a:ext cx="1752600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H="1" flipV="1">
            <a:off x="6515100" y="3503613"/>
            <a:ext cx="1752600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442200" y="5235576"/>
            <a:ext cx="154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 flipH="1">
            <a:off x="7442200" y="5791200"/>
            <a:ext cx="154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1554162"/>
          </a:xfrm>
        </p:spPr>
        <p:txBody>
          <a:bodyPr/>
          <a:lstStyle/>
          <a:p>
            <a:pPr algn="l"/>
            <a:r>
              <a:rPr lang="en-US" sz="4000" dirty="0"/>
              <a:t>Most constrained variable</a:t>
            </a:r>
            <a:br>
              <a:rPr lang="en-US" sz="4000" dirty="0"/>
            </a:br>
            <a:r>
              <a:rPr lang="en-US" sz="3600" b="1" dirty="0" smtClean="0">
                <a:solidFill>
                  <a:schemeClr val="accent2"/>
                </a:solidFill>
              </a:rPr>
              <a:t>Minimum </a:t>
            </a:r>
            <a:r>
              <a:rPr lang="en-US" sz="3600" b="1" dirty="0">
                <a:solidFill>
                  <a:schemeClr val="accent2"/>
                </a:solidFill>
              </a:rPr>
              <a:t>Remaining Values (MRV)</a:t>
            </a:r>
            <a:r>
              <a:rPr lang="en-US" sz="4000" dirty="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Most constrained variable: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dirty="0"/>
              <a:t>choose the variable with the </a:t>
            </a:r>
            <a:r>
              <a:rPr lang="en-US" sz="2000" b="1" dirty="0">
                <a:solidFill>
                  <a:srgbClr val="0070C0"/>
                </a:solidFill>
              </a:rPr>
              <a:t>fewest legal values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Called </a:t>
            </a:r>
            <a:r>
              <a:rPr lang="en-US" sz="2400" dirty="0">
                <a:solidFill>
                  <a:schemeClr val="accent2"/>
                </a:solidFill>
              </a:rPr>
              <a:t>minimum remaining values (MRV)</a:t>
            </a:r>
            <a:r>
              <a:rPr lang="en-US" sz="2400" dirty="0"/>
              <a:t> heuristic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“fail-first” heuristic: Picks a variable which will cause failure as soon as possible, allowing the tree to be pruned.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pic>
        <p:nvPicPr>
          <p:cNvPr id="17412" name="Picture 4" descr="australia-most-constrained-vari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971800"/>
            <a:ext cx="6105525" cy="99060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6042-0706-44AE-AD28-32483FDACC8E}" type="slidenum">
              <a:rPr lang="en-GB" smtClean="0">
                <a:solidFill>
                  <a:srgbClr val="000000"/>
                </a:solidFill>
              </a:rPr>
              <a:pPr/>
              <a:t>19</a:t>
            </a:fld>
            <a:endParaRPr lang="en-GB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Constraint Satisfaction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534400" cy="4572000"/>
          </a:xfrm>
          <a:ln/>
        </p:spPr>
        <p:txBody>
          <a:bodyPr rIns="130174"/>
          <a:lstStyle/>
          <a:p>
            <a:r>
              <a:rPr lang="en-US" sz="2400" dirty="0" smtClean="0"/>
              <a:t>Specifies  </a:t>
            </a:r>
            <a:r>
              <a:rPr lang="en-US" sz="2400" dirty="0"/>
              <a:t>structural properties of the problem</a:t>
            </a:r>
          </a:p>
          <a:p>
            <a:pPr marL="723900" lvl="1"/>
            <a:r>
              <a:rPr lang="en-US" sz="2000" dirty="0"/>
              <a:t>may depend on the representation of the problem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problem is defined through a set of variables and a set of domains</a:t>
            </a:r>
          </a:p>
          <a:p>
            <a:pPr marL="723900" lvl="1"/>
            <a:r>
              <a:rPr lang="en-US" sz="2000" dirty="0"/>
              <a:t>variables can have possible values specified by the problem</a:t>
            </a:r>
          </a:p>
          <a:p>
            <a:pPr marL="723900" lvl="1"/>
            <a:r>
              <a:rPr lang="en-US" sz="2000" dirty="0"/>
              <a:t>constraints describe allowable combinations of values for a subset of the variables</a:t>
            </a:r>
          </a:p>
          <a:p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state</a:t>
            </a:r>
            <a:r>
              <a:rPr lang="en-US" sz="2400" dirty="0"/>
              <a:t> in a </a:t>
            </a:r>
            <a:r>
              <a:rPr lang="en-US" sz="2400" dirty="0" err="1"/>
              <a:t>CSP</a:t>
            </a:r>
            <a:endParaRPr lang="en-US" sz="2400" dirty="0"/>
          </a:p>
          <a:p>
            <a:pPr marL="723900" lvl="1"/>
            <a:r>
              <a:rPr lang="en-US" sz="2000" dirty="0"/>
              <a:t>defined by </a:t>
            </a:r>
            <a:r>
              <a:rPr lang="en-US" sz="2000" b="1" dirty="0">
                <a:solidFill>
                  <a:srgbClr val="FF0000"/>
                </a:solidFill>
              </a:rPr>
              <a:t>an assignment </a:t>
            </a:r>
            <a:r>
              <a:rPr lang="en-US" sz="2000" dirty="0"/>
              <a:t>of </a:t>
            </a:r>
            <a:r>
              <a:rPr lang="en-US" sz="2000" b="1" dirty="0">
                <a:solidFill>
                  <a:srgbClr val="002060"/>
                </a:solidFill>
              </a:rPr>
              <a:t>values</a:t>
            </a:r>
            <a:r>
              <a:rPr lang="en-US" sz="2000" dirty="0"/>
              <a:t> to some or all </a:t>
            </a:r>
            <a:r>
              <a:rPr lang="en-US" sz="2000" b="1" dirty="0">
                <a:solidFill>
                  <a:srgbClr val="002060"/>
                </a:solidFill>
              </a:rPr>
              <a:t>variables</a:t>
            </a:r>
          </a:p>
          <a:p>
            <a:r>
              <a:rPr lang="en-US" sz="2400" dirty="0">
                <a:latin typeface="Arial Italic" charset="0"/>
                <a:cs typeface="Arial Italic" charset="0"/>
                <a:sym typeface="Arial Italic" charset="0"/>
              </a:rPr>
              <a:t>solution</a:t>
            </a:r>
            <a:r>
              <a:rPr lang="en-US" sz="2400" dirty="0"/>
              <a:t> to a </a:t>
            </a:r>
            <a:r>
              <a:rPr lang="en-US" sz="2400" dirty="0" err="1"/>
              <a:t>CSP</a:t>
            </a:r>
            <a:endParaRPr lang="en-US" sz="2400" dirty="0"/>
          </a:p>
          <a:p>
            <a:pPr marL="723900" lvl="1"/>
            <a:r>
              <a:rPr lang="en-US" sz="2000" dirty="0"/>
              <a:t>must assign values to </a:t>
            </a:r>
            <a:r>
              <a:rPr lang="en-US" sz="2000" dirty="0" smtClean="0"/>
              <a:t>ALL </a:t>
            </a:r>
            <a:r>
              <a:rPr lang="en-US" sz="2000" dirty="0"/>
              <a:t>variables </a:t>
            </a:r>
          </a:p>
          <a:p>
            <a:pPr marL="723900" lvl="1"/>
            <a:r>
              <a:rPr lang="en-US" sz="2000" dirty="0"/>
              <a:t>must satisfy </a:t>
            </a:r>
            <a:r>
              <a:rPr lang="en-US" sz="2000" dirty="0" smtClean="0"/>
              <a:t>ALL </a:t>
            </a:r>
            <a:r>
              <a:rPr lang="en-US" sz="2000" dirty="0"/>
              <a:t>constraints</a:t>
            </a:r>
          </a:p>
          <a:p>
            <a:pPr marL="723900" lvl="1"/>
            <a:r>
              <a:rPr lang="en-US" sz="2000" dirty="0"/>
              <a:t>solutions may be ranked according to an </a:t>
            </a:r>
            <a:r>
              <a:rPr lang="en-US" sz="2000" b="1" dirty="0"/>
              <a:t>objective function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Backpropagation - MRV</a:t>
            </a:r>
          </a:p>
        </p:txBody>
      </p:sp>
      <p:sp>
        <p:nvSpPr>
          <p:cNvPr id="14131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1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1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1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1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132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dirty="0" err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dirty="0" err="1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dirty="0" err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dirty="0" err="1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dirty="0" err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dirty="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133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20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</a:t>
            </a:r>
            <a:r>
              <a:rPr lang="en-US" dirty="0" smtClean="0"/>
              <a:t>– </a:t>
            </a:r>
            <a:r>
              <a:rPr lang="en-US" dirty="0" err="1" smtClean="0"/>
              <a:t>MRV</a:t>
            </a:r>
            <a:r>
              <a:rPr lang="en-US" sz="1200" dirty="0" smtClean="0"/>
              <a:t> </a:t>
            </a:r>
            <a:r>
              <a:rPr lang="en-US" sz="1200" b="1" dirty="0">
                <a:solidFill>
                  <a:srgbClr val="00B050"/>
                </a:solidFill>
              </a:rPr>
              <a:t>m</a:t>
            </a:r>
            <a:r>
              <a:rPr lang="en-US" sz="1200" dirty="0"/>
              <a:t>inimum </a:t>
            </a:r>
            <a:r>
              <a:rPr lang="en-US" sz="1200" b="1" dirty="0">
                <a:solidFill>
                  <a:srgbClr val="00B050"/>
                </a:solidFill>
              </a:rPr>
              <a:t>r</a:t>
            </a:r>
            <a:r>
              <a:rPr lang="en-US" sz="1200" dirty="0"/>
              <a:t>emaining </a:t>
            </a:r>
            <a:r>
              <a:rPr lang="en-US" sz="1200" b="1" dirty="0">
                <a:solidFill>
                  <a:srgbClr val="00B050"/>
                </a:solidFill>
              </a:rPr>
              <a:t>v</a:t>
            </a:r>
            <a:r>
              <a:rPr lang="en-US" sz="1200" dirty="0"/>
              <a:t>alues</a:t>
            </a:r>
          </a:p>
        </p:txBody>
      </p:sp>
      <p:sp>
        <p:nvSpPr>
          <p:cNvPr id="14233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4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5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235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235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</a:t>
            </a:r>
            <a:r>
              <a:rPr lang="en-US" sz="1200" dirty="0" err="1" smtClean="0"/>
              <a:t>MRV</a:t>
            </a:r>
            <a:r>
              <a:rPr lang="en-US" sz="1200" b="1" dirty="0" err="1">
                <a:solidFill>
                  <a:srgbClr val="00B050"/>
                </a:solidFill>
              </a:rPr>
              <a:t>m</a:t>
            </a:r>
            <a:r>
              <a:rPr lang="en-US" sz="1200" dirty="0" err="1"/>
              <a:t>inimum</a:t>
            </a:r>
            <a:r>
              <a:rPr lang="en-US" sz="1200" dirty="0"/>
              <a:t> </a:t>
            </a:r>
            <a:r>
              <a:rPr lang="en-US" sz="1200" b="1" dirty="0">
                <a:solidFill>
                  <a:srgbClr val="00B050"/>
                </a:solidFill>
              </a:rPr>
              <a:t>r</a:t>
            </a:r>
            <a:r>
              <a:rPr lang="en-US" sz="1200" dirty="0"/>
              <a:t>emaining </a:t>
            </a:r>
            <a:r>
              <a:rPr lang="en-US" sz="1200" b="1" dirty="0">
                <a:solidFill>
                  <a:srgbClr val="00B050"/>
                </a:solidFill>
              </a:rPr>
              <a:t>v</a:t>
            </a:r>
            <a:r>
              <a:rPr lang="en-US" sz="1200" dirty="0"/>
              <a:t>alues</a:t>
            </a:r>
          </a:p>
        </p:txBody>
      </p:sp>
      <p:sp>
        <p:nvSpPr>
          <p:cNvPr id="14336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6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6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6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6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6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6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7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7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7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7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7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337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337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337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337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22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Backpropagation - MRV</a:t>
            </a:r>
          </a:p>
        </p:txBody>
      </p:sp>
      <p:sp>
        <p:nvSpPr>
          <p:cNvPr id="14438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8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8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439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440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440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440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440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u="sng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Backpropagation - MRV</a:t>
            </a:r>
          </a:p>
        </p:txBody>
      </p:sp>
      <p:sp>
        <p:nvSpPr>
          <p:cNvPr id="14541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1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2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2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2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542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u="sng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542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u="sng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</a:t>
            </a:r>
            <a:r>
              <a:rPr lang="en-US" sz="1200" dirty="0" err="1" smtClean="0"/>
              <a:t>MRV</a:t>
            </a:r>
            <a:r>
              <a:rPr lang="en-US" sz="1200" b="1" dirty="0" err="1">
                <a:solidFill>
                  <a:srgbClr val="00B050"/>
                </a:solidFill>
              </a:rPr>
              <a:t>m</a:t>
            </a:r>
            <a:r>
              <a:rPr lang="en-US" sz="1200" dirty="0" err="1"/>
              <a:t>inimum</a:t>
            </a:r>
            <a:r>
              <a:rPr lang="en-US" sz="1200" dirty="0"/>
              <a:t> </a:t>
            </a:r>
            <a:r>
              <a:rPr lang="en-US" sz="1200" b="1" dirty="0">
                <a:solidFill>
                  <a:srgbClr val="00B050"/>
                </a:solidFill>
              </a:rPr>
              <a:t>r</a:t>
            </a:r>
            <a:r>
              <a:rPr lang="en-US" sz="1200" dirty="0"/>
              <a:t>emaining </a:t>
            </a:r>
            <a:r>
              <a:rPr lang="en-US" sz="1200" b="1" dirty="0">
                <a:solidFill>
                  <a:srgbClr val="00B050"/>
                </a:solidFill>
              </a:rPr>
              <a:t>v</a:t>
            </a:r>
            <a:r>
              <a:rPr lang="en-US" sz="1200" dirty="0"/>
              <a:t>alues</a:t>
            </a:r>
          </a:p>
        </p:txBody>
      </p:sp>
      <p:sp>
        <p:nvSpPr>
          <p:cNvPr id="14643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3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3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3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3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644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644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644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645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645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46452" name="Text Box 20"/>
          <p:cNvSpPr txBox="1">
            <a:spLocks noChangeArrowheads="1"/>
          </p:cNvSpPr>
          <p:nvPr/>
        </p:nvSpPr>
        <p:spPr bwMode="auto">
          <a:xfrm>
            <a:off x="3048000" y="54864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Solution !!!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25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04800"/>
            <a:ext cx="8686800" cy="1143000"/>
          </a:xfrm>
        </p:spPr>
        <p:txBody>
          <a:bodyPr/>
          <a:lstStyle/>
          <a:p>
            <a:pPr algn="l"/>
            <a:r>
              <a:rPr lang="en-US" sz="4000" dirty="0"/>
              <a:t>Most constraining </a:t>
            </a:r>
            <a:r>
              <a:rPr lang="en-US" sz="4000" dirty="0" smtClean="0"/>
              <a:t>variable - MCV</a:t>
            </a:r>
            <a:endParaRPr lang="en-US" sz="40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785018"/>
            <a:ext cx="8382000" cy="5539582"/>
          </a:xfrm>
        </p:spPr>
        <p:txBody>
          <a:bodyPr/>
          <a:lstStyle/>
          <a:p>
            <a:r>
              <a:rPr lang="en-US" sz="2800" b="1" dirty="0"/>
              <a:t>Tie-breaker</a:t>
            </a:r>
            <a:r>
              <a:rPr lang="en-US" sz="2800" dirty="0"/>
              <a:t> among most constrain</a:t>
            </a:r>
            <a:r>
              <a:rPr lang="en-US" sz="2800" b="1" dirty="0"/>
              <a:t>ed</a:t>
            </a:r>
            <a:r>
              <a:rPr lang="en-US" sz="2800" dirty="0"/>
              <a:t> </a:t>
            </a:r>
          </a:p>
          <a:p>
            <a:pPr>
              <a:buFontTx/>
              <a:buNone/>
            </a:pPr>
            <a:r>
              <a:rPr lang="en-US" sz="2800" dirty="0"/>
              <a:t>    </a:t>
            </a:r>
            <a:r>
              <a:rPr lang="en-US" sz="2800" dirty="0" smtClean="0"/>
              <a:t>variables (</a:t>
            </a:r>
            <a:r>
              <a:rPr lang="en-US" sz="2800" b="1" dirty="0" err="1" smtClean="0"/>
              <a:t>MRV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/>
              <a:t>Most constraining variable:</a:t>
            </a:r>
          </a:p>
          <a:p>
            <a:pPr lvl="1"/>
            <a:r>
              <a:rPr lang="en-US" sz="2400" dirty="0"/>
              <a:t>choose the variable </a:t>
            </a:r>
            <a:r>
              <a:rPr lang="en-US" sz="2400" b="1" dirty="0"/>
              <a:t>with the most constraints on remaining variables</a:t>
            </a:r>
            <a:r>
              <a:rPr lang="en-US" sz="2400" dirty="0"/>
              <a:t> (select variable that is involved in  the largest number of constraints - edges in graph on other unassigned </a:t>
            </a:r>
            <a:r>
              <a:rPr lang="en-US" sz="2400" dirty="0" smtClean="0"/>
              <a:t>variables: </a:t>
            </a:r>
            <a:r>
              <a:rPr lang="en-US" sz="2400" b="1" dirty="0" smtClean="0">
                <a:solidFill>
                  <a:srgbClr val="0070C0"/>
                </a:solidFill>
              </a:rPr>
              <a:t>SA:5</a:t>
            </a:r>
            <a:r>
              <a:rPr lang="en-US" sz="2400" dirty="0" smtClean="0"/>
              <a:t>, WA:2, NT:3, Q:3, NSW:3, V:2 </a:t>
            </a:r>
            <a:r>
              <a:rPr lang="en-US" sz="2400" dirty="0"/>
              <a:t>then: </a:t>
            </a:r>
            <a:endParaRPr lang="en-US" sz="2400" dirty="0" smtClean="0"/>
          </a:p>
          <a:p>
            <a:pPr lvl="1"/>
            <a:r>
              <a:rPr lang="en-US" sz="2400" dirty="0" smtClean="0"/>
              <a:t>WA:1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B050"/>
                </a:solidFill>
              </a:rPr>
              <a:t>NT:2</a:t>
            </a:r>
            <a:r>
              <a:rPr lang="en-US" sz="2400" dirty="0" smtClean="0"/>
              <a:t>, Q:2, NSW:2, V:1 then</a:t>
            </a:r>
            <a:endParaRPr lang="en-US" sz="2400" dirty="0"/>
          </a:p>
          <a:p>
            <a:pPr lvl="1"/>
            <a:r>
              <a:rPr lang="en-US" sz="2400" b="1" dirty="0" smtClean="0">
                <a:solidFill>
                  <a:srgbClr val="FF0000"/>
                </a:solidFill>
              </a:rPr>
              <a:t>Q:1</a:t>
            </a:r>
            <a:r>
              <a:rPr lang="en-US" sz="2400" dirty="0" smtClean="0"/>
              <a:t>,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NSW:2</a:t>
            </a:r>
            <a:r>
              <a:rPr lang="en-US" sz="2400" dirty="0" smtClean="0"/>
              <a:t>, V:1 then WA:0, </a:t>
            </a:r>
            <a:r>
              <a:rPr lang="en-US" sz="2400" dirty="0" smtClean="0">
                <a:solidFill>
                  <a:srgbClr val="00B050"/>
                </a:solidFill>
              </a:rPr>
              <a:t>NSW:1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:1 ?? Which?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18436" name="Picture 4" descr="australia-most-constraining-variab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087937"/>
            <a:ext cx="7620000" cy="1236663"/>
          </a:xfrm>
          <a:prstGeom prst="rect">
            <a:avLst/>
          </a:prstGeom>
          <a:noFill/>
        </p:spPr>
      </p:pic>
      <p:pic>
        <p:nvPicPr>
          <p:cNvPr id="18439" name="Picture 7" descr="australia-csp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934200" y="445293"/>
            <a:ext cx="1981200" cy="1700213"/>
          </a:xfrm>
          <a:noFill/>
          <a:ln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10D38-F3E7-44C5-8FBB-3506F654831D}" type="slidenum">
              <a:rPr lang="en-GB" smtClean="0">
                <a:solidFill>
                  <a:srgbClr val="000000"/>
                </a:solidFill>
              </a:rPr>
              <a:pPr/>
              <a:t>26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5562600" y="12954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155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5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5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5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5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6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156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1572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73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74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75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1576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27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257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8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9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9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259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259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259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259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2596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97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98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599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2600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28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360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0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0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0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0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0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0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1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1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1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1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1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1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361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361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361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21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22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23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3624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29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 smtClean="0">
                <a:solidFill>
                  <a:schemeClr val="tx1"/>
                </a:solidFill>
              </a:rPr>
              <a:t>Example1: </a:t>
            </a:r>
            <a:r>
              <a:rPr lang="en-US" altLang="en-US" sz="4400" dirty="0">
                <a:solidFill>
                  <a:schemeClr val="tx1"/>
                </a:solidFill>
              </a:rPr>
              <a:t>3-SAT</a:t>
            </a:r>
          </a:p>
        </p:txBody>
      </p:sp>
      <p:sp>
        <p:nvSpPr>
          <p:cNvPr id="373765" name="Text Box 5"/>
          <p:cNvSpPr txBox="1">
            <a:spLocks noChangeArrowheads="1"/>
          </p:cNvSpPr>
          <p:nvPr/>
        </p:nvSpPr>
        <p:spPr bwMode="auto">
          <a:xfrm>
            <a:off x="781050" y="1539636"/>
            <a:ext cx="3486150" cy="5361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3200" dirty="0">
                <a:solidFill>
                  <a:schemeClr val="tx1"/>
                </a:solidFill>
              </a:rPr>
              <a:t>Variables:</a:t>
            </a:r>
          </a:p>
          <a:p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  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</a:rPr>
              <a:t>2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</a:rPr>
              <a:t>3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</a:rPr>
              <a:t>4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altLang="en-US" sz="3200" b="1" baseline="-25000" dirty="0">
                <a:solidFill>
                  <a:srgbClr val="FF0000"/>
                </a:solidFill>
                <a:latin typeface="Times New Roman" pitchFamily="18" charset="0"/>
              </a:rPr>
              <a:t>5</a:t>
            </a:r>
          </a:p>
          <a:p>
            <a:pPr>
              <a:lnSpc>
                <a:spcPct val="135000"/>
              </a:lnSpc>
            </a:pPr>
            <a:r>
              <a:rPr lang="en-US" altLang="en-US" sz="3200" dirty="0">
                <a:solidFill>
                  <a:schemeClr val="tx1"/>
                </a:solidFill>
              </a:rPr>
              <a:t>Domains:</a:t>
            </a:r>
          </a:p>
          <a:p>
            <a:r>
              <a:rPr lang="en-US" altLang="en-US" sz="3200" dirty="0">
                <a:solidFill>
                  <a:schemeClr val="tx1"/>
                </a:solidFill>
              </a:rPr>
              <a:t>   </a:t>
            </a:r>
            <a:r>
              <a:rPr lang="en-US" altLang="en-US" sz="2800" b="1" dirty="0">
                <a:solidFill>
                  <a:srgbClr val="002060"/>
                </a:solidFill>
              </a:rPr>
              <a:t>{True, False}</a:t>
            </a:r>
            <a:endParaRPr lang="en-US" altLang="en-US" sz="3200" b="1" dirty="0">
              <a:solidFill>
                <a:srgbClr val="002060"/>
              </a:solidFill>
            </a:endParaRPr>
          </a:p>
          <a:p>
            <a:pPr>
              <a:lnSpc>
                <a:spcPct val="135000"/>
              </a:lnSpc>
            </a:pPr>
            <a:r>
              <a:rPr lang="en-US" altLang="en-US" sz="3200" dirty="0">
                <a:solidFill>
                  <a:schemeClr val="tx1"/>
                </a:solidFill>
              </a:rPr>
              <a:t>Constraints</a:t>
            </a:r>
            <a:r>
              <a:rPr lang="en-US" altLang="en-US" sz="3200" dirty="0" smtClean="0">
                <a:solidFill>
                  <a:schemeClr val="tx1"/>
                </a:solidFill>
              </a:rPr>
              <a:t>:,=and</a:t>
            </a:r>
            <a:endParaRPr lang="en-US" altLang="en-US" sz="3200" dirty="0">
              <a:solidFill>
                <a:schemeClr val="tx1"/>
              </a:solidFill>
            </a:endParaRPr>
          </a:p>
          <a:p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    </a:t>
            </a:r>
            <a:r>
              <a:rPr lang="en-US" altLang="en-US" sz="3200" b="1" dirty="0">
                <a:solidFill>
                  <a:srgbClr val="00B050"/>
                </a:solidFill>
              </a:rPr>
              <a:t>(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1 </a:t>
            </a:r>
            <a:r>
              <a:rPr lang="en-US" altLang="en-US" sz="3200" b="1" dirty="0">
                <a:solidFill>
                  <a:srgbClr val="00B050"/>
                </a:solidFill>
                <a:sym typeface="Symbol" pitchFamily="18" charset="2"/>
              </a:rPr>
              <a:t> 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2 </a:t>
            </a:r>
            <a:r>
              <a:rPr lang="en-US" altLang="en-US" sz="3200" b="1" dirty="0">
                <a:solidFill>
                  <a:srgbClr val="00B050"/>
                </a:solidFill>
                <a:sym typeface="Symbol" pitchFamily="18" charset="2"/>
              </a:rPr>
              <a:t> 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4</a:t>
            </a:r>
            <a:r>
              <a:rPr lang="en-US" altLang="en-US" sz="3200" b="1" dirty="0">
                <a:solidFill>
                  <a:srgbClr val="00B050"/>
                </a:solidFill>
              </a:rPr>
              <a:t>), </a:t>
            </a:r>
          </a:p>
          <a:p>
            <a:r>
              <a:rPr lang="en-US" altLang="en-US" sz="3200" b="1" dirty="0">
                <a:solidFill>
                  <a:srgbClr val="00B050"/>
                </a:solidFill>
              </a:rPr>
              <a:t>    (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2 </a:t>
            </a:r>
            <a:r>
              <a:rPr lang="en-US" altLang="en-US" sz="3200" b="1" dirty="0">
                <a:solidFill>
                  <a:srgbClr val="00B050"/>
                </a:solidFill>
                <a:sym typeface="Symbol" pitchFamily="18" charset="2"/>
              </a:rPr>
              <a:t> 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4 </a:t>
            </a:r>
            <a:r>
              <a:rPr lang="en-US" altLang="en-US" sz="3200" b="1" dirty="0">
                <a:solidFill>
                  <a:srgbClr val="00B050"/>
                </a:solidFill>
                <a:sym typeface="Symbol" pitchFamily="18" charset="2"/>
              </a:rPr>
              <a:t> 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5</a:t>
            </a:r>
            <a:r>
              <a:rPr lang="en-US" altLang="en-US" sz="3200" b="1" dirty="0">
                <a:solidFill>
                  <a:srgbClr val="00B050"/>
                </a:solidFill>
              </a:rPr>
              <a:t>),</a:t>
            </a:r>
            <a:endParaRPr lang="en-US" altLang="en-US" sz="3200" b="1" i="1" dirty="0">
              <a:solidFill>
                <a:srgbClr val="00B050"/>
              </a:solidFill>
            </a:endParaRPr>
          </a:p>
          <a:p>
            <a:r>
              <a:rPr lang="en-US" altLang="en-US" sz="3200" b="1" dirty="0">
                <a:solidFill>
                  <a:srgbClr val="00B050"/>
                </a:solidFill>
              </a:rPr>
              <a:t>    (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3 </a:t>
            </a:r>
            <a:r>
              <a:rPr lang="en-US" altLang="en-US" sz="3200" b="1" dirty="0">
                <a:solidFill>
                  <a:srgbClr val="00B050"/>
                </a:solidFill>
                <a:sym typeface="Symbol" pitchFamily="18" charset="2"/>
              </a:rPr>
              <a:t> 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4 </a:t>
            </a:r>
            <a:r>
              <a:rPr lang="en-US" altLang="en-US" sz="3200" b="1" dirty="0">
                <a:solidFill>
                  <a:srgbClr val="00B050"/>
                </a:solidFill>
                <a:sym typeface="Symbol" pitchFamily="18" charset="2"/>
              </a:rPr>
              <a:t> </a:t>
            </a:r>
            <a:r>
              <a:rPr lang="en-US" altLang="en-US" sz="3200" b="1" i="1" dirty="0">
                <a:solidFill>
                  <a:srgbClr val="00B050"/>
                </a:solidFill>
              </a:rPr>
              <a:t>x</a:t>
            </a:r>
            <a:r>
              <a:rPr lang="en-US" altLang="en-US" sz="3200" b="1" baseline="-25000" dirty="0">
                <a:solidFill>
                  <a:srgbClr val="00B050"/>
                </a:solidFill>
              </a:rPr>
              <a:t>5</a:t>
            </a:r>
            <a:r>
              <a:rPr lang="en-US" altLang="en-US" sz="3200" b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en-US" altLang="en-US" sz="3200" b="1" dirty="0" smtClean="0">
                <a:solidFill>
                  <a:srgbClr val="0070C0"/>
                </a:solidFill>
              </a:rPr>
              <a:t>Suggest a solution!</a:t>
            </a:r>
            <a:endParaRPr lang="en-US" altLang="en-US" sz="3200" b="1" dirty="0">
              <a:solidFill>
                <a:srgbClr val="0070C0"/>
              </a:solidFill>
            </a:endParaRPr>
          </a:p>
          <a:p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</a:rPr>
              <a:t>    </a:t>
            </a:r>
          </a:p>
        </p:txBody>
      </p:sp>
      <p:sp>
        <p:nvSpPr>
          <p:cNvPr id="373766" name="Text Box 6"/>
          <p:cNvSpPr txBox="1">
            <a:spLocks noChangeArrowheads="1"/>
          </p:cNvSpPr>
          <p:nvPr/>
        </p:nvSpPr>
        <p:spPr bwMode="auto">
          <a:xfrm>
            <a:off x="5334000" y="2590800"/>
            <a:ext cx="2971800" cy="156966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chemeClr val="tx1"/>
                </a:solidFill>
              </a:rPr>
              <a:t>(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1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 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2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 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4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</a:rPr>
              <a:t>)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 </a:t>
            </a:r>
            <a:r>
              <a:rPr lang="en-US" altLang="en-US" sz="3200" dirty="0">
                <a:solidFill>
                  <a:schemeClr val="tx1"/>
                </a:solidFill>
              </a:rPr>
              <a:t>(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2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 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4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 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5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</a:rPr>
              <a:t>)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 </a:t>
            </a:r>
            <a:r>
              <a:rPr lang="en-US" altLang="en-US" sz="3200" dirty="0">
                <a:solidFill>
                  <a:schemeClr val="tx1"/>
                </a:solidFill>
              </a:rPr>
              <a:t>(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3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 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4 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  <a:sym typeface="Symbol" pitchFamily="18" charset="2"/>
              </a:rPr>
              <a:t> </a:t>
            </a:r>
            <a:r>
              <a:rPr lang="en-US" altLang="en-US" sz="3200" i="1" dirty="0">
                <a:solidFill>
                  <a:schemeClr val="tx1"/>
                </a:solidFill>
                <a:latin typeface="Times New Roman" pitchFamily="18" charset="0"/>
              </a:rPr>
              <a:t>x</a:t>
            </a:r>
            <a:r>
              <a:rPr lang="en-US" altLang="en-US" sz="3200" baseline="-25000" dirty="0">
                <a:solidFill>
                  <a:schemeClr val="tx1"/>
                </a:solidFill>
                <a:latin typeface="Times New Roman" pitchFamily="18" charset="0"/>
              </a:rPr>
              <a:t>5</a:t>
            </a:r>
            <a:r>
              <a:rPr lang="en-US" altLang="en-US" sz="3200" dirty="0">
                <a:solidFill>
                  <a:schemeClr val="tx1"/>
                </a:solidFill>
                <a:latin typeface="Times New Roman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3511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462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2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2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3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464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464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464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464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4644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45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46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47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4648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dirty="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30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565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5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6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6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6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6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566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566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566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566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5668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69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70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71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72" name="Text Box 24"/>
          <p:cNvSpPr txBox="1">
            <a:spLocks noChangeArrowheads="1"/>
          </p:cNvSpPr>
          <p:nvPr/>
        </p:nvSpPr>
        <p:spPr bwMode="auto">
          <a:xfrm>
            <a:off x="685800" y="4267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Dead End </a:t>
            </a:r>
            <a:endParaRPr lang="en-GB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5673" name="Text Box 25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667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7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7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7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7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669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6692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93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94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95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6696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32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769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0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1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66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7716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17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18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872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2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2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2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2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2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2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3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3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3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3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3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3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873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873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873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66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8740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41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42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43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8744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5974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4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4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5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976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976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976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976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66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59764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66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685800" y="4267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Dead End </a:t>
            </a:r>
            <a:endParaRPr lang="en-GB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9769" name="Text Box 25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35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6077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7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8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8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8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8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078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078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078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078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0788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89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90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91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0792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36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6179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79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79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79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79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0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180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180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181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181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1812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13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14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15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1816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37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6281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2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3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3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283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283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283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283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2836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37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39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2840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38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6384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4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4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4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4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4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4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5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5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5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5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5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5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385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385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385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385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3860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61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62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63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3864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39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655638"/>
          </a:xfrm>
        </p:spPr>
        <p:txBody>
          <a:bodyPr/>
          <a:lstStyle/>
          <a:p>
            <a:r>
              <a:rPr lang="en-US" sz="4400" b="1" dirty="0" smtClean="0"/>
              <a:t>Example2: Map-Coloring Problem</a:t>
            </a:r>
            <a:endParaRPr lang="en-US" sz="4400" b="1" dirty="0"/>
          </a:p>
        </p:txBody>
      </p:sp>
      <p:pic>
        <p:nvPicPr>
          <p:cNvPr id="4099" name="Picture 3" descr="austral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0500" y="1219200"/>
            <a:ext cx="3781425" cy="312420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70164" y="2971800"/>
            <a:ext cx="8839200" cy="24272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</a:rPr>
              <a:t>Variables</a:t>
            </a:r>
            <a:r>
              <a:rPr lang="en-US" sz="2400" dirty="0"/>
              <a:t> </a:t>
            </a:r>
            <a:r>
              <a:rPr lang="en-US" sz="2400" i="1" dirty="0"/>
              <a:t>WA, NT, Q, NSW, V, SA, T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Domain</a:t>
            </a:r>
            <a:r>
              <a:rPr lang="en-US" sz="2400" dirty="0" smtClean="0"/>
              <a:t> </a:t>
            </a:r>
            <a:r>
              <a:rPr lang="en-US" sz="2400" i="1" dirty="0"/>
              <a:t>D</a:t>
            </a:r>
            <a:r>
              <a:rPr lang="en-US" sz="2400" i="1" baseline="-25000" dirty="0"/>
              <a:t>i</a:t>
            </a:r>
            <a:r>
              <a:rPr lang="en-US" sz="2400" dirty="0"/>
              <a:t> = {red, green, blue}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accent2"/>
                </a:solidFill>
              </a:rPr>
              <a:t>Constraints</a:t>
            </a:r>
            <a:r>
              <a:rPr lang="en-US" sz="2400" dirty="0"/>
              <a:t>: adjacent regions must have different colors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e.g., </a:t>
            </a:r>
            <a:r>
              <a:rPr lang="en-US" sz="2000" dirty="0" smtClean="0"/>
              <a:t>Color(WA) </a:t>
            </a:r>
            <a:r>
              <a:rPr lang="en-US" sz="2000" dirty="0"/>
              <a:t>≠ </a:t>
            </a:r>
            <a:r>
              <a:rPr lang="en-US" sz="2000" dirty="0" smtClean="0"/>
              <a:t>Color(NT)  or in </a:t>
            </a:r>
            <a:r>
              <a:rPr lang="en-US" sz="2000" dirty="0"/>
              <a:t>short  </a:t>
            </a:r>
            <a:r>
              <a:rPr lang="en-US" sz="2000" dirty="0" smtClean="0"/>
              <a:t>WA </a:t>
            </a:r>
            <a:r>
              <a:rPr lang="en-US" sz="2000" dirty="0"/>
              <a:t>≠ </a:t>
            </a:r>
            <a:r>
              <a:rPr lang="en-US" sz="2000" dirty="0" smtClean="0"/>
              <a:t>NT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(WA, NT) </a:t>
            </a:r>
            <a:r>
              <a:rPr lang="el-GR" sz="2000" dirty="0">
                <a:latin typeface="Calibri"/>
              </a:rPr>
              <a:t>ϵ</a:t>
            </a:r>
            <a:r>
              <a:rPr lang="en-US" sz="2000" dirty="0" smtClean="0"/>
              <a:t> </a:t>
            </a:r>
            <a:r>
              <a:rPr lang="en-US" sz="2000" dirty="0"/>
              <a:t>{(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), </a:t>
            </a:r>
            <a:r>
              <a:rPr lang="en-US" sz="2000" dirty="0" smtClean="0"/>
              <a:t>(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 smtClean="0"/>
              <a:t>)} OR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(WA, NT) </a:t>
            </a:r>
            <a:r>
              <a:rPr lang="el-GR" sz="2000" dirty="0" smtClean="0">
                <a:latin typeface="Calibri"/>
              </a:rPr>
              <a:t>ϵ/</a:t>
            </a:r>
            <a:r>
              <a:rPr lang="en-US" sz="2000" dirty="0" smtClean="0"/>
              <a:t>{(</a:t>
            </a:r>
            <a:r>
              <a:rPr lang="en-US" sz="2000" dirty="0">
                <a:solidFill>
                  <a:srgbClr val="FF0000"/>
                </a:solidFill>
              </a:rPr>
              <a:t>red</a:t>
            </a:r>
            <a:r>
              <a:rPr lang="en-US" sz="2000" dirty="0" smtClean="0"/>
              <a:t>,</a:t>
            </a:r>
            <a:r>
              <a:rPr lang="en-US" sz="2000" dirty="0">
                <a:solidFill>
                  <a:srgbClr val="FF0000"/>
                </a:solidFill>
              </a:rPr>
              <a:t> red</a:t>
            </a:r>
            <a:r>
              <a:rPr lang="en-US" sz="2000" dirty="0" smtClean="0"/>
              <a:t>), (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 smtClean="0"/>
              <a:t>, </a:t>
            </a:r>
            <a:r>
              <a:rPr lang="en-US" sz="2000" dirty="0">
                <a:solidFill>
                  <a:srgbClr val="0000FF"/>
                </a:solidFill>
              </a:rPr>
              <a:t>blue</a:t>
            </a:r>
            <a:r>
              <a:rPr lang="en-US" sz="2000" dirty="0"/>
              <a:t>), (</a:t>
            </a:r>
            <a:r>
              <a:rPr lang="en-US" sz="2000" dirty="0">
                <a:solidFill>
                  <a:srgbClr val="008000"/>
                </a:solidFill>
              </a:rPr>
              <a:t>green</a:t>
            </a:r>
            <a:r>
              <a:rPr lang="en-US" sz="2000" dirty="0" smtClean="0"/>
              <a:t>,</a:t>
            </a:r>
            <a:r>
              <a:rPr lang="en-US" sz="2000" dirty="0">
                <a:solidFill>
                  <a:srgbClr val="008000"/>
                </a:solidFill>
              </a:rPr>
              <a:t> green</a:t>
            </a:r>
            <a:r>
              <a:rPr lang="en-US" sz="2000" dirty="0" smtClean="0"/>
              <a:t>)}</a:t>
            </a: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Graph Coloring Problem (more general)!</a:t>
            </a: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MCV </a:t>
            </a:r>
            <a:r>
              <a:rPr lang="en-US" sz="1200" dirty="0"/>
              <a:t>Most constraining variable </a:t>
            </a:r>
          </a:p>
        </p:txBody>
      </p:sp>
      <p:sp>
        <p:nvSpPr>
          <p:cNvPr id="16486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6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6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7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488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488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488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488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44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4884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86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87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88" name="Text Box 24"/>
          <p:cNvSpPr txBox="1">
            <a:spLocks noChangeArrowheads="1"/>
          </p:cNvSpPr>
          <p:nvPr/>
        </p:nvSpPr>
        <p:spPr bwMode="auto">
          <a:xfrm>
            <a:off x="2743200" y="5562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Solution !!!</a:t>
            </a:r>
            <a:endParaRPr lang="en-GB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4889" name="Text Box 25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40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r>
              <a:rPr lang="en-US" sz="4000" dirty="0"/>
              <a:t>Least constraining </a:t>
            </a:r>
            <a:r>
              <a:rPr lang="en-US" sz="4000" dirty="0" smtClean="0"/>
              <a:t>value - LCV</a:t>
            </a:r>
            <a:endParaRPr lang="en-US" sz="40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63" y="1089818"/>
            <a:ext cx="8839200" cy="4701382"/>
          </a:xfrm>
        </p:spPr>
        <p:txBody>
          <a:bodyPr/>
          <a:lstStyle/>
          <a:p>
            <a:r>
              <a:rPr lang="en-US" dirty="0"/>
              <a:t>Given a variable, choose the least constraining value:</a:t>
            </a:r>
          </a:p>
          <a:p>
            <a:pPr lvl="1"/>
            <a:r>
              <a:rPr lang="en-US" dirty="0"/>
              <a:t>the one that rules </a:t>
            </a:r>
            <a:r>
              <a:rPr lang="en-US" dirty="0" smtClean="0"/>
              <a:t>out/eliminate</a:t>
            </a:r>
            <a:r>
              <a:rPr lang="en-US" dirty="0"/>
              <a:t>s</a:t>
            </a:r>
            <a:r>
              <a:rPr lang="en-US" dirty="0" smtClean="0"/>
              <a:t> </a:t>
            </a:r>
            <a:r>
              <a:rPr lang="en-US" dirty="0"/>
              <a:t>the fewest values in the remaining </a:t>
            </a:r>
            <a:r>
              <a:rPr lang="en-US" dirty="0" smtClean="0"/>
              <a:t>variables (keeps the most)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Combining </a:t>
            </a:r>
            <a:r>
              <a:rPr lang="en-US" dirty="0"/>
              <a:t>these heuristics makes 1000 queens feasible</a:t>
            </a:r>
          </a:p>
        </p:txBody>
      </p:sp>
      <p:pic>
        <p:nvPicPr>
          <p:cNvPr id="19460" name="Picture 4" descr="australia-least-constraining-va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0" y="3124200"/>
            <a:ext cx="7086600" cy="1677988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6042-0706-44AE-AD28-32483FDACC8E}" type="slidenum">
              <a:rPr lang="en-GB" smtClean="0">
                <a:solidFill>
                  <a:srgbClr val="000000"/>
                </a:solidFill>
              </a:rPr>
              <a:pPr/>
              <a:t>41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7696199" y="10668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6896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6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6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6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6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6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6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7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7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7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7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7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7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897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897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897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897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81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82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83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8984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42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6998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8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8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000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000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0004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0005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0007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0008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101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2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2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2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102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102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102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102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1028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29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203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3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3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3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3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4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204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204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205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205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2052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53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54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55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2056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45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305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6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7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307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307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3076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77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78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79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3080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46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408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8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8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8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8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8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8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9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9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9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9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4100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104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4105" name="Text Box 25"/>
          <p:cNvSpPr txBox="1">
            <a:spLocks noChangeArrowheads="1"/>
          </p:cNvSpPr>
          <p:nvPr/>
        </p:nvSpPr>
        <p:spPr bwMode="auto">
          <a:xfrm>
            <a:off x="1600200" y="48768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Dead End</a:t>
            </a:r>
            <a:endParaRPr lang="en-GB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47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510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0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0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512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512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5124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26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5128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48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613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3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4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614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6148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50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51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6152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49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ustralia-solu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838200"/>
            <a:ext cx="3781425" cy="31242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838200"/>
          </a:xfrm>
        </p:spPr>
        <p:txBody>
          <a:bodyPr/>
          <a:lstStyle/>
          <a:p>
            <a:r>
              <a:rPr lang="en-US" dirty="0"/>
              <a:t>Example: Map-Coloring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" y="3276600"/>
            <a:ext cx="8650288" cy="2057400"/>
          </a:xfrm>
        </p:spPr>
        <p:txBody>
          <a:bodyPr/>
          <a:lstStyle/>
          <a:p>
            <a:r>
              <a:rPr lang="en-US" sz="2400" dirty="0">
                <a:solidFill>
                  <a:schemeClr val="accent2"/>
                </a:solidFill>
              </a:rPr>
              <a:t>Solutions</a:t>
            </a:r>
            <a:r>
              <a:rPr lang="en-US" sz="2400" dirty="0"/>
              <a:t> are </a:t>
            </a:r>
            <a:r>
              <a:rPr lang="en-US" sz="2400" dirty="0">
                <a:solidFill>
                  <a:srgbClr val="FF0000"/>
                </a:solidFill>
              </a:rPr>
              <a:t>complete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FF0000"/>
                </a:solidFill>
              </a:rPr>
              <a:t>consistent</a:t>
            </a:r>
            <a:r>
              <a:rPr lang="en-US" sz="2400" dirty="0"/>
              <a:t> assignments, e.g., </a:t>
            </a:r>
          </a:p>
          <a:p>
            <a:endParaRPr lang="en-US" sz="800" dirty="0"/>
          </a:p>
          <a:p>
            <a:pPr lvl="1">
              <a:buFontTx/>
              <a:buNone/>
            </a:pPr>
            <a:r>
              <a:rPr lang="en-US" sz="1800" dirty="0"/>
              <a:t>WA = </a:t>
            </a:r>
            <a:r>
              <a:rPr lang="en-US" sz="1800" dirty="0">
                <a:solidFill>
                  <a:srgbClr val="FF3300"/>
                </a:solidFill>
              </a:rPr>
              <a:t>red</a:t>
            </a:r>
            <a:r>
              <a:rPr lang="en-US" sz="1800" dirty="0"/>
              <a:t>, NT = </a:t>
            </a:r>
            <a:r>
              <a:rPr lang="en-US" sz="1800" b="1" dirty="0">
                <a:solidFill>
                  <a:srgbClr val="00B050"/>
                </a:solidFill>
              </a:rPr>
              <a:t>green</a:t>
            </a:r>
            <a:r>
              <a:rPr lang="en-US" sz="1800" dirty="0"/>
              <a:t>, Q = </a:t>
            </a:r>
            <a:r>
              <a:rPr lang="en-US" sz="1800" dirty="0">
                <a:solidFill>
                  <a:srgbClr val="FF3300"/>
                </a:solidFill>
              </a:rPr>
              <a:t>red</a:t>
            </a:r>
            <a:r>
              <a:rPr lang="en-US" sz="1800" dirty="0"/>
              <a:t>, NSW = </a:t>
            </a:r>
            <a:r>
              <a:rPr lang="en-US" sz="1800" b="1" dirty="0">
                <a:solidFill>
                  <a:srgbClr val="00B050"/>
                </a:solidFill>
              </a:rPr>
              <a:t>green</a:t>
            </a:r>
            <a:r>
              <a:rPr lang="en-US" sz="1800" dirty="0"/>
              <a:t>, V = </a:t>
            </a:r>
            <a:r>
              <a:rPr lang="en-US" sz="1800" dirty="0">
                <a:solidFill>
                  <a:srgbClr val="FF3300"/>
                </a:solidFill>
              </a:rPr>
              <a:t>red</a:t>
            </a:r>
            <a:r>
              <a:rPr lang="en-US" sz="1800" dirty="0"/>
              <a:t>, SA = </a:t>
            </a:r>
            <a:r>
              <a:rPr lang="en-US" sz="1800" b="1" dirty="0">
                <a:solidFill>
                  <a:srgbClr val="002060"/>
                </a:solidFill>
              </a:rPr>
              <a:t>blue</a:t>
            </a:r>
            <a:r>
              <a:rPr lang="en-US" sz="1800" dirty="0"/>
              <a:t>, T = </a:t>
            </a:r>
            <a:r>
              <a:rPr lang="en-US" sz="1800" b="1" dirty="0">
                <a:solidFill>
                  <a:srgbClr val="00B050"/>
                </a:solidFill>
              </a:rPr>
              <a:t>green</a:t>
            </a:r>
          </a:p>
          <a:p>
            <a:r>
              <a:rPr lang="en-US" sz="1800" dirty="0" smtClean="0"/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Complete</a:t>
            </a:r>
            <a:r>
              <a:rPr lang="en-US" sz="1800" dirty="0" smtClean="0"/>
              <a:t>: all are assigned, </a:t>
            </a:r>
            <a:r>
              <a:rPr lang="en-US" sz="1800" dirty="0" smtClean="0">
                <a:solidFill>
                  <a:srgbClr val="FF0000"/>
                </a:solidFill>
              </a:rPr>
              <a:t>consistent</a:t>
            </a:r>
            <a:r>
              <a:rPr lang="en-US" sz="1800" dirty="0" smtClean="0"/>
              <a:t>: obeys the constraints.</a:t>
            </a:r>
            <a:endParaRPr lang="en-US" sz="1800" dirty="0"/>
          </a:p>
          <a:p>
            <a:r>
              <a:rPr lang="en-US" sz="2400" dirty="0"/>
              <a:t>A </a:t>
            </a:r>
            <a:r>
              <a:rPr lang="en-US" sz="2400" dirty="0">
                <a:solidFill>
                  <a:schemeClr val="accent2"/>
                </a:solidFill>
              </a:rPr>
              <a:t>state</a:t>
            </a:r>
            <a:r>
              <a:rPr lang="en-US" sz="2400" dirty="0"/>
              <a:t> may be incomplete e.g., just </a:t>
            </a:r>
            <a:r>
              <a:rPr lang="en-US" sz="2000" dirty="0"/>
              <a:t>WA=</a:t>
            </a:r>
            <a:r>
              <a:rPr lang="en-US" sz="2000" dirty="0">
                <a:solidFill>
                  <a:srgbClr val="FF3300"/>
                </a:solidFill>
              </a:rPr>
              <a:t>red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–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715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5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5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5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5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6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716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716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717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717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7172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73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50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Backpropagation - LCV </a:t>
            </a:r>
            <a:r>
              <a:rPr lang="en-US" sz="1200" dirty="0"/>
              <a:t>Least constraining value </a:t>
            </a:r>
          </a:p>
        </p:txBody>
      </p:sp>
      <p:sp>
        <p:nvSpPr>
          <p:cNvPr id="17817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8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9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9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52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b="1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819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b="1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819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819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[</a:t>
            </a:r>
            <a:r>
              <a:rPr lang="en-US" sz="1800" smtClean="0">
                <a:solidFill>
                  <a:srgbClr val="FF0000"/>
                </a:solidFill>
                <a:latin typeface="Tahoma" pitchFamily="34" charset="0"/>
                <a:ea typeface="+mn-ea"/>
                <a:cs typeface="Arial" pitchFamily="34" charset="0"/>
              </a:rPr>
              <a:t>R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00FF"/>
                </a:solidFill>
                <a:latin typeface="Tahoma" pitchFamily="34" charset="0"/>
                <a:ea typeface="+mn-ea"/>
                <a:cs typeface="Arial" pitchFamily="34" charset="0"/>
              </a:rPr>
              <a:t>B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,</a:t>
            </a:r>
            <a:r>
              <a:rPr lang="en-US" sz="1800" smtClean="0">
                <a:solidFill>
                  <a:srgbClr val="008000"/>
                </a:solidFill>
                <a:latin typeface="Tahoma" pitchFamily="34" charset="0"/>
                <a:ea typeface="+mn-ea"/>
                <a:cs typeface="Arial" pitchFamily="34" charset="0"/>
              </a:rPr>
              <a:t>G</a:t>
            </a:r>
            <a:r>
              <a:rPr lang="en-US" sz="1800" smtClean="0">
                <a:solidFill>
                  <a:srgbClr val="000000"/>
                </a:solidFill>
                <a:latin typeface="Tahoma" pitchFamily="34" charset="0"/>
                <a:ea typeface="+mn-ea"/>
                <a:cs typeface="Arial" pitchFamily="34" charset="0"/>
              </a:rPr>
              <a:t>]</a:t>
            </a:r>
          </a:p>
        </p:txBody>
      </p:sp>
      <p:sp>
        <p:nvSpPr>
          <p:cNvPr id="178196" name="Text 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97" name="Text Box 21"/>
          <p:cNvSpPr txBox="1">
            <a:spLocks noChangeArrowheads="1"/>
          </p:cNvSpPr>
          <p:nvPr/>
        </p:nvSpPr>
        <p:spPr bwMode="auto">
          <a:xfrm>
            <a:off x="6705600" y="2133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66294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25908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3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685800" y="2895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2 arcs</a:t>
            </a:r>
            <a:endParaRPr lang="en-GB" sz="1800" b="1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838200" y="46482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Solution !!!</a:t>
            </a:r>
            <a:endParaRPr lang="en-GB" sz="1800" smtClean="0">
              <a:solidFill>
                <a:srgbClr val="00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51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Analyzing Constraints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dirty="0"/>
              <a:t>forward checking</a:t>
            </a:r>
          </a:p>
          <a:p>
            <a:pPr marL="723900" lvl="1"/>
            <a:r>
              <a:rPr lang="en-US" dirty="0"/>
              <a:t>when a value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X</a:t>
            </a:r>
            <a:r>
              <a:rPr lang="en-US" dirty="0"/>
              <a:t> is assigned to a variable, inconsistent values are eliminated for all variables connected to </a:t>
            </a:r>
            <a:r>
              <a:rPr lang="en-US" dirty="0" smtClean="0">
                <a:latin typeface="Arial Italic" charset="0"/>
                <a:cs typeface="Arial Italic" charset="0"/>
                <a:sym typeface="Arial Italic" charset="0"/>
              </a:rPr>
              <a:t>X [remove conflicting values]</a:t>
            </a:r>
            <a:endParaRPr lang="en-US" dirty="0">
              <a:latin typeface="Arial Italic" charset="0"/>
              <a:sym typeface="Arial Italic" charset="0"/>
            </a:endParaRPr>
          </a:p>
          <a:p>
            <a:pPr marL="1066800" lvl="2"/>
            <a:r>
              <a:rPr lang="en-US" dirty="0"/>
              <a:t>identifies “dead” branches of the tree before they are </a:t>
            </a:r>
            <a:r>
              <a:rPr lang="en-US" dirty="0" smtClean="0"/>
              <a:t>visited</a:t>
            </a:r>
            <a:endParaRPr lang="en-US" dirty="0"/>
          </a:p>
          <a:p>
            <a:r>
              <a:rPr lang="en-US" dirty="0"/>
              <a:t>constraint propagation</a:t>
            </a:r>
          </a:p>
          <a:p>
            <a:pPr marL="723900" lvl="1"/>
            <a:r>
              <a:rPr lang="en-US" dirty="0"/>
              <a:t>analyses interdependencies between variable assignments via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arc consistency</a:t>
            </a:r>
            <a:endParaRPr lang="en-US" dirty="0">
              <a:latin typeface="Arial Italic" charset="0"/>
              <a:sym typeface="Arial Italic" charset="0"/>
            </a:endParaRPr>
          </a:p>
          <a:p>
            <a:pPr marL="1066800" lvl="2"/>
            <a:r>
              <a:rPr lang="en-US" dirty="0"/>
              <a:t>an arc between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X</a:t>
            </a:r>
            <a:r>
              <a:rPr lang="en-US" dirty="0"/>
              <a:t> and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Y</a:t>
            </a:r>
            <a:r>
              <a:rPr lang="en-US" dirty="0"/>
              <a:t> is consistent if for every possible value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x</a:t>
            </a:r>
            <a:r>
              <a:rPr lang="en-US" dirty="0"/>
              <a:t> of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X</a:t>
            </a:r>
            <a:r>
              <a:rPr lang="en-US" dirty="0"/>
              <a:t>, there is some value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y</a:t>
            </a:r>
            <a:r>
              <a:rPr lang="en-US" dirty="0"/>
              <a:t> of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Y</a:t>
            </a:r>
            <a:r>
              <a:rPr lang="en-US" dirty="0"/>
              <a:t> that is consistent with </a:t>
            </a:r>
            <a:r>
              <a:rPr lang="en-US" dirty="0">
                <a:latin typeface="Arial Italic" charset="0"/>
                <a:cs typeface="Arial Italic" charset="0"/>
                <a:sym typeface="Arial Italic" charset="0"/>
              </a:rPr>
              <a:t>x</a:t>
            </a:r>
            <a:endParaRPr lang="en-US" dirty="0">
              <a:latin typeface="Arial Italic" charset="0"/>
              <a:sym typeface="Arial Italic" charset="0"/>
            </a:endParaRPr>
          </a:p>
          <a:p>
            <a:pPr marL="1066800" lvl="2"/>
            <a:r>
              <a:rPr lang="en-US" dirty="0"/>
              <a:t>more powerful than forward checking, but still reasonably efficient</a:t>
            </a:r>
          </a:p>
          <a:p>
            <a:pPr marL="1066800" lvl="2"/>
            <a:r>
              <a:rPr lang="en-US" dirty="0"/>
              <a:t>but does not reveal every possible inconsistency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Forward checking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801100" cy="4914900"/>
          </a:xfrm>
          <a:ln/>
        </p:spPr>
        <p:txBody>
          <a:bodyPr rIns="130174"/>
          <a:lstStyle/>
          <a:p>
            <a:r>
              <a:rPr lang="en-US" sz="2400">
                <a:solidFill>
                  <a:srgbClr val="B44CAD"/>
                </a:solidFill>
              </a:rPr>
              <a:t>Idea</a:t>
            </a:r>
            <a:r>
              <a:rPr lang="en-US" sz="2400"/>
              <a:t>: </a:t>
            </a:r>
          </a:p>
          <a:p>
            <a:pPr marL="723900" lvl="1"/>
            <a:r>
              <a:rPr lang="en-US" sz="2000"/>
              <a:t>Keep track of remaining legal values for unassigned variables</a:t>
            </a:r>
          </a:p>
          <a:p>
            <a:pPr marL="723900" lvl="1"/>
            <a:r>
              <a:rPr lang="en-US" sz="2000"/>
              <a:t>Terminate search when any variable has no legal values</a:t>
            </a:r>
            <a:br>
              <a:rPr lang="en-US" sz="2000"/>
            </a:br>
            <a:endParaRPr lang="en-US" sz="2000"/>
          </a:p>
        </p:txBody>
      </p:sp>
      <p:pic>
        <p:nvPicPr>
          <p:cNvPr id="52230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013" y="3048000"/>
            <a:ext cx="5133975" cy="1400175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7620000" y="4160837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Forward checking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>
                <a:solidFill>
                  <a:srgbClr val="B44CAD"/>
                </a:solidFill>
              </a:rPr>
              <a:t>Idea</a:t>
            </a:r>
            <a:r>
              <a:rPr lang="en-US" sz="2400"/>
              <a:t>: </a:t>
            </a:r>
          </a:p>
          <a:p>
            <a:pPr marL="723900" lvl="1"/>
            <a:r>
              <a:rPr lang="en-US" sz="2000"/>
              <a:t>Keep track of remaining legal values for unassigned variables</a:t>
            </a:r>
          </a:p>
          <a:p>
            <a:pPr marL="723900" lvl="1"/>
            <a:r>
              <a:rPr lang="en-US" sz="2000"/>
              <a:t>Terminate search when any variable has no legal values</a:t>
            </a:r>
            <a:br>
              <a:rPr lang="en-US" sz="2000"/>
            </a:br>
            <a:endParaRPr lang="en-US" sz="2000"/>
          </a:p>
        </p:txBody>
      </p:sp>
      <p:pic>
        <p:nvPicPr>
          <p:cNvPr id="53254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013" y="3048000"/>
            <a:ext cx="5133975" cy="169545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7620000" y="4160837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Forward checking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>
                <a:solidFill>
                  <a:srgbClr val="B44CAD"/>
                </a:solidFill>
              </a:rPr>
              <a:t>Idea</a:t>
            </a:r>
            <a:r>
              <a:rPr lang="en-US" sz="2400"/>
              <a:t>: </a:t>
            </a:r>
          </a:p>
          <a:p>
            <a:pPr marL="723900" lvl="1"/>
            <a:r>
              <a:rPr lang="en-US" sz="2000"/>
              <a:t>Keep track of remaining legal values for unassigned variables</a:t>
            </a:r>
          </a:p>
          <a:p>
            <a:pPr marL="723900" lvl="1"/>
            <a:r>
              <a:rPr lang="en-US" sz="2000"/>
              <a:t>Terminate search when any variable has no legal values</a:t>
            </a:r>
            <a:br>
              <a:rPr lang="en-US" sz="2000"/>
            </a:br>
            <a:endParaRPr lang="en-US" sz="2000"/>
          </a:p>
        </p:txBody>
      </p:sp>
      <p:pic>
        <p:nvPicPr>
          <p:cNvPr id="54278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013" y="3048000"/>
            <a:ext cx="5133975" cy="19812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7620000" y="4160837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Forward checking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>
                <a:solidFill>
                  <a:srgbClr val="B44CAD"/>
                </a:solidFill>
              </a:rPr>
              <a:t>Idea</a:t>
            </a:r>
            <a:r>
              <a:rPr lang="en-US" sz="2400"/>
              <a:t>: </a:t>
            </a:r>
          </a:p>
          <a:p>
            <a:pPr marL="723900" lvl="1"/>
            <a:r>
              <a:rPr lang="en-US" sz="2000"/>
              <a:t>Keep track of remaining legal values for unassigned variables</a:t>
            </a:r>
          </a:p>
          <a:p>
            <a:pPr marL="723900" lvl="1"/>
            <a:r>
              <a:rPr lang="en-US" sz="2000"/>
              <a:t>Terminate search when any variable has no legal values</a:t>
            </a:r>
            <a:br>
              <a:rPr lang="en-US" sz="2000"/>
            </a:br>
            <a:endParaRPr lang="en-US" sz="2000"/>
          </a:p>
        </p:txBody>
      </p:sp>
      <p:pic>
        <p:nvPicPr>
          <p:cNvPr id="55302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013" y="3048000"/>
            <a:ext cx="5133975" cy="2276475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7620000" y="4160837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Checking</a:t>
            </a:r>
          </a:p>
        </p:txBody>
      </p:sp>
      <p:sp>
        <p:nvSpPr>
          <p:cNvPr id="17920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20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20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20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20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20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0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7921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7921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7921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57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022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2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2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3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3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23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024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024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024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58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125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5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6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126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126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126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126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59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8229600" cy="1143000"/>
          </a:xfrm>
        </p:spPr>
        <p:txBody>
          <a:bodyPr/>
          <a:lstStyle/>
          <a:p>
            <a:r>
              <a:rPr lang="en-US"/>
              <a:t>Constraint graph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2804" y="534617"/>
            <a:ext cx="8610600" cy="4608513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/>
              <a:t>It is helpful to visualize a CSP as a </a:t>
            </a:r>
            <a:r>
              <a:rPr lang="en-US" sz="2800" b="1" dirty="0"/>
              <a:t>constraint graph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800" dirty="0">
              <a:solidFill>
                <a:srgbClr val="FF0000"/>
              </a:solidFill>
            </a:endParaRPr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Binary CSP:</a:t>
            </a:r>
            <a:r>
              <a:rPr lang="en-US" sz="1800" b="1" dirty="0"/>
              <a:t> each constraint relates two </a:t>
            </a:r>
            <a:r>
              <a:rPr lang="en-US" sz="1800" b="1" dirty="0" smtClean="0"/>
              <a:t>variables [here states]</a:t>
            </a:r>
            <a:endParaRPr lang="en-US" sz="1800" b="1" dirty="0"/>
          </a:p>
          <a:p>
            <a:pPr lvl="1"/>
            <a:r>
              <a:rPr lang="en-US" sz="1800" b="1" dirty="0">
                <a:solidFill>
                  <a:srgbClr val="FF0000"/>
                </a:solidFill>
              </a:rPr>
              <a:t>Constraint graph:</a:t>
            </a:r>
            <a:r>
              <a:rPr lang="en-US" sz="1800" b="1" dirty="0"/>
              <a:t> nodes are variables, arcs are </a:t>
            </a:r>
            <a:r>
              <a:rPr lang="en-US" sz="1800" b="1" dirty="0" smtClean="0"/>
              <a:t>constraints (e.g. color different)</a:t>
            </a:r>
            <a:endParaRPr lang="en-US" sz="1800" b="1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46796" y="2362200"/>
            <a:ext cx="6206403" cy="3311279"/>
            <a:chOff x="480" y="1776"/>
            <a:chExt cx="4224" cy="216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480" y="2208"/>
              <a:ext cx="528" cy="432"/>
              <a:chOff x="480" y="2208"/>
              <a:chExt cx="528" cy="432"/>
            </a:xfrm>
          </p:grpSpPr>
          <p:sp>
            <p:nvSpPr>
              <p:cNvPr id="6150" name="Rectangle 6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1" name="Rectangle 7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2" name="Rectangle 8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3" name="Text Box 9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4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>
                    <a:solidFill>
                      <a:schemeClr val="tx1"/>
                    </a:solidFill>
                    <a:latin typeface="Tahoma" pitchFamily="34" charset="0"/>
                  </a:rPr>
                  <a:t>WA</a:t>
                </a:r>
              </a:p>
            </p:txBody>
          </p:sp>
          <p:sp>
            <p:nvSpPr>
              <p:cNvPr id="6154" name="Oval 10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728" y="1776"/>
              <a:ext cx="528" cy="432"/>
              <a:chOff x="480" y="2208"/>
              <a:chExt cx="528" cy="432"/>
            </a:xfrm>
          </p:grpSpPr>
          <p:sp>
            <p:nvSpPr>
              <p:cNvPr id="6156" name="Rectangle 12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7" name="Rectangle 13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8" name="Rectangle 14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59" name="Text Box 15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4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>
                    <a:solidFill>
                      <a:schemeClr val="tx1"/>
                    </a:solidFill>
                    <a:latin typeface="Tahoma" pitchFamily="34" charset="0"/>
                  </a:rPr>
                  <a:t>NT</a:t>
                </a:r>
              </a:p>
            </p:txBody>
          </p:sp>
          <p:sp>
            <p:nvSpPr>
              <p:cNvPr id="6160" name="Oval 16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1920" y="2784"/>
              <a:ext cx="528" cy="432"/>
              <a:chOff x="480" y="2208"/>
              <a:chExt cx="528" cy="432"/>
            </a:xfrm>
          </p:grpSpPr>
          <p:sp>
            <p:nvSpPr>
              <p:cNvPr id="6162" name="Rectangle 18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63" name="Rectangle 19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64" name="Rectangle 20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65" name="Text Box 21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4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>
                    <a:solidFill>
                      <a:schemeClr val="tx1"/>
                    </a:solidFill>
                    <a:latin typeface="Tahoma" pitchFamily="34" charset="0"/>
                  </a:rPr>
                  <a:t>SA</a:t>
                </a:r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2880" y="1824"/>
              <a:ext cx="528" cy="432"/>
              <a:chOff x="480" y="2208"/>
              <a:chExt cx="528" cy="432"/>
            </a:xfrm>
          </p:grpSpPr>
          <p:sp>
            <p:nvSpPr>
              <p:cNvPr id="6168" name="Rectangle 24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69" name="Rectangle 25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70" name="Rectangle 26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71" name="Text Box 27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4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>
                    <a:solidFill>
                      <a:schemeClr val="tx1"/>
                    </a:solidFill>
                    <a:latin typeface="Tahoma" pitchFamily="34" charset="0"/>
                  </a:rPr>
                  <a:t>Q</a:t>
                </a:r>
              </a:p>
            </p:txBody>
          </p:sp>
          <p:sp>
            <p:nvSpPr>
              <p:cNvPr id="6172" name="Oval 28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3744" y="2335"/>
              <a:ext cx="528" cy="449"/>
              <a:chOff x="480" y="2191"/>
              <a:chExt cx="528" cy="449"/>
            </a:xfrm>
          </p:grpSpPr>
          <p:sp>
            <p:nvSpPr>
              <p:cNvPr id="6174" name="Rectangle 30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75" name="Rectangle 31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76" name="Rectangle 32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77" name="Text Box 33"/>
              <p:cNvSpPr txBox="1">
                <a:spLocks noChangeArrowheads="1"/>
              </p:cNvSpPr>
              <p:nvPr/>
            </p:nvSpPr>
            <p:spPr bwMode="auto">
              <a:xfrm>
                <a:off x="539" y="2191"/>
                <a:ext cx="43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 dirty="0">
                    <a:solidFill>
                      <a:schemeClr val="tx1"/>
                    </a:solidFill>
                    <a:latin typeface="Tahoma" pitchFamily="34" charset="0"/>
                  </a:rPr>
                  <a:t>NSW</a:t>
                </a:r>
              </a:p>
            </p:txBody>
          </p:sp>
          <p:sp>
            <p:nvSpPr>
              <p:cNvPr id="6178" name="Oval 34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/>
          </p:nvGrpSpPr>
          <p:grpSpPr bwMode="auto">
            <a:xfrm>
              <a:off x="3072" y="3120"/>
              <a:ext cx="528" cy="432"/>
              <a:chOff x="480" y="2208"/>
              <a:chExt cx="528" cy="432"/>
            </a:xfrm>
          </p:grpSpPr>
          <p:sp>
            <p:nvSpPr>
              <p:cNvPr id="6180" name="Rectangle 36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81" name="Rectangle 37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82" name="Rectangle 38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83" name="Text Box 39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4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 dirty="0">
                    <a:solidFill>
                      <a:schemeClr val="tx1"/>
                    </a:solidFill>
                    <a:latin typeface="Tahoma" pitchFamily="34" charset="0"/>
                  </a:rPr>
                  <a:t>V</a:t>
                </a:r>
              </a:p>
            </p:txBody>
          </p:sp>
          <p:sp>
            <p:nvSpPr>
              <p:cNvPr id="6184" name="Oval 40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4176" y="3504"/>
              <a:ext cx="528" cy="432"/>
              <a:chOff x="480" y="2208"/>
              <a:chExt cx="528" cy="432"/>
            </a:xfrm>
          </p:grpSpPr>
          <p:sp>
            <p:nvSpPr>
              <p:cNvPr id="6186" name="Rectangle 42"/>
              <p:cNvSpPr>
                <a:spLocks noChangeArrowheads="1"/>
              </p:cNvSpPr>
              <p:nvPr/>
            </p:nvSpPr>
            <p:spPr bwMode="auto">
              <a:xfrm>
                <a:off x="528" y="2400"/>
                <a:ext cx="144" cy="144"/>
              </a:xfrm>
              <a:prstGeom prst="rect">
                <a:avLst/>
              </a:prstGeom>
              <a:solidFill>
                <a:srgbClr val="FE1A0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87" name="Rectangle 43"/>
              <p:cNvSpPr>
                <a:spLocks noChangeArrowheads="1"/>
              </p:cNvSpPr>
              <p:nvPr/>
            </p:nvSpPr>
            <p:spPr bwMode="auto">
              <a:xfrm>
                <a:off x="672" y="2400"/>
                <a:ext cx="144" cy="144"/>
              </a:xfrm>
              <a:prstGeom prst="rect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88" name="Rectangle 44"/>
              <p:cNvSpPr>
                <a:spLocks noChangeArrowheads="1"/>
              </p:cNvSpPr>
              <p:nvPr/>
            </p:nvSpPr>
            <p:spPr bwMode="auto">
              <a:xfrm>
                <a:off x="816" y="2400"/>
                <a:ext cx="144" cy="144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  <p:sp>
            <p:nvSpPr>
              <p:cNvPr id="6189" name="Text Box 45"/>
              <p:cNvSpPr txBox="1">
                <a:spLocks noChangeArrowheads="1"/>
              </p:cNvSpPr>
              <p:nvPr/>
            </p:nvSpPr>
            <p:spPr bwMode="auto">
              <a:xfrm>
                <a:off x="528" y="2208"/>
                <a:ext cx="4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500">
                    <a:solidFill>
                      <a:schemeClr val="tx1"/>
                    </a:solidFill>
                    <a:latin typeface="Tahoma" pitchFamily="34" charset="0"/>
                  </a:rPr>
                  <a:t>T</a:t>
                </a:r>
              </a:p>
            </p:txBody>
          </p:sp>
          <p:sp>
            <p:nvSpPr>
              <p:cNvPr id="6190" name="Oval 46"/>
              <p:cNvSpPr>
                <a:spLocks noChangeArrowheads="1"/>
              </p:cNvSpPr>
              <p:nvPr/>
            </p:nvSpPr>
            <p:spPr bwMode="auto">
              <a:xfrm>
                <a:off x="480" y="2208"/>
                <a:ext cx="528" cy="43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5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191" name="Line 47"/>
            <p:cNvSpPr>
              <a:spLocks noChangeShapeType="1"/>
            </p:cNvSpPr>
            <p:nvPr/>
          </p:nvSpPr>
          <p:spPr bwMode="auto">
            <a:xfrm flipV="1">
              <a:off x="960" y="2016"/>
              <a:ext cx="76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2" name="Line 48"/>
            <p:cNvSpPr>
              <a:spLocks noChangeShapeType="1"/>
            </p:cNvSpPr>
            <p:nvPr/>
          </p:nvSpPr>
          <p:spPr bwMode="auto">
            <a:xfrm>
              <a:off x="960" y="2544"/>
              <a:ext cx="96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3" name="Line 49"/>
            <p:cNvSpPr>
              <a:spLocks noChangeShapeType="1"/>
            </p:cNvSpPr>
            <p:nvPr/>
          </p:nvSpPr>
          <p:spPr bwMode="auto">
            <a:xfrm flipH="1" flipV="1">
              <a:off x="2064" y="2208"/>
              <a:ext cx="9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4" name="Line 50"/>
            <p:cNvSpPr>
              <a:spLocks noChangeShapeType="1"/>
            </p:cNvSpPr>
            <p:nvPr/>
          </p:nvSpPr>
          <p:spPr bwMode="auto">
            <a:xfrm>
              <a:off x="2256" y="2016"/>
              <a:ext cx="62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5" name="Line 51"/>
            <p:cNvSpPr>
              <a:spLocks noChangeShapeType="1"/>
            </p:cNvSpPr>
            <p:nvPr/>
          </p:nvSpPr>
          <p:spPr bwMode="auto">
            <a:xfrm flipV="1">
              <a:off x="2400" y="2208"/>
              <a:ext cx="57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6" name="Line 52"/>
            <p:cNvSpPr>
              <a:spLocks noChangeShapeType="1"/>
            </p:cNvSpPr>
            <p:nvPr/>
          </p:nvSpPr>
          <p:spPr bwMode="auto">
            <a:xfrm>
              <a:off x="2400" y="3072"/>
              <a:ext cx="67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7" name="Line 53"/>
            <p:cNvSpPr>
              <a:spLocks noChangeShapeType="1"/>
            </p:cNvSpPr>
            <p:nvPr/>
          </p:nvSpPr>
          <p:spPr bwMode="auto">
            <a:xfrm flipV="1">
              <a:off x="2448" y="2640"/>
              <a:ext cx="1296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8" name="Line 54"/>
            <p:cNvSpPr>
              <a:spLocks noChangeShapeType="1"/>
            </p:cNvSpPr>
            <p:nvPr/>
          </p:nvSpPr>
          <p:spPr bwMode="auto">
            <a:xfrm>
              <a:off x="3408" y="2112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  <p:sp>
          <p:nvSpPr>
            <p:cNvPr id="6199" name="Line 55"/>
            <p:cNvSpPr>
              <a:spLocks noChangeShapeType="1"/>
            </p:cNvSpPr>
            <p:nvPr/>
          </p:nvSpPr>
          <p:spPr bwMode="auto">
            <a:xfrm flipV="1">
              <a:off x="3552" y="2736"/>
              <a:ext cx="288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500">
                <a:solidFill>
                  <a:schemeClr val="tx1"/>
                </a:solidFill>
              </a:endParaRPr>
            </a:p>
          </p:txBody>
        </p:sp>
      </p:grpSp>
      <p:pic>
        <p:nvPicPr>
          <p:cNvPr id="6200" name="Picture 56" descr="austral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96854" y="2711275"/>
            <a:ext cx="3004415" cy="2337364"/>
          </a:xfrm>
          <a:noFill/>
          <a:ln/>
        </p:spPr>
      </p:pic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>
          <a:xfrm flipH="1">
            <a:off x="228600" y="6245225"/>
            <a:ext cx="533400" cy="476250"/>
          </a:xfrm>
        </p:spPr>
        <p:txBody>
          <a:bodyPr/>
          <a:lstStyle/>
          <a:p>
            <a:fld id="{9FC10D38-F3E7-44C5-8FBB-3506F654831D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5673" y="4104511"/>
            <a:ext cx="22281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Color(SA)</a:t>
            </a:r>
            <a:r>
              <a:rPr lang="en-US" sz="1600" dirty="0" smtClean="0">
                <a:solidFill>
                  <a:schemeClr val="tx1"/>
                </a:solidFill>
              </a:rPr>
              <a:t>/=</a:t>
            </a:r>
            <a:r>
              <a:rPr lang="en-US" sz="1600" b="1" dirty="0" smtClean="0">
                <a:solidFill>
                  <a:srgbClr val="7030A0"/>
                </a:solidFill>
              </a:rPr>
              <a:t>Color(WA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719488" y="2616784"/>
            <a:ext cx="20585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Color(Q)</a:t>
            </a:r>
            <a:r>
              <a:rPr lang="en-US" sz="1600" dirty="0" smtClean="0">
                <a:solidFill>
                  <a:schemeClr val="tx1"/>
                </a:solidFill>
              </a:rPr>
              <a:t>/=</a:t>
            </a:r>
            <a:r>
              <a:rPr lang="en-US" sz="1600" b="1" dirty="0" smtClean="0">
                <a:solidFill>
                  <a:srgbClr val="7030A0"/>
                </a:solidFill>
              </a:rPr>
              <a:t>Color(NS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227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7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28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228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228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Tahoma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 dirty="0">
                <a:latin typeface="Tahoma" pitchFamily="34" charset="0"/>
              </a:rPr>
              <a:t>,</a:t>
            </a:r>
            <a:r>
              <a:rPr lang="en-US" b="1" dirty="0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 dirty="0">
                <a:latin typeface="Tahoma" pitchFamily="34" charset="0"/>
              </a:rPr>
              <a:t>,</a:t>
            </a:r>
            <a:r>
              <a:rPr lang="en-US" dirty="0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 dirty="0">
                <a:latin typeface="Tahoma" pitchFamily="34" charset="0"/>
              </a:rPr>
              <a:t>]</a:t>
            </a:r>
          </a:p>
        </p:txBody>
      </p:sp>
      <p:sp>
        <p:nvSpPr>
          <p:cNvPr id="18229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229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60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329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331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331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331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432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2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433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433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433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62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534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4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4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5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5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5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536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536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536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536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637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37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7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7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7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8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8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8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8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638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638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638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855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 ]</a:t>
            </a:r>
          </a:p>
        </p:txBody>
      </p:sp>
      <p:sp>
        <p:nvSpPr>
          <p:cNvPr id="18638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739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40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740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855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 ]</a:t>
            </a:r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7412" name="Text Box 20"/>
          <p:cNvSpPr txBox="1">
            <a:spLocks noChangeArrowheads="1"/>
          </p:cNvSpPr>
          <p:nvPr/>
        </p:nvSpPr>
        <p:spPr bwMode="auto">
          <a:xfrm>
            <a:off x="3124200" y="51054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Dead End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841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2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2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2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2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2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2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2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2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2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2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3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43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843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843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843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843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66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8944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4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4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4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4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4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4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5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5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5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5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5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945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945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945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945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8945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877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>
                <a:latin typeface="Tahoma" pitchFamily="34" charset="0"/>
              </a:rPr>
              <a:t>,  , 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9046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6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6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7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048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048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048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048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877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>
                <a:latin typeface="Tahoma" pitchFamily="34" charset="0"/>
              </a:rPr>
              <a:t>,  , 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Checking</a:t>
            </a:r>
          </a:p>
        </p:txBody>
      </p:sp>
      <p:sp>
        <p:nvSpPr>
          <p:cNvPr id="19149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rgbClr val="F2170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25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 b="1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150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150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877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>
                <a:latin typeface="Tahoma" pitchFamily="34" charset="0"/>
              </a:rPr>
              <a:t>,  , ]</a:t>
            </a: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2667000" y="5181600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Solution !!!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69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 dirty="0"/>
              <a:t>Varieties of </a:t>
            </a:r>
            <a:r>
              <a:rPr lang="en-US" dirty="0" err="1"/>
              <a:t>CSPs</a:t>
            </a:r>
            <a:endParaRPr lang="en-US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pPr>
              <a:spcBef>
                <a:spcPct val="0"/>
              </a:spcBef>
            </a:pPr>
            <a:r>
              <a:rPr lang="en-US" sz="2400" dirty="0"/>
              <a:t>Discrete </a:t>
            </a:r>
            <a:r>
              <a:rPr lang="en-US" sz="2400" dirty="0" smtClean="0"/>
              <a:t>variables</a:t>
            </a:r>
            <a:endParaRPr lang="en-US" sz="2400" dirty="0"/>
          </a:p>
          <a:p>
            <a:pPr marL="723900" lvl="1">
              <a:spcBef>
                <a:spcPts val="513"/>
              </a:spcBef>
            </a:pPr>
            <a:r>
              <a:rPr lang="en-US" sz="2000" dirty="0"/>
              <a:t>finite domains:</a:t>
            </a:r>
          </a:p>
          <a:p>
            <a:pPr marL="1066800" lvl="2">
              <a:spcBef>
                <a:spcPts val="425"/>
              </a:spcBef>
            </a:pPr>
            <a:r>
              <a:rPr lang="en-US" sz="1700" dirty="0"/>
              <a:t>n variables, domain size d </a:t>
            </a:r>
            <a:r>
              <a:rPr lang="en-US" sz="1700" dirty="0" smtClean="0"/>
              <a:t>,  </a:t>
            </a:r>
            <a:r>
              <a:rPr lang="en-US" sz="1700" dirty="0"/>
              <a:t>O(</a:t>
            </a:r>
            <a:r>
              <a:rPr lang="en-US" sz="1700" dirty="0" err="1"/>
              <a:t>dn</a:t>
            </a:r>
            <a:r>
              <a:rPr lang="en-US" sz="1700" dirty="0"/>
              <a:t>) complete assignments</a:t>
            </a:r>
          </a:p>
          <a:p>
            <a:pPr marL="1066800" lvl="2">
              <a:spcBef>
                <a:spcPts val="425"/>
              </a:spcBef>
            </a:pPr>
            <a:r>
              <a:rPr lang="en-US" sz="1700" dirty="0"/>
              <a:t>e.g., Boolean CSPs, </a:t>
            </a:r>
            <a:r>
              <a:rPr lang="en-US" sz="1700" dirty="0" err="1"/>
              <a:t>incl.~Boolean</a:t>
            </a:r>
            <a:r>
              <a:rPr lang="en-US" sz="1700" dirty="0"/>
              <a:t> </a:t>
            </a:r>
            <a:r>
              <a:rPr lang="en-US" sz="1700" dirty="0" err="1"/>
              <a:t>satisfiability</a:t>
            </a:r>
            <a:r>
              <a:rPr lang="en-US" sz="1700" dirty="0"/>
              <a:t> (NP-complete)</a:t>
            </a:r>
          </a:p>
          <a:p>
            <a:pPr marL="723900" lvl="1">
              <a:spcBef>
                <a:spcPts val="513"/>
              </a:spcBef>
            </a:pPr>
            <a:r>
              <a:rPr lang="en-US" sz="2000" dirty="0"/>
              <a:t>infinite domains:</a:t>
            </a:r>
          </a:p>
          <a:p>
            <a:pPr marL="1066800" lvl="2">
              <a:spcBef>
                <a:spcPts val="425"/>
              </a:spcBef>
            </a:pPr>
            <a:r>
              <a:rPr lang="en-US" sz="1700" dirty="0"/>
              <a:t>integers, strings, etc.</a:t>
            </a:r>
          </a:p>
          <a:p>
            <a:pPr marL="1066800" lvl="2">
              <a:spcBef>
                <a:spcPts val="425"/>
              </a:spcBef>
            </a:pPr>
            <a:r>
              <a:rPr lang="en-US" sz="1700" dirty="0"/>
              <a:t>e.g., job scheduling, variables are start/end days for each job</a:t>
            </a:r>
          </a:p>
          <a:p>
            <a:pPr marL="1066800" lvl="2">
              <a:spcBef>
                <a:spcPts val="425"/>
              </a:spcBef>
            </a:pPr>
            <a:r>
              <a:rPr lang="en-US" sz="1700" dirty="0"/>
              <a:t>need a constraint language, e.g., StartJob1 + 5 ≤ StartJob3</a:t>
            </a:r>
          </a:p>
          <a:p>
            <a:pPr marL="1066800" lvl="2">
              <a:spcBef>
                <a:spcPts val="425"/>
              </a:spcBef>
            </a:pPr>
            <a:endParaRPr lang="en-US" sz="1700" dirty="0"/>
          </a:p>
          <a:p>
            <a:pPr>
              <a:spcBef>
                <a:spcPts val="513"/>
              </a:spcBef>
            </a:pPr>
            <a:r>
              <a:rPr lang="en-US" sz="2400" dirty="0"/>
              <a:t>Continuous </a:t>
            </a:r>
            <a:r>
              <a:rPr lang="en-US" sz="2400" dirty="0" smtClean="0"/>
              <a:t>variables</a:t>
            </a:r>
            <a:endParaRPr lang="en-US" sz="2400" dirty="0"/>
          </a:p>
          <a:p>
            <a:pPr marL="723900" lvl="1">
              <a:spcBef>
                <a:spcPts val="513"/>
              </a:spcBef>
            </a:pPr>
            <a:r>
              <a:rPr lang="en-US" sz="2000" dirty="0"/>
              <a:t>e.g</a:t>
            </a:r>
            <a:r>
              <a:rPr lang="en-US" sz="2000" dirty="0" smtClean="0"/>
              <a:t>., Time:  </a:t>
            </a:r>
            <a:r>
              <a:rPr lang="en-US" sz="2000" dirty="0"/>
              <a:t>start/end times for Hubble Space Telescope observations</a:t>
            </a:r>
          </a:p>
          <a:p>
            <a:pPr marL="723900" lvl="1">
              <a:spcBef>
                <a:spcPts val="513"/>
              </a:spcBef>
            </a:pPr>
            <a:r>
              <a:rPr lang="en-US" sz="2000" dirty="0"/>
              <a:t>linear constraints solvable in polynomial time by linear programming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76805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06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07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08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09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10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11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12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6813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76814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76815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76816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76817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76818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76819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76820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76821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67200" y="2133600"/>
            <a:ext cx="3714750" cy="3276600"/>
            <a:chOff x="2445" y="1344"/>
            <a:chExt cx="2340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45" y="1344"/>
              <a:ext cx="2340" cy="2064"/>
              <a:chOff x="2445" y="1344"/>
              <a:chExt cx="2340" cy="2064"/>
            </a:xfrm>
          </p:grpSpPr>
          <p:sp>
            <p:nvSpPr>
              <p:cNvPr id="76824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76825" name="Text Box 25"/>
              <p:cNvSpPr txBox="1">
                <a:spLocks noChangeArrowheads="1"/>
              </p:cNvSpPr>
              <p:nvPr/>
            </p:nvSpPr>
            <p:spPr bwMode="auto">
              <a:xfrm>
                <a:off x="2445" y="2880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76826" name="Text Box 26"/>
              <p:cNvSpPr txBox="1">
                <a:spLocks noChangeArrowheads="1"/>
              </p:cNvSpPr>
              <p:nvPr/>
            </p:nvSpPr>
            <p:spPr bwMode="auto">
              <a:xfrm>
                <a:off x="3885" y="2880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76827" name="Text Box 27"/>
              <p:cNvSpPr txBox="1">
                <a:spLocks noChangeArrowheads="1"/>
              </p:cNvSpPr>
              <p:nvPr/>
            </p:nvSpPr>
            <p:spPr bwMode="auto">
              <a:xfrm>
                <a:off x="388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</p:grpSp>
        <p:sp>
          <p:nvSpPr>
            <p:cNvPr id="76828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6829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6830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6831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6832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6833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768" y="1680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78853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54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55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56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57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58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59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60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8861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78862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78863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78864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78865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78866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78867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78868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78869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67200" y="2133600"/>
            <a:ext cx="3714750" cy="3276600"/>
            <a:chOff x="2445" y="1344"/>
            <a:chExt cx="2340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45" y="1344"/>
              <a:ext cx="2340" cy="2064"/>
              <a:chOff x="2445" y="1344"/>
              <a:chExt cx="2340" cy="2064"/>
            </a:xfrm>
          </p:grpSpPr>
          <p:sp>
            <p:nvSpPr>
              <p:cNvPr id="78872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,2,3,4}</a:t>
                </a:r>
              </a:p>
            </p:txBody>
          </p:sp>
          <p:sp>
            <p:nvSpPr>
              <p:cNvPr id="78873" name="Text Box 25"/>
              <p:cNvSpPr txBox="1">
                <a:spLocks noChangeArrowheads="1"/>
              </p:cNvSpPr>
              <p:nvPr/>
            </p:nvSpPr>
            <p:spPr bwMode="auto">
              <a:xfrm>
                <a:off x="2445" y="2880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78874" name="Text Box 26"/>
              <p:cNvSpPr txBox="1">
                <a:spLocks noChangeArrowheads="1"/>
              </p:cNvSpPr>
              <p:nvPr/>
            </p:nvSpPr>
            <p:spPr bwMode="auto">
              <a:xfrm>
                <a:off x="3885" y="2880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78875" name="Text Box 27"/>
              <p:cNvSpPr txBox="1">
                <a:spLocks noChangeArrowheads="1"/>
              </p:cNvSpPr>
              <p:nvPr/>
            </p:nvSpPr>
            <p:spPr bwMode="auto">
              <a:xfrm>
                <a:off x="388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</p:grpSp>
        <p:sp>
          <p:nvSpPr>
            <p:cNvPr id="78876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77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78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79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0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1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78882" name="AutoShape 34"/>
          <p:cNvSpPr>
            <a:spLocks noChangeArrowheads="1"/>
          </p:cNvSpPr>
          <p:nvPr/>
        </p:nvSpPr>
        <p:spPr bwMode="auto">
          <a:xfrm>
            <a:off x="15240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78884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5" name="Oval 37"/>
            <p:cNvSpPr>
              <a:spLocks noChangeArrowheads="1"/>
            </p:cNvSpPr>
            <p:nvPr/>
          </p:nvSpPr>
          <p:spPr bwMode="auto">
            <a:xfrm>
              <a:off x="1584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6" name="Oval 38"/>
            <p:cNvSpPr>
              <a:spLocks noChangeArrowheads="1"/>
            </p:cNvSpPr>
            <p:nvPr/>
          </p:nvSpPr>
          <p:spPr bwMode="auto">
            <a:xfrm>
              <a:off x="1872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7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8" name="Oval 40"/>
            <p:cNvSpPr>
              <a:spLocks noChangeArrowheads="1"/>
            </p:cNvSpPr>
            <p:nvPr/>
          </p:nvSpPr>
          <p:spPr bwMode="auto">
            <a:xfrm>
              <a:off x="1872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8889" name="Oval 41"/>
            <p:cNvSpPr>
              <a:spLocks noChangeArrowheads="1"/>
            </p:cNvSpPr>
            <p:nvPr/>
          </p:nvSpPr>
          <p:spPr bwMode="auto">
            <a:xfrm>
              <a:off x="1584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79877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78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79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80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81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82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83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84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79885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79886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79889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79890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79891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79893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41800" y="2133600"/>
            <a:ext cx="3762375" cy="3276600"/>
            <a:chOff x="2429" y="1344"/>
            <a:chExt cx="2370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9" y="1344"/>
              <a:ext cx="2370" cy="2064"/>
              <a:chOff x="2429" y="1344"/>
              <a:chExt cx="2370" cy="2064"/>
            </a:xfrm>
          </p:grpSpPr>
          <p:sp>
            <p:nvSpPr>
              <p:cNvPr id="79896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,2,3,4}</a:t>
                </a:r>
              </a:p>
            </p:txBody>
          </p:sp>
          <p:sp>
            <p:nvSpPr>
              <p:cNvPr id="79897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,4}</a:t>
                </a:r>
              </a:p>
            </p:txBody>
          </p:sp>
          <p:sp>
            <p:nvSpPr>
              <p:cNvPr id="79898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79899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 ,  ,3,4}</a:t>
                </a:r>
              </a:p>
            </p:txBody>
          </p:sp>
        </p:grpSp>
        <p:sp>
          <p:nvSpPr>
            <p:cNvPr id="79900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01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02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03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04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05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79906" name="AutoShape 34"/>
          <p:cNvSpPr>
            <a:spLocks noChangeArrowheads="1"/>
          </p:cNvSpPr>
          <p:nvPr/>
        </p:nvSpPr>
        <p:spPr bwMode="auto">
          <a:xfrm>
            <a:off x="15240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79908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09" name="Oval 37"/>
            <p:cNvSpPr>
              <a:spLocks noChangeArrowheads="1"/>
            </p:cNvSpPr>
            <p:nvPr/>
          </p:nvSpPr>
          <p:spPr bwMode="auto">
            <a:xfrm>
              <a:off x="1584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10" name="Oval 38"/>
            <p:cNvSpPr>
              <a:spLocks noChangeArrowheads="1"/>
            </p:cNvSpPr>
            <p:nvPr/>
          </p:nvSpPr>
          <p:spPr bwMode="auto">
            <a:xfrm>
              <a:off x="1872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11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12" name="Oval 40"/>
            <p:cNvSpPr>
              <a:spLocks noChangeArrowheads="1"/>
            </p:cNvSpPr>
            <p:nvPr/>
          </p:nvSpPr>
          <p:spPr bwMode="auto">
            <a:xfrm>
              <a:off x="1872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79913" name="Oval 41"/>
            <p:cNvSpPr>
              <a:spLocks noChangeArrowheads="1"/>
            </p:cNvSpPr>
            <p:nvPr/>
          </p:nvSpPr>
          <p:spPr bwMode="auto">
            <a:xfrm>
              <a:off x="1584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0901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2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3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4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5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6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7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8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0909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0910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0911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0912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0913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0914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0915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0916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0917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41800" y="2133600"/>
            <a:ext cx="3762375" cy="3276600"/>
            <a:chOff x="2429" y="1344"/>
            <a:chExt cx="2370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9" y="1344"/>
              <a:ext cx="2370" cy="2064"/>
              <a:chOff x="2429" y="1344"/>
              <a:chExt cx="2370" cy="2064"/>
            </a:xfrm>
          </p:grpSpPr>
          <p:sp>
            <p:nvSpPr>
              <p:cNvPr id="80920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,2,3,4}</a:t>
                </a:r>
              </a:p>
            </p:txBody>
          </p:sp>
          <p:sp>
            <p:nvSpPr>
              <p:cNvPr id="80921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,4}</a:t>
                </a:r>
              </a:p>
            </p:txBody>
          </p:sp>
          <p:sp>
            <p:nvSpPr>
              <p:cNvPr id="80922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80923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3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,4}</a:t>
                </a:r>
              </a:p>
            </p:txBody>
          </p:sp>
        </p:grpSp>
        <p:sp>
          <p:nvSpPr>
            <p:cNvPr id="80924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0925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0926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0927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0928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0929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0930" name="AutoShape 34"/>
          <p:cNvSpPr>
            <a:spLocks noChangeArrowheads="1"/>
          </p:cNvSpPr>
          <p:nvPr/>
        </p:nvSpPr>
        <p:spPr bwMode="auto">
          <a:xfrm>
            <a:off x="15240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1" name="Oval 35"/>
          <p:cNvSpPr>
            <a:spLocks noChangeArrowheads="1"/>
          </p:cNvSpPr>
          <p:nvPr/>
        </p:nvSpPr>
        <p:spPr bwMode="auto">
          <a:xfrm>
            <a:off x="20574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2" name="Oval 36"/>
          <p:cNvSpPr>
            <a:spLocks noChangeArrowheads="1"/>
          </p:cNvSpPr>
          <p:nvPr/>
        </p:nvSpPr>
        <p:spPr bwMode="auto">
          <a:xfrm>
            <a:off x="25146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3" name="Oval 37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4" name="Oval 38"/>
          <p:cNvSpPr>
            <a:spLocks noChangeArrowheads="1"/>
          </p:cNvSpPr>
          <p:nvPr/>
        </p:nvSpPr>
        <p:spPr bwMode="auto">
          <a:xfrm>
            <a:off x="20574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5" name="Oval 39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6" name="Oval 40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7" name="AutoShape 41"/>
          <p:cNvSpPr>
            <a:spLocks noChangeArrowheads="1"/>
          </p:cNvSpPr>
          <p:nvPr/>
        </p:nvSpPr>
        <p:spPr bwMode="auto">
          <a:xfrm>
            <a:off x="1981200" y="39624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8" name="Oval 42"/>
          <p:cNvSpPr>
            <a:spLocks noChangeArrowheads="1"/>
          </p:cNvSpPr>
          <p:nvPr/>
        </p:nvSpPr>
        <p:spPr bwMode="auto">
          <a:xfrm>
            <a:off x="25146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39" name="Oval 43"/>
          <p:cNvSpPr>
            <a:spLocks noChangeArrowheads="1"/>
          </p:cNvSpPr>
          <p:nvPr/>
        </p:nvSpPr>
        <p:spPr bwMode="auto">
          <a:xfrm>
            <a:off x="25146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0940" name="Oval 44"/>
          <p:cNvSpPr>
            <a:spLocks noChangeArrowheads="1"/>
          </p:cNvSpPr>
          <p:nvPr/>
        </p:nvSpPr>
        <p:spPr bwMode="auto">
          <a:xfrm>
            <a:off x="29718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1925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26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27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28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29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30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31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32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1933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1934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1935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1936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1937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1938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1939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1940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1941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16400" y="2133600"/>
            <a:ext cx="3787775" cy="3276600"/>
            <a:chOff x="2413" y="1344"/>
            <a:chExt cx="2386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13" y="1344"/>
              <a:ext cx="2386" cy="2064"/>
              <a:chOff x="2413" y="1344"/>
              <a:chExt cx="2386" cy="2064"/>
            </a:xfrm>
          </p:grpSpPr>
          <p:sp>
            <p:nvSpPr>
              <p:cNvPr id="81944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,2,3,4}</a:t>
                </a:r>
              </a:p>
            </p:txBody>
          </p:sp>
          <p:sp>
            <p:nvSpPr>
              <p:cNvPr id="81945" name="Text Box 25"/>
              <p:cNvSpPr txBox="1">
                <a:spLocks noChangeArrowheads="1"/>
              </p:cNvSpPr>
              <p:nvPr/>
            </p:nvSpPr>
            <p:spPr bwMode="auto">
              <a:xfrm>
                <a:off x="2413" y="2880"/>
                <a:ext cx="96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81946" name="Text Box 26"/>
              <p:cNvSpPr txBox="1">
                <a:spLocks noChangeArrowheads="1"/>
              </p:cNvSpPr>
              <p:nvPr/>
            </p:nvSpPr>
            <p:spPr bwMode="auto">
              <a:xfrm>
                <a:off x="3891" y="2880"/>
                <a:ext cx="88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 ,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81947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3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,4}</a:t>
                </a:r>
              </a:p>
            </p:txBody>
          </p:sp>
        </p:grpSp>
        <p:sp>
          <p:nvSpPr>
            <p:cNvPr id="81948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1949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1950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1951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1952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1953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1954" name="AutoShape 34"/>
          <p:cNvSpPr>
            <a:spLocks noChangeArrowheads="1"/>
          </p:cNvSpPr>
          <p:nvPr/>
        </p:nvSpPr>
        <p:spPr bwMode="auto">
          <a:xfrm>
            <a:off x="15240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55" name="Oval 35"/>
          <p:cNvSpPr>
            <a:spLocks noChangeArrowheads="1"/>
          </p:cNvSpPr>
          <p:nvPr/>
        </p:nvSpPr>
        <p:spPr bwMode="auto">
          <a:xfrm>
            <a:off x="20574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56" name="Oval 36"/>
          <p:cNvSpPr>
            <a:spLocks noChangeArrowheads="1"/>
          </p:cNvSpPr>
          <p:nvPr/>
        </p:nvSpPr>
        <p:spPr bwMode="auto">
          <a:xfrm>
            <a:off x="25146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57" name="Oval 37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58" name="Oval 38"/>
          <p:cNvSpPr>
            <a:spLocks noChangeArrowheads="1"/>
          </p:cNvSpPr>
          <p:nvPr/>
        </p:nvSpPr>
        <p:spPr bwMode="auto">
          <a:xfrm>
            <a:off x="20574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59" name="Oval 39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60" name="Oval 40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61" name="AutoShape 41"/>
          <p:cNvSpPr>
            <a:spLocks noChangeArrowheads="1"/>
          </p:cNvSpPr>
          <p:nvPr/>
        </p:nvSpPr>
        <p:spPr bwMode="auto">
          <a:xfrm>
            <a:off x="1981200" y="39624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62" name="Oval 42"/>
          <p:cNvSpPr>
            <a:spLocks noChangeArrowheads="1"/>
          </p:cNvSpPr>
          <p:nvPr/>
        </p:nvSpPr>
        <p:spPr bwMode="auto">
          <a:xfrm>
            <a:off x="25146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63" name="Oval 43"/>
          <p:cNvSpPr>
            <a:spLocks noChangeArrowheads="1"/>
          </p:cNvSpPr>
          <p:nvPr/>
        </p:nvSpPr>
        <p:spPr bwMode="auto">
          <a:xfrm>
            <a:off x="25146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64" name="Oval 44"/>
          <p:cNvSpPr>
            <a:spLocks noChangeArrowheads="1"/>
          </p:cNvSpPr>
          <p:nvPr/>
        </p:nvSpPr>
        <p:spPr bwMode="auto">
          <a:xfrm>
            <a:off x="29718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1828800" y="5867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Dead End </a:t>
            </a:r>
            <a:r>
              <a:rPr lang="en-US" smtClean="0">
                <a:solidFill>
                  <a:srgbClr val="000000"/>
                </a:solidFill>
                <a:ea typeface="+mn-ea"/>
                <a:cs typeface="Arial" charset="0"/>
              </a:rPr>
              <a:t>→</a:t>
            </a:r>
            <a:r>
              <a:rPr lang="en-US" sz="1800" b="1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 Backtrack</a:t>
            </a:r>
            <a:endParaRPr lang="en-GB" sz="1800" b="1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166917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18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19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20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21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22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23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24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6925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166926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166927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166928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166929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166930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166931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166932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166933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133850" y="2133600"/>
            <a:ext cx="3833813" cy="3270250"/>
            <a:chOff x="2361" y="1344"/>
            <a:chExt cx="2415" cy="2060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361" y="1344"/>
              <a:ext cx="2415" cy="2060"/>
              <a:chOff x="2361" y="1344"/>
              <a:chExt cx="2415" cy="2060"/>
            </a:xfrm>
          </p:grpSpPr>
          <p:sp>
            <p:nvSpPr>
              <p:cNvPr id="166936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,2,3,4}</a:t>
                </a:r>
              </a:p>
            </p:txBody>
          </p:sp>
          <p:sp>
            <p:nvSpPr>
              <p:cNvPr id="166937" name="Text Box 25"/>
              <p:cNvSpPr txBox="1">
                <a:spLocks noChangeArrowheads="1"/>
              </p:cNvSpPr>
              <p:nvPr/>
            </p:nvSpPr>
            <p:spPr bwMode="auto">
              <a:xfrm>
                <a:off x="2361" y="2880"/>
                <a:ext cx="106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2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166938" name="Text Box 26"/>
              <p:cNvSpPr txBox="1">
                <a:spLocks noChangeArrowheads="1"/>
              </p:cNvSpPr>
              <p:nvPr/>
            </p:nvSpPr>
            <p:spPr bwMode="auto">
              <a:xfrm>
                <a:off x="3891" y="2880"/>
                <a:ext cx="88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,3,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166939" name="Text Box 27"/>
              <p:cNvSpPr txBox="1">
                <a:spLocks noChangeArrowheads="1"/>
              </p:cNvSpPr>
              <p:nvPr/>
            </p:nvSpPr>
            <p:spPr bwMode="auto">
              <a:xfrm>
                <a:off x="3891" y="1344"/>
                <a:ext cx="88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166940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6941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6942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6943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6944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6945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66946" name="AutoShape 34"/>
          <p:cNvSpPr>
            <a:spLocks noChangeArrowheads="1"/>
          </p:cNvSpPr>
          <p:nvPr/>
        </p:nvSpPr>
        <p:spPr bwMode="auto">
          <a:xfrm>
            <a:off x="15240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47" name="Oval 35"/>
          <p:cNvSpPr>
            <a:spLocks noChangeArrowheads="1"/>
          </p:cNvSpPr>
          <p:nvPr/>
        </p:nvSpPr>
        <p:spPr bwMode="auto">
          <a:xfrm>
            <a:off x="20574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48" name="Oval 36"/>
          <p:cNvSpPr>
            <a:spLocks noChangeArrowheads="1"/>
          </p:cNvSpPr>
          <p:nvPr/>
        </p:nvSpPr>
        <p:spPr bwMode="auto">
          <a:xfrm>
            <a:off x="25146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49" name="Oval 37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50" name="Oval 38"/>
          <p:cNvSpPr>
            <a:spLocks noChangeArrowheads="1"/>
          </p:cNvSpPr>
          <p:nvPr/>
        </p:nvSpPr>
        <p:spPr bwMode="auto">
          <a:xfrm>
            <a:off x="20574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51" name="Oval 39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52" name="Oval 40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53" name="AutoShape 41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54" name="Oval 42"/>
          <p:cNvSpPr>
            <a:spLocks noChangeArrowheads="1"/>
          </p:cNvSpPr>
          <p:nvPr/>
        </p:nvSpPr>
        <p:spPr bwMode="auto">
          <a:xfrm>
            <a:off x="25146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6956" name="Oval 44"/>
          <p:cNvSpPr>
            <a:spLocks noChangeArrowheads="1"/>
          </p:cNvSpPr>
          <p:nvPr/>
        </p:nvSpPr>
        <p:spPr bwMode="auto">
          <a:xfrm>
            <a:off x="29718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165893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894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895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896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897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898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899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900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165901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165902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165903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165904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165905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165906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165907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165908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165909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133850" y="2133600"/>
            <a:ext cx="3881438" cy="3270250"/>
            <a:chOff x="2361" y="1344"/>
            <a:chExt cx="2445" cy="2060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361" y="1344"/>
              <a:ext cx="2445" cy="2060"/>
              <a:chOff x="2361" y="1344"/>
              <a:chExt cx="2445" cy="2060"/>
            </a:xfrm>
          </p:grpSpPr>
          <p:sp>
            <p:nvSpPr>
              <p:cNvPr id="165912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,2,3,4}</a:t>
                </a:r>
              </a:p>
            </p:txBody>
          </p:sp>
          <p:sp>
            <p:nvSpPr>
              <p:cNvPr id="165913" name="Text Box 25"/>
              <p:cNvSpPr txBox="1">
                <a:spLocks noChangeArrowheads="1"/>
              </p:cNvSpPr>
              <p:nvPr/>
            </p:nvSpPr>
            <p:spPr bwMode="auto">
              <a:xfrm>
                <a:off x="2361" y="2880"/>
                <a:ext cx="106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165914" name="Text Box 26"/>
              <p:cNvSpPr txBox="1">
                <a:spLocks noChangeArrowheads="1"/>
              </p:cNvSpPr>
              <p:nvPr/>
            </p:nvSpPr>
            <p:spPr bwMode="auto">
              <a:xfrm>
                <a:off x="3913" y="2880"/>
                <a:ext cx="84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, ,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  <p:sp>
            <p:nvSpPr>
              <p:cNvPr id="165915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 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165916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5917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5918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5919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5920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65921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65922" name="AutoShape 34"/>
          <p:cNvSpPr>
            <a:spLocks noChangeArrowheads="1"/>
          </p:cNvSpPr>
          <p:nvPr/>
        </p:nvSpPr>
        <p:spPr bwMode="auto">
          <a:xfrm>
            <a:off x="15240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3" name="Oval 35"/>
          <p:cNvSpPr>
            <a:spLocks noChangeArrowheads="1"/>
          </p:cNvSpPr>
          <p:nvPr/>
        </p:nvSpPr>
        <p:spPr bwMode="auto">
          <a:xfrm>
            <a:off x="20574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4" name="Oval 36"/>
          <p:cNvSpPr>
            <a:spLocks noChangeArrowheads="1"/>
          </p:cNvSpPr>
          <p:nvPr/>
        </p:nvSpPr>
        <p:spPr bwMode="auto">
          <a:xfrm>
            <a:off x="25146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5" name="Oval 37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6" name="Oval 38"/>
          <p:cNvSpPr>
            <a:spLocks noChangeArrowheads="1"/>
          </p:cNvSpPr>
          <p:nvPr/>
        </p:nvSpPr>
        <p:spPr bwMode="auto">
          <a:xfrm>
            <a:off x="20574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7" name="Oval 39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8" name="Oval 40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29" name="AutoShape 41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30" name="Oval 42"/>
          <p:cNvSpPr>
            <a:spLocks noChangeArrowheads="1"/>
          </p:cNvSpPr>
          <p:nvPr/>
        </p:nvSpPr>
        <p:spPr bwMode="auto">
          <a:xfrm>
            <a:off x="25146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34" name="Oval 46"/>
          <p:cNvSpPr>
            <a:spLocks noChangeArrowheads="1"/>
          </p:cNvSpPr>
          <p:nvPr/>
        </p:nvSpPr>
        <p:spPr bwMode="auto">
          <a:xfrm>
            <a:off x="2971800" y="3581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35" name="AutoShape 47"/>
          <p:cNvSpPr>
            <a:spLocks noChangeArrowheads="1"/>
          </p:cNvSpPr>
          <p:nvPr/>
        </p:nvSpPr>
        <p:spPr bwMode="auto">
          <a:xfrm>
            <a:off x="24384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36" name="Oval 48"/>
          <p:cNvSpPr>
            <a:spLocks noChangeArrowheads="1"/>
          </p:cNvSpPr>
          <p:nvPr/>
        </p:nvSpPr>
        <p:spPr bwMode="auto">
          <a:xfrm>
            <a:off x="29718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65937" name="Text Box 49"/>
          <p:cNvSpPr txBox="1">
            <a:spLocks noChangeArrowheads="1"/>
          </p:cNvSpPr>
          <p:nvPr/>
        </p:nvSpPr>
        <p:spPr bwMode="auto">
          <a:xfrm>
            <a:off x="1828800" y="5867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Dead End </a:t>
            </a:r>
            <a:r>
              <a:rPr lang="en-US" smtClean="0">
                <a:solidFill>
                  <a:srgbClr val="000000"/>
                </a:solidFill>
                <a:ea typeface="+mn-ea"/>
                <a:cs typeface="Arial" charset="0"/>
              </a:rPr>
              <a:t>→</a:t>
            </a:r>
            <a:r>
              <a:rPr lang="en-US" sz="1800" b="1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 Backtrack</a:t>
            </a:r>
            <a:endParaRPr lang="en-GB" sz="1800" b="1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2949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0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1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2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3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4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5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6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2957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2958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2959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2960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2961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2962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2963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2964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2965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54500" y="2133600"/>
            <a:ext cx="3727450" cy="3276600"/>
            <a:chOff x="2437" y="1344"/>
            <a:chExt cx="2348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37" y="1344"/>
              <a:ext cx="2348" cy="2064"/>
              <a:chOff x="2437" y="1344"/>
              <a:chExt cx="2348" cy="2064"/>
            </a:xfrm>
          </p:grpSpPr>
          <p:sp>
            <p:nvSpPr>
              <p:cNvPr id="82968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</a:t>
                </a:r>
                <a:r>
                  <a:rPr lang="en-US" smtClean="0">
                    <a:solidFill>
                      <a:srgbClr val="333399"/>
                    </a:solidFill>
                    <a:latin typeface="Tahoma" pitchFamily="34" charset="0"/>
                    <a:ea typeface="+mn-ea"/>
                    <a:cs typeface="Arial" charset="0"/>
                  </a:rPr>
                  <a:t>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2969" name="Text Box 25"/>
              <p:cNvSpPr txBox="1">
                <a:spLocks noChangeArrowheads="1"/>
              </p:cNvSpPr>
              <p:nvPr/>
            </p:nvSpPr>
            <p:spPr bwMode="auto">
              <a:xfrm>
                <a:off x="2445" y="2880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82970" name="Text Box 26"/>
              <p:cNvSpPr txBox="1">
                <a:spLocks noChangeArrowheads="1"/>
              </p:cNvSpPr>
              <p:nvPr/>
            </p:nvSpPr>
            <p:spPr bwMode="auto">
              <a:xfrm>
                <a:off x="3885" y="2880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  <p:sp>
            <p:nvSpPr>
              <p:cNvPr id="82971" name="Text Box 27"/>
              <p:cNvSpPr txBox="1">
                <a:spLocks noChangeArrowheads="1"/>
              </p:cNvSpPr>
              <p:nvPr/>
            </p:nvSpPr>
            <p:spPr bwMode="auto">
              <a:xfrm>
                <a:off x="3885" y="1344"/>
                <a:ext cx="90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{1,2,3,4}</a:t>
                </a:r>
              </a:p>
            </p:txBody>
          </p:sp>
        </p:grpSp>
        <p:sp>
          <p:nvSpPr>
            <p:cNvPr id="82972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73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74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75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76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77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2978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2980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81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82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83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84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2985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3973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74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75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76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77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79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80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3981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3982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3983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3984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3985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3986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3987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3988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3989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41800" y="2133600"/>
            <a:ext cx="3773488" cy="3276600"/>
            <a:chOff x="2429" y="1344"/>
            <a:chExt cx="2377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9" y="1344"/>
              <a:ext cx="2377" cy="2064"/>
              <a:chOff x="2429" y="1344"/>
              <a:chExt cx="2377" cy="2064"/>
            </a:xfrm>
          </p:grpSpPr>
          <p:sp>
            <p:nvSpPr>
              <p:cNvPr id="83992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3993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,3,  }</a:t>
                </a:r>
              </a:p>
            </p:txBody>
          </p:sp>
          <p:sp>
            <p:nvSpPr>
              <p:cNvPr id="83994" name="Text Box 26"/>
              <p:cNvSpPr txBox="1">
                <a:spLocks noChangeArrowheads="1"/>
              </p:cNvSpPr>
              <p:nvPr/>
            </p:nvSpPr>
            <p:spPr bwMode="auto">
              <a:xfrm>
                <a:off x="3877" y="2880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,3,4}</a:t>
                </a:r>
              </a:p>
            </p:txBody>
          </p:sp>
          <p:sp>
            <p:nvSpPr>
              <p:cNvPr id="83995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,4}</a:t>
                </a:r>
              </a:p>
            </p:txBody>
          </p:sp>
        </p:grpSp>
        <p:sp>
          <p:nvSpPr>
            <p:cNvPr id="83996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3997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3998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3999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0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1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4002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4004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5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6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7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8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4009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4998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4999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5000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5001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5002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5003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5004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5005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5006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5007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5008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5009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5010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5011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5012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5013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41800" y="2133600"/>
            <a:ext cx="3773488" cy="3276600"/>
            <a:chOff x="2429" y="1344"/>
            <a:chExt cx="2377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9" y="1344"/>
              <a:ext cx="2377" cy="2064"/>
              <a:chOff x="2429" y="1344"/>
              <a:chExt cx="2377" cy="2064"/>
            </a:xfrm>
          </p:grpSpPr>
          <p:sp>
            <p:nvSpPr>
              <p:cNvPr id="85016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5017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,3,  }</a:t>
                </a:r>
              </a:p>
            </p:txBody>
          </p:sp>
          <p:sp>
            <p:nvSpPr>
              <p:cNvPr id="85018" name="Text Box 26"/>
              <p:cNvSpPr txBox="1">
                <a:spLocks noChangeArrowheads="1"/>
              </p:cNvSpPr>
              <p:nvPr/>
            </p:nvSpPr>
            <p:spPr bwMode="auto">
              <a:xfrm>
                <a:off x="3877" y="2880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,3,4}</a:t>
                </a:r>
              </a:p>
            </p:txBody>
          </p:sp>
          <p:sp>
            <p:nvSpPr>
              <p:cNvPr id="85019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85020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21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22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23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24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25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5026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5028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29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30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31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32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5033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5034" name="AutoShape 42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5035" name="Oval 43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5036" name="Oval 44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CSP as Incremental Search Problem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pPr>
              <a:lnSpc>
                <a:spcPct val="90000"/>
              </a:lnSpc>
            </a:pPr>
            <a:r>
              <a:rPr lang="en-US" dirty="0"/>
              <a:t>initial state</a:t>
            </a:r>
          </a:p>
          <a:p>
            <a:pPr marL="723900" lvl="1">
              <a:lnSpc>
                <a:spcPct val="90000"/>
              </a:lnSpc>
            </a:pPr>
            <a:r>
              <a:rPr lang="en-US" dirty="0"/>
              <a:t>all (or at least some) variables </a:t>
            </a:r>
            <a:r>
              <a:rPr lang="en-US" dirty="0" err="1" smtClean="0"/>
              <a:t>UNassigned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successor function</a:t>
            </a:r>
          </a:p>
          <a:p>
            <a:pPr marL="723900" lvl="1">
              <a:lnSpc>
                <a:spcPct val="90000"/>
              </a:lnSpc>
            </a:pPr>
            <a:r>
              <a:rPr lang="en-US" dirty="0"/>
              <a:t>assign a value to an </a:t>
            </a:r>
            <a:r>
              <a:rPr lang="en-US" dirty="0" err="1" smtClean="0"/>
              <a:t>UNassigned</a:t>
            </a:r>
            <a:r>
              <a:rPr lang="en-US" dirty="0" smtClean="0"/>
              <a:t> </a:t>
            </a:r>
            <a:r>
              <a:rPr lang="en-US" dirty="0"/>
              <a:t>variable </a:t>
            </a:r>
          </a:p>
          <a:p>
            <a:pPr marL="723900" lvl="1">
              <a:lnSpc>
                <a:spcPct val="90000"/>
              </a:lnSpc>
            </a:pPr>
            <a:r>
              <a:rPr lang="en-US" dirty="0"/>
              <a:t>must not conflict with previously assigned variables</a:t>
            </a:r>
          </a:p>
          <a:p>
            <a:pPr>
              <a:lnSpc>
                <a:spcPct val="90000"/>
              </a:lnSpc>
            </a:pPr>
            <a:r>
              <a:rPr lang="en-US" dirty="0"/>
              <a:t>goal test</a:t>
            </a:r>
          </a:p>
          <a:p>
            <a:pPr marL="723900" lvl="1">
              <a:lnSpc>
                <a:spcPct val="90000"/>
              </a:lnSpc>
            </a:pPr>
            <a:r>
              <a:rPr lang="en-US" dirty="0"/>
              <a:t>all variables have values assigned</a:t>
            </a:r>
          </a:p>
          <a:p>
            <a:pPr marL="723900" lvl="1">
              <a:lnSpc>
                <a:spcPct val="90000"/>
              </a:lnSpc>
            </a:pPr>
            <a:r>
              <a:rPr lang="en-US" dirty="0"/>
              <a:t>no conflicts </a:t>
            </a:r>
            <a:r>
              <a:rPr lang="en-US" dirty="0" smtClean="0"/>
              <a:t>exist (in the assignments)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path </a:t>
            </a:r>
            <a:r>
              <a:rPr lang="en-US" dirty="0"/>
              <a:t>cost</a:t>
            </a:r>
          </a:p>
          <a:p>
            <a:pPr marL="723900" lvl="1">
              <a:lnSpc>
                <a:spcPct val="90000"/>
              </a:lnSpc>
            </a:pPr>
            <a:r>
              <a:rPr lang="en-US" dirty="0"/>
              <a:t>e.g. </a:t>
            </a:r>
            <a:r>
              <a:rPr lang="en-US" dirty="0" smtClean="0"/>
              <a:t> </a:t>
            </a:r>
            <a:r>
              <a:rPr lang="en-US" dirty="0"/>
              <a:t>constant for each </a:t>
            </a:r>
            <a:r>
              <a:rPr lang="en-US" dirty="0" smtClean="0"/>
              <a:t>step [some colors may be expensive]</a:t>
            </a:r>
            <a:endParaRPr lang="en-US" dirty="0"/>
          </a:p>
          <a:p>
            <a:pPr marL="723900" lvl="1">
              <a:lnSpc>
                <a:spcPct val="90000"/>
              </a:lnSpc>
            </a:pPr>
            <a:r>
              <a:rPr lang="en-US" dirty="0"/>
              <a:t>may be problem-specific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6021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2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3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4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5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6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7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8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6029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6030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6031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6032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6033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6034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6035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6036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6037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29100" y="2133600"/>
            <a:ext cx="3786188" cy="3276600"/>
            <a:chOff x="2421" y="1344"/>
            <a:chExt cx="2385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1" y="1344"/>
              <a:ext cx="2385" cy="2064"/>
              <a:chOff x="2421" y="1344"/>
              <a:chExt cx="2385" cy="2064"/>
            </a:xfrm>
          </p:grpSpPr>
          <p:sp>
            <p:nvSpPr>
              <p:cNvPr id="86040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6041" name="Text Box 25"/>
              <p:cNvSpPr txBox="1">
                <a:spLocks noChangeArrowheads="1"/>
              </p:cNvSpPr>
              <p:nvPr/>
            </p:nvSpPr>
            <p:spPr bwMode="auto">
              <a:xfrm>
                <a:off x="2421" y="2880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  ,  }</a:t>
                </a:r>
              </a:p>
            </p:txBody>
          </p:sp>
          <p:sp>
            <p:nvSpPr>
              <p:cNvPr id="86042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,3,  }</a:t>
                </a:r>
              </a:p>
            </p:txBody>
          </p:sp>
          <p:sp>
            <p:nvSpPr>
              <p:cNvPr id="86043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86044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45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46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47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48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49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6050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6052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53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54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55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56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6057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6058" name="AutoShape 42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6059" name="Oval 43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6060" name="Oval 44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7045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46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47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48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49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50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51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52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7053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7054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7055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7056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7057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7058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7059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7060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7061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29100" y="2133600"/>
            <a:ext cx="3786188" cy="3276600"/>
            <a:chOff x="2421" y="1344"/>
            <a:chExt cx="2385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1" y="1344"/>
              <a:ext cx="2385" cy="2064"/>
              <a:chOff x="2421" y="1344"/>
              <a:chExt cx="2385" cy="2064"/>
            </a:xfrm>
          </p:grpSpPr>
          <p:sp>
            <p:nvSpPr>
              <p:cNvPr id="87064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7065" name="Text Box 25"/>
              <p:cNvSpPr txBox="1">
                <a:spLocks noChangeArrowheads="1"/>
              </p:cNvSpPr>
              <p:nvPr/>
            </p:nvSpPr>
            <p:spPr bwMode="auto">
              <a:xfrm>
                <a:off x="2421" y="2880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 ,  ,  }</a:t>
                </a:r>
              </a:p>
            </p:txBody>
          </p:sp>
          <p:sp>
            <p:nvSpPr>
              <p:cNvPr id="87066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{1,  ,3,  }</a:t>
                </a:r>
              </a:p>
            </p:txBody>
          </p:sp>
          <p:sp>
            <p:nvSpPr>
              <p:cNvPr id="87067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87068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69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0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1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2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3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7074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7076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7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8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79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80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7081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7082" name="AutoShape 42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7083" name="Oval 43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7084" name="Oval 44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7085" name="AutoShape 45"/>
          <p:cNvSpPr>
            <a:spLocks noChangeArrowheads="1"/>
          </p:cNvSpPr>
          <p:nvPr/>
        </p:nvSpPr>
        <p:spPr bwMode="auto">
          <a:xfrm>
            <a:off x="24384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7086" name="Oval 46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8069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0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1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2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3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4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5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6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8077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8078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8079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8080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8081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8082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8083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8084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8085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29100" y="2133600"/>
            <a:ext cx="3786188" cy="3276600"/>
            <a:chOff x="2421" y="1344"/>
            <a:chExt cx="2385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1" y="1344"/>
              <a:ext cx="2385" cy="2064"/>
              <a:chOff x="2421" y="1344"/>
              <a:chExt cx="2385" cy="2064"/>
            </a:xfrm>
          </p:grpSpPr>
          <p:sp>
            <p:nvSpPr>
              <p:cNvPr id="88088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8089" name="Text Box 25"/>
              <p:cNvSpPr txBox="1">
                <a:spLocks noChangeArrowheads="1"/>
              </p:cNvSpPr>
              <p:nvPr/>
            </p:nvSpPr>
            <p:spPr bwMode="auto">
              <a:xfrm>
                <a:off x="2421" y="2880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 ,  ,  }</a:t>
                </a:r>
              </a:p>
            </p:txBody>
          </p:sp>
          <p:sp>
            <p:nvSpPr>
              <p:cNvPr id="88090" name="Text Box 26"/>
              <p:cNvSpPr txBox="1">
                <a:spLocks noChangeArrowheads="1"/>
              </p:cNvSpPr>
              <p:nvPr/>
            </p:nvSpPr>
            <p:spPr bwMode="auto">
              <a:xfrm>
                <a:off x="3861" y="2880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 ,  ,3,  }</a:t>
                </a:r>
              </a:p>
            </p:txBody>
          </p:sp>
          <p:sp>
            <p:nvSpPr>
              <p:cNvPr id="88091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88092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093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094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095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096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097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8098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8100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101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102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103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104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8105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8106" name="AutoShape 42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8107" name="Oval 43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8108" name="Oval 44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8109" name="AutoShape 45"/>
          <p:cNvSpPr>
            <a:spLocks noChangeArrowheads="1"/>
          </p:cNvSpPr>
          <p:nvPr/>
        </p:nvSpPr>
        <p:spPr bwMode="auto">
          <a:xfrm>
            <a:off x="24384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8110" name="Oval 46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4-Queens Problem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19200" y="2667000"/>
            <a:ext cx="2133600" cy="2209800"/>
            <a:chOff x="624" y="1776"/>
            <a:chExt cx="1344" cy="139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89093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094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095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096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097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098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099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100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  <p:sp>
            <p:nvSpPr>
              <p:cNvPr id="89101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smtClean="0">
                  <a:solidFill>
                    <a:srgbClr val="000000"/>
                  </a:solidFill>
                  <a:latin typeface="Arial" charset="0"/>
                  <a:ea typeface="+mn-ea"/>
                  <a:cs typeface="Arial" charset="0"/>
                </a:endParaRPr>
              </a:p>
            </p:txBody>
          </p:sp>
        </p:grpSp>
        <p:sp>
          <p:nvSpPr>
            <p:cNvPr id="89102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  <p:sp>
          <p:nvSpPr>
            <p:cNvPr id="89103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9104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9105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9106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3</a:t>
              </a:r>
            </a:p>
          </p:txBody>
        </p:sp>
        <p:sp>
          <p:nvSpPr>
            <p:cNvPr id="89107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2</a:t>
              </a:r>
            </a:p>
          </p:txBody>
        </p:sp>
        <p:sp>
          <p:nvSpPr>
            <p:cNvPr id="89108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4</a:t>
              </a:r>
            </a:p>
          </p:txBody>
        </p:sp>
        <p:sp>
          <p:nvSpPr>
            <p:cNvPr id="89109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smtClean="0">
                  <a:solidFill>
                    <a:srgbClr val="000000"/>
                  </a:solidFill>
                  <a:latin typeface="Tahoma" pitchFamily="34" charset="0"/>
                  <a:ea typeface="+mn-ea"/>
                  <a:cs typeface="Arial" charset="0"/>
                </a:rPr>
                <a:t>1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4229100" y="2133600"/>
            <a:ext cx="3786188" cy="3276600"/>
            <a:chOff x="2421" y="1344"/>
            <a:chExt cx="2385" cy="2064"/>
          </a:xfrm>
        </p:grpSpPr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2421" y="1344"/>
              <a:ext cx="2385" cy="2064"/>
              <a:chOff x="2421" y="1344"/>
              <a:chExt cx="2385" cy="2064"/>
            </a:xfrm>
          </p:grpSpPr>
          <p:sp>
            <p:nvSpPr>
              <p:cNvPr id="89112" name="Text Box 24"/>
              <p:cNvSpPr txBox="1">
                <a:spLocks noChangeArrowheads="1"/>
              </p:cNvSpPr>
              <p:nvPr/>
            </p:nvSpPr>
            <p:spPr bwMode="auto">
              <a:xfrm>
                <a:off x="2437" y="1344"/>
                <a:ext cx="91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X1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3300"/>
                    </a:solidFill>
                    <a:latin typeface="Tahoma" pitchFamily="34" charset="0"/>
                    <a:ea typeface="+mn-ea"/>
                    <a:cs typeface="Arial" charset="0"/>
                  </a:rPr>
                  <a:t>2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,3,4}</a:t>
                </a:r>
              </a:p>
            </p:txBody>
          </p:sp>
          <p:sp>
            <p:nvSpPr>
              <p:cNvPr id="89113" name="Text Box 25"/>
              <p:cNvSpPr txBox="1">
                <a:spLocks noChangeArrowheads="1"/>
              </p:cNvSpPr>
              <p:nvPr/>
            </p:nvSpPr>
            <p:spPr bwMode="auto">
              <a:xfrm>
                <a:off x="2421" y="2880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X3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1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 ,  ,  }</a:t>
                </a:r>
              </a:p>
            </p:txBody>
          </p:sp>
          <p:sp>
            <p:nvSpPr>
              <p:cNvPr id="89114" name="Text Box 26"/>
              <p:cNvSpPr txBox="1">
                <a:spLocks noChangeArrowheads="1"/>
              </p:cNvSpPr>
              <p:nvPr/>
            </p:nvSpPr>
            <p:spPr bwMode="auto">
              <a:xfrm>
                <a:off x="3861" y="2880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X4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  ,  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3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  }</a:t>
                </a:r>
              </a:p>
            </p:txBody>
          </p:sp>
          <p:sp>
            <p:nvSpPr>
              <p:cNvPr id="89115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X2</a:t>
                </a:r>
              </a:p>
              <a:p>
                <a:pPr algn="ctr"/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{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FFFF"/>
                    </a:solidFill>
                    <a:latin typeface="Tahoma" pitchFamily="34" charset="0"/>
                    <a:ea typeface="+mn-ea"/>
                    <a:cs typeface="Arial" charset="0"/>
                  </a:rPr>
                  <a:t>  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,</a:t>
                </a:r>
                <a:r>
                  <a:rPr lang="en-US" smtClean="0">
                    <a:solidFill>
                      <a:srgbClr val="FF0000"/>
                    </a:solidFill>
                    <a:latin typeface="Tahoma" pitchFamily="34" charset="0"/>
                    <a:ea typeface="+mn-ea"/>
                    <a:cs typeface="Arial" charset="0"/>
                  </a:rPr>
                  <a:t>4</a:t>
                </a:r>
                <a:r>
                  <a:rPr lang="en-US" smtClean="0">
                    <a:solidFill>
                      <a:srgbClr val="000000"/>
                    </a:solidFill>
                    <a:latin typeface="Tahoma" pitchFamily="34" charset="0"/>
                    <a:ea typeface="+mn-ea"/>
                    <a:cs typeface="Arial" charset="0"/>
                  </a:rPr>
                  <a:t>}</a:t>
                </a:r>
              </a:p>
            </p:txBody>
          </p:sp>
        </p:grpSp>
        <p:sp>
          <p:nvSpPr>
            <p:cNvPr id="89116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17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18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19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0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1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9122" name="AutoShape 34"/>
          <p:cNvSpPr>
            <a:spLocks noChangeArrowheads="1"/>
          </p:cNvSpPr>
          <p:nvPr/>
        </p:nvSpPr>
        <p:spPr bwMode="auto">
          <a:xfrm>
            <a:off x="1524000" y="3505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057400" y="3124200"/>
            <a:ext cx="1219200" cy="1676400"/>
            <a:chOff x="1296" y="1968"/>
            <a:chExt cx="768" cy="1056"/>
          </a:xfrm>
        </p:grpSpPr>
        <p:sp>
          <p:nvSpPr>
            <p:cNvPr id="89124" name="Oval 36"/>
            <p:cNvSpPr>
              <a:spLocks noChangeArrowheads="1"/>
            </p:cNvSpPr>
            <p:nvPr/>
          </p:nvSpPr>
          <p:spPr bwMode="auto">
            <a:xfrm>
              <a:off x="1296" y="1968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5" name="Oval 37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6" name="Oval 38"/>
            <p:cNvSpPr>
              <a:spLocks noChangeArrowheads="1"/>
            </p:cNvSpPr>
            <p:nvPr/>
          </p:nvSpPr>
          <p:spPr bwMode="auto">
            <a:xfrm>
              <a:off x="1584" y="2832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7" name="Oval 39"/>
            <p:cNvSpPr>
              <a:spLocks noChangeArrowheads="1"/>
            </p:cNvSpPr>
            <p:nvPr/>
          </p:nvSpPr>
          <p:spPr bwMode="auto">
            <a:xfrm>
              <a:off x="1296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8" name="Oval 40"/>
            <p:cNvSpPr>
              <a:spLocks noChangeArrowheads="1"/>
            </p:cNvSpPr>
            <p:nvPr/>
          </p:nvSpPr>
          <p:spPr bwMode="auto">
            <a:xfrm>
              <a:off x="1872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89129" name="Oval 41"/>
            <p:cNvSpPr>
              <a:spLocks noChangeArrowheads="1"/>
            </p:cNvSpPr>
            <p:nvPr/>
          </p:nvSpPr>
          <p:spPr bwMode="auto">
            <a:xfrm>
              <a:off x="1584" y="2256"/>
              <a:ext cx="192" cy="192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89130" name="AutoShape 42"/>
          <p:cNvSpPr>
            <a:spLocks noChangeArrowheads="1"/>
          </p:cNvSpPr>
          <p:nvPr/>
        </p:nvSpPr>
        <p:spPr bwMode="auto">
          <a:xfrm>
            <a:off x="1981200" y="4419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9131" name="Oval 43"/>
          <p:cNvSpPr>
            <a:spLocks noChangeArrowheads="1"/>
          </p:cNvSpPr>
          <p:nvPr/>
        </p:nvSpPr>
        <p:spPr bwMode="auto">
          <a:xfrm>
            <a:off x="2514600" y="40386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9132" name="Oval 44"/>
          <p:cNvSpPr>
            <a:spLocks noChangeArrowheads="1"/>
          </p:cNvSpPr>
          <p:nvPr/>
        </p:nvSpPr>
        <p:spPr bwMode="auto">
          <a:xfrm>
            <a:off x="2971800" y="4495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9133" name="AutoShape 45"/>
          <p:cNvSpPr>
            <a:spLocks noChangeArrowheads="1"/>
          </p:cNvSpPr>
          <p:nvPr/>
        </p:nvSpPr>
        <p:spPr bwMode="auto">
          <a:xfrm>
            <a:off x="2438400" y="3048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9134" name="Oval 46"/>
          <p:cNvSpPr>
            <a:spLocks noChangeArrowheads="1"/>
          </p:cNvSpPr>
          <p:nvPr/>
        </p:nvSpPr>
        <p:spPr bwMode="auto">
          <a:xfrm>
            <a:off x="2971800" y="3124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9135" name="AutoShape 47"/>
          <p:cNvSpPr>
            <a:spLocks noChangeArrowheads="1"/>
          </p:cNvSpPr>
          <p:nvPr/>
        </p:nvSpPr>
        <p:spPr bwMode="auto">
          <a:xfrm>
            <a:off x="2895600" y="39624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89136" name="Text Box 48"/>
          <p:cNvSpPr txBox="1">
            <a:spLocks noChangeArrowheads="1"/>
          </p:cNvSpPr>
          <p:nvPr/>
        </p:nvSpPr>
        <p:spPr bwMode="auto">
          <a:xfrm>
            <a:off x="1676400" y="56388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smtClean="0">
                <a:solidFill>
                  <a:srgbClr val="FF3300"/>
                </a:solidFill>
                <a:latin typeface="Arial" charset="0"/>
                <a:ea typeface="+mn-ea"/>
                <a:cs typeface="Arial" charset="0"/>
              </a:rPr>
              <a:t>Solution !!!!</a:t>
            </a:r>
            <a:endParaRPr lang="en-GB" sz="1800" b="1" smtClean="0">
              <a:solidFill>
                <a:srgbClr val="FF33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 dirty="0"/>
              <a:t>Constraint propagation</a:t>
            </a:r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pPr>
              <a:spcBef>
                <a:spcPct val="0"/>
              </a:spcBef>
            </a:pPr>
            <a:r>
              <a:rPr lang="en-US" sz="2300" dirty="0"/>
              <a:t>Forward checking propagates information from assigned to unassigned variables, but doesn't provide early detection for all failures:</a:t>
            </a:r>
            <a:br>
              <a:rPr lang="en-US" sz="2300" dirty="0"/>
            </a:br>
            <a:endParaRPr lang="en-US" sz="2300" dirty="0"/>
          </a:p>
          <a:p>
            <a:pPr>
              <a:spcBef>
                <a:spcPts val="588"/>
              </a:spcBef>
            </a:pPr>
            <a:endParaRPr lang="en-US" sz="2300" dirty="0"/>
          </a:p>
          <a:p>
            <a:pPr>
              <a:spcBef>
                <a:spcPts val="588"/>
              </a:spcBef>
            </a:pPr>
            <a:endParaRPr lang="en-US" sz="2300" dirty="0"/>
          </a:p>
          <a:p>
            <a:pPr>
              <a:spcBef>
                <a:spcPts val="588"/>
              </a:spcBef>
            </a:pPr>
            <a:endParaRPr lang="en-US" sz="2300" dirty="0"/>
          </a:p>
          <a:p>
            <a:pPr>
              <a:spcBef>
                <a:spcPts val="588"/>
              </a:spcBef>
            </a:pPr>
            <a:endParaRPr lang="en-US" sz="2300" dirty="0"/>
          </a:p>
          <a:p>
            <a:pPr>
              <a:spcBef>
                <a:spcPts val="588"/>
              </a:spcBef>
            </a:pPr>
            <a:endParaRPr lang="en-US" sz="2300" dirty="0"/>
          </a:p>
          <a:p>
            <a:pPr>
              <a:spcBef>
                <a:spcPts val="588"/>
              </a:spcBef>
            </a:pPr>
            <a:r>
              <a:rPr lang="en-US" sz="2300" dirty="0"/>
              <a:t>NT and SA cannot both be blue!</a:t>
            </a:r>
            <a:br>
              <a:rPr lang="en-US" sz="2300" dirty="0"/>
            </a:br>
            <a:endParaRPr lang="en-US" sz="2300" dirty="0"/>
          </a:p>
          <a:p>
            <a:pPr>
              <a:spcBef>
                <a:spcPts val="588"/>
              </a:spcBef>
            </a:pPr>
            <a:r>
              <a:rPr lang="en-US" sz="2300" dirty="0">
                <a:solidFill>
                  <a:srgbClr val="B44CAD"/>
                </a:solidFill>
              </a:rPr>
              <a:t>Constraint propagation</a:t>
            </a:r>
            <a:r>
              <a:rPr lang="en-US" sz="2300" dirty="0"/>
              <a:t> repeatedly enforces constraints locally</a:t>
            </a:r>
            <a:br>
              <a:rPr lang="en-US" sz="2300" dirty="0"/>
            </a:br>
            <a:endParaRPr lang="en-US" sz="2300" dirty="0"/>
          </a:p>
        </p:txBody>
      </p:sp>
      <p:pic>
        <p:nvPicPr>
          <p:cNvPr id="56326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590800"/>
            <a:ext cx="5133975" cy="19812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6629400" y="22098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Arc consistency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 dirty="0"/>
              <a:t>Simplest form of propagation makes each arc </a:t>
            </a:r>
            <a:r>
              <a:rPr lang="en-US" sz="2400" dirty="0">
                <a:solidFill>
                  <a:srgbClr val="B44CAD"/>
                </a:solidFill>
              </a:rPr>
              <a:t>consistent</a:t>
            </a:r>
          </a:p>
          <a:p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400" dirty="0">
                <a:latin typeface="Wingdings" charset="2"/>
                <a:ea typeface="Wingdings" charset="2"/>
                <a:cs typeface="Wingdings" charset="2"/>
                <a:sym typeface="Wingdings" charset="2"/>
              </a:rPr>
              <a:t>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400" dirty="0"/>
              <a:t> is consistent </a:t>
            </a:r>
            <a:r>
              <a:rPr lang="en-US" sz="2400" dirty="0" err="1"/>
              <a:t>iff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marL="782638" lvl="1">
              <a:buFont typeface="Wingdings" charset="2"/>
              <a:buNone/>
            </a:pPr>
            <a:r>
              <a:rPr lang="en-US" sz="2000" dirty="0"/>
              <a:t>for </a:t>
            </a:r>
            <a:r>
              <a:rPr lang="en-US" sz="2000" dirty="0">
                <a:solidFill>
                  <a:srgbClr val="FF0000"/>
                </a:solidFill>
              </a:rPr>
              <a:t>every</a:t>
            </a:r>
            <a:r>
              <a:rPr lang="en-US" sz="2000" dirty="0"/>
              <a:t> value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 dirty="0"/>
              <a:t>of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 dirty="0"/>
              <a:t>there is </a:t>
            </a:r>
            <a:r>
              <a:rPr lang="en-US" sz="2000" dirty="0">
                <a:solidFill>
                  <a:srgbClr val="FF0000"/>
                </a:solidFill>
              </a:rPr>
              <a:t>some</a:t>
            </a:r>
            <a:r>
              <a:rPr lang="en-US" sz="2000" dirty="0"/>
              <a:t> allowed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pic>
        <p:nvPicPr>
          <p:cNvPr id="57350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6913" y="3441700"/>
            <a:ext cx="5133975" cy="1762125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6705600" y="22098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Arc consistency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/>
              <a:t>Simplest form of propagation makes each arc </a:t>
            </a:r>
            <a:r>
              <a:rPr lang="en-US" sz="2400">
                <a:solidFill>
                  <a:srgbClr val="B44CAD"/>
                </a:solidFill>
              </a:rPr>
              <a:t>consistent</a:t>
            </a:r>
          </a:p>
          <a:p>
            <a:r>
              <a:rPr lang="en-US" sz="240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400">
                <a:latin typeface="Wingdings" charset="2"/>
                <a:ea typeface="Wingdings" charset="2"/>
                <a:cs typeface="Wingdings" charset="2"/>
                <a:sym typeface="Wingdings" charset="2"/>
              </a:rPr>
              <a:t></a:t>
            </a:r>
            <a:r>
              <a:rPr lang="en-US" sz="240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400"/>
              <a:t> is consistent iff</a:t>
            </a:r>
            <a:br>
              <a:rPr lang="en-US" sz="2400"/>
            </a:br>
            <a:endParaRPr lang="en-US" sz="2400"/>
          </a:p>
          <a:p>
            <a:pPr marL="782638" lvl="1">
              <a:buFont typeface="Wingdings" charset="2"/>
              <a:buNone/>
            </a:pPr>
            <a:r>
              <a:rPr lang="en-US" sz="2000"/>
              <a:t>for </a:t>
            </a:r>
            <a:r>
              <a:rPr lang="en-US" sz="2000">
                <a:solidFill>
                  <a:srgbClr val="FF0000"/>
                </a:solidFill>
              </a:rPr>
              <a:t>every</a:t>
            </a:r>
            <a:r>
              <a:rPr lang="en-US" sz="2000"/>
              <a:t> value </a:t>
            </a:r>
            <a:r>
              <a:rPr lang="en-US" sz="200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/>
              <a:t>of </a:t>
            </a:r>
            <a:r>
              <a:rPr lang="en-US" sz="200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/>
              <a:t>there is </a:t>
            </a:r>
            <a:r>
              <a:rPr lang="en-US" sz="2000">
                <a:solidFill>
                  <a:srgbClr val="FF0000"/>
                </a:solidFill>
              </a:rPr>
              <a:t>some</a:t>
            </a:r>
            <a:r>
              <a:rPr lang="en-US" sz="2000"/>
              <a:t> allowed </a:t>
            </a:r>
            <a:r>
              <a:rPr lang="en-US" sz="200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000"/>
              <a:t/>
            </a:r>
            <a:br>
              <a:rPr lang="en-US" sz="2000"/>
            </a:br>
            <a:endParaRPr lang="en-US" sz="2000"/>
          </a:p>
        </p:txBody>
      </p:sp>
      <p:pic>
        <p:nvPicPr>
          <p:cNvPr id="58374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7213" y="3175000"/>
            <a:ext cx="5133975" cy="1762125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6935788" y="19812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Arc consistency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 dirty="0"/>
              <a:t>Simplest form of propagation makes each arc </a:t>
            </a:r>
            <a:r>
              <a:rPr lang="en-US" sz="2400" dirty="0">
                <a:solidFill>
                  <a:srgbClr val="B44CAD"/>
                </a:solidFill>
              </a:rPr>
              <a:t>consistent</a:t>
            </a:r>
          </a:p>
          <a:p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400" dirty="0">
                <a:latin typeface="Wingdings" charset="2"/>
                <a:ea typeface="Wingdings" charset="2"/>
                <a:cs typeface="Wingdings" charset="2"/>
                <a:sym typeface="Wingdings" charset="2"/>
              </a:rPr>
              <a:t>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400" dirty="0"/>
              <a:t> is consistent </a:t>
            </a:r>
            <a:r>
              <a:rPr lang="en-US" sz="2400" dirty="0" err="1"/>
              <a:t>iff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marL="782638" lvl="1">
              <a:buFont typeface="Wingdings" charset="2"/>
              <a:buNone/>
            </a:pPr>
            <a:r>
              <a:rPr lang="en-US" sz="2000" dirty="0"/>
              <a:t>for </a:t>
            </a:r>
            <a:r>
              <a:rPr lang="en-US" sz="2000" dirty="0">
                <a:solidFill>
                  <a:srgbClr val="FF0000"/>
                </a:solidFill>
              </a:rPr>
              <a:t>every</a:t>
            </a:r>
            <a:r>
              <a:rPr lang="en-US" sz="2000" dirty="0"/>
              <a:t> value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 dirty="0"/>
              <a:t>of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 dirty="0"/>
              <a:t>there is </a:t>
            </a:r>
            <a:r>
              <a:rPr lang="en-US" sz="2000" dirty="0">
                <a:solidFill>
                  <a:srgbClr val="FF0000"/>
                </a:solidFill>
              </a:rPr>
              <a:t>some</a:t>
            </a:r>
            <a:r>
              <a:rPr lang="en-US" sz="2000" dirty="0"/>
              <a:t> allowed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782638" lvl="1">
              <a:buFont typeface="Wingdings" charset="2"/>
              <a:buNone/>
            </a:pPr>
            <a:endParaRPr lang="en-US" sz="2000" dirty="0"/>
          </a:p>
          <a:p>
            <a:pPr marL="782638" lvl="1">
              <a:buFont typeface="Wingdings" charset="2"/>
              <a:buNone/>
            </a:pPr>
            <a:endParaRPr lang="en-US" sz="2000" dirty="0"/>
          </a:p>
          <a:p>
            <a:pPr marL="782638" lvl="1">
              <a:buFont typeface="Wingdings" charset="2"/>
              <a:buNone/>
            </a:pPr>
            <a:endParaRPr lang="en-US" sz="1800" dirty="0"/>
          </a:p>
          <a:p>
            <a:pPr marL="782638" lvl="1">
              <a:buFont typeface="Wingdings" charset="2"/>
              <a:buNone/>
            </a:pPr>
            <a:endParaRPr lang="en-US" sz="1800" dirty="0"/>
          </a:p>
          <a:p>
            <a:pPr marL="782638" lvl="1">
              <a:buFont typeface="Wingdings" charset="2"/>
              <a:buNone/>
            </a:pPr>
            <a:endParaRPr lang="en-US" sz="1800" dirty="0" smtClean="0"/>
          </a:p>
          <a:p>
            <a:pPr marL="782638" lvl="1">
              <a:buFont typeface="Wingdings" charset="2"/>
              <a:buNone/>
            </a:pPr>
            <a:endParaRPr lang="en-US" sz="1800" dirty="0"/>
          </a:p>
          <a:p>
            <a:r>
              <a:rPr lang="en-US" sz="2400" dirty="0"/>
              <a:t>If 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</a:t>
            </a:r>
            <a:r>
              <a:rPr lang="en-US" sz="2400" dirty="0"/>
              <a:t> loses a value, neighbors of 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</a:t>
            </a:r>
            <a:r>
              <a:rPr lang="en-US" sz="2400" dirty="0"/>
              <a:t> need to be rechecked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59398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013" y="3276600"/>
            <a:ext cx="5133975" cy="1762125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6858000" y="22098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0174"/>
          <a:lstStyle/>
          <a:p>
            <a:r>
              <a:rPr lang="en-US"/>
              <a:t>Arc consistency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rIns="130174"/>
          <a:lstStyle/>
          <a:p>
            <a:r>
              <a:rPr lang="en-US" sz="2400" dirty="0"/>
              <a:t>Simplest form of propagation makes each arc </a:t>
            </a:r>
            <a:r>
              <a:rPr lang="en-US" sz="2400" dirty="0">
                <a:solidFill>
                  <a:srgbClr val="B44CAD"/>
                </a:solidFill>
              </a:rPr>
              <a:t>consistent</a:t>
            </a:r>
          </a:p>
          <a:p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400" dirty="0">
                <a:latin typeface="Wingdings" charset="2"/>
                <a:ea typeface="Wingdings" charset="2"/>
                <a:cs typeface="Wingdings" charset="2"/>
                <a:sym typeface="Wingdings" charset="2"/>
              </a:rPr>
              <a:t>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400" dirty="0"/>
              <a:t> is consistent </a:t>
            </a:r>
            <a:r>
              <a:rPr lang="en-US" sz="2400" dirty="0" err="1"/>
              <a:t>iff</a:t>
            </a:r>
            <a:endParaRPr lang="en-US" sz="2400" dirty="0"/>
          </a:p>
          <a:p>
            <a:pPr marL="782638" lvl="1">
              <a:buFont typeface="Wingdings" charset="2"/>
              <a:buNone/>
            </a:pPr>
            <a:r>
              <a:rPr lang="en-US" sz="2000" dirty="0"/>
              <a:t>for </a:t>
            </a:r>
            <a:r>
              <a:rPr lang="en-US" sz="2000" dirty="0">
                <a:solidFill>
                  <a:srgbClr val="FF0000"/>
                </a:solidFill>
              </a:rPr>
              <a:t>every</a:t>
            </a:r>
            <a:r>
              <a:rPr lang="en-US" sz="2000" dirty="0"/>
              <a:t> value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 dirty="0"/>
              <a:t>of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X </a:t>
            </a:r>
            <a:r>
              <a:rPr lang="en-US" sz="2000" dirty="0"/>
              <a:t>there is </a:t>
            </a:r>
            <a:r>
              <a:rPr lang="en-US" sz="2000" dirty="0">
                <a:solidFill>
                  <a:srgbClr val="FF0000"/>
                </a:solidFill>
              </a:rPr>
              <a:t>some</a:t>
            </a:r>
            <a:r>
              <a:rPr lang="en-US" sz="2000" dirty="0"/>
              <a:t> allowed </a:t>
            </a:r>
            <a:r>
              <a:rPr lang="en-US" sz="2000" dirty="0">
                <a:latin typeface="Tahoma" charset="0"/>
                <a:cs typeface="Tahoma" charset="0"/>
                <a:sym typeface="Tahoma" charset="0"/>
              </a:rPr>
              <a:t>y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782638" lvl="1">
              <a:buFont typeface="Wingdings" charset="2"/>
              <a:buNone/>
            </a:pPr>
            <a:endParaRPr lang="en-US" sz="2000" dirty="0"/>
          </a:p>
          <a:p>
            <a:pPr marL="782638" lvl="1">
              <a:buFont typeface="Wingdings" charset="2"/>
              <a:buNone/>
            </a:pPr>
            <a:endParaRPr lang="en-US" sz="2000" dirty="0"/>
          </a:p>
          <a:p>
            <a:pPr marL="782638" lvl="1">
              <a:buFont typeface="Wingdings" charset="2"/>
              <a:buNone/>
            </a:pPr>
            <a:endParaRPr lang="en-US" sz="1800" dirty="0"/>
          </a:p>
          <a:p>
            <a:pPr marL="782638" lvl="1">
              <a:buFont typeface="Wingdings" charset="2"/>
              <a:buNone/>
            </a:pPr>
            <a:endParaRPr lang="en-US" sz="1800" dirty="0"/>
          </a:p>
          <a:p>
            <a:pPr marL="782638" lvl="1">
              <a:buFont typeface="Wingdings" charset="2"/>
              <a:buNone/>
            </a:pPr>
            <a:endParaRPr lang="en-US" sz="1800" dirty="0" smtClean="0"/>
          </a:p>
          <a:p>
            <a:pPr marL="782638" lvl="1">
              <a:buFont typeface="Wingdings" charset="2"/>
              <a:buNone/>
            </a:pPr>
            <a:endParaRPr lang="en-US" sz="1800" dirty="0"/>
          </a:p>
          <a:p>
            <a:r>
              <a:rPr lang="en-US" sz="2400" dirty="0"/>
              <a:t>If 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</a:t>
            </a:r>
            <a:r>
              <a:rPr lang="en-US" sz="2400" dirty="0"/>
              <a:t> loses a value, neighbors of </a:t>
            </a:r>
            <a:r>
              <a:rPr lang="en-US" sz="2400" dirty="0">
                <a:latin typeface="Tahoma" charset="0"/>
                <a:cs typeface="Tahoma" charset="0"/>
                <a:sym typeface="Tahoma" charset="0"/>
              </a:rPr>
              <a:t>X</a:t>
            </a:r>
            <a:r>
              <a:rPr lang="en-US" sz="2400" dirty="0"/>
              <a:t> need to be rechecked</a:t>
            </a:r>
          </a:p>
          <a:p>
            <a:r>
              <a:rPr lang="en-US" sz="2400" dirty="0"/>
              <a:t>Arc consistency detects failure earlier than forward checking</a:t>
            </a:r>
          </a:p>
          <a:p>
            <a:r>
              <a:rPr lang="en-US" sz="2400" dirty="0"/>
              <a:t>Can be run as a preprocessor or after each assignment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60422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013" y="2895600"/>
            <a:ext cx="5133975" cy="1762125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A1AB2-E226-475B-ACA9-56134EA29057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 l="6730"/>
          <a:stretch>
            <a:fillRect/>
          </a:stretch>
        </p:blipFill>
        <p:spPr bwMode="auto">
          <a:xfrm>
            <a:off x="7151688" y="22098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19558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8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8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59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59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560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560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560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560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89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19460" name="Picture 4" descr="backtrack-progress4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63" y="1619250"/>
            <a:ext cx="5857875" cy="3619500"/>
          </a:xfrm>
          <a:prstGeom prst="rect">
            <a:avLst/>
          </a:prstGeom>
          <a:noFill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 l="6730"/>
          <a:stretch>
            <a:fillRect/>
          </a:stretch>
        </p:blipFill>
        <p:spPr bwMode="auto">
          <a:xfrm>
            <a:off x="7500938" y="4038600"/>
            <a:ext cx="11895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533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19661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61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1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1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1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2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2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2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662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662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662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662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662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6628" name="Line 20"/>
          <p:cNvSpPr>
            <a:spLocks noChangeShapeType="1"/>
          </p:cNvSpPr>
          <p:nvPr/>
        </p:nvSpPr>
        <p:spPr bwMode="auto">
          <a:xfrm flipH="1">
            <a:off x="1981200" y="228600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90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19763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3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3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3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3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764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764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764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764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765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765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7652" name="Line 20"/>
          <p:cNvSpPr>
            <a:spLocks noChangeShapeType="1"/>
          </p:cNvSpPr>
          <p:nvPr/>
        </p:nvSpPr>
        <p:spPr bwMode="auto">
          <a:xfrm>
            <a:off x="2057400" y="3429000"/>
            <a:ext cx="1676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19865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66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6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6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6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6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6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7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867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867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867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867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867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8676" name="Line 20"/>
          <p:cNvSpPr>
            <a:spLocks noChangeShapeType="1"/>
          </p:cNvSpPr>
          <p:nvPr/>
        </p:nvSpPr>
        <p:spPr bwMode="auto">
          <a:xfrm>
            <a:off x="4267200" y="2133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92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19968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8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9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9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9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9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9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969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969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969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969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969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199700" name="Line 20"/>
          <p:cNvSpPr>
            <a:spLocks noChangeShapeType="1"/>
          </p:cNvSpPr>
          <p:nvPr/>
        </p:nvSpPr>
        <p:spPr bwMode="auto">
          <a:xfrm>
            <a:off x="4267200" y="2514600"/>
            <a:ext cx="1905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93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070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0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0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1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1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1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071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072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072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072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072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0724" name="Line 20"/>
          <p:cNvSpPr>
            <a:spLocks noChangeShapeType="1"/>
          </p:cNvSpPr>
          <p:nvPr/>
        </p:nvSpPr>
        <p:spPr bwMode="auto">
          <a:xfrm>
            <a:off x="3962400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1731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2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3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4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5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736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37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38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39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0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1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2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1743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1744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1745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1746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1747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1748" name="Line 20"/>
          <p:cNvSpPr>
            <a:spLocks noChangeShapeType="1"/>
          </p:cNvSpPr>
          <p:nvPr/>
        </p:nvSpPr>
        <p:spPr bwMode="auto">
          <a:xfrm>
            <a:off x="3733800" y="26670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2755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756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757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758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759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2760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1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2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3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4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5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6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7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2768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2769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2770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2771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2772" name="Line 20"/>
          <p:cNvSpPr>
            <a:spLocks noChangeShapeType="1"/>
          </p:cNvSpPr>
          <p:nvPr/>
        </p:nvSpPr>
        <p:spPr bwMode="auto">
          <a:xfrm flipH="1">
            <a:off x="4038600" y="4114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96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3779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780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781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782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783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3784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85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86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87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88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89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90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3791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3792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3793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3794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3795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4803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04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05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06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07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09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10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11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12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13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14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15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4816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4817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4818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4819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27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4820" name="Line 20"/>
          <p:cNvSpPr>
            <a:spLocks noChangeShapeType="1"/>
          </p:cNvSpPr>
          <p:nvPr/>
        </p:nvSpPr>
        <p:spPr bwMode="auto">
          <a:xfrm flipH="1">
            <a:off x="4343400" y="2590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 Consistency: AC3</a:t>
            </a:r>
          </a:p>
        </p:txBody>
      </p:sp>
      <p:sp>
        <p:nvSpPr>
          <p:cNvPr id="205827" name="Oval 3"/>
          <p:cNvSpPr>
            <a:spLocks noChangeArrowheads="1"/>
          </p:cNvSpPr>
          <p:nvPr/>
        </p:nvSpPr>
        <p:spPr bwMode="auto">
          <a:xfrm>
            <a:off x="1524000" y="3200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28" name="Oval 4"/>
          <p:cNvSpPr>
            <a:spLocks noChangeArrowheads="1"/>
          </p:cNvSpPr>
          <p:nvPr/>
        </p:nvSpPr>
        <p:spPr bwMode="auto">
          <a:xfrm>
            <a:off x="3657600" y="4191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29" name="Oval 5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0" name="Oval 6"/>
          <p:cNvSpPr>
            <a:spLocks noChangeArrowheads="1"/>
          </p:cNvSpPr>
          <p:nvPr/>
        </p:nvSpPr>
        <p:spPr bwMode="auto">
          <a:xfrm>
            <a:off x="6096000" y="4267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1" name="Oval 7"/>
          <p:cNvSpPr>
            <a:spLocks noChangeArrowheads="1"/>
          </p:cNvSpPr>
          <p:nvPr/>
        </p:nvSpPr>
        <p:spPr bwMode="auto">
          <a:xfrm>
            <a:off x="6172200" y="2133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2" name="Line 8"/>
          <p:cNvSpPr>
            <a:spLocks noChangeShapeType="1"/>
          </p:cNvSpPr>
          <p:nvPr/>
        </p:nvSpPr>
        <p:spPr bwMode="auto">
          <a:xfrm flipV="1">
            <a:off x="1905000" y="2438400"/>
            <a:ext cx="1752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3" name="Line 9"/>
          <p:cNvSpPr>
            <a:spLocks noChangeShapeType="1"/>
          </p:cNvSpPr>
          <p:nvPr/>
        </p:nvSpPr>
        <p:spPr bwMode="auto">
          <a:xfrm>
            <a:off x="1905000" y="35814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4" name="Line 10"/>
          <p:cNvSpPr>
            <a:spLocks noChangeShapeType="1"/>
          </p:cNvSpPr>
          <p:nvPr/>
        </p:nvSpPr>
        <p:spPr bwMode="auto">
          <a:xfrm>
            <a:off x="3886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5" name="Line 11"/>
          <p:cNvSpPr>
            <a:spLocks noChangeShapeType="1"/>
          </p:cNvSpPr>
          <p:nvPr/>
        </p:nvSpPr>
        <p:spPr bwMode="auto">
          <a:xfrm>
            <a:off x="41148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6" name="Line 12"/>
          <p:cNvSpPr>
            <a:spLocks noChangeShapeType="1"/>
          </p:cNvSpPr>
          <p:nvPr/>
        </p:nvSpPr>
        <p:spPr bwMode="auto">
          <a:xfrm>
            <a:off x="6400800" y="2590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7" name="Line 13"/>
          <p:cNvSpPr>
            <a:spLocks noChangeShapeType="1"/>
          </p:cNvSpPr>
          <p:nvPr/>
        </p:nvSpPr>
        <p:spPr bwMode="auto">
          <a:xfrm>
            <a:off x="4114800" y="44196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8" name="Line 14"/>
          <p:cNvSpPr>
            <a:spLocks noChangeShapeType="1"/>
          </p:cNvSpPr>
          <p:nvPr/>
        </p:nvSpPr>
        <p:spPr bwMode="auto">
          <a:xfrm>
            <a:off x="4038600" y="2514600"/>
            <a:ext cx="21336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1447800" y="3810000"/>
            <a:ext cx="500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5840" name="Text Box 16"/>
          <p:cNvSpPr txBox="1">
            <a:spLocks noChangeArrowheads="1"/>
          </p:cNvSpPr>
          <p:nvPr/>
        </p:nvSpPr>
        <p:spPr bwMode="auto">
          <a:xfrm>
            <a:off x="5943600" y="1676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5841" name="Text Box 17"/>
          <p:cNvSpPr txBox="1">
            <a:spLocks noChangeArrowheads="1"/>
          </p:cNvSpPr>
          <p:nvPr/>
        </p:nvSpPr>
        <p:spPr bwMode="auto">
          <a:xfrm>
            <a:off x="3429000" y="1676400"/>
            <a:ext cx="950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  ,</a:t>
            </a:r>
            <a:r>
              <a:rPr lang="en-US" b="1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5842" name="Text Box 18"/>
          <p:cNvSpPr txBox="1">
            <a:spLocks noChangeArrowheads="1"/>
          </p:cNvSpPr>
          <p:nvPr/>
        </p:nvSpPr>
        <p:spPr bwMode="auto">
          <a:xfrm>
            <a:off x="3429000" y="4648200"/>
            <a:ext cx="928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  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B</a:t>
            </a:r>
            <a:r>
              <a:rPr lang="en-US">
                <a:latin typeface="Tahoma" pitchFamily="34" charset="0"/>
              </a:rPr>
              <a:t>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5843" name="Text Box 19"/>
          <p:cNvSpPr txBox="1">
            <a:spLocks noChangeArrowheads="1"/>
          </p:cNvSpPr>
          <p:nvPr/>
        </p:nvSpPr>
        <p:spPr bwMode="auto">
          <a:xfrm>
            <a:off x="5867400" y="4724400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ahoma" pitchFamily="34" charset="0"/>
              </a:rPr>
              <a:t>[</a:t>
            </a:r>
            <a:r>
              <a:rPr lang="en-US">
                <a:solidFill>
                  <a:srgbClr val="FF0000"/>
                </a:solidFill>
                <a:latin typeface="Tahoma" pitchFamily="34" charset="0"/>
              </a:rPr>
              <a:t>R</a:t>
            </a:r>
            <a:r>
              <a:rPr lang="en-US">
                <a:latin typeface="Tahoma" pitchFamily="34" charset="0"/>
              </a:rPr>
              <a:t>,  ,</a:t>
            </a:r>
            <a:r>
              <a:rPr lang="en-US">
                <a:solidFill>
                  <a:srgbClr val="008000"/>
                </a:solidFill>
                <a:latin typeface="Tahoma" pitchFamily="34" charset="0"/>
              </a:rPr>
              <a:t>G</a:t>
            </a:r>
            <a:r>
              <a:rPr lang="en-US">
                <a:latin typeface="Tahoma" pitchFamily="34" charset="0"/>
              </a:rPr>
              <a:t>]</a:t>
            </a:r>
          </a:p>
        </p:txBody>
      </p:sp>
      <p:sp>
        <p:nvSpPr>
          <p:cNvPr id="205844" name="Line 20"/>
          <p:cNvSpPr>
            <a:spLocks noChangeShapeType="1"/>
          </p:cNvSpPr>
          <p:nvPr/>
        </p:nvSpPr>
        <p:spPr bwMode="auto">
          <a:xfrm flipH="1" flipV="1">
            <a:off x="4343400" y="2590800"/>
            <a:ext cx="1752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7E412-5763-4870-9721-33D91198F6B2}" type="slidenum">
              <a:rPr lang="en-GB" smtClean="0">
                <a:solidFill>
                  <a:srgbClr val="000000"/>
                </a:solidFill>
              </a:rPr>
              <a:pPr/>
              <a:t>99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000000"/>
                </a:solidFill>
              </a:rPr>
              <a:t>Aziz M. Qaroush - Birzeit University</a:t>
            </a:r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24537</TotalTime>
  <Pages>0</Pages>
  <Words>3954</Words>
  <Characters>0</Characters>
  <Application>Microsoft Office PowerPoint</Application>
  <PresentationFormat>On-screen Show (4:3)</PresentationFormat>
  <Lines>0</Lines>
  <Paragraphs>1092</Paragraphs>
  <Slides>109</Slides>
  <Notes>2</Notes>
  <HiddenSlides>6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109</vt:i4>
      </vt:variant>
    </vt:vector>
  </HeadingPairs>
  <TitlesOfParts>
    <vt:vector size="124" baseType="lpstr">
      <vt:lpstr>Arial</vt:lpstr>
      <vt:lpstr>Arial Italic</vt:lpstr>
      <vt:lpstr>Calibri</vt:lpstr>
      <vt:lpstr>Franklin Gothic Book</vt:lpstr>
      <vt:lpstr>Perpetua</vt:lpstr>
      <vt:lpstr>Symbol</vt:lpstr>
      <vt:lpstr>Tahoma</vt:lpstr>
      <vt:lpstr>Times New Roman</vt:lpstr>
      <vt:lpstr>Wingdings</vt:lpstr>
      <vt:lpstr>Wingdings 2</vt:lpstr>
      <vt:lpstr>ヒラギノ明朝 ProN W3</vt:lpstr>
      <vt:lpstr>Equity</vt:lpstr>
      <vt:lpstr>Modèle par défaut</vt:lpstr>
      <vt:lpstr>1_Modèle par défaut</vt:lpstr>
      <vt:lpstr>2_Modèle par défaut</vt:lpstr>
      <vt:lpstr>Artificial Intelligence ENCS 3340</vt:lpstr>
      <vt:lpstr>Constraint Satisfaction</vt:lpstr>
      <vt:lpstr>Example1: 3-SAT</vt:lpstr>
      <vt:lpstr>Example2: Map-Coloring Problem</vt:lpstr>
      <vt:lpstr>Example: Map-Coloring</vt:lpstr>
      <vt:lpstr>Constraint graph</vt:lpstr>
      <vt:lpstr>Varieties of CSPs</vt:lpstr>
      <vt:lpstr>CSP as Incremental Search Problem</vt:lpstr>
      <vt:lpstr>Example</vt:lpstr>
      <vt:lpstr>CSPs and Search</vt:lpstr>
      <vt:lpstr>Backtracking Search for CSPs</vt:lpstr>
      <vt:lpstr>Backtracking search Algorithm</vt:lpstr>
      <vt:lpstr>Backtracking example</vt:lpstr>
      <vt:lpstr>Backtracking example</vt:lpstr>
      <vt:lpstr>Backtracking example</vt:lpstr>
      <vt:lpstr>Backtracking example</vt:lpstr>
      <vt:lpstr>Improving backtracking efficiency</vt:lpstr>
      <vt:lpstr>Heuristics for CSP</vt:lpstr>
      <vt:lpstr>Most constrained variable Minimum Remaining Values (MRV) </vt:lpstr>
      <vt:lpstr>Backpropagation - MRV</vt:lpstr>
      <vt:lpstr>Backpropagation – MRV minimum remaining values</vt:lpstr>
      <vt:lpstr>Backpropagation - MRVminimum remaining values</vt:lpstr>
      <vt:lpstr>Backpropagation - MRV</vt:lpstr>
      <vt:lpstr>Backpropagation - MRV</vt:lpstr>
      <vt:lpstr>Backpropagation - MRVminimum remaining values</vt:lpstr>
      <vt:lpstr>Most constraining variable - MCV</vt:lpstr>
      <vt:lpstr>Backpropagation - MCV Most constraining variable </vt:lpstr>
      <vt:lpstr>Backpropagation – MCV Most constraining variable </vt:lpstr>
      <vt:lpstr>Backpropagation – MCV Most constraining variable </vt:lpstr>
      <vt:lpstr>Backpropagation - MCV Most constraining variable </vt:lpstr>
      <vt:lpstr>Backpropagation - MCV Most constraining variable </vt:lpstr>
      <vt:lpstr>Backpropagation - MCV Most constraining variable </vt:lpstr>
      <vt:lpstr>Backpropagation - MCV Most constraining variable </vt:lpstr>
      <vt:lpstr>Backpropagation – MCV Most constraining variable </vt:lpstr>
      <vt:lpstr>Backpropagation - MCV Most constraining variable </vt:lpstr>
      <vt:lpstr>Backpropagation - MCV Most constraining variable </vt:lpstr>
      <vt:lpstr>Backpropagation - MCV Most constraining variable </vt:lpstr>
      <vt:lpstr>Backpropagation - MCV Most constraining variable </vt:lpstr>
      <vt:lpstr>Backpropagation - MCV Most constraining variable </vt:lpstr>
      <vt:lpstr>Backpropagation - MCV Most constraining variable </vt:lpstr>
      <vt:lpstr>Least constraining value - LCV</vt:lpstr>
      <vt:lpstr>Backpropagation – LCV Least constraining value </vt:lpstr>
      <vt:lpstr>Backpropagation – LCV Least constraining value </vt:lpstr>
      <vt:lpstr>Backpropagation - LCV Least constraining value </vt:lpstr>
      <vt:lpstr>Backpropagation - LCV Least constraining value </vt:lpstr>
      <vt:lpstr>Backpropagation - LCV Least constraining value </vt:lpstr>
      <vt:lpstr>Backpropagation - LCV Least constraining value </vt:lpstr>
      <vt:lpstr>Backpropagation - LCV Least constraining value </vt:lpstr>
      <vt:lpstr>Backpropagation – LCV Least constraining value </vt:lpstr>
      <vt:lpstr>Backpropagation – LCV Least constraining value </vt:lpstr>
      <vt:lpstr>Backpropagation - LCV Least constraining value </vt:lpstr>
      <vt:lpstr>Analyzing Constraints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Forward Checking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Example: 4-Queens Problem</vt:lpstr>
      <vt:lpstr>Constraint propagation</vt:lpstr>
      <vt:lpstr>Arc consistency</vt:lpstr>
      <vt:lpstr>Arc consistency</vt:lpstr>
      <vt:lpstr>Arc consistency</vt:lpstr>
      <vt:lpstr>Arc consistency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Arc Consistency: AC3</vt:lpstr>
      <vt:lpstr>Local Search and CSP</vt:lpstr>
      <vt:lpstr>Local search for CSPs</vt:lpstr>
      <vt:lpstr>Example: 4-Queens</vt:lpstr>
      <vt:lpstr>Chapter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Aziz M. Qaroush</dc:creator>
  <cp:lastModifiedBy>Adnan Yahya</cp:lastModifiedBy>
  <cp:revision>187</cp:revision>
  <dcterms:modified xsi:type="dcterms:W3CDTF">2021-03-18T07:22:46Z</dcterms:modified>
</cp:coreProperties>
</file>