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2" r:id="rId2"/>
    <p:sldId id="283" r:id="rId3"/>
    <p:sldId id="309" r:id="rId4"/>
    <p:sldId id="285" r:id="rId5"/>
    <p:sldId id="258" r:id="rId6"/>
    <p:sldId id="286" r:id="rId7"/>
    <p:sldId id="287" r:id="rId8"/>
    <p:sldId id="303" r:id="rId9"/>
    <p:sldId id="288" r:id="rId10"/>
    <p:sldId id="289" r:id="rId11"/>
    <p:sldId id="312" r:id="rId12"/>
    <p:sldId id="290" r:id="rId13"/>
    <p:sldId id="291" r:id="rId14"/>
    <p:sldId id="292" r:id="rId15"/>
    <p:sldId id="293" r:id="rId16"/>
    <p:sldId id="294" r:id="rId17"/>
    <p:sldId id="295" r:id="rId18"/>
    <p:sldId id="311" r:id="rId19"/>
    <p:sldId id="296" r:id="rId20"/>
    <p:sldId id="297" r:id="rId21"/>
    <p:sldId id="298" r:id="rId22"/>
    <p:sldId id="304" r:id="rId23"/>
    <p:sldId id="299" r:id="rId24"/>
    <p:sldId id="300" r:id="rId25"/>
    <p:sldId id="313" r:id="rId26"/>
    <p:sldId id="281" r:id="rId27"/>
    <p:sldId id="282" r:id="rId28"/>
    <p:sldId id="305" r:id="rId29"/>
    <p:sldId id="306" r:id="rId30"/>
    <p:sldId id="307" r:id="rId31"/>
    <p:sldId id="308" r:id="rId32"/>
    <p:sldId id="270" r:id="rId33"/>
  </p:sldIdLst>
  <p:sldSz cx="12192000" cy="6858000"/>
  <p:notesSz cx="7315200" cy="96012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1" d="100"/>
          <a:sy n="91" d="100"/>
        </p:scale>
        <p:origin x="93"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0AE71-7A91-48EB-87BB-77CB24409A3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8FC2C6D-9094-4623-A5E5-DE90CE62058A}">
      <dgm:prSet/>
      <dgm:spPr/>
      <dgm:t>
        <a:bodyPr/>
        <a:lstStyle/>
        <a:p>
          <a:r>
            <a:rPr lang="en-US"/>
            <a:t>Professional Skepticism: IAs take nothing for granted</a:t>
          </a:r>
        </a:p>
      </dgm:t>
    </dgm:pt>
    <dgm:pt modelId="{DB64E1E3-0FF8-4598-A9D5-2685A71D7379}" type="parTrans" cxnId="{82B39EC3-6C1A-460D-A51E-5AB1F8E40E10}">
      <dgm:prSet/>
      <dgm:spPr/>
      <dgm:t>
        <a:bodyPr/>
        <a:lstStyle/>
        <a:p>
          <a:endParaRPr lang="en-GB"/>
        </a:p>
      </dgm:t>
    </dgm:pt>
    <dgm:pt modelId="{33502E16-1D9E-494A-A3C4-8361A3CE4AF9}" type="sibTrans" cxnId="{82B39EC3-6C1A-460D-A51E-5AB1F8E40E10}">
      <dgm:prSet/>
      <dgm:spPr/>
      <dgm:t>
        <a:bodyPr/>
        <a:lstStyle/>
        <a:p>
          <a:endParaRPr lang="en-GB"/>
        </a:p>
      </dgm:t>
    </dgm:pt>
    <dgm:pt modelId="{8B4EDAFA-1908-49E9-9D3C-6285699893E5}">
      <dgm:prSet/>
      <dgm:spPr/>
      <dgm:t>
        <a:bodyPr/>
        <a:lstStyle/>
        <a:p>
          <a:r>
            <a:rPr lang="en-US" dirty="0"/>
            <a:t>Open-minded</a:t>
          </a:r>
        </a:p>
      </dgm:t>
    </dgm:pt>
    <dgm:pt modelId="{B6B3DB3D-DB6D-4225-A70F-6A2C0A79A21A}" type="parTrans" cxnId="{1DAB42BB-4EB7-4AFC-8A7C-C9D811B4FB13}">
      <dgm:prSet/>
      <dgm:spPr/>
      <dgm:t>
        <a:bodyPr/>
        <a:lstStyle/>
        <a:p>
          <a:endParaRPr lang="en-GB"/>
        </a:p>
      </dgm:t>
    </dgm:pt>
    <dgm:pt modelId="{6052A082-576D-4252-8AD5-1950983B70B9}" type="sibTrans" cxnId="{1DAB42BB-4EB7-4AFC-8A7C-C9D811B4FB13}">
      <dgm:prSet/>
      <dgm:spPr/>
      <dgm:t>
        <a:bodyPr/>
        <a:lstStyle/>
        <a:p>
          <a:endParaRPr lang="en-GB"/>
        </a:p>
      </dgm:t>
    </dgm:pt>
    <dgm:pt modelId="{15B4928B-3D7C-4B56-842E-9AB9452804F0}">
      <dgm:prSet/>
      <dgm:spPr/>
      <dgm:t>
        <a:bodyPr/>
        <a:lstStyle/>
        <a:p>
          <a:r>
            <a:rPr lang="en-US"/>
            <a:t>Critically assess audit evidence</a:t>
          </a:r>
        </a:p>
      </dgm:t>
    </dgm:pt>
    <dgm:pt modelId="{04E7D396-3670-4903-9F30-3B5DC380397A}" type="parTrans" cxnId="{F468992D-8CF4-4933-B0D4-DC1D08C33A45}">
      <dgm:prSet/>
      <dgm:spPr/>
      <dgm:t>
        <a:bodyPr/>
        <a:lstStyle/>
        <a:p>
          <a:endParaRPr lang="en-GB"/>
        </a:p>
      </dgm:t>
    </dgm:pt>
    <dgm:pt modelId="{528A9288-5A28-436D-9CBD-E4105EEE91D5}" type="sibTrans" cxnId="{F468992D-8CF4-4933-B0D4-DC1D08C33A45}">
      <dgm:prSet/>
      <dgm:spPr/>
      <dgm:t>
        <a:bodyPr/>
        <a:lstStyle/>
        <a:p>
          <a:endParaRPr lang="en-GB"/>
        </a:p>
      </dgm:t>
    </dgm:pt>
    <dgm:pt modelId="{6A741C15-960B-4E94-92D0-B24BD50FA354}">
      <dgm:prSet/>
      <dgm:spPr/>
      <dgm:t>
        <a:bodyPr/>
        <a:lstStyle/>
        <a:p>
          <a:r>
            <a:rPr lang="en-US" dirty="0"/>
            <a:t>Auditee: honest or dishonest?</a:t>
          </a:r>
        </a:p>
      </dgm:t>
    </dgm:pt>
    <dgm:pt modelId="{DA65E5B6-C122-441A-B428-C117826CC369}" type="parTrans" cxnId="{C340EEB0-AB5E-45F4-8717-B672686822A4}">
      <dgm:prSet/>
      <dgm:spPr/>
      <dgm:t>
        <a:bodyPr/>
        <a:lstStyle/>
        <a:p>
          <a:endParaRPr lang="en-GB"/>
        </a:p>
      </dgm:t>
    </dgm:pt>
    <dgm:pt modelId="{8222C94B-9A90-49E8-979D-B5CDF908FF60}" type="sibTrans" cxnId="{C340EEB0-AB5E-45F4-8717-B672686822A4}">
      <dgm:prSet/>
      <dgm:spPr/>
      <dgm:t>
        <a:bodyPr/>
        <a:lstStyle/>
        <a:p>
          <a:endParaRPr lang="en-GB"/>
        </a:p>
      </dgm:t>
    </dgm:pt>
    <dgm:pt modelId="{F5A0AD60-9BFA-4007-B571-A1350D6EA84C}">
      <dgm:prSet/>
      <dgm:spPr/>
      <dgm:t>
        <a:bodyPr/>
        <a:lstStyle/>
        <a:p>
          <a:r>
            <a:rPr lang="en-US"/>
            <a:t>Reasonable Assurance: level of assurance that is supported by generally accepted auditing procedures and judgements.</a:t>
          </a:r>
        </a:p>
      </dgm:t>
    </dgm:pt>
    <dgm:pt modelId="{88A96F6A-3818-4CEF-B0FA-34E008D43CE9}" type="parTrans" cxnId="{7A4BBA61-4CF7-4273-9FC7-7E88A2477C5C}">
      <dgm:prSet/>
      <dgm:spPr/>
      <dgm:t>
        <a:bodyPr/>
        <a:lstStyle/>
        <a:p>
          <a:endParaRPr lang="en-GB"/>
        </a:p>
      </dgm:t>
    </dgm:pt>
    <dgm:pt modelId="{E1D2C707-FD62-4015-AB73-1EA823E8F477}" type="sibTrans" cxnId="{7A4BBA61-4CF7-4273-9FC7-7E88A2477C5C}">
      <dgm:prSet/>
      <dgm:spPr/>
      <dgm:t>
        <a:bodyPr/>
        <a:lstStyle/>
        <a:p>
          <a:endParaRPr lang="en-GB"/>
        </a:p>
      </dgm:t>
    </dgm:pt>
    <dgm:pt modelId="{A9253762-C0D6-431B-8B6E-FF1A8B46A3F4}">
      <dgm:prSet/>
      <dgm:spPr/>
      <dgm:t>
        <a:bodyPr/>
        <a:lstStyle/>
        <a:p>
          <a:r>
            <a:rPr lang="en-US"/>
            <a:t>Reasonable not absolute</a:t>
          </a:r>
        </a:p>
      </dgm:t>
    </dgm:pt>
    <dgm:pt modelId="{18A0B7AA-BAFC-4B5A-9E8E-674374A6A616}" type="parTrans" cxnId="{8917DB5F-2194-4BDE-9E93-AE5EE635BECA}">
      <dgm:prSet/>
      <dgm:spPr/>
      <dgm:t>
        <a:bodyPr/>
        <a:lstStyle/>
        <a:p>
          <a:endParaRPr lang="en-GB"/>
        </a:p>
      </dgm:t>
    </dgm:pt>
    <dgm:pt modelId="{662142C2-2093-46F5-830A-4CEF1637C52A}" type="sibTrans" cxnId="{8917DB5F-2194-4BDE-9E93-AE5EE635BECA}">
      <dgm:prSet/>
      <dgm:spPr/>
      <dgm:t>
        <a:bodyPr/>
        <a:lstStyle/>
        <a:p>
          <a:endParaRPr lang="en-GB"/>
        </a:p>
      </dgm:t>
    </dgm:pt>
    <dgm:pt modelId="{6B749250-33BA-4FC6-8F9A-65C83BF56A46}">
      <dgm:prSet/>
      <dgm:spPr/>
      <dgm:t>
        <a:bodyPr/>
        <a:lstStyle/>
        <a:p>
          <a:r>
            <a:rPr lang="en-US"/>
            <a:t>Persuasive rather than asbolutely convincing audit evidence</a:t>
          </a:r>
        </a:p>
      </dgm:t>
    </dgm:pt>
    <dgm:pt modelId="{2545ECAC-867E-43B5-9E9F-1B01F6DAAFF5}" type="parTrans" cxnId="{9B817437-E9DC-406A-BA69-4AE5F1C03A4E}">
      <dgm:prSet/>
      <dgm:spPr/>
      <dgm:t>
        <a:bodyPr/>
        <a:lstStyle/>
        <a:p>
          <a:endParaRPr lang="en-GB"/>
        </a:p>
      </dgm:t>
    </dgm:pt>
    <dgm:pt modelId="{EACBF91A-30CD-4C76-8933-3568F940BC29}" type="sibTrans" cxnId="{9B817437-E9DC-406A-BA69-4AE5F1C03A4E}">
      <dgm:prSet/>
      <dgm:spPr/>
      <dgm:t>
        <a:bodyPr/>
        <a:lstStyle/>
        <a:p>
          <a:endParaRPr lang="en-GB"/>
        </a:p>
      </dgm:t>
    </dgm:pt>
    <dgm:pt modelId="{F5B172A7-38CF-4266-A584-B95E2961C47B}" type="pres">
      <dgm:prSet presAssocID="{6410AE71-7A91-48EB-87BB-77CB24409A3C}" presName="Name0" presStyleCnt="0">
        <dgm:presLayoutVars>
          <dgm:dir/>
          <dgm:animLvl val="lvl"/>
          <dgm:resizeHandles val="exact"/>
        </dgm:presLayoutVars>
      </dgm:prSet>
      <dgm:spPr/>
    </dgm:pt>
    <dgm:pt modelId="{9041393C-8D09-47DB-911F-53AFB3A01DF2}" type="pres">
      <dgm:prSet presAssocID="{A8FC2C6D-9094-4623-A5E5-DE90CE62058A}" presName="linNode" presStyleCnt="0"/>
      <dgm:spPr/>
    </dgm:pt>
    <dgm:pt modelId="{97BA4064-5E07-47A5-B0C4-7A2E5C7A93DE}" type="pres">
      <dgm:prSet presAssocID="{A8FC2C6D-9094-4623-A5E5-DE90CE62058A}" presName="parentText" presStyleLbl="node1" presStyleIdx="0" presStyleCnt="2">
        <dgm:presLayoutVars>
          <dgm:chMax val="1"/>
          <dgm:bulletEnabled val="1"/>
        </dgm:presLayoutVars>
      </dgm:prSet>
      <dgm:spPr/>
    </dgm:pt>
    <dgm:pt modelId="{F8ECAE3D-0BFA-431A-ACB3-CC739CC6573B}" type="pres">
      <dgm:prSet presAssocID="{A8FC2C6D-9094-4623-A5E5-DE90CE62058A}" presName="descendantText" presStyleLbl="alignAccFollowNode1" presStyleIdx="0" presStyleCnt="2">
        <dgm:presLayoutVars>
          <dgm:bulletEnabled val="1"/>
        </dgm:presLayoutVars>
      </dgm:prSet>
      <dgm:spPr/>
    </dgm:pt>
    <dgm:pt modelId="{036AA5AF-E34B-4DFD-98FD-1A2CB543870E}" type="pres">
      <dgm:prSet presAssocID="{33502E16-1D9E-494A-A3C4-8361A3CE4AF9}" presName="sp" presStyleCnt="0"/>
      <dgm:spPr/>
    </dgm:pt>
    <dgm:pt modelId="{5F929F9A-0E1C-4D30-A135-77A1836E0FE4}" type="pres">
      <dgm:prSet presAssocID="{F5A0AD60-9BFA-4007-B571-A1350D6EA84C}" presName="linNode" presStyleCnt="0"/>
      <dgm:spPr/>
    </dgm:pt>
    <dgm:pt modelId="{AF98E82C-6B94-4165-B242-B2302154A7CD}" type="pres">
      <dgm:prSet presAssocID="{F5A0AD60-9BFA-4007-B571-A1350D6EA84C}" presName="parentText" presStyleLbl="node1" presStyleIdx="1" presStyleCnt="2">
        <dgm:presLayoutVars>
          <dgm:chMax val="1"/>
          <dgm:bulletEnabled val="1"/>
        </dgm:presLayoutVars>
      </dgm:prSet>
      <dgm:spPr/>
    </dgm:pt>
    <dgm:pt modelId="{FC98DAFA-FE54-4C1E-B62E-9781F142D0CB}" type="pres">
      <dgm:prSet presAssocID="{F5A0AD60-9BFA-4007-B571-A1350D6EA84C}" presName="descendantText" presStyleLbl="alignAccFollowNode1" presStyleIdx="1" presStyleCnt="2">
        <dgm:presLayoutVars>
          <dgm:bulletEnabled val="1"/>
        </dgm:presLayoutVars>
      </dgm:prSet>
      <dgm:spPr/>
    </dgm:pt>
  </dgm:ptLst>
  <dgm:cxnLst>
    <dgm:cxn modelId="{26C85401-F056-490B-BDFF-EC3DD60EB432}" type="presOf" srcId="{6A741C15-960B-4E94-92D0-B24BD50FA354}" destId="{F8ECAE3D-0BFA-431A-ACB3-CC739CC6573B}" srcOrd="0" destOrd="2" presId="urn:microsoft.com/office/officeart/2005/8/layout/vList5"/>
    <dgm:cxn modelId="{CE138E0A-89D1-4461-876F-B3C37A69B773}" type="presOf" srcId="{8B4EDAFA-1908-49E9-9D3C-6285699893E5}" destId="{F8ECAE3D-0BFA-431A-ACB3-CC739CC6573B}" srcOrd="0" destOrd="0" presId="urn:microsoft.com/office/officeart/2005/8/layout/vList5"/>
    <dgm:cxn modelId="{A30C0D20-E244-4937-A48F-459A70562598}" type="presOf" srcId="{A9253762-C0D6-431B-8B6E-FF1A8B46A3F4}" destId="{FC98DAFA-FE54-4C1E-B62E-9781F142D0CB}" srcOrd="0" destOrd="0" presId="urn:microsoft.com/office/officeart/2005/8/layout/vList5"/>
    <dgm:cxn modelId="{F468992D-8CF4-4933-B0D4-DC1D08C33A45}" srcId="{A8FC2C6D-9094-4623-A5E5-DE90CE62058A}" destId="{15B4928B-3D7C-4B56-842E-9AB9452804F0}" srcOrd="1" destOrd="0" parTransId="{04E7D396-3670-4903-9F30-3B5DC380397A}" sibTransId="{528A9288-5A28-436D-9CBD-E4105EEE91D5}"/>
    <dgm:cxn modelId="{9B817437-E9DC-406A-BA69-4AE5F1C03A4E}" srcId="{F5A0AD60-9BFA-4007-B571-A1350D6EA84C}" destId="{6B749250-33BA-4FC6-8F9A-65C83BF56A46}" srcOrd="1" destOrd="0" parTransId="{2545ECAC-867E-43B5-9E9F-1B01F6DAAFF5}" sibTransId="{EACBF91A-30CD-4C76-8933-3568F940BC29}"/>
    <dgm:cxn modelId="{8917DB5F-2194-4BDE-9E93-AE5EE635BECA}" srcId="{F5A0AD60-9BFA-4007-B571-A1350D6EA84C}" destId="{A9253762-C0D6-431B-8B6E-FF1A8B46A3F4}" srcOrd="0" destOrd="0" parTransId="{18A0B7AA-BAFC-4B5A-9E8E-674374A6A616}" sibTransId="{662142C2-2093-46F5-830A-4CEF1637C52A}"/>
    <dgm:cxn modelId="{7A4BBA61-4CF7-4273-9FC7-7E88A2477C5C}" srcId="{6410AE71-7A91-48EB-87BB-77CB24409A3C}" destId="{F5A0AD60-9BFA-4007-B571-A1350D6EA84C}" srcOrd="1" destOrd="0" parTransId="{88A96F6A-3818-4CEF-B0FA-34E008D43CE9}" sibTransId="{E1D2C707-FD62-4015-AB73-1EA823E8F477}"/>
    <dgm:cxn modelId="{9D42CD80-01FB-4396-B1D1-36499912D0C5}" type="presOf" srcId="{6410AE71-7A91-48EB-87BB-77CB24409A3C}" destId="{F5B172A7-38CF-4266-A584-B95E2961C47B}" srcOrd="0" destOrd="0" presId="urn:microsoft.com/office/officeart/2005/8/layout/vList5"/>
    <dgm:cxn modelId="{52AF0784-9A55-4059-A3C8-C5B96AAAA083}" type="presOf" srcId="{6B749250-33BA-4FC6-8F9A-65C83BF56A46}" destId="{FC98DAFA-FE54-4C1E-B62E-9781F142D0CB}" srcOrd="0" destOrd="1" presId="urn:microsoft.com/office/officeart/2005/8/layout/vList5"/>
    <dgm:cxn modelId="{5EB6828A-A6CE-4D77-921D-58482E25D920}" type="presOf" srcId="{15B4928B-3D7C-4B56-842E-9AB9452804F0}" destId="{F8ECAE3D-0BFA-431A-ACB3-CC739CC6573B}" srcOrd="0" destOrd="1" presId="urn:microsoft.com/office/officeart/2005/8/layout/vList5"/>
    <dgm:cxn modelId="{A882E68D-C63E-462C-9922-BBA127821E68}" type="presOf" srcId="{A8FC2C6D-9094-4623-A5E5-DE90CE62058A}" destId="{97BA4064-5E07-47A5-B0C4-7A2E5C7A93DE}" srcOrd="0" destOrd="0" presId="urn:microsoft.com/office/officeart/2005/8/layout/vList5"/>
    <dgm:cxn modelId="{C340EEB0-AB5E-45F4-8717-B672686822A4}" srcId="{A8FC2C6D-9094-4623-A5E5-DE90CE62058A}" destId="{6A741C15-960B-4E94-92D0-B24BD50FA354}" srcOrd="2" destOrd="0" parTransId="{DA65E5B6-C122-441A-B428-C117826CC369}" sibTransId="{8222C94B-9A90-49E8-979D-B5CDF908FF60}"/>
    <dgm:cxn modelId="{1DAB42BB-4EB7-4AFC-8A7C-C9D811B4FB13}" srcId="{A8FC2C6D-9094-4623-A5E5-DE90CE62058A}" destId="{8B4EDAFA-1908-49E9-9D3C-6285699893E5}" srcOrd="0" destOrd="0" parTransId="{B6B3DB3D-DB6D-4225-A70F-6A2C0A79A21A}" sibTransId="{6052A082-576D-4252-8AD5-1950983B70B9}"/>
    <dgm:cxn modelId="{43F51CBD-236D-451F-8362-6924A9E629CC}" type="presOf" srcId="{F5A0AD60-9BFA-4007-B571-A1350D6EA84C}" destId="{AF98E82C-6B94-4165-B242-B2302154A7CD}" srcOrd="0" destOrd="0" presId="urn:microsoft.com/office/officeart/2005/8/layout/vList5"/>
    <dgm:cxn modelId="{82B39EC3-6C1A-460D-A51E-5AB1F8E40E10}" srcId="{6410AE71-7A91-48EB-87BB-77CB24409A3C}" destId="{A8FC2C6D-9094-4623-A5E5-DE90CE62058A}" srcOrd="0" destOrd="0" parTransId="{DB64E1E3-0FF8-4598-A9D5-2685A71D7379}" sibTransId="{33502E16-1D9E-494A-A3C4-8361A3CE4AF9}"/>
    <dgm:cxn modelId="{127A2FAF-92F2-4425-AF41-DE3354F74A2E}" type="presParOf" srcId="{F5B172A7-38CF-4266-A584-B95E2961C47B}" destId="{9041393C-8D09-47DB-911F-53AFB3A01DF2}" srcOrd="0" destOrd="0" presId="urn:microsoft.com/office/officeart/2005/8/layout/vList5"/>
    <dgm:cxn modelId="{0EFD0A25-181C-49B1-BE75-02E0013E97FA}" type="presParOf" srcId="{9041393C-8D09-47DB-911F-53AFB3A01DF2}" destId="{97BA4064-5E07-47A5-B0C4-7A2E5C7A93DE}" srcOrd="0" destOrd="0" presId="urn:microsoft.com/office/officeart/2005/8/layout/vList5"/>
    <dgm:cxn modelId="{B61E6B4F-EE9C-411E-9B92-11ADC44D8654}" type="presParOf" srcId="{9041393C-8D09-47DB-911F-53AFB3A01DF2}" destId="{F8ECAE3D-0BFA-431A-ACB3-CC739CC6573B}" srcOrd="1" destOrd="0" presId="urn:microsoft.com/office/officeart/2005/8/layout/vList5"/>
    <dgm:cxn modelId="{42C3C362-E5AA-4A4C-9137-54CACADF52A3}" type="presParOf" srcId="{F5B172A7-38CF-4266-A584-B95E2961C47B}" destId="{036AA5AF-E34B-4DFD-98FD-1A2CB543870E}" srcOrd="1" destOrd="0" presId="urn:microsoft.com/office/officeart/2005/8/layout/vList5"/>
    <dgm:cxn modelId="{5C5D9726-7056-4F95-AC52-F12A29F1CA17}" type="presParOf" srcId="{F5B172A7-38CF-4266-A584-B95E2961C47B}" destId="{5F929F9A-0E1C-4D30-A135-77A1836E0FE4}" srcOrd="2" destOrd="0" presId="urn:microsoft.com/office/officeart/2005/8/layout/vList5"/>
    <dgm:cxn modelId="{0F13C9FB-CD3A-49D8-B264-581DE0772306}" type="presParOf" srcId="{5F929F9A-0E1C-4D30-A135-77A1836E0FE4}" destId="{AF98E82C-6B94-4165-B242-B2302154A7CD}" srcOrd="0" destOrd="0" presId="urn:microsoft.com/office/officeart/2005/8/layout/vList5"/>
    <dgm:cxn modelId="{A5DDD5D9-B199-4E44-B426-8D1D3F296AA3}" type="presParOf" srcId="{5F929F9A-0E1C-4D30-A135-77A1836E0FE4}" destId="{FC98DAFA-FE54-4C1E-B62E-9781F142D0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9E0EB-8D54-4AB8-A550-9EDF1DC8489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644AE5E-6817-4170-A873-B3966453F155}">
      <dgm:prSet custT="1"/>
      <dgm:spPr/>
      <dgm:t>
        <a:bodyPr/>
        <a:lstStyle/>
        <a:p>
          <a:r>
            <a:rPr lang="en-GB" sz="2800" dirty="0"/>
            <a:t>Determining three aspects for the audit procedures:</a:t>
          </a:r>
          <a:endParaRPr lang="en-US" sz="2800" dirty="0"/>
        </a:p>
      </dgm:t>
    </dgm:pt>
    <dgm:pt modelId="{93AB1750-3690-4ACA-A62A-51AA1106AD37}" type="parTrans" cxnId="{8779CE21-E968-4335-BEDD-F457962F66A1}">
      <dgm:prSet/>
      <dgm:spPr/>
      <dgm:t>
        <a:bodyPr/>
        <a:lstStyle/>
        <a:p>
          <a:endParaRPr lang="en-GB"/>
        </a:p>
      </dgm:t>
    </dgm:pt>
    <dgm:pt modelId="{22290E40-E6A6-41C3-B758-350EE45FB4E6}" type="sibTrans" cxnId="{8779CE21-E968-4335-BEDD-F457962F66A1}">
      <dgm:prSet/>
      <dgm:spPr/>
      <dgm:t>
        <a:bodyPr/>
        <a:lstStyle/>
        <a:p>
          <a:endParaRPr lang="en-GB"/>
        </a:p>
      </dgm:t>
    </dgm:pt>
    <dgm:pt modelId="{38ADA8A5-162E-41B3-9318-733C70081D5A}">
      <dgm:prSet custT="1"/>
      <dgm:spPr/>
      <dgm:t>
        <a:bodyPr/>
        <a:lstStyle/>
        <a:p>
          <a:r>
            <a:rPr lang="en-GB" sz="2800"/>
            <a:t>Nature</a:t>
          </a:r>
          <a:endParaRPr lang="en-US" sz="2800"/>
        </a:p>
      </dgm:t>
    </dgm:pt>
    <dgm:pt modelId="{8DCF30E6-5275-422F-BDA5-9A4A7E8A8698}" type="parTrans" cxnId="{6B1B71BF-4D5F-4EF0-B9C6-405D8F8691D3}">
      <dgm:prSet/>
      <dgm:spPr/>
      <dgm:t>
        <a:bodyPr/>
        <a:lstStyle/>
        <a:p>
          <a:endParaRPr lang="en-GB"/>
        </a:p>
      </dgm:t>
    </dgm:pt>
    <dgm:pt modelId="{45866EBE-F7B7-4F3F-94B8-BD327732908D}" type="sibTrans" cxnId="{6B1B71BF-4D5F-4EF0-B9C6-405D8F8691D3}">
      <dgm:prSet/>
      <dgm:spPr/>
      <dgm:t>
        <a:bodyPr/>
        <a:lstStyle/>
        <a:p>
          <a:endParaRPr lang="en-GB"/>
        </a:p>
      </dgm:t>
    </dgm:pt>
    <dgm:pt modelId="{994039BD-4240-4438-9038-7B10CEC2B5B3}">
      <dgm:prSet custT="1"/>
      <dgm:spPr/>
      <dgm:t>
        <a:bodyPr/>
        <a:lstStyle/>
        <a:p>
          <a:r>
            <a:rPr lang="en-GB" sz="2800"/>
            <a:t>Extent</a:t>
          </a:r>
          <a:endParaRPr lang="en-US" sz="2800"/>
        </a:p>
      </dgm:t>
    </dgm:pt>
    <dgm:pt modelId="{DD463AE9-739F-44E4-B301-F6A90A402CAF}" type="parTrans" cxnId="{464266BE-5551-413E-B756-67F573CA048C}">
      <dgm:prSet/>
      <dgm:spPr/>
      <dgm:t>
        <a:bodyPr/>
        <a:lstStyle/>
        <a:p>
          <a:endParaRPr lang="en-GB"/>
        </a:p>
      </dgm:t>
    </dgm:pt>
    <dgm:pt modelId="{54DCB33D-3842-450C-9EEE-148B37909601}" type="sibTrans" cxnId="{464266BE-5551-413E-B756-67F573CA048C}">
      <dgm:prSet/>
      <dgm:spPr/>
      <dgm:t>
        <a:bodyPr/>
        <a:lstStyle/>
        <a:p>
          <a:endParaRPr lang="en-GB"/>
        </a:p>
      </dgm:t>
    </dgm:pt>
    <dgm:pt modelId="{6FDD7A23-D1F1-49D4-8054-0D68669F09E2}">
      <dgm:prSet custT="1"/>
      <dgm:spPr/>
      <dgm:t>
        <a:bodyPr/>
        <a:lstStyle/>
        <a:p>
          <a:r>
            <a:rPr lang="en-GB" sz="2800"/>
            <a:t>Timing</a:t>
          </a:r>
          <a:endParaRPr lang="en-US" sz="2800"/>
        </a:p>
      </dgm:t>
    </dgm:pt>
    <dgm:pt modelId="{18C82F69-987D-4F62-A4F5-43FA459179CA}" type="parTrans" cxnId="{E258C265-7D0D-47D9-B4B3-3EFEC9A05278}">
      <dgm:prSet/>
      <dgm:spPr/>
      <dgm:t>
        <a:bodyPr/>
        <a:lstStyle/>
        <a:p>
          <a:endParaRPr lang="en-GB"/>
        </a:p>
      </dgm:t>
    </dgm:pt>
    <dgm:pt modelId="{ECBE3584-8EF7-4E66-B2AE-DD7BE284E35B}" type="sibTrans" cxnId="{E258C265-7D0D-47D9-B4B3-3EFEC9A05278}">
      <dgm:prSet/>
      <dgm:spPr/>
      <dgm:t>
        <a:bodyPr/>
        <a:lstStyle/>
        <a:p>
          <a:endParaRPr lang="en-GB"/>
        </a:p>
      </dgm:t>
    </dgm:pt>
    <dgm:pt modelId="{40B65457-AF0F-4490-8610-555B7C97C439}" type="pres">
      <dgm:prSet presAssocID="{AF79E0EB-8D54-4AB8-A550-9EDF1DC84899}" presName="hierChild1" presStyleCnt="0">
        <dgm:presLayoutVars>
          <dgm:orgChart val="1"/>
          <dgm:chPref val="1"/>
          <dgm:dir/>
          <dgm:animOne val="branch"/>
          <dgm:animLvl val="lvl"/>
          <dgm:resizeHandles/>
        </dgm:presLayoutVars>
      </dgm:prSet>
      <dgm:spPr/>
    </dgm:pt>
    <dgm:pt modelId="{46790E8B-11EE-4CA3-B64D-210287CE59F4}" type="pres">
      <dgm:prSet presAssocID="{A644AE5E-6817-4170-A873-B3966453F155}" presName="hierRoot1" presStyleCnt="0">
        <dgm:presLayoutVars>
          <dgm:hierBranch val="init"/>
        </dgm:presLayoutVars>
      </dgm:prSet>
      <dgm:spPr/>
    </dgm:pt>
    <dgm:pt modelId="{71EEDC4C-0CB1-4984-8974-0A1F0E1E1D5F}" type="pres">
      <dgm:prSet presAssocID="{A644AE5E-6817-4170-A873-B3966453F155}" presName="rootComposite1" presStyleCnt="0"/>
      <dgm:spPr/>
    </dgm:pt>
    <dgm:pt modelId="{1B72C279-D038-479D-A5EA-E21F6424321F}" type="pres">
      <dgm:prSet presAssocID="{A644AE5E-6817-4170-A873-B3966453F155}" presName="rootText1" presStyleLbl="node0" presStyleIdx="0" presStyleCnt="1" custScaleX="139166">
        <dgm:presLayoutVars>
          <dgm:chPref val="3"/>
        </dgm:presLayoutVars>
      </dgm:prSet>
      <dgm:spPr/>
    </dgm:pt>
    <dgm:pt modelId="{B18268C4-675A-4260-BCAE-A59A2CA38612}" type="pres">
      <dgm:prSet presAssocID="{A644AE5E-6817-4170-A873-B3966453F155}" presName="rootConnector1" presStyleLbl="node1" presStyleIdx="0" presStyleCnt="0"/>
      <dgm:spPr/>
    </dgm:pt>
    <dgm:pt modelId="{79986384-B166-48A8-AADF-9484C8D75DA2}" type="pres">
      <dgm:prSet presAssocID="{A644AE5E-6817-4170-A873-B3966453F155}" presName="hierChild2" presStyleCnt="0"/>
      <dgm:spPr/>
    </dgm:pt>
    <dgm:pt modelId="{07038CEF-FEBE-49AF-84F7-E256249571D1}" type="pres">
      <dgm:prSet presAssocID="{8DCF30E6-5275-422F-BDA5-9A4A7E8A8698}" presName="Name37" presStyleLbl="parChTrans1D2" presStyleIdx="0" presStyleCnt="3"/>
      <dgm:spPr/>
    </dgm:pt>
    <dgm:pt modelId="{A4A87F2C-82D5-4F1E-9326-BC2F88DCB58F}" type="pres">
      <dgm:prSet presAssocID="{38ADA8A5-162E-41B3-9318-733C70081D5A}" presName="hierRoot2" presStyleCnt="0">
        <dgm:presLayoutVars>
          <dgm:hierBranch val="init"/>
        </dgm:presLayoutVars>
      </dgm:prSet>
      <dgm:spPr/>
    </dgm:pt>
    <dgm:pt modelId="{282EB5C8-1D8E-4C74-975C-9D15A937E5BE}" type="pres">
      <dgm:prSet presAssocID="{38ADA8A5-162E-41B3-9318-733C70081D5A}" presName="rootComposite" presStyleCnt="0"/>
      <dgm:spPr/>
    </dgm:pt>
    <dgm:pt modelId="{82E2B147-0BCA-434E-AC9B-143D60E30638}" type="pres">
      <dgm:prSet presAssocID="{38ADA8A5-162E-41B3-9318-733C70081D5A}" presName="rootText" presStyleLbl="node2" presStyleIdx="0" presStyleCnt="3">
        <dgm:presLayoutVars>
          <dgm:chPref val="3"/>
        </dgm:presLayoutVars>
      </dgm:prSet>
      <dgm:spPr/>
    </dgm:pt>
    <dgm:pt modelId="{0A3C8EC9-6EE4-4B14-A19C-9AD2B7398034}" type="pres">
      <dgm:prSet presAssocID="{38ADA8A5-162E-41B3-9318-733C70081D5A}" presName="rootConnector" presStyleLbl="node2" presStyleIdx="0" presStyleCnt="3"/>
      <dgm:spPr/>
    </dgm:pt>
    <dgm:pt modelId="{1AEE4DE0-BCE1-4C9A-8C05-CE596B57F42E}" type="pres">
      <dgm:prSet presAssocID="{38ADA8A5-162E-41B3-9318-733C70081D5A}" presName="hierChild4" presStyleCnt="0"/>
      <dgm:spPr/>
    </dgm:pt>
    <dgm:pt modelId="{6193D936-4386-4E9B-A111-42A11AF333DA}" type="pres">
      <dgm:prSet presAssocID="{38ADA8A5-162E-41B3-9318-733C70081D5A}" presName="hierChild5" presStyleCnt="0"/>
      <dgm:spPr/>
    </dgm:pt>
    <dgm:pt modelId="{F50A0BB2-200C-4CE6-BA04-5E879BA9D469}" type="pres">
      <dgm:prSet presAssocID="{DD463AE9-739F-44E4-B301-F6A90A402CAF}" presName="Name37" presStyleLbl="parChTrans1D2" presStyleIdx="1" presStyleCnt="3"/>
      <dgm:spPr/>
    </dgm:pt>
    <dgm:pt modelId="{E30A6DF9-F612-44D4-9F8A-DA161C862167}" type="pres">
      <dgm:prSet presAssocID="{994039BD-4240-4438-9038-7B10CEC2B5B3}" presName="hierRoot2" presStyleCnt="0">
        <dgm:presLayoutVars>
          <dgm:hierBranch val="init"/>
        </dgm:presLayoutVars>
      </dgm:prSet>
      <dgm:spPr/>
    </dgm:pt>
    <dgm:pt modelId="{05E97D9B-0A44-468B-ACD5-BED8C5CAA199}" type="pres">
      <dgm:prSet presAssocID="{994039BD-4240-4438-9038-7B10CEC2B5B3}" presName="rootComposite" presStyleCnt="0"/>
      <dgm:spPr/>
    </dgm:pt>
    <dgm:pt modelId="{EB23AD20-8165-40A6-B480-666238445A35}" type="pres">
      <dgm:prSet presAssocID="{994039BD-4240-4438-9038-7B10CEC2B5B3}" presName="rootText" presStyleLbl="node2" presStyleIdx="1" presStyleCnt="3">
        <dgm:presLayoutVars>
          <dgm:chPref val="3"/>
        </dgm:presLayoutVars>
      </dgm:prSet>
      <dgm:spPr/>
    </dgm:pt>
    <dgm:pt modelId="{53EA2949-7E1B-4E68-8A61-CF86895E5AA8}" type="pres">
      <dgm:prSet presAssocID="{994039BD-4240-4438-9038-7B10CEC2B5B3}" presName="rootConnector" presStyleLbl="node2" presStyleIdx="1" presStyleCnt="3"/>
      <dgm:spPr/>
    </dgm:pt>
    <dgm:pt modelId="{8FE6A1E1-6B3C-4042-9CF0-AE9114B43F09}" type="pres">
      <dgm:prSet presAssocID="{994039BD-4240-4438-9038-7B10CEC2B5B3}" presName="hierChild4" presStyleCnt="0"/>
      <dgm:spPr/>
    </dgm:pt>
    <dgm:pt modelId="{D7764616-9CFE-4C41-B0E4-113496630203}" type="pres">
      <dgm:prSet presAssocID="{994039BD-4240-4438-9038-7B10CEC2B5B3}" presName="hierChild5" presStyleCnt="0"/>
      <dgm:spPr/>
    </dgm:pt>
    <dgm:pt modelId="{860F9F89-D6E3-4113-89C5-0C6C7E8F1354}" type="pres">
      <dgm:prSet presAssocID="{18C82F69-987D-4F62-A4F5-43FA459179CA}" presName="Name37" presStyleLbl="parChTrans1D2" presStyleIdx="2" presStyleCnt="3"/>
      <dgm:spPr/>
    </dgm:pt>
    <dgm:pt modelId="{DB86B419-0D2C-41E7-B74E-A345001F081B}" type="pres">
      <dgm:prSet presAssocID="{6FDD7A23-D1F1-49D4-8054-0D68669F09E2}" presName="hierRoot2" presStyleCnt="0">
        <dgm:presLayoutVars>
          <dgm:hierBranch val="init"/>
        </dgm:presLayoutVars>
      </dgm:prSet>
      <dgm:spPr/>
    </dgm:pt>
    <dgm:pt modelId="{F9E6F18F-3C54-4738-AF43-40AFA590DE0D}" type="pres">
      <dgm:prSet presAssocID="{6FDD7A23-D1F1-49D4-8054-0D68669F09E2}" presName="rootComposite" presStyleCnt="0"/>
      <dgm:spPr/>
    </dgm:pt>
    <dgm:pt modelId="{BB353388-B2FF-4034-9E07-AAE7927943E3}" type="pres">
      <dgm:prSet presAssocID="{6FDD7A23-D1F1-49D4-8054-0D68669F09E2}" presName="rootText" presStyleLbl="node2" presStyleIdx="2" presStyleCnt="3">
        <dgm:presLayoutVars>
          <dgm:chPref val="3"/>
        </dgm:presLayoutVars>
      </dgm:prSet>
      <dgm:spPr/>
    </dgm:pt>
    <dgm:pt modelId="{215C2891-6343-483E-B2FA-2FB96C9083F1}" type="pres">
      <dgm:prSet presAssocID="{6FDD7A23-D1F1-49D4-8054-0D68669F09E2}" presName="rootConnector" presStyleLbl="node2" presStyleIdx="2" presStyleCnt="3"/>
      <dgm:spPr/>
    </dgm:pt>
    <dgm:pt modelId="{64EE1583-572C-4DBF-A493-04DC2ADCBB86}" type="pres">
      <dgm:prSet presAssocID="{6FDD7A23-D1F1-49D4-8054-0D68669F09E2}" presName="hierChild4" presStyleCnt="0"/>
      <dgm:spPr/>
    </dgm:pt>
    <dgm:pt modelId="{7A3DF90E-4268-4A84-A215-96E7974355B2}" type="pres">
      <dgm:prSet presAssocID="{6FDD7A23-D1F1-49D4-8054-0D68669F09E2}" presName="hierChild5" presStyleCnt="0"/>
      <dgm:spPr/>
    </dgm:pt>
    <dgm:pt modelId="{A765F22B-9C15-4F57-8F4A-D9DBE9F784E8}" type="pres">
      <dgm:prSet presAssocID="{A644AE5E-6817-4170-A873-B3966453F155}" presName="hierChild3" presStyleCnt="0"/>
      <dgm:spPr/>
    </dgm:pt>
  </dgm:ptLst>
  <dgm:cxnLst>
    <dgm:cxn modelId="{FAD03316-9C0B-458D-A2F3-815B2BFC412C}" type="presOf" srcId="{A644AE5E-6817-4170-A873-B3966453F155}" destId="{1B72C279-D038-479D-A5EA-E21F6424321F}" srcOrd="0" destOrd="0" presId="urn:microsoft.com/office/officeart/2005/8/layout/orgChart1"/>
    <dgm:cxn modelId="{40D67F19-3846-4210-A58C-FFC760CA634A}" type="presOf" srcId="{DD463AE9-739F-44E4-B301-F6A90A402CAF}" destId="{F50A0BB2-200C-4CE6-BA04-5E879BA9D469}" srcOrd="0" destOrd="0" presId="urn:microsoft.com/office/officeart/2005/8/layout/orgChart1"/>
    <dgm:cxn modelId="{E7829B1E-D2F7-4C33-9996-070FAA867E47}" type="presOf" srcId="{AF79E0EB-8D54-4AB8-A550-9EDF1DC84899}" destId="{40B65457-AF0F-4490-8610-555B7C97C439}" srcOrd="0" destOrd="0" presId="urn:microsoft.com/office/officeart/2005/8/layout/orgChart1"/>
    <dgm:cxn modelId="{8779CE21-E968-4335-BEDD-F457962F66A1}" srcId="{AF79E0EB-8D54-4AB8-A550-9EDF1DC84899}" destId="{A644AE5E-6817-4170-A873-B3966453F155}" srcOrd="0" destOrd="0" parTransId="{93AB1750-3690-4ACA-A62A-51AA1106AD37}" sibTransId="{22290E40-E6A6-41C3-B758-350EE45FB4E6}"/>
    <dgm:cxn modelId="{66E3A325-6BE2-4AD5-9F07-DCE2692DD425}" type="presOf" srcId="{38ADA8A5-162E-41B3-9318-733C70081D5A}" destId="{0A3C8EC9-6EE4-4B14-A19C-9AD2B7398034}" srcOrd="1" destOrd="0" presId="urn:microsoft.com/office/officeart/2005/8/layout/orgChart1"/>
    <dgm:cxn modelId="{87553A32-F143-496D-BBB1-989AE1EBEDA2}" type="presOf" srcId="{A644AE5E-6817-4170-A873-B3966453F155}" destId="{B18268C4-675A-4260-BCAE-A59A2CA38612}" srcOrd="1" destOrd="0" presId="urn:microsoft.com/office/officeart/2005/8/layout/orgChart1"/>
    <dgm:cxn modelId="{E258C265-7D0D-47D9-B4B3-3EFEC9A05278}" srcId="{A644AE5E-6817-4170-A873-B3966453F155}" destId="{6FDD7A23-D1F1-49D4-8054-0D68669F09E2}" srcOrd="2" destOrd="0" parTransId="{18C82F69-987D-4F62-A4F5-43FA459179CA}" sibTransId="{ECBE3584-8EF7-4E66-B2AE-DD7BE284E35B}"/>
    <dgm:cxn modelId="{BFD1706A-A194-4F42-B47F-03403FF2B37E}" type="presOf" srcId="{994039BD-4240-4438-9038-7B10CEC2B5B3}" destId="{53EA2949-7E1B-4E68-8A61-CF86895E5AA8}" srcOrd="1" destOrd="0" presId="urn:microsoft.com/office/officeart/2005/8/layout/orgChart1"/>
    <dgm:cxn modelId="{1DEC6455-96D2-439F-923D-C98E7B5FB7BE}" type="presOf" srcId="{8DCF30E6-5275-422F-BDA5-9A4A7E8A8698}" destId="{07038CEF-FEBE-49AF-84F7-E256249571D1}" srcOrd="0" destOrd="0" presId="urn:microsoft.com/office/officeart/2005/8/layout/orgChart1"/>
    <dgm:cxn modelId="{E8CE7B96-E9D8-46FD-9997-939FDBCB3702}" type="presOf" srcId="{18C82F69-987D-4F62-A4F5-43FA459179CA}" destId="{860F9F89-D6E3-4113-89C5-0C6C7E8F1354}" srcOrd="0" destOrd="0" presId="urn:microsoft.com/office/officeart/2005/8/layout/orgChart1"/>
    <dgm:cxn modelId="{BCF3BB99-C058-4E6D-BBAE-714585A99350}" type="presOf" srcId="{6FDD7A23-D1F1-49D4-8054-0D68669F09E2}" destId="{BB353388-B2FF-4034-9E07-AAE7927943E3}" srcOrd="0" destOrd="0" presId="urn:microsoft.com/office/officeart/2005/8/layout/orgChart1"/>
    <dgm:cxn modelId="{F9B72EA3-96B3-41F6-8AC1-156571C75329}" type="presOf" srcId="{38ADA8A5-162E-41B3-9318-733C70081D5A}" destId="{82E2B147-0BCA-434E-AC9B-143D60E30638}" srcOrd="0" destOrd="0" presId="urn:microsoft.com/office/officeart/2005/8/layout/orgChart1"/>
    <dgm:cxn modelId="{464266BE-5551-413E-B756-67F573CA048C}" srcId="{A644AE5E-6817-4170-A873-B3966453F155}" destId="{994039BD-4240-4438-9038-7B10CEC2B5B3}" srcOrd="1" destOrd="0" parTransId="{DD463AE9-739F-44E4-B301-F6A90A402CAF}" sibTransId="{54DCB33D-3842-450C-9EEE-148B37909601}"/>
    <dgm:cxn modelId="{6B1B71BF-4D5F-4EF0-B9C6-405D8F8691D3}" srcId="{A644AE5E-6817-4170-A873-B3966453F155}" destId="{38ADA8A5-162E-41B3-9318-733C70081D5A}" srcOrd="0" destOrd="0" parTransId="{8DCF30E6-5275-422F-BDA5-9A4A7E8A8698}" sibTransId="{45866EBE-F7B7-4F3F-94B8-BD327732908D}"/>
    <dgm:cxn modelId="{8E0C5DC2-BAF1-4B49-9090-F941127E53E3}" type="presOf" srcId="{6FDD7A23-D1F1-49D4-8054-0D68669F09E2}" destId="{215C2891-6343-483E-B2FA-2FB96C9083F1}" srcOrd="1" destOrd="0" presId="urn:microsoft.com/office/officeart/2005/8/layout/orgChart1"/>
    <dgm:cxn modelId="{37DAADEF-7F5B-49C3-91BD-F2B829AF78ED}" type="presOf" srcId="{994039BD-4240-4438-9038-7B10CEC2B5B3}" destId="{EB23AD20-8165-40A6-B480-666238445A35}" srcOrd="0" destOrd="0" presId="urn:microsoft.com/office/officeart/2005/8/layout/orgChart1"/>
    <dgm:cxn modelId="{B1311022-61D9-4A5E-9F16-6C2F276859AA}" type="presParOf" srcId="{40B65457-AF0F-4490-8610-555B7C97C439}" destId="{46790E8B-11EE-4CA3-B64D-210287CE59F4}" srcOrd="0" destOrd="0" presId="urn:microsoft.com/office/officeart/2005/8/layout/orgChart1"/>
    <dgm:cxn modelId="{E5D71097-F4B5-4FB0-AAD2-8A53CB6EDAEA}" type="presParOf" srcId="{46790E8B-11EE-4CA3-B64D-210287CE59F4}" destId="{71EEDC4C-0CB1-4984-8974-0A1F0E1E1D5F}" srcOrd="0" destOrd="0" presId="urn:microsoft.com/office/officeart/2005/8/layout/orgChart1"/>
    <dgm:cxn modelId="{815AC919-B119-44E3-9D32-2408C05981D0}" type="presParOf" srcId="{71EEDC4C-0CB1-4984-8974-0A1F0E1E1D5F}" destId="{1B72C279-D038-479D-A5EA-E21F6424321F}" srcOrd="0" destOrd="0" presId="urn:microsoft.com/office/officeart/2005/8/layout/orgChart1"/>
    <dgm:cxn modelId="{C826719C-78BA-46F3-BF61-3B1CAE1ECB67}" type="presParOf" srcId="{71EEDC4C-0CB1-4984-8974-0A1F0E1E1D5F}" destId="{B18268C4-675A-4260-BCAE-A59A2CA38612}" srcOrd="1" destOrd="0" presId="urn:microsoft.com/office/officeart/2005/8/layout/orgChart1"/>
    <dgm:cxn modelId="{1FED3A50-4871-41DD-A272-4DE11BF676CA}" type="presParOf" srcId="{46790E8B-11EE-4CA3-B64D-210287CE59F4}" destId="{79986384-B166-48A8-AADF-9484C8D75DA2}" srcOrd="1" destOrd="0" presId="urn:microsoft.com/office/officeart/2005/8/layout/orgChart1"/>
    <dgm:cxn modelId="{14E864E0-5D48-4C25-A9CE-F01A04196BCD}" type="presParOf" srcId="{79986384-B166-48A8-AADF-9484C8D75DA2}" destId="{07038CEF-FEBE-49AF-84F7-E256249571D1}" srcOrd="0" destOrd="0" presId="urn:microsoft.com/office/officeart/2005/8/layout/orgChart1"/>
    <dgm:cxn modelId="{5D6E3DD8-52B2-49CE-B44F-289D5162683A}" type="presParOf" srcId="{79986384-B166-48A8-AADF-9484C8D75DA2}" destId="{A4A87F2C-82D5-4F1E-9326-BC2F88DCB58F}" srcOrd="1" destOrd="0" presId="urn:microsoft.com/office/officeart/2005/8/layout/orgChart1"/>
    <dgm:cxn modelId="{FCA7389A-9486-4F84-BB79-13A99A088527}" type="presParOf" srcId="{A4A87F2C-82D5-4F1E-9326-BC2F88DCB58F}" destId="{282EB5C8-1D8E-4C74-975C-9D15A937E5BE}" srcOrd="0" destOrd="0" presId="urn:microsoft.com/office/officeart/2005/8/layout/orgChart1"/>
    <dgm:cxn modelId="{CD23121C-A294-41DF-8BC4-2C866C78528E}" type="presParOf" srcId="{282EB5C8-1D8E-4C74-975C-9D15A937E5BE}" destId="{82E2B147-0BCA-434E-AC9B-143D60E30638}" srcOrd="0" destOrd="0" presId="urn:microsoft.com/office/officeart/2005/8/layout/orgChart1"/>
    <dgm:cxn modelId="{106A6942-4903-484F-8EBF-388AD5200825}" type="presParOf" srcId="{282EB5C8-1D8E-4C74-975C-9D15A937E5BE}" destId="{0A3C8EC9-6EE4-4B14-A19C-9AD2B7398034}" srcOrd="1" destOrd="0" presId="urn:microsoft.com/office/officeart/2005/8/layout/orgChart1"/>
    <dgm:cxn modelId="{4F9C58AF-8362-4D99-993B-E807A05A1343}" type="presParOf" srcId="{A4A87F2C-82D5-4F1E-9326-BC2F88DCB58F}" destId="{1AEE4DE0-BCE1-4C9A-8C05-CE596B57F42E}" srcOrd="1" destOrd="0" presId="urn:microsoft.com/office/officeart/2005/8/layout/orgChart1"/>
    <dgm:cxn modelId="{C20C72C8-CD88-444F-BC8E-DE19D297E279}" type="presParOf" srcId="{A4A87F2C-82D5-4F1E-9326-BC2F88DCB58F}" destId="{6193D936-4386-4E9B-A111-42A11AF333DA}" srcOrd="2" destOrd="0" presId="urn:microsoft.com/office/officeart/2005/8/layout/orgChart1"/>
    <dgm:cxn modelId="{679AA99E-B691-4173-966C-962F1F183744}" type="presParOf" srcId="{79986384-B166-48A8-AADF-9484C8D75DA2}" destId="{F50A0BB2-200C-4CE6-BA04-5E879BA9D469}" srcOrd="2" destOrd="0" presId="urn:microsoft.com/office/officeart/2005/8/layout/orgChart1"/>
    <dgm:cxn modelId="{6AF347EB-7F92-4FDC-BF91-F647F2A36335}" type="presParOf" srcId="{79986384-B166-48A8-AADF-9484C8D75DA2}" destId="{E30A6DF9-F612-44D4-9F8A-DA161C862167}" srcOrd="3" destOrd="0" presId="urn:microsoft.com/office/officeart/2005/8/layout/orgChart1"/>
    <dgm:cxn modelId="{CB69B104-E773-4A57-97F7-6BCC755B8BBC}" type="presParOf" srcId="{E30A6DF9-F612-44D4-9F8A-DA161C862167}" destId="{05E97D9B-0A44-468B-ACD5-BED8C5CAA199}" srcOrd="0" destOrd="0" presId="urn:microsoft.com/office/officeart/2005/8/layout/orgChart1"/>
    <dgm:cxn modelId="{29DBA751-5D4D-49A1-9582-9CD0109065DA}" type="presParOf" srcId="{05E97D9B-0A44-468B-ACD5-BED8C5CAA199}" destId="{EB23AD20-8165-40A6-B480-666238445A35}" srcOrd="0" destOrd="0" presId="urn:microsoft.com/office/officeart/2005/8/layout/orgChart1"/>
    <dgm:cxn modelId="{89993DB7-E4D5-4B1A-8616-7DEDB33D707B}" type="presParOf" srcId="{05E97D9B-0A44-468B-ACD5-BED8C5CAA199}" destId="{53EA2949-7E1B-4E68-8A61-CF86895E5AA8}" srcOrd="1" destOrd="0" presId="urn:microsoft.com/office/officeart/2005/8/layout/orgChart1"/>
    <dgm:cxn modelId="{3BBEAF17-9FF0-406F-83DA-289ACAF08C0F}" type="presParOf" srcId="{E30A6DF9-F612-44D4-9F8A-DA161C862167}" destId="{8FE6A1E1-6B3C-4042-9CF0-AE9114B43F09}" srcOrd="1" destOrd="0" presId="urn:microsoft.com/office/officeart/2005/8/layout/orgChart1"/>
    <dgm:cxn modelId="{5405220A-5596-49C6-B012-4DD49CECDB8E}" type="presParOf" srcId="{E30A6DF9-F612-44D4-9F8A-DA161C862167}" destId="{D7764616-9CFE-4C41-B0E4-113496630203}" srcOrd="2" destOrd="0" presId="urn:microsoft.com/office/officeart/2005/8/layout/orgChart1"/>
    <dgm:cxn modelId="{6CA1E68A-D006-432C-8EDF-784C71B914DF}" type="presParOf" srcId="{79986384-B166-48A8-AADF-9484C8D75DA2}" destId="{860F9F89-D6E3-4113-89C5-0C6C7E8F1354}" srcOrd="4" destOrd="0" presId="urn:microsoft.com/office/officeart/2005/8/layout/orgChart1"/>
    <dgm:cxn modelId="{2A19DD14-92A8-4047-B470-588FC5465DC6}" type="presParOf" srcId="{79986384-B166-48A8-AADF-9484C8D75DA2}" destId="{DB86B419-0D2C-41E7-B74E-A345001F081B}" srcOrd="5" destOrd="0" presId="urn:microsoft.com/office/officeart/2005/8/layout/orgChart1"/>
    <dgm:cxn modelId="{D0F211D1-2289-4A1C-B31C-E45282284E1B}" type="presParOf" srcId="{DB86B419-0D2C-41E7-B74E-A345001F081B}" destId="{F9E6F18F-3C54-4738-AF43-40AFA590DE0D}" srcOrd="0" destOrd="0" presId="urn:microsoft.com/office/officeart/2005/8/layout/orgChart1"/>
    <dgm:cxn modelId="{3E0A52D6-D129-4C3D-8267-B312004A8DE9}" type="presParOf" srcId="{F9E6F18F-3C54-4738-AF43-40AFA590DE0D}" destId="{BB353388-B2FF-4034-9E07-AAE7927943E3}" srcOrd="0" destOrd="0" presId="urn:microsoft.com/office/officeart/2005/8/layout/orgChart1"/>
    <dgm:cxn modelId="{091726F4-7FDB-446C-BCC2-EE27B3A48AEE}" type="presParOf" srcId="{F9E6F18F-3C54-4738-AF43-40AFA590DE0D}" destId="{215C2891-6343-483E-B2FA-2FB96C9083F1}" srcOrd="1" destOrd="0" presId="urn:microsoft.com/office/officeart/2005/8/layout/orgChart1"/>
    <dgm:cxn modelId="{69048598-5803-4241-ADF6-76ABFD1C427A}" type="presParOf" srcId="{DB86B419-0D2C-41E7-B74E-A345001F081B}" destId="{64EE1583-572C-4DBF-A493-04DC2ADCBB86}" srcOrd="1" destOrd="0" presId="urn:microsoft.com/office/officeart/2005/8/layout/orgChart1"/>
    <dgm:cxn modelId="{1E6CFDE9-237C-4D7D-A95A-DB9EE1F12CFA}" type="presParOf" srcId="{DB86B419-0D2C-41E7-B74E-A345001F081B}" destId="{7A3DF90E-4268-4A84-A215-96E7974355B2}" srcOrd="2" destOrd="0" presId="urn:microsoft.com/office/officeart/2005/8/layout/orgChart1"/>
    <dgm:cxn modelId="{250EFD2C-F8CA-48BE-9A10-D085D105F69C}" type="presParOf" srcId="{46790E8B-11EE-4CA3-B64D-210287CE59F4}" destId="{A765F22B-9C15-4F57-8F4A-D9DBE9F784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CAE3D-0BFA-431A-ACB3-CC739CC6573B}">
      <dsp:nvSpPr>
        <dsp:cNvPr id="0" name=""/>
        <dsp:cNvSpPr/>
      </dsp:nvSpPr>
      <dsp:spPr>
        <a:xfrm rot="5400000">
          <a:off x="5688728" y="-2015258"/>
          <a:ext cx="1698041" cy="61531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Open-minded</a:t>
          </a:r>
        </a:p>
        <a:p>
          <a:pPr marL="285750" lvl="1" indent="-285750" algn="l" defTabSz="1333500">
            <a:lnSpc>
              <a:spcPct val="90000"/>
            </a:lnSpc>
            <a:spcBef>
              <a:spcPct val="0"/>
            </a:spcBef>
            <a:spcAft>
              <a:spcPct val="15000"/>
            </a:spcAft>
            <a:buChar char="•"/>
          </a:pPr>
          <a:r>
            <a:rPr lang="en-US" sz="3000" kern="1200"/>
            <a:t>Critically assess audit evidence</a:t>
          </a:r>
        </a:p>
        <a:p>
          <a:pPr marL="285750" lvl="1" indent="-285750" algn="l" defTabSz="1333500">
            <a:lnSpc>
              <a:spcPct val="90000"/>
            </a:lnSpc>
            <a:spcBef>
              <a:spcPct val="0"/>
            </a:spcBef>
            <a:spcAft>
              <a:spcPct val="15000"/>
            </a:spcAft>
            <a:buChar char="•"/>
          </a:pPr>
          <a:r>
            <a:rPr lang="en-US" sz="3000" kern="1200" dirty="0"/>
            <a:t>Auditee: honest or dishonest?</a:t>
          </a:r>
        </a:p>
      </dsp:txBody>
      <dsp:txXfrm rot="-5400000">
        <a:off x="3461161" y="295201"/>
        <a:ext cx="6070283" cy="1532257"/>
      </dsp:txXfrm>
    </dsp:sp>
    <dsp:sp modelId="{97BA4064-5E07-47A5-B0C4-7A2E5C7A93DE}">
      <dsp:nvSpPr>
        <dsp:cNvPr id="0" name=""/>
        <dsp:cNvSpPr/>
      </dsp:nvSpPr>
      <dsp:spPr>
        <a:xfrm>
          <a:off x="0" y="53"/>
          <a:ext cx="3461161"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Professional Skepticism: IAs take nothing for granted</a:t>
          </a:r>
        </a:p>
      </dsp:txBody>
      <dsp:txXfrm>
        <a:off x="103614" y="103667"/>
        <a:ext cx="3253933" cy="1915324"/>
      </dsp:txXfrm>
    </dsp:sp>
    <dsp:sp modelId="{FC98DAFA-FE54-4C1E-B62E-9781F142D0CB}">
      <dsp:nvSpPr>
        <dsp:cNvPr id="0" name=""/>
        <dsp:cNvSpPr/>
      </dsp:nvSpPr>
      <dsp:spPr>
        <a:xfrm rot="5400000">
          <a:off x="5688728" y="213421"/>
          <a:ext cx="1698041" cy="61531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Reasonable not absolute</a:t>
          </a:r>
        </a:p>
        <a:p>
          <a:pPr marL="285750" lvl="1" indent="-285750" algn="l" defTabSz="1333500">
            <a:lnSpc>
              <a:spcPct val="90000"/>
            </a:lnSpc>
            <a:spcBef>
              <a:spcPct val="0"/>
            </a:spcBef>
            <a:spcAft>
              <a:spcPct val="15000"/>
            </a:spcAft>
            <a:buChar char="•"/>
          </a:pPr>
          <a:r>
            <a:rPr lang="en-US" sz="3000" kern="1200"/>
            <a:t>Persuasive rather than asbolutely convincing audit evidence</a:t>
          </a:r>
        </a:p>
      </dsp:txBody>
      <dsp:txXfrm rot="-5400000">
        <a:off x="3461161" y="2523880"/>
        <a:ext cx="6070283" cy="1532257"/>
      </dsp:txXfrm>
    </dsp:sp>
    <dsp:sp modelId="{AF98E82C-6B94-4165-B242-B2302154A7CD}">
      <dsp:nvSpPr>
        <dsp:cNvPr id="0" name=""/>
        <dsp:cNvSpPr/>
      </dsp:nvSpPr>
      <dsp:spPr>
        <a:xfrm>
          <a:off x="0" y="2228732"/>
          <a:ext cx="3461161"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Reasonable Assurance: level of assurance that is supported by generally accepted auditing procedures and judgements.</a:t>
          </a:r>
        </a:p>
      </dsp:txBody>
      <dsp:txXfrm>
        <a:off x="103614" y="2332346"/>
        <a:ext cx="3253933"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F9F89-D6E3-4113-89C5-0C6C7E8F1354}">
      <dsp:nvSpPr>
        <dsp:cNvPr id="0" name=""/>
        <dsp:cNvSpPr/>
      </dsp:nvSpPr>
      <dsp:spPr>
        <a:xfrm>
          <a:off x="5257800" y="1400861"/>
          <a:ext cx="3385992" cy="587651"/>
        </a:xfrm>
        <a:custGeom>
          <a:avLst/>
          <a:gdLst/>
          <a:ahLst/>
          <a:cxnLst/>
          <a:rect l="0" t="0" r="0" b="0"/>
          <a:pathLst>
            <a:path>
              <a:moveTo>
                <a:pt x="0" y="0"/>
              </a:moveTo>
              <a:lnTo>
                <a:pt x="0" y="293825"/>
              </a:lnTo>
              <a:lnTo>
                <a:pt x="3385992" y="293825"/>
              </a:lnTo>
              <a:lnTo>
                <a:pt x="3385992" y="587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0A0BB2-200C-4CE6-BA04-5E879BA9D469}">
      <dsp:nvSpPr>
        <dsp:cNvPr id="0" name=""/>
        <dsp:cNvSpPr/>
      </dsp:nvSpPr>
      <dsp:spPr>
        <a:xfrm>
          <a:off x="5212080" y="1400861"/>
          <a:ext cx="91440" cy="587651"/>
        </a:xfrm>
        <a:custGeom>
          <a:avLst/>
          <a:gdLst/>
          <a:ahLst/>
          <a:cxnLst/>
          <a:rect l="0" t="0" r="0" b="0"/>
          <a:pathLst>
            <a:path>
              <a:moveTo>
                <a:pt x="45720" y="0"/>
              </a:moveTo>
              <a:lnTo>
                <a:pt x="45720" y="587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038CEF-FEBE-49AF-84F7-E256249571D1}">
      <dsp:nvSpPr>
        <dsp:cNvPr id="0" name=""/>
        <dsp:cNvSpPr/>
      </dsp:nvSpPr>
      <dsp:spPr>
        <a:xfrm>
          <a:off x="1871807" y="1400861"/>
          <a:ext cx="3385992" cy="587651"/>
        </a:xfrm>
        <a:custGeom>
          <a:avLst/>
          <a:gdLst/>
          <a:ahLst/>
          <a:cxnLst/>
          <a:rect l="0" t="0" r="0" b="0"/>
          <a:pathLst>
            <a:path>
              <a:moveTo>
                <a:pt x="3385992" y="0"/>
              </a:moveTo>
              <a:lnTo>
                <a:pt x="3385992" y="293825"/>
              </a:lnTo>
              <a:lnTo>
                <a:pt x="0" y="293825"/>
              </a:lnTo>
              <a:lnTo>
                <a:pt x="0" y="587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72C279-D038-479D-A5EA-E21F6424321F}">
      <dsp:nvSpPr>
        <dsp:cNvPr id="0" name=""/>
        <dsp:cNvSpPr/>
      </dsp:nvSpPr>
      <dsp:spPr>
        <a:xfrm>
          <a:off x="3310630" y="1691"/>
          <a:ext cx="3894338" cy="1399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Determining three aspects for the audit procedures:</a:t>
          </a:r>
          <a:endParaRPr lang="en-US" sz="2800" kern="1200" dirty="0"/>
        </a:p>
      </dsp:txBody>
      <dsp:txXfrm>
        <a:off x="3310630" y="1691"/>
        <a:ext cx="3894338" cy="1399170"/>
      </dsp:txXfrm>
    </dsp:sp>
    <dsp:sp modelId="{82E2B147-0BCA-434E-AC9B-143D60E30638}">
      <dsp:nvSpPr>
        <dsp:cNvPr id="0" name=""/>
        <dsp:cNvSpPr/>
      </dsp:nvSpPr>
      <dsp:spPr>
        <a:xfrm>
          <a:off x="472637" y="1988513"/>
          <a:ext cx="2798340" cy="1399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a:t>Nature</a:t>
          </a:r>
          <a:endParaRPr lang="en-US" sz="2800" kern="1200"/>
        </a:p>
      </dsp:txBody>
      <dsp:txXfrm>
        <a:off x="472637" y="1988513"/>
        <a:ext cx="2798340" cy="1399170"/>
      </dsp:txXfrm>
    </dsp:sp>
    <dsp:sp modelId="{EB23AD20-8165-40A6-B480-666238445A35}">
      <dsp:nvSpPr>
        <dsp:cNvPr id="0" name=""/>
        <dsp:cNvSpPr/>
      </dsp:nvSpPr>
      <dsp:spPr>
        <a:xfrm>
          <a:off x="3858629" y="1988513"/>
          <a:ext cx="2798340" cy="1399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a:t>Extent</a:t>
          </a:r>
          <a:endParaRPr lang="en-US" sz="2800" kern="1200"/>
        </a:p>
      </dsp:txBody>
      <dsp:txXfrm>
        <a:off x="3858629" y="1988513"/>
        <a:ext cx="2798340" cy="1399170"/>
      </dsp:txXfrm>
    </dsp:sp>
    <dsp:sp modelId="{BB353388-B2FF-4034-9E07-AAE7927943E3}">
      <dsp:nvSpPr>
        <dsp:cNvPr id="0" name=""/>
        <dsp:cNvSpPr/>
      </dsp:nvSpPr>
      <dsp:spPr>
        <a:xfrm>
          <a:off x="7244621" y="1988513"/>
          <a:ext cx="2798340" cy="1399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a:t>Timing</a:t>
          </a:r>
          <a:endParaRPr lang="en-US" sz="2800" kern="1200"/>
        </a:p>
      </dsp:txBody>
      <dsp:txXfrm>
        <a:off x="7244621" y="1988513"/>
        <a:ext cx="2798340" cy="13991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57FA-388A-4F1D-8C66-3A467EDF72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4CEDC8-C05C-43B5-B3D8-1E125845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B82149-E337-46E6-8623-8E7E563BC849}"/>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5" name="Footer Placeholder 4">
            <a:extLst>
              <a:ext uri="{FF2B5EF4-FFF2-40B4-BE49-F238E27FC236}">
                <a16:creationId xmlns:a16="http://schemas.microsoft.com/office/drawing/2014/main" id="{5E418FCA-E9E7-429B-8814-2E88646EC3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FE1E2-FEA0-4AE1-88F1-29B87A1E6469}"/>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4139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52B1-0165-4A79-80A9-25C4A96885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15ADCB-A57C-4896-B0A5-863374CA7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6A99C1-EBE6-4A5C-B030-767B2C99A3CA}"/>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5" name="Footer Placeholder 4">
            <a:extLst>
              <a:ext uri="{FF2B5EF4-FFF2-40B4-BE49-F238E27FC236}">
                <a16:creationId xmlns:a16="http://schemas.microsoft.com/office/drawing/2014/main" id="{A564A186-1C10-47F5-B7CB-0DCFF074D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571FF-E31C-4A28-8265-D0361C2E8FC8}"/>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14521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026EC-540A-4448-8624-5DAEB14E34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9571B3-18DD-4959-ADF9-95E5B3AC0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78944B-E87A-483D-8CE8-D0203B5236B3}"/>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5" name="Footer Placeholder 4">
            <a:extLst>
              <a:ext uri="{FF2B5EF4-FFF2-40B4-BE49-F238E27FC236}">
                <a16:creationId xmlns:a16="http://schemas.microsoft.com/office/drawing/2014/main" id="{345AB3EC-AC8F-4F9B-B807-DF63B98BF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9E7E9-EC77-4836-B528-7C9686ED99B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77224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F50F-FBE9-433C-8845-B0D4DD7D61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EB1C21-9778-4F44-8167-372785398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C309FD-73A8-4D0B-B027-DA9610E81AD2}"/>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5" name="Footer Placeholder 4">
            <a:extLst>
              <a:ext uri="{FF2B5EF4-FFF2-40B4-BE49-F238E27FC236}">
                <a16:creationId xmlns:a16="http://schemas.microsoft.com/office/drawing/2014/main" id="{666F48BA-72D3-4397-B2E3-3ACCE94B9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BDF3E6-51D0-4BF7-BB07-DF2B8477B467}"/>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2682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1AB6-BD46-462A-BD0F-33F3EE2C5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C4680B-B817-44E7-A9F1-EA4F1DBB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F7A58-C6C7-4DFE-B47F-F9A7C710AD7F}"/>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5" name="Footer Placeholder 4">
            <a:extLst>
              <a:ext uri="{FF2B5EF4-FFF2-40B4-BE49-F238E27FC236}">
                <a16:creationId xmlns:a16="http://schemas.microsoft.com/office/drawing/2014/main" id="{0E97073C-E998-4EC7-BED0-867C436E7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E01BCD-107E-4AD3-86D0-D0E9C217AE51}"/>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4067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24B3-FA5B-4632-8831-5E28D58AFB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1EBA79-05EF-4B3A-8A60-AEAB754D5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47732A-725F-416C-95AE-A13D965D38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0152C6-8345-4214-93CE-E53DB232B76C}"/>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6" name="Footer Placeholder 5">
            <a:extLst>
              <a:ext uri="{FF2B5EF4-FFF2-40B4-BE49-F238E27FC236}">
                <a16:creationId xmlns:a16="http://schemas.microsoft.com/office/drawing/2014/main" id="{0A868815-0281-4112-A2CE-A3958B8BE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93D908-6C3B-44BF-9096-2627469601AF}"/>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04870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05C7-2E06-4668-A833-2C8384CC2E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FE6E5B-BB6B-442B-A3C7-F8E03D257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98B44-9412-4E04-8B8A-F5B64C371A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B1B900-5A7A-43BB-82D4-59B48BE88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7C4D0-37A3-409E-9D8F-B4FA20248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134D93-898C-4F7D-BFF3-1A595867ECE6}"/>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8" name="Footer Placeholder 7">
            <a:extLst>
              <a:ext uri="{FF2B5EF4-FFF2-40B4-BE49-F238E27FC236}">
                <a16:creationId xmlns:a16="http://schemas.microsoft.com/office/drawing/2014/main" id="{1F443909-8796-4F80-8F3F-DBC356C2A1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986BB5-3221-47FB-9FCC-7164DE494305}"/>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57342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0388-9A91-4C47-BABC-A48994C796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A5CEA7-843A-4AAA-9CFE-D608512A9A97}"/>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4" name="Footer Placeholder 3">
            <a:extLst>
              <a:ext uri="{FF2B5EF4-FFF2-40B4-BE49-F238E27FC236}">
                <a16:creationId xmlns:a16="http://schemas.microsoft.com/office/drawing/2014/main" id="{377334E2-A511-41D2-A7CF-04BE744065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A6947-EC22-4ED5-9B62-89C70A830F56}"/>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5162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039D4-82E9-45E1-9A2C-475731741761}"/>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3" name="Footer Placeholder 2">
            <a:extLst>
              <a:ext uri="{FF2B5EF4-FFF2-40B4-BE49-F238E27FC236}">
                <a16:creationId xmlns:a16="http://schemas.microsoft.com/office/drawing/2014/main" id="{A3B79BF5-A1B3-4140-B632-73579BBA9E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923283-89E1-44FC-94F2-977A00569D5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10323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DA63-BDFA-4DB0-A770-58E8457F6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B1FF40-D997-4DB8-9583-FD02CC0FF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DA250E-1D17-43E4-A4E7-BFA7E9318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37EF1-47AA-45CF-8061-729C4D481423}"/>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6" name="Footer Placeholder 5">
            <a:extLst>
              <a:ext uri="{FF2B5EF4-FFF2-40B4-BE49-F238E27FC236}">
                <a16:creationId xmlns:a16="http://schemas.microsoft.com/office/drawing/2014/main" id="{98B91345-D733-4468-BB9F-FD26531C27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AC0610-F351-441B-BB59-D10D1CC4F89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92057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5451-72E3-4C77-8F0B-63F076286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78CA73-4335-46F0-B2FC-AB635BEAA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04C885-CC65-4C5F-AB64-C4763297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D6813-BB44-4E91-AAFB-F2ADF9D219FE}"/>
              </a:ext>
            </a:extLst>
          </p:cNvPr>
          <p:cNvSpPr>
            <a:spLocks noGrp="1"/>
          </p:cNvSpPr>
          <p:nvPr>
            <p:ph type="dt" sz="half" idx="10"/>
          </p:nvPr>
        </p:nvSpPr>
        <p:spPr/>
        <p:txBody>
          <a:bodyPr/>
          <a:lstStyle/>
          <a:p>
            <a:fld id="{1A8C3ECB-7A9D-4997-9CD1-DD8B6DF6636E}" type="datetimeFigureOut">
              <a:rPr lang="en-GB" smtClean="0"/>
              <a:t>10/01/2025</a:t>
            </a:fld>
            <a:endParaRPr lang="en-GB"/>
          </a:p>
        </p:txBody>
      </p:sp>
      <p:sp>
        <p:nvSpPr>
          <p:cNvPr id="6" name="Footer Placeholder 5">
            <a:extLst>
              <a:ext uri="{FF2B5EF4-FFF2-40B4-BE49-F238E27FC236}">
                <a16:creationId xmlns:a16="http://schemas.microsoft.com/office/drawing/2014/main" id="{5D83FD65-D386-4CB3-888A-A46ACB05C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D8CAC0-EFC8-4ABE-9B10-45CFE5D29E24}"/>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75652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D6F50-A0B1-4443-9E6F-2BCFA5CBD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CEFB4-DC70-44DC-98CA-5F43861A2D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3AEB8-F76A-4466-A6F5-F953E44E8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3ECB-7A9D-4997-9CD1-DD8B6DF6636E}" type="datetimeFigureOut">
              <a:rPr lang="en-GB" smtClean="0"/>
              <a:t>10/01/2025</a:t>
            </a:fld>
            <a:endParaRPr lang="en-GB"/>
          </a:p>
        </p:txBody>
      </p:sp>
      <p:sp>
        <p:nvSpPr>
          <p:cNvPr id="5" name="Footer Placeholder 4">
            <a:extLst>
              <a:ext uri="{FF2B5EF4-FFF2-40B4-BE49-F238E27FC236}">
                <a16:creationId xmlns:a16="http://schemas.microsoft.com/office/drawing/2014/main" id="{6136862D-4397-4B7D-BA3F-A507F43EE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E4E14D-7E2D-48A1-AD1F-35C9EB2BC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06C23-3B36-41D9-94E5-1FBE3CE277D5}" type="slidenum">
              <a:rPr lang="en-GB" smtClean="0"/>
              <a:t>‹#›</a:t>
            </a:fld>
            <a:endParaRPr lang="en-GB"/>
          </a:p>
        </p:txBody>
      </p:sp>
    </p:spTree>
    <p:extLst>
      <p:ext uri="{BB962C8B-B14F-4D97-AF65-F5344CB8AC3E}">
        <p14:creationId xmlns:p14="http://schemas.microsoft.com/office/powerpoint/2010/main" val="335105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6808DF-1E93-FD12-BF0E-621910C44371}"/>
              </a:ext>
            </a:extLst>
          </p:cNvPr>
          <p:cNvSpPr>
            <a:spLocks noGrp="1"/>
          </p:cNvSpPr>
          <p:nvPr>
            <p:ph type="subTitle" idx="1"/>
          </p:nvPr>
        </p:nvSpPr>
        <p:spPr/>
        <p:txBody>
          <a:bodyPr/>
          <a:lstStyle/>
          <a:p>
            <a:r>
              <a:rPr lang="en-US" sz="2400" b="1" dirty="0">
                <a:solidFill>
                  <a:schemeClr val="bg1"/>
                </a:solidFill>
              </a:rPr>
              <a:t>Internal Audit (ACCT 337)</a:t>
            </a:r>
            <a:br>
              <a:rPr lang="en-US" sz="2400" b="1" dirty="0">
                <a:solidFill>
                  <a:schemeClr val="bg1"/>
                </a:solidFill>
              </a:rPr>
            </a:br>
            <a:endParaRPr lang="en-US" dirty="0"/>
          </a:p>
        </p:txBody>
      </p:sp>
      <p:sp>
        <p:nvSpPr>
          <p:cNvPr id="4" name="Title 1">
            <a:extLst>
              <a:ext uri="{FF2B5EF4-FFF2-40B4-BE49-F238E27FC236}">
                <a16:creationId xmlns:a16="http://schemas.microsoft.com/office/drawing/2014/main" id="{991C4EB1-F788-562F-6124-ED9C9269404C}"/>
              </a:ext>
            </a:extLst>
          </p:cNvPr>
          <p:cNvSpPr txBox="1">
            <a:spLocks/>
          </p:cNvSpPr>
          <p:nvPr/>
        </p:nvSpPr>
        <p:spPr>
          <a:xfrm>
            <a:off x="3700989" y="5910083"/>
            <a:ext cx="4928128" cy="1135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t>Internal Audit &amp; Risk Management </a:t>
            </a:r>
          </a:p>
          <a:p>
            <a:r>
              <a:rPr lang="en-US" sz="2000" b="1" dirty="0"/>
              <a:t>ACCT 337</a:t>
            </a:r>
            <a:endParaRPr lang="en-US" sz="2000" dirty="0"/>
          </a:p>
        </p:txBody>
      </p:sp>
      <p:sp>
        <p:nvSpPr>
          <p:cNvPr id="6" name="Title 1">
            <a:extLst>
              <a:ext uri="{FF2B5EF4-FFF2-40B4-BE49-F238E27FC236}">
                <a16:creationId xmlns:a16="http://schemas.microsoft.com/office/drawing/2014/main" id="{2DCA4886-EEC9-7DC9-44FF-DB152AC5CC5C}"/>
              </a:ext>
            </a:extLst>
          </p:cNvPr>
          <p:cNvSpPr txBox="1">
            <a:spLocks/>
          </p:cNvSpPr>
          <p:nvPr/>
        </p:nvSpPr>
        <p:spPr>
          <a:xfrm>
            <a:off x="910180" y="1467696"/>
            <a:ext cx="10905066" cy="4393982"/>
          </a:xfrm>
          <a:prstGeom prst="rect">
            <a:avLst/>
          </a:prstGeom>
          <a:solidFill>
            <a:schemeClr val="bg2"/>
          </a:solidFill>
          <a:ln w="57150">
            <a:solidFill>
              <a:srgbClr val="00B05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Aft>
                <a:spcPts val="600"/>
              </a:spcAft>
            </a:pPr>
            <a:br>
              <a:rPr lang="en-US" sz="2000" b="1" dirty="0">
                <a:solidFill>
                  <a:schemeClr val="tx1"/>
                </a:solidFill>
              </a:rPr>
            </a:br>
            <a:r>
              <a:rPr lang="en-US" sz="3200" b="1" dirty="0">
                <a:solidFill>
                  <a:schemeClr val="tx1"/>
                </a:solidFill>
              </a:rPr>
              <a:t>Chapter 10</a:t>
            </a:r>
          </a:p>
          <a:p>
            <a:pPr>
              <a:spcAft>
                <a:spcPts val="600"/>
              </a:spcAft>
            </a:pPr>
            <a:br>
              <a:rPr lang="en-U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Audit Evidence and Working Papers</a:t>
            </a:r>
            <a:endParaRPr lang="en-US"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7" name="Picture 6">
            <a:extLst>
              <a:ext uri="{FF2B5EF4-FFF2-40B4-BE49-F238E27FC236}">
                <a16:creationId xmlns:a16="http://schemas.microsoft.com/office/drawing/2014/main" id="{7D1DD5DC-B059-8AE8-3F0C-376F83643A36}"/>
              </a:ext>
            </a:extLst>
          </p:cNvPr>
          <p:cNvPicPr>
            <a:picLocks noChangeAspect="1"/>
          </p:cNvPicPr>
          <p:nvPr/>
        </p:nvPicPr>
        <p:blipFill>
          <a:blip r:embed="rId2"/>
          <a:stretch>
            <a:fillRect/>
          </a:stretch>
        </p:blipFill>
        <p:spPr>
          <a:xfrm>
            <a:off x="4298731" y="3302371"/>
            <a:ext cx="4192313" cy="2361669"/>
          </a:xfrm>
          <a:prstGeom prst="rect">
            <a:avLst/>
          </a:prstGeom>
        </p:spPr>
      </p:pic>
    </p:spTree>
    <p:extLst>
      <p:ext uri="{BB962C8B-B14F-4D97-AF65-F5344CB8AC3E}">
        <p14:creationId xmlns:p14="http://schemas.microsoft.com/office/powerpoint/2010/main" val="144178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19F3-6BD4-590C-56D4-1C653709AD9A}"/>
              </a:ext>
            </a:extLst>
          </p:cNvPr>
          <p:cNvSpPr>
            <a:spLocks noGrp="1"/>
          </p:cNvSpPr>
          <p:nvPr>
            <p:ph type="title"/>
          </p:nvPr>
        </p:nvSpPr>
        <p:spPr/>
        <p:txBody>
          <a:bodyPr/>
          <a:lstStyle/>
          <a:p>
            <a:r>
              <a:rPr lang="en-US" dirty="0"/>
              <a:t>Reliability &amp; Sufficiency (1/2)</a:t>
            </a:r>
          </a:p>
        </p:txBody>
      </p:sp>
      <p:sp>
        <p:nvSpPr>
          <p:cNvPr id="3" name="Content Placeholder 2">
            <a:extLst>
              <a:ext uri="{FF2B5EF4-FFF2-40B4-BE49-F238E27FC236}">
                <a16:creationId xmlns:a16="http://schemas.microsoft.com/office/drawing/2014/main" id="{F9DD4FDF-32B2-027D-915E-DE6BA2F9E373}"/>
              </a:ext>
            </a:extLst>
          </p:cNvPr>
          <p:cNvSpPr>
            <a:spLocks noGrp="1"/>
          </p:cNvSpPr>
          <p:nvPr>
            <p:ph idx="1"/>
          </p:nvPr>
        </p:nvSpPr>
        <p:spPr>
          <a:xfrm>
            <a:off x="838200" y="1571297"/>
            <a:ext cx="10515600" cy="4605666"/>
          </a:xfrm>
        </p:spPr>
        <p:txBody>
          <a:bodyPr>
            <a:normAutofit fontScale="55000" lnSpcReduction="20000"/>
          </a:bodyPr>
          <a:lstStyle/>
          <a:p>
            <a:r>
              <a:rPr lang="en-US" dirty="0"/>
              <a:t>Evidence is </a:t>
            </a:r>
            <a:r>
              <a:rPr lang="en-US" b="1" dirty="0"/>
              <a:t>reliable</a:t>
            </a:r>
            <a:r>
              <a:rPr lang="en-US" dirty="0"/>
              <a:t> if it is trustworthy and credible. The reliability of evidence depends on its source, the method of collection, and whether it is free from bias or error.</a:t>
            </a:r>
          </a:p>
          <a:p>
            <a:r>
              <a:rPr lang="en-US" b="1" dirty="0"/>
              <a:t>Factors Affecting Reliability</a:t>
            </a:r>
            <a:r>
              <a:rPr lang="en-US" dirty="0"/>
              <a:t>:</a:t>
            </a:r>
          </a:p>
          <a:p>
            <a:pPr lvl="1"/>
            <a:r>
              <a:rPr lang="en-US" b="1" dirty="0"/>
              <a:t>Source</a:t>
            </a:r>
            <a:r>
              <a:rPr lang="en-US" dirty="0"/>
              <a:t>: Evidence from independent external sources is more reliable than internal sources.</a:t>
            </a:r>
          </a:p>
          <a:p>
            <a:pPr lvl="1"/>
            <a:r>
              <a:rPr lang="en-US" b="1" dirty="0"/>
              <a:t>Method of Collection</a:t>
            </a:r>
            <a:r>
              <a:rPr lang="en-US" dirty="0"/>
              <a:t>: Evidence directly obtained by the auditor (e.g., observation or reperformance) is more reliable than evidence indirectly obtained from the auditee.</a:t>
            </a:r>
          </a:p>
          <a:p>
            <a:pPr lvl="1"/>
            <a:r>
              <a:rPr lang="en-US" b="1" dirty="0"/>
              <a:t>Type of Evidence</a:t>
            </a:r>
            <a:r>
              <a:rPr lang="en-US" dirty="0"/>
              <a:t>: Documentary evidence (e.g., system-generated logs) is generally more reliable than verbal explanations or testimonials.</a:t>
            </a:r>
          </a:p>
          <a:p>
            <a:pPr lvl="1"/>
            <a:r>
              <a:rPr lang="en-US" b="1" dirty="0"/>
              <a:t>Example</a:t>
            </a:r>
            <a:r>
              <a:rPr lang="en-US" dirty="0"/>
              <a:t>:</a:t>
            </a:r>
          </a:p>
          <a:p>
            <a:pPr lvl="1"/>
            <a:r>
              <a:rPr lang="en-US" dirty="0"/>
              <a:t>A bank confirmation obtained directly by the auditor from the bank is highly reliable.</a:t>
            </a:r>
          </a:p>
          <a:p>
            <a:pPr lvl="1"/>
            <a:r>
              <a:rPr lang="en-US" dirty="0"/>
              <a:t>A verbal statement from an employee explaining attendance discrepancies is less reliable.</a:t>
            </a:r>
          </a:p>
          <a:p>
            <a:pPr>
              <a:buFont typeface="Arial" panose="020B0604020202020204" pitchFamily="34" charset="0"/>
              <a:buChar char="•"/>
            </a:pPr>
            <a:r>
              <a:rPr lang="en-US" dirty="0"/>
              <a:t>Evidence is considered </a:t>
            </a:r>
            <a:r>
              <a:rPr lang="en-US" b="1" dirty="0"/>
              <a:t>sufficient</a:t>
            </a:r>
            <a:r>
              <a:rPr lang="en-US" dirty="0"/>
              <a:t> when enough evidence has been gathered to support the auditor’s conclusions. Sufficiency focuses on the </a:t>
            </a:r>
            <a:r>
              <a:rPr lang="en-US" b="1" dirty="0"/>
              <a:t>quantity</a:t>
            </a:r>
            <a:r>
              <a:rPr lang="en-US" dirty="0"/>
              <a:t> of evidence, ensuring that it is adequate to provide reasonable assurance.</a:t>
            </a:r>
          </a:p>
          <a:p>
            <a:pPr>
              <a:buFont typeface="Arial" panose="020B0604020202020204" pitchFamily="34" charset="0"/>
              <a:buChar char="•"/>
            </a:pPr>
            <a:r>
              <a:rPr lang="en-US" b="1" dirty="0"/>
              <a:t>Key Considerations</a:t>
            </a:r>
            <a:r>
              <a:rPr lang="en-US" dirty="0"/>
              <a:t>:</a:t>
            </a:r>
          </a:p>
          <a:p>
            <a:pPr marL="742950" lvl="1" indent="-285750">
              <a:buFont typeface="Arial" panose="020B0604020202020204" pitchFamily="34" charset="0"/>
              <a:buChar char="•"/>
            </a:pPr>
            <a:r>
              <a:rPr lang="en-US" dirty="0"/>
              <a:t>Is the sample size large enough to represent the population?</a:t>
            </a:r>
          </a:p>
          <a:p>
            <a:pPr marL="742950" lvl="1" indent="-285750">
              <a:buFont typeface="Arial" panose="020B0604020202020204" pitchFamily="34" charset="0"/>
              <a:buChar char="•"/>
            </a:pPr>
            <a:r>
              <a:rPr lang="en-US" dirty="0"/>
              <a:t>Has evidence been collected from multiple sources to corroborate findings?</a:t>
            </a:r>
          </a:p>
          <a:p>
            <a:pPr>
              <a:buFont typeface="Arial" panose="020B0604020202020204" pitchFamily="34" charset="0"/>
              <a:buChar char="•"/>
            </a:pPr>
            <a:r>
              <a:rPr lang="en-US" b="1" dirty="0"/>
              <a:t>Example</a:t>
            </a:r>
            <a:r>
              <a:rPr lang="en-US" dirty="0"/>
              <a:t>:</a:t>
            </a:r>
          </a:p>
          <a:p>
            <a:pPr marL="742950" lvl="1" indent="-285750">
              <a:buFont typeface="Arial" panose="020B0604020202020204" pitchFamily="34" charset="0"/>
              <a:buChar char="•"/>
            </a:pPr>
            <a:r>
              <a:rPr lang="en-US" dirty="0"/>
              <a:t>Testing attendance logs for one week may not be sufficient to conclude whether attendance policies are consistently followed. Reviewing logs for multiple weeks or months increases sufficiency.</a:t>
            </a:r>
          </a:p>
        </p:txBody>
      </p:sp>
    </p:spTree>
    <p:extLst>
      <p:ext uri="{BB962C8B-B14F-4D97-AF65-F5344CB8AC3E}">
        <p14:creationId xmlns:p14="http://schemas.microsoft.com/office/powerpoint/2010/main" val="35353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BCC1B-5E27-DC6A-49FF-F4FD2893E00A}"/>
              </a:ext>
            </a:extLst>
          </p:cNvPr>
          <p:cNvSpPr>
            <a:spLocks noGrp="1"/>
          </p:cNvSpPr>
          <p:nvPr>
            <p:ph idx="1"/>
          </p:nvPr>
        </p:nvSpPr>
        <p:spPr/>
        <p:txBody>
          <a:bodyPr>
            <a:normAutofit fontScale="92500" lnSpcReduction="20000"/>
          </a:bodyPr>
          <a:lstStyle/>
          <a:p>
            <a:r>
              <a:rPr lang="en-US" dirty="0"/>
              <a:t>Useful guidelines internal auditors can follow if they remember that guidelines are generally characterized by exceptions. Such guidelines include: </a:t>
            </a:r>
          </a:p>
          <a:p>
            <a:pPr lvl="1"/>
            <a:r>
              <a:rPr lang="en-US" dirty="0"/>
              <a:t>Evidence obtained </a:t>
            </a:r>
            <a:r>
              <a:rPr lang="en-US" b="1" dirty="0"/>
              <a:t>externally</a:t>
            </a:r>
            <a:r>
              <a:rPr lang="en-US" dirty="0"/>
              <a:t> from independent third parties is </a:t>
            </a:r>
            <a:r>
              <a:rPr lang="en-US" b="1" dirty="0">
                <a:solidFill>
                  <a:schemeClr val="accent1"/>
                </a:solidFill>
              </a:rPr>
              <a:t>more reliable </a:t>
            </a:r>
            <a:r>
              <a:rPr lang="en-US" dirty="0"/>
              <a:t>than evidence obtained </a:t>
            </a:r>
            <a:r>
              <a:rPr lang="en-US" b="1" dirty="0"/>
              <a:t>internally</a:t>
            </a:r>
            <a:r>
              <a:rPr lang="en-US" dirty="0"/>
              <a:t> from auditee personnel. </a:t>
            </a:r>
          </a:p>
          <a:p>
            <a:pPr lvl="1"/>
            <a:r>
              <a:rPr lang="en-US" dirty="0"/>
              <a:t>Evidence produced </a:t>
            </a:r>
            <a:r>
              <a:rPr lang="en-US" b="1" dirty="0"/>
              <a:t>internally</a:t>
            </a:r>
            <a:r>
              <a:rPr lang="en-US" dirty="0"/>
              <a:t> by a process or system </a:t>
            </a:r>
            <a:r>
              <a:rPr lang="en-US" b="1" dirty="0"/>
              <a:t>with effective controls </a:t>
            </a:r>
            <a:r>
              <a:rPr lang="en-US" dirty="0"/>
              <a:t>is </a:t>
            </a:r>
            <a:r>
              <a:rPr lang="en-US" b="1" dirty="0">
                <a:solidFill>
                  <a:schemeClr val="accent1"/>
                </a:solidFill>
              </a:rPr>
              <a:t>more reliable</a:t>
            </a:r>
            <a:r>
              <a:rPr lang="en-US" dirty="0"/>
              <a:t> than evidence produced by a process or system with </a:t>
            </a:r>
            <a:r>
              <a:rPr lang="en-US" b="1" dirty="0"/>
              <a:t>ineffective controls</a:t>
            </a:r>
            <a:r>
              <a:rPr lang="en-US" dirty="0"/>
              <a:t>. </a:t>
            </a:r>
          </a:p>
          <a:p>
            <a:pPr lvl="1"/>
            <a:r>
              <a:rPr lang="en-US" dirty="0"/>
              <a:t>Evidence </a:t>
            </a:r>
            <a:r>
              <a:rPr lang="en-US" b="1" dirty="0"/>
              <a:t>obtained directly by the internal auditor</a:t>
            </a:r>
            <a:r>
              <a:rPr lang="en-US" dirty="0"/>
              <a:t> is </a:t>
            </a:r>
            <a:r>
              <a:rPr lang="en-US" b="1" dirty="0">
                <a:solidFill>
                  <a:schemeClr val="accent1"/>
                </a:solidFill>
              </a:rPr>
              <a:t>more reliable </a:t>
            </a:r>
            <a:r>
              <a:rPr lang="en-US" dirty="0"/>
              <a:t>than evidence obtained indirectly. </a:t>
            </a:r>
          </a:p>
          <a:p>
            <a:pPr lvl="1"/>
            <a:r>
              <a:rPr lang="en-US" b="1" dirty="0"/>
              <a:t>Documented evidence</a:t>
            </a:r>
            <a:r>
              <a:rPr lang="en-US" dirty="0"/>
              <a:t> is </a:t>
            </a:r>
            <a:r>
              <a:rPr lang="en-US" b="1" dirty="0"/>
              <a:t>more reliable </a:t>
            </a:r>
            <a:r>
              <a:rPr lang="en-US" dirty="0"/>
              <a:t>than </a:t>
            </a:r>
            <a:r>
              <a:rPr lang="en-US" b="1" dirty="0"/>
              <a:t>undocumented evidence</a:t>
            </a:r>
            <a:r>
              <a:rPr lang="en-US" dirty="0"/>
              <a:t>. </a:t>
            </a:r>
          </a:p>
          <a:p>
            <a:pPr lvl="1"/>
            <a:r>
              <a:rPr lang="en-US" b="1" dirty="0"/>
              <a:t>Timely evidence </a:t>
            </a:r>
            <a:r>
              <a:rPr lang="en-US" dirty="0"/>
              <a:t>is more reliable than </a:t>
            </a:r>
            <a:r>
              <a:rPr lang="en-US" b="1" dirty="0"/>
              <a:t>untimely evidence</a:t>
            </a:r>
            <a:r>
              <a:rPr lang="en-US" dirty="0"/>
              <a:t>.</a:t>
            </a:r>
          </a:p>
          <a:p>
            <a:pPr lvl="1"/>
            <a:r>
              <a:rPr lang="en-US" b="1" dirty="0"/>
              <a:t>Corroborated evidence</a:t>
            </a:r>
            <a:r>
              <a:rPr lang="en-US" dirty="0"/>
              <a:t> is </a:t>
            </a:r>
            <a:r>
              <a:rPr lang="en-US" b="1" dirty="0">
                <a:solidFill>
                  <a:schemeClr val="accent1"/>
                </a:solidFill>
              </a:rPr>
              <a:t>more sufficient </a:t>
            </a:r>
            <a:r>
              <a:rPr lang="en-US" dirty="0"/>
              <a:t>than </a:t>
            </a:r>
            <a:r>
              <a:rPr lang="en-US" b="1" dirty="0"/>
              <a:t>uncorroborated or contradictory</a:t>
            </a:r>
            <a:r>
              <a:rPr lang="en-US" dirty="0"/>
              <a:t> evidence. </a:t>
            </a:r>
          </a:p>
          <a:p>
            <a:pPr lvl="1"/>
            <a:r>
              <a:rPr lang="en-US" b="1" dirty="0"/>
              <a:t>Larger samples </a:t>
            </a:r>
            <a:r>
              <a:rPr lang="en-US" dirty="0"/>
              <a:t>produce </a:t>
            </a:r>
            <a:r>
              <a:rPr lang="en-US" b="1" dirty="0">
                <a:solidFill>
                  <a:schemeClr val="accent1"/>
                </a:solidFill>
              </a:rPr>
              <a:t>more sufficient </a:t>
            </a:r>
            <a:r>
              <a:rPr lang="en-US" dirty="0"/>
              <a:t>evidence than </a:t>
            </a:r>
            <a:r>
              <a:rPr lang="en-US" b="1" dirty="0"/>
              <a:t>smaller samples</a:t>
            </a:r>
            <a:r>
              <a:rPr lang="en-US" dirty="0"/>
              <a:t>.</a:t>
            </a:r>
          </a:p>
          <a:p>
            <a:endParaRPr lang="en-US" dirty="0"/>
          </a:p>
        </p:txBody>
      </p:sp>
      <p:sp>
        <p:nvSpPr>
          <p:cNvPr id="4" name="Title 1">
            <a:extLst>
              <a:ext uri="{FF2B5EF4-FFF2-40B4-BE49-F238E27FC236}">
                <a16:creationId xmlns:a16="http://schemas.microsoft.com/office/drawing/2014/main" id="{F8556153-7761-5780-0F8B-64B2CD23BD75}"/>
              </a:ext>
            </a:extLst>
          </p:cNvPr>
          <p:cNvSpPr>
            <a:spLocks noGrp="1"/>
          </p:cNvSpPr>
          <p:nvPr>
            <p:ph type="title"/>
          </p:nvPr>
        </p:nvSpPr>
        <p:spPr>
          <a:xfrm>
            <a:off x="838200" y="365125"/>
            <a:ext cx="10515600" cy="1325563"/>
          </a:xfrm>
        </p:spPr>
        <p:txBody>
          <a:bodyPr/>
          <a:lstStyle/>
          <a:p>
            <a:r>
              <a:rPr lang="en-US" dirty="0"/>
              <a:t>Reliability &amp; Sufficiency (2/2)</a:t>
            </a:r>
          </a:p>
        </p:txBody>
      </p:sp>
    </p:spTree>
    <p:extLst>
      <p:ext uri="{BB962C8B-B14F-4D97-AF65-F5344CB8AC3E}">
        <p14:creationId xmlns:p14="http://schemas.microsoft.com/office/powerpoint/2010/main" val="56221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DF97E-4167-74DC-E500-C3743299CBB3}"/>
              </a:ext>
            </a:extLst>
          </p:cNvPr>
          <p:cNvPicPr>
            <a:picLocks noChangeAspect="1"/>
          </p:cNvPicPr>
          <p:nvPr/>
        </p:nvPicPr>
        <p:blipFill>
          <a:blip r:embed="rId2"/>
          <a:stretch>
            <a:fillRect/>
          </a:stretch>
        </p:blipFill>
        <p:spPr>
          <a:xfrm>
            <a:off x="2690787" y="90463"/>
            <a:ext cx="6810425" cy="6677074"/>
          </a:xfrm>
          <a:prstGeom prst="rect">
            <a:avLst/>
          </a:prstGeom>
        </p:spPr>
      </p:pic>
    </p:spTree>
    <p:extLst>
      <p:ext uri="{BB962C8B-B14F-4D97-AF65-F5344CB8AC3E}">
        <p14:creationId xmlns:p14="http://schemas.microsoft.com/office/powerpoint/2010/main" val="91978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446B-2385-BE4D-1352-4DB3B5D3169C}"/>
              </a:ext>
            </a:extLst>
          </p:cNvPr>
          <p:cNvSpPr>
            <a:spLocks noGrp="1"/>
          </p:cNvSpPr>
          <p:nvPr>
            <p:ph type="title"/>
          </p:nvPr>
        </p:nvSpPr>
        <p:spPr>
          <a:xfrm>
            <a:off x="349469" y="65581"/>
            <a:ext cx="10515600" cy="1325563"/>
          </a:xfrm>
        </p:spPr>
        <p:txBody>
          <a:bodyPr/>
          <a:lstStyle/>
          <a:p>
            <a:r>
              <a:rPr lang="en-US" dirty="0"/>
              <a:t>AUDIT PROCEDURES</a:t>
            </a:r>
          </a:p>
        </p:txBody>
      </p:sp>
      <p:sp>
        <p:nvSpPr>
          <p:cNvPr id="3" name="Content Placeholder 2">
            <a:extLst>
              <a:ext uri="{FF2B5EF4-FFF2-40B4-BE49-F238E27FC236}">
                <a16:creationId xmlns:a16="http://schemas.microsoft.com/office/drawing/2014/main" id="{F59265E9-2EBC-8C63-5B00-C84236AA2BAF}"/>
              </a:ext>
            </a:extLst>
          </p:cNvPr>
          <p:cNvSpPr>
            <a:spLocks noGrp="1"/>
          </p:cNvSpPr>
          <p:nvPr>
            <p:ph idx="1"/>
          </p:nvPr>
        </p:nvSpPr>
        <p:spPr>
          <a:xfrm>
            <a:off x="454572" y="1221546"/>
            <a:ext cx="10515600" cy="5002924"/>
          </a:xfrm>
        </p:spPr>
        <p:txBody>
          <a:bodyPr>
            <a:normAutofit/>
          </a:bodyPr>
          <a:lstStyle/>
          <a:p>
            <a:r>
              <a:rPr lang="en-US" dirty="0"/>
              <a:t>Audit procedures are specific tasks performed by the internal auditor to gather the evidence required to achieve the prescribed audit objectives. </a:t>
            </a:r>
          </a:p>
          <a:p>
            <a:r>
              <a:rPr lang="en-GB" sz="2800" dirty="0"/>
              <a:t>Obtaining sufficient appropriate audit evidence involves determining the following aspects for the audit procedures:</a:t>
            </a:r>
          </a:p>
          <a:p>
            <a:endParaRPr lang="en-US" dirty="0"/>
          </a:p>
        </p:txBody>
      </p:sp>
      <p:graphicFrame>
        <p:nvGraphicFramePr>
          <p:cNvPr id="4" name="Content Placeholder 3">
            <a:extLst>
              <a:ext uri="{FF2B5EF4-FFF2-40B4-BE49-F238E27FC236}">
                <a16:creationId xmlns:a16="http://schemas.microsoft.com/office/drawing/2014/main" id="{73D6B764-12C0-9088-DB5D-8491CC54BFFF}"/>
              </a:ext>
            </a:extLst>
          </p:cNvPr>
          <p:cNvGraphicFramePr>
            <a:graphicFrameLocks/>
          </p:cNvGraphicFramePr>
          <p:nvPr>
            <p:extLst>
              <p:ext uri="{D42A27DB-BD31-4B8C-83A1-F6EECF244321}">
                <p14:modId xmlns:p14="http://schemas.microsoft.com/office/powerpoint/2010/main" val="2420482382"/>
              </p:ext>
            </p:extLst>
          </p:nvPr>
        </p:nvGraphicFramePr>
        <p:xfrm>
          <a:off x="633248" y="3302594"/>
          <a:ext cx="10515600" cy="338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81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9B10-EEF4-11DD-BAFA-A4B97BED19A7}"/>
              </a:ext>
            </a:extLst>
          </p:cNvPr>
          <p:cNvSpPr>
            <a:spLocks noGrp="1"/>
          </p:cNvSpPr>
          <p:nvPr>
            <p:ph type="title"/>
          </p:nvPr>
        </p:nvSpPr>
        <p:spPr/>
        <p:txBody>
          <a:bodyPr/>
          <a:lstStyle/>
          <a:p>
            <a:r>
              <a:rPr lang="en-US" dirty="0"/>
              <a:t>Nature of Audit Procedures</a:t>
            </a:r>
          </a:p>
        </p:txBody>
      </p:sp>
      <p:sp>
        <p:nvSpPr>
          <p:cNvPr id="3" name="Content Placeholder 2">
            <a:extLst>
              <a:ext uri="{FF2B5EF4-FFF2-40B4-BE49-F238E27FC236}">
                <a16:creationId xmlns:a16="http://schemas.microsoft.com/office/drawing/2014/main" id="{C4DC1765-ED69-F28E-69C8-D6559E4883CE}"/>
              </a:ext>
            </a:extLst>
          </p:cNvPr>
          <p:cNvSpPr>
            <a:spLocks noGrp="1"/>
          </p:cNvSpPr>
          <p:nvPr>
            <p:ph idx="1"/>
          </p:nvPr>
        </p:nvSpPr>
        <p:spPr/>
        <p:txBody>
          <a:bodyPr>
            <a:normAutofit fontScale="92500"/>
          </a:bodyPr>
          <a:lstStyle/>
          <a:p>
            <a:r>
              <a:rPr lang="en-US" dirty="0"/>
              <a:t>The </a:t>
            </a:r>
            <a:r>
              <a:rPr lang="en-US" b="1" dirty="0"/>
              <a:t>nature of audit procedures </a:t>
            </a:r>
            <a:r>
              <a:rPr lang="en-US" dirty="0"/>
              <a:t>relates to the </a:t>
            </a:r>
            <a:r>
              <a:rPr lang="en-US" b="1" dirty="0"/>
              <a:t>types of procedures </a:t>
            </a:r>
            <a:r>
              <a:rPr lang="en-US" dirty="0"/>
              <a:t>the internal auditor performs to gather evidence to achieve the engagement objectives. </a:t>
            </a:r>
          </a:p>
          <a:p>
            <a:r>
              <a:rPr lang="en-US" dirty="0"/>
              <a:t>In general, the internal auditor engages in:</a:t>
            </a:r>
          </a:p>
          <a:p>
            <a:pPr lvl="1"/>
            <a:r>
              <a:rPr lang="en-US" dirty="0"/>
              <a:t>risk assessment procedures (to prioritize engagements)</a:t>
            </a:r>
          </a:p>
          <a:p>
            <a:pPr lvl="1"/>
            <a:r>
              <a:rPr lang="en-US" dirty="0"/>
              <a:t>test of controls (to evaluate whether the process is well-managed and controls are functioning)</a:t>
            </a:r>
          </a:p>
          <a:p>
            <a:pPr lvl="1"/>
            <a:r>
              <a:rPr lang="en-US" dirty="0"/>
              <a:t>substantive testing (to examine the records to verify accuracy and detect errors)</a:t>
            </a:r>
          </a:p>
          <a:p>
            <a:r>
              <a:rPr lang="en-US" dirty="0"/>
              <a:t>Depending on the nature of the engagement, an internal auditor may use manual audit procedures, computer-assisted audit techniques (CAATs), or a combination of the two to gather sufficient appropriate evidence. </a:t>
            </a:r>
          </a:p>
        </p:txBody>
      </p:sp>
    </p:spTree>
    <p:extLst>
      <p:ext uri="{BB962C8B-B14F-4D97-AF65-F5344CB8AC3E}">
        <p14:creationId xmlns:p14="http://schemas.microsoft.com/office/powerpoint/2010/main" val="241201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61F7-25EB-D80D-F617-814CA09C7774}"/>
              </a:ext>
            </a:extLst>
          </p:cNvPr>
          <p:cNvSpPr>
            <a:spLocks noGrp="1"/>
          </p:cNvSpPr>
          <p:nvPr>
            <p:ph type="title"/>
          </p:nvPr>
        </p:nvSpPr>
        <p:spPr/>
        <p:txBody>
          <a:bodyPr/>
          <a:lstStyle/>
          <a:p>
            <a:r>
              <a:rPr lang="en-US" dirty="0"/>
              <a:t>Extent of Audit Procedures</a:t>
            </a:r>
          </a:p>
        </p:txBody>
      </p:sp>
      <p:sp>
        <p:nvSpPr>
          <p:cNvPr id="3" name="Content Placeholder 2">
            <a:extLst>
              <a:ext uri="{FF2B5EF4-FFF2-40B4-BE49-F238E27FC236}">
                <a16:creationId xmlns:a16="http://schemas.microsoft.com/office/drawing/2014/main" id="{42E67EDA-BB93-DD27-AE20-D1C6AB90FAEB}"/>
              </a:ext>
            </a:extLst>
          </p:cNvPr>
          <p:cNvSpPr>
            <a:spLocks noGrp="1"/>
          </p:cNvSpPr>
          <p:nvPr>
            <p:ph idx="1"/>
          </p:nvPr>
        </p:nvSpPr>
        <p:spPr/>
        <p:txBody>
          <a:bodyPr/>
          <a:lstStyle/>
          <a:p>
            <a:r>
              <a:rPr lang="en-US" dirty="0"/>
              <a:t>The </a:t>
            </a:r>
            <a:r>
              <a:rPr lang="en-US" b="1" dirty="0"/>
              <a:t>extent of audit procedures</a:t>
            </a:r>
            <a:r>
              <a:rPr lang="en-US" dirty="0"/>
              <a:t> refers to the </a:t>
            </a:r>
            <a:r>
              <a:rPr lang="en-US" b="1" dirty="0"/>
              <a:t>amount of evidence</a:t>
            </a:r>
            <a:r>
              <a:rPr lang="en-US" dirty="0"/>
              <a:t> the internal auditor needs to collect to ensure the audit's objectives are met. It answers the question: </a:t>
            </a:r>
            <a:r>
              <a:rPr lang="en-US" b="1" dirty="0"/>
              <a:t>"How much testing is enough?"</a:t>
            </a:r>
            <a:r>
              <a:rPr lang="en-US" dirty="0"/>
              <a:t> (sufficiency).</a:t>
            </a:r>
          </a:p>
          <a:p>
            <a:r>
              <a:rPr lang="en-US" dirty="0"/>
              <a:t>The internal auditor might decide, for example, that some types of transactions should be tested 100 percent, whereas others may be tested on a sample basis.</a:t>
            </a:r>
          </a:p>
          <a:p>
            <a:r>
              <a:rPr lang="en-US" dirty="0"/>
              <a:t>The extent should be aligned with the risks, objectives, and population size to optimize efficiency and effectiveness.</a:t>
            </a:r>
          </a:p>
        </p:txBody>
      </p:sp>
    </p:spTree>
    <p:extLst>
      <p:ext uri="{BB962C8B-B14F-4D97-AF65-F5344CB8AC3E}">
        <p14:creationId xmlns:p14="http://schemas.microsoft.com/office/powerpoint/2010/main" val="251373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21FE-FA16-2E41-DA7C-87B91332F6D6}"/>
              </a:ext>
            </a:extLst>
          </p:cNvPr>
          <p:cNvSpPr>
            <a:spLocks noGrp="1"/>
          </p:cNvSpPr>
          <p:nvPr>
            <p:ph type="title"/>
          </p:nvPr>
        </p:nvSpPr>
        <p:spPr/>
        <p:txBody>
          <a:bodyPr/>
          <a:lstStyle/>
          <a:p>
            <a:r>
              <a:rPr lang="en-US" dirty="0"/>
              <a:t>Timing of Audit Procedures.</a:t>
            </a:r>
          </a:p>
        </p:txBody>
      </p:sp>
      <p:sp>
        <p:nvSpPr>
          <p:cNvPr id="3" name="Content Placeholder 2">
            <a:extLst>
              <a:ext uri="{FF2B5EF4-FFF2-40B4-BE49-F238E27FC236}">
                <a16:creationId xmlns:a16="http://schemas.microsoft.com/office/drawing/2014/main" id="{490B3A93-9DA0-6D28-10F3-B8C51C1338C5}"/>
              </a:ext>
            </a:extLst>
          </p:cNvPr>
          <p:cNvSpPr>
            <a:spLocks noGrp="1"/>
          </p:cNvSpPr>
          <p:nvPr>
            <p:ph idx="1"/>
          </p:nvPr>
        </p:nvSpPr>
        <p:spPr/>
        <p:txBody>
          <a:bodyPr/>
          <a:lstStyle/>
          <a:p>
            <a:r>
              <a:rPr lang="en-US" dirty="0"/>
              <a:t>The </a:t>
            </a:r>
            <a:r>
              <a:rPr lang="en-US" b="1" dirty="0"/>
              <a:t>timing of audit procedures </a:t>
            </a:r>
            <a:r>
              <a:rPr lang="en-US" dirty="0"/>
              <a:t>pertains to </a:t>
            </a:r>
            <a:r>
              <a:rPr lang="en-US" b="1" dirty="0"/>
              <a:t>when the tests </a:t>
            </a:r>
            <a:r>
              <a:rPr lang="en-US" dirty="0"/>
              <a:t>are conducted and </a:t>
            </a:r>
            <a:r>
              <a:rPr lang="en-US" b="1" dirty="0"/>
              <a:t>the period of time </a:t>
            </a:r>
            <a:r>
              <a:rPr lang="en-US" dirty="0"/>
              <a:t>covered by the tests. </a:t>
            </a:r>
          </a:p>
          <a:p>
            <a:r>
              <a:rPr lang="en-US" dirty="0"/>
              <a:t>For example:</a:t>
            </a:r>
          </a:p>
          <a:p>
            <a:pPr lvl="1"/>
            <a:r>
              <a:rPr lang="en-US" dirty="0"/>
              <a:t>An internal auditor testing the operating effectiveness of a manual control over a period of time on a sample basis must take appropriate steps to gain assurance that the sample selected is representative of the entire period.</a:t>
            </a:r>
          </a:p>
          <a:p>
            <a:pPr lvl="1"/>
            <a:r>
              <a:rPr lang="en-US" dirty="0"/>
              <a:t>An internal auditor testing whether transactions are recorded in the appropriate fiscal year will focus his or her tests on transactions immediately before and after year-end.</a:t>
            </a:r>
          </a:p>
        </p:txBody>
      </p:sp>
    </p:spTree>
    <p:extLst>
      <p:ext uri="{BB962C8B-B14F-4D97-AF65-F5344CB8AC3E}">
        <p14:creationId xmlns:p14="http://schemas.microsoft.com/office/powerpoint/2010/main" val="190319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5FA7-C2FA-6A12-D315-F6B45472F1DF}"/>
              </a:ext>
            </a:extLst>
          </p:cNvPr>
          <p:cNvSpPr>
            <a:spLocks noGrp="1"/>
          </p:cNvSpPr>
          <p:nvPr>
            <p:ph type="title"/>
          </p:nvPr>
        </p:nvSpPr>
        <p:spPr>
          <a:xfrm>
            <a:off x="191813" y="65580"/>
            <a:ext cx="10515600" cy="1325563"/>
          </a:xfrm>
        </p:spPr>
        <p:txBody>
          <a:bodyPr/>
          <a:lstStyle/>
          <a:p>
            <a:r>
              <a:rPr lang="en-US" dirty="0"/>
              <a:t>Audit Procedures</a:t>
            </a:r>
          </a:p>
        </p:txBody>
      </p:sp>
      <p:pic>
        <p:nvPicPr>
          <p:cNvPr id="5" name="Picture 4">
            <a:extLst>
              <a:ext uri="{FF2B5EF4-FFF2-40B4-BE49-F238E27FC236}">
                <a16:creationId xmlns:a16="http://schemas.microsoft.com/office/drawing/2014/main" id="{D1428EED-F176-4C66-0D98-7B23450F294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2790497" y="1555531"/>
            <a:ext cx="6323818" cy="4745275"/>
          </a:xfrm>
          <a:prstGeom prst="rect">
            <a:avLst/>
          </a:prstGeom>
        </p:spPr>
      </p:pic>
    </p:spTree>
    <p:extLst>
      <p:ext uri="{BB962C8B-B14F-4D97-AF65-F5344CB8AC3E}">
        <p14:creationId xmlns:p14="http://schemas.microsoft.com/office/powerpoint/2010/main" val="141429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16B8-0783-05C2-197B-3C7168E809A2}"/>
              </a:ext>
            </a:extLst>
          </p:cNvPr>
          <p:cNvSpPr>
            <a:spLocks noGrp="1"/>
          </p:cNvSpPr>
          <p:nvPr>
            <p:ph type="title"/>
          </p:nvPr>
        </p:nvSpPr>
        <p:spPr>
          <a:xfrm>
            <a:off x="204952" y="365125"/>
            <a:ext cx="11148848" cy="1325563"/>
          </a:xfrm>
        </p:spPr>
        <p:txBody>
          <a:bodyPr>
            <a:normAutofit fontScale="90000"/>
          </a:bodyPr>
          <a:lstStyle/>
          <a:p>
            <a:r>
              <a:rPr lang="en-US" dirty="0"/>
              <a:t>Scenario: Audit of Employee Attendance Management and Swipe Card System Controls- </a:t>
            </a:r>
            <a:r>
              <a:rPr lang="en-US" b="1" dirty="0">
                <a:solidFill>
                  <a:schemeClr val="accent1"/>
                </a:solidFill>
              </a:rPr>
              <a:t>Audit Procedures</a:t>
            </a:r>
          </a:p>
        </p:txBody>
      </p:sp>
      <p:sp>
        <p:nvSpPr>
          <p:cNvPr id="3" name="Content Placeholder 2">
            <a:extLst>
              <a:ext uri="{FF2B5EF4-FFF2-40B4-BE49-F238E27FC236}">
                <a16:creationId xmlns:a16="http://schemas.microsoft.com/office/drawing/2014/main" id="{8891DC2A-9259-E339-A292-68855150EE56}"/>
              </a:ext>
            </a:extLst>
          </p:cNvPr>
          <p:cNvSpPr>
            <a:spLocks noGrp="1"/>
          </p:cNvSpPr>
          <p:nvPr>
            <p:ph idx="1"/>
          </p:nvPr>
        </p:nvSpPr>
        <p:spPr>
          <a:xfrm>
            <a:off x="289034" y="1825624"/>
            <a:ext cx="11064766" cy="4727575"/>
          </a:xfrm>
        </p:spPr>
        <p:txBody>
          <a:bodyPr>
            <a:normAutofit fontScale="47500" lnSpcReduction="20000"/>
          </a:bodyPr>
          <a:lstStyle/>
          <a:p>
            <a:pPr>
              <a:buFont typeface="+mj-lt"/>
              <a:buAutoNum type="arabicPeriod"/>
            </a:pPr>
            <a:r>
              <a:rPr lang="en-US" b="1" dirty="0"/>
              <a:t>Reviewing swipe card logs</a:t>
            </a:r>
            <a:r>
              <a:rPr lang="en-US" dirty="0"/>
              <a:t> = </a:t>
            </a:r>
            <a:r>
              <a:rPr lang="en-US" b="1" dirty="0"/>
              <a:t>Inspection of Records/Documents</a:t>
            </a:r>
            <a:endParaRPr lang="en-US" dirty="0"/>
          </a:p>
          <a:p>
            <a:pPr lvl="1"/>
            <a:r>
              <a:rPr lang="en-US" dirty="0"/>
              <a:t>Examine system-generated logs to verify clock-in and clock-out times for all employees.</a:t>
            </a:r>
          </a:p>
          <a:p>
            <a:pPr>
              <a:buFont typeface="+mj-lt"/>
              <a:buAutoNum type="arabicPeriod"/>
            </a:pPr>
            <a:r>
              <a:rPr lang="en-US" b="1" dirty="0"/>
              <a:t>Observing employees using the swipe card system</a:t>
            </a:r>
            <a:r>
              <a:rPr lang="en-US" dirty="0"/>
              <a:t> = </a:t>
            </a:r>
            <a:r>
              <a:rPr lang="en-US" b="1" dirty="0"/>
              <a:t>Observation</a:t>
            </a:r>
            <a:endParaRPr lang="en-US" dirty="0"/>
          </a:p>
          <a:p>
            <a:pPr lvl="1"/>
            <a:r>
              <a:rPr lang="en-US" dirty="0"/>
              <a:t>Stand near the swipe card station during peak hours (e.g., start and end of the day) to ensure employees are using their own cards and not "buddy punching" (using someone else's card).</a:t>
            </a:r>
          </a:p>
          <a:p>
            <a:pPr>
              <a:buFont typeface="+mj-lt"/>
              <a:buAutoNum type="arabicPeriod"/>
            </a:pPr>
            <a:r>
              <a:rPr lang="en-US" b="1" dirty="0"/>
              <a:t>Inspecting swipe card devices and cards</a:t>
            </a:r>
            <a:r>
              <a:rPr lang="en-US" dirty="0"/>
              <a:t> = </a:t>
            </a:r>
            <a:r>
              <a:rPr lang="en-US" b="1" dirty="0"/>
              <a:t>Physical Inspection</a:t>
            </a:r>
            <a:endParaRPr lang="en-US" dirty="0"/>
          </a:p>
          <a:p>
            <a:pPr lvl="1"/>
            <a:r>
              <a:rPr lang="en-US" dirty="0"/>
              <a:t>Check the card readers and sample employee cards for damage, tampering, or improper use.</a:t>
            </a:r>
          </a:p>
          <a:p>
            <a:pPr>
              <a:buFont typeface="+mj-lt"/>
              <a:buAutoNum type="arabicPeriod"/>
            </a:pPr>
            <a:r>
              <a:rPr lang="en-US" b="1" dirty="0"/>
              <a:t>Comparing swipe card data with payroll records</a:t>
            </a:r>
            <a:r>
              <a:rPr lang="en-US" dirty="0"/>
              <a:t> = </a:t>
            </a:r>
            <a:r>
              <a:rPr lang="en-US" b="1" dirty="0"/>
              <a:t>Analytical Procedures</a:t>
            </a:r>
            <a:endParaRPr lang="en-US" dirty="0"/>
          </a:p>
          <a:p>
            <a:pPr lvl="1"/>
            <a:r>
              <a:rPr lang="en-US" dirty="0"/>
              <a:t>Analyze the attendance logs and compare them with payroll records to identify discrepancies between logged hours and paid hours.</a:t>
            </a:r>
          </a:p>
          <a:p>
            <a:pPr>
              <a:buFont typeface="+mj-lt"/>
              <a:buAutoNum type="arabicPeriod"/>
            </a:pPr>
            <a:r>
              <a:rPr lang="en-US" b="1" dirty="0"/>
              <a:t>Interviewing employees about the swipe card system</a:t>
            </a:r>
            <a:r>
              <a:rPr lang="en-US" dirty="0"/>
              <a:t> = </a:t>
            </a:r>
            <a:r>
              <a:rPr lang="en-US" b="1" dirty="0"/>
              <a:t>Inquiry</a:t>
            </a:r>
            <a:endParaRPr lang="en-US" dirty="0"/>
          </a:p>
          <a:p>
            <a:pPr lvl="1"/>
            <a:r>
              <a:rPr lang="en-US" dirty="0"/>
              <a:t>Ask employees if they face any issues with the system, if it ever fails to register their attendance, or if they know of any misuse.</a:t>
            </a:r>
          </a:p>
          <a:p>
            <a:pPr>
              <a:buFont typeface="+mj-lt"/>
              <a:buAutoNum type="arabicPeriod"/>
            </a:pPr>
            <a:r>
              <a:rPr lang="en-US" b="1" dirty="0"/>
              <a:t>Testing the swipe card system</a:t>
            </a:r>
            <a:r>
              <a:rPr lang="en-US" dirty="0"/>
              <a:t> = </a:t>
            </a:r>
            <a:r>
              <a:rPr lang="en-US" b="1" dirty="0"/>
              <a:t>Reperformance</a:t>
            </a:r>
            <a:endParaRPr lang="en-US" dirty="0"/>
          </a:p>
          <a:p>
            <a:pPr lvl="1"/>
            <a:r>
              <a:rPr lang="en-US" dirty="0"/>
              <a:t>Simulate swiping a card yourself or have a sample employee use the system to ensure it records attendance accurately.</a:t>
            </a:r>
          </a:p>
          <a:p>
            <a:pPr>
              <a:buFont typeface="+mj-lt"/>
              <a:buAutoNum type="arabicPeriod"/>
            </a:pPr>
            <a:r>
              <a:rPr lang="en-US" b="1" dirty="0"/>
              <a:t>Verifying leave applications</a:t>
            </a:r>
            <a:r>
              <a:rPr lang="en-US" dirty="0"/>
              <a:t> = </a:t>
            </a:r>
            <a:r>
              <a:rPr lang="en-US" b="1" dirty="0"/>
              <a:t>Inspection of Supporting Evidence</a:t>
            </a:r>
            <a:endParaRPr lang="en-US" dirty="0"/>
          </a:p>
          <a:p>
            <a:pPr lvl="1"/>
            <a:r>
              <a:rPr lang="en-US" dirty="0"/>
              <a:t>Cross-check the attendance logs with leave requests to ensure that recorded absences align with approved leaves.</a:t>
            </a:r>
          </a:p>
          <a:p>
            <a:pPr>
              <a:buFont typeface="+mj-lt"/>
              <a:buAutoNum type="arabicPeriod"/>
            </a:pPr>
            <a:r>
              <a:rPr lang="en-US" b="1" dirty="0"/>
              <a:t>Recalculating total hours worked</a:t>
            </a:r>
            <a:r>
              <a:rPr lang="en-US" dirty="0"/>
              <a:t> = </a:t>
            </a:r>
            <a:r>
              <a:rPr lang="en-US" b="1" dirty="0"/>
              <a:t>Recalculation</a:t>
            </a:r>
            <a:endParaRPr lang="en-US" dirty="0"/>
          </a:p>
          <a:p>
            <a:pPr lvl="1"/>
            <a:r>
              <a:rPr lang="en-US" dirty="0"/>
              <a:t>Manually calculate total hours worked for a sample of employees using the swipe card data and compare this with the system's calculations.</a:t>
            </a:r>
          </a:p>
          <a:p>
            <a:pPr>
              <a:buFont typeface="+mj-lt"/>
              <a:buAutoNum type="arabicPeriod"/>
            </a:pPr>
            <a:r>
              <a:rPr lang="en-US" b="1" dirty="0"/>
              <a:t>Walking through workstations</a:t>
            </a:r>
            <a:r>
              <a:rPr lang="en-US" dirty="0"/>
              <a:t> = </a:t>
            </a:r>
            <a:r>
              <a:rPr lang="en-US" b="1" dirty="0"/>
              <a:t>Physical Inspection</a:t>
            </a:r>
            <a:endParaRPr lang="en-US" dirty="0"/>
          </a:p>
          <a:p>
            <a:pPr lvl="1"/>
            <a:r>
              <a:rPr lang="en-US" dirty="0"/>
              <a:t>During work hours, walk through the office to confirm that employees who swiped in are actually present and working at their stations.</a:t>
            </a:r>
          </a:p>
          <a:p>
            <a:pPr>
              <a:buFont typeface="+mj-lt"/>
              <a:buAutoNum type="arabicPeriod"/>
            </a:pPr>
            <a:r>
              <a:rPr lang="en-US" b="1" dirty="0"/>
              <a:t>Comparing with industry benchmarks</a:t>
            </a:r>
            <a:r>
              <a:rPr lang="en-US" dirty="0"/>
              <a:t> = </a:t>
            </a:r>
            <a:r>
              <a:rPr lang="en-US" b="1" dirty="0"/>
              <a:t>Analytical Procedures</a:t>
            </a:r>
            <a:endParaRPr lang="en-US" dirty="0"/>
          </a:p>
          <a:p>
            <a:pPr lvl="1"/>
            <a:r>
              <a:rPr lang="en-US" dirty="0"/>
              <a:t>Compare the company's absenteeism and tardiness rates with industry standards to assess overall attendance performance.</a:t>
            </a:r>
          </a:p>
          <a:p>
            <a:endParaRPr lang="en-US" dirty="0"/>
          </a:p>
        </p:txBody>
      </p:sp>
    </p:spTree>
    <p:extLst>
      <p:ext uri="{BB962C8B-B14F-4D97-AF65-F5344CB8AC3E}">
        <p14:creationId xmlns:p14="http://schemas.microsoft.com/office/powerpoint/2010/main" val="174762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2638-D8AA-7214-2101-EB2D8F0088B3}"/>
              </a:ext>
            </a:extLst>
          </p:cNvPr>
          <p:cNvSpPr>
            <a:spLocks noGrp="1"/>
          </p:cNvSpPr>
          <p:nvPr>
            <p:ph type="title"/>
          </p:nvPr>
        </p:nvSpPr>
        <p:spPr/>
        <p:txBody>
          <a:bodyPr/>
          <a:lstStyle/>
          <a:p>
            <a:r>
              <a:rPr lang="en-US" dirty="0"/>
              <a:t>Inquiry</a:t>
            </a:r>
          </a:p>
        </p:txBody>
      </p:sp>
      <p:sp>
        <p:nvSpPr>
          <p:cNvPr id="3" name="Content Placeholder 2">
            <a:extLst>
              <a:ext uri="{FF2B5EF4-FFF2-40B4-BE49-F238E27FC236}">
                <a16:creationId xmlns:a16="http://schemas.microsoft.com/office/drawing/2014/main" id="{839D0DB0-2CFE-60D4-BE92-F73E72FBAEE1}"/>
              </a:ext>
            </a:extLst>
          </p:cNvPr>
          <p:cNvSpPr>
            <a:spLocks noGrp="1"/>
          </p:cNvSpPr>
          <p:nvPr>
            <p:ph idx="1"/>
          </p:nvPr>
        </p:nvSpPr>
        <p:spPr/>
        <p:txBody>
          <a:bodyPr/>
          <a:lstStyle/>
          <a:p>
            <a:r>
              <a:rPr lang="en-US" dirty="0"/>
              <a:t>Entails asking questions of auditee personnel or third parties and obtaining their oral or written responses. </a:t>
            </a:r>
          </a:p>
          <a:p>
            <a:r>
              <a:rPr lang="en-US" dirty="0"/>
              <a:t>Inquiry produces indirect evidence, which by itself is rarely persuasive. </a:t>
            </a:r>
          </a:p>
          <a:p>
            <a:r>
              <a:rPr lang="en-US" dirty="0"/>
              <a:t>This is especially true when inquiries are directed to auditee personnel from whom the internal auditor cannot count on receiving unbiased responses. </a:t>
            </a:r>
          </a:p>
          <a:p>
            <a:r>
              <a:rPr lang="en-US" dirty="0"/>
              <a:t>More formal types of inquiry include interviews and circulating surveys and questionnaires.</a:t>
            </a:r>
          </a:p>
        </p:txBody>
      </p:sp>
      <p:pic>
        <p:nvPicPr>
          <p:cNvPr id="9220" name="Picture 4" descr="Inquiry - Free miscellaneous icons">
            <a:extLst>
              <a:ext uri="{FF2B5EF4-FFF2-40B4-BE49-F238E27FC236}">
                <a16:creationId xmlns:a16="http://schemas.microsoft.com/office/drawing/2014/main" id="{F41105ED-D5E7-195C-F841-F138BFFEC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076" y="212835"/>
            <a:ext cx="1841938" cy="184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1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7E7C-7DE3-1744-75E7-C1B4DC0F4288}"/>
              </a:ext>
            </a:extLst>
          </p:cNvPr>
          <p:cNvSpPr>
            <a:spLocks noGrp="1"/>
          </p:cNvSpPr>
          <p:nvPr>
            <p:ph type="title"/>
          </p:nvPr>
        </p:nvSpPr>
        <p:spPr>
          <a:xfrm>
            <a:off x="838200" y="191704"/>
            <a:ext cx="10515600" cy="1325563"/>
          </a:xfrm>
        </p:spPr>
        <p:txBody>
          <a:bodyPr/>
          <a:lstStyle/>
          <a:p>
            <a:r>
              <a:rPr lang="en-US" b="1" dirty="0"/>
              <a:t>Introduction</a:t>
            </a:r>
          </a:p>
        </p:txBody>
      </p:sp>
      <p:sp>
        <p:nvSpPr>
          <p:cNvPr id="3" name="Content Placeholder 2">
            <a:extLst>
              <a:ext uri="{FF2B5EF4-FFF2-40B4-BE49-F238E27FC236}">
                <a16:creationId xmlns:a16="http://schemas.microsoft.com/office/drawing/2014/main" id="{AD1CD582-F39E-FF8B-0E57-F456D6CB698A}"/>
              </a:ext>
            </a:extLst>
          </p:cNvPr>
          <p:cNvSpPr>
            <a:spLocks noGrp="1"/>
          </p:cNvSpPr>
          <p:nvPr>
            <p:ph idx="1"/>
          </p:nvPr>
        </p:nvSpPr>
        <p:spPr>
          <a:xfrm>
            <a:off x="838200" y="1555531"/>
            <a:ext cx="10515600" cy="4621432"/>
          </a:xfrm>
        </p:spPr>
        <p:txBody>
          <a:bodyPr>
            <a:normAutofit fontScale="85000" lnSpcReduction="20000"/>
          </a:bodyPr>
          <a:lstStyle/>
          <a:p>
            <a:r>
              <a:rPr lang="en-US" dirty="0"/>
              <a:t>Gathering and documenting audit evidence is a very significant component of all internal audit engagements. </a:t>
            </a:r>
          </a:p>
          <a:p>
            <a:r>
              <a:rPr lang="en-US" dirty="0"/>
              <a:t>The quality of internal auditors’ conclusions and advice depends on their ability to gather and appropriately evaluate sufficient appropriate audit evidence. </a:t>
            </a:r>
          </a:p>
          <a:p>
            <a:r>
              <a:rPr lang="en-US" dirty="0"/>
              <a:t>Audit procedures are performed throughout the audit process to gather the evidence needed to achieve the prescribed engagement objectives.</a:t>
            </a:r>
          </a:p>
          <a:p>
            <a:r>
              <a:rPr lang="en-US" dirty="0"/>
              <a:t>Audit working papers, which serve as the principal record of the procedures completed, evidence obtained, conclusions reached, and recommendations formulated by the internal auditors assigned to an engagement (that is, the internal audit team). </a:t>
            </a:r>
          </a:p>
          <a:p>
            <a:r>
              <a:rPr lang="en-US" dirty="0"/>
              <a:t>The working papers also serve as the primary support for the internal audit team’s communications to the auditee, senior management, the board of directors, and other stakeholders.</a:t>
            </a:r>
          </a:p>
          <a:p>
            <a:pPr marL="0" indent="0">
              <a:buNone/>
            </a:pPr>
            <a:r>
              <a:rPr lang="en-US" dirty="0"/>
              <a:t> </a:t>
            </a:r>
          </a:p>
        </p:txBody>
      </p:sp>
    </p:spTree>
    <p:extLst>
      <p:ext uri="{BB962C8B-B14F-4D97-AF65-F5344CB8AC3E}">
        <p14:creationId xmlns:p14="http://schemas.microsoft.com/office/powerpoint/2010/main" val="336260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8A9C-911D-35D8-4D2C-B98CAE0EB952}"/>
              </a:ext>
            </a:extLst>
          </p:cNvPr>
          <p:cNvSpPr>
            <a:spLocks noGrp="1"/>
          </p:cNvSpPr>
          <p:nvPr>
            <p:ph type="title"/>
          </p:nvPr>
        </p:nvSpPr>
        <p:spPr/>
        <p:txBody>
          <a:bodyPr/>
          <a:lstStyle/>
          <a:p>
            <a:r>
              <a:rPr lang="en-US" dirty="0"/>
              <a:t>Observation</a:t>
            </a:r>
          </a:p>
        </p:txBody>
      </p:sp>
      <p:sp>
        <p:nvSpPr>
          <p:cNvPr id="3" name="Content Placeholder 2">
            <a:extLst>
              <a:ext uri="{FF2B5EF4-FFF2-40B4-BE49-F238E27FC236}">
                <a16:creationId xmlns:a16="http://schemas.microsoft.com/office/drawing/2014/main" id="{3F83A27E-F5DE-AB54-2493-5C387BF2E3B7}"/>
              </a:ext>
            </a:extLst>
          </p:cNvPr>
          <p:cNvSpPr>
            <a:spLocks noGrp="1"/>
          </p:cNvSpPr>
          <p:nvPr>
            <p:ph idx="1"/>
          </p:nvPr>
        </p:nvSpPr>
        <p:spPr/>
        <p:txBody>
          <a:bodyPr/>
          <a:lstStyle/>
          <a:p>
            <a:r>
              <a:rPr lang="en-US" dirty="0"/>
              <a:t>Entails watching people, procedures, or processes. </a:t>
            </a:r>
          </a:p>
          <a:p>
            <a:r>
              <a:rPr lang="en-US" dirty="0"/>
              <a:t>Observation is generally considered </a:t>
            </a:r>
            <a:r>
              <a:rPr lang="en-US" b="1" dirty="0"/>
              <a:t>more persuasive </a:t>
            </a:r>
            <a:r>
              <a:rPr lang="en-US" dirty="0"/>
              <a:t>than inquiry in the sense that the internal auditor is obtaining direct evidence. </a:t>
            </a:r>
          </a:p>
          <a:p>
            <a:r>
              <a:rPr lang="en-US" dirty="0"/>
              <a:t>For example, the internal auditor’s direct personal observation of an employee applying a control generally provides more assurance than simply asking the employee about the application of the control. </a:t>
            </a:r>
          </a:p>
          <a:p>
            <a:pPr lvl="1"/>
            <a:r>
              <a:rPr lang="en-GB" dirty="0"/>
              <a:t>Ex.: observe year end physical count</a:t>
            </a:r>
            <a:endParaRPr lang="en-US" dirty="0"/>
          </a:p>
          <a:p>
            <a:r>
              <a:rPr lang="en-US" dirty="0"/>
              <a:t>A significant limitation of observation is that it provides evidence at a certain time.</a:t>
            </a:r>
          </a:p>
          <a:p>
            <a:endParaRPr lang="en-US" dirty="0"/>
          </a:p>
        </p:txBody>
      </p:sp>
      <p:pic>
        <p:nvPicPr>
          <p:cNvPr id="11266" name="Picture 2" descr="Observation Icon Isolated On White Background Stock Vector (Royalty Free)  1780839590 | Shutterstock">
            <a:extLst>
              <a:ext uri="{FF2B5EF4-FFF2-40B4-BE49-F238E27FC236}">
                <a16:creationId xmlns:a16="http://schemas.microsoft.com/office/drawing/2014/main" id="{ED4D488D-02B4-6DD2-0BFC-587A9ADBEF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43" b="20788"/>
          <a:stretch/>
        </p:blipFill>
        <p:spPr bwMode="auto">
          <a:xfrm>
            <a:off x="9715500" y="0"/>
            <a:ext cx="2476500" cy="183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4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C897-5889-D5D9-4943-5B003C96498D}"/>
              </a:ext>
            </a:extLst>
          </p:cNvPr>
          <p:cNvSpPr>
            <a:spLocks noGrp="1"/>
          </p:cNvSpPr>
          <p:nvPr>
            <p:ph type="title"/>
          </p:nvPr>
        </p:nvSpPr>
        <p:spPr>
          <a:xfrm>
            <a:off x="191814" y="510435"/>
            <a:ext cx="4795345" cy="1325563"/>
          </a:xfrm>
        </p:spPr>
        <p:txBody>
          <a:bodyPr/>
          <a:lstStyle/>
          <a:p>
            <a:r>
              <a:rPr lang="en-US" dirty="0"/>
              <a:t>Inspection</a:t>
            </a:r>
          </a:p>
        </p:txBody>
      </p:sp>
      <p:sp>
        <p:nvSpPr>
          <p:cNvPr id="3" name="Content Placeholder 2">
            <a:extLst>
              <a:ext uri="{FF2B5EF4-FFF2-40B4-BE49-F238E27FC236}">
                <a16:creationId xmlns:a16="http://schemas.microsoft.com/office/drawing/2014/main" id="{FABE6A1C-101F-185E-C3F9-478E6A0FFD4F}"/>
              </a:ext>
            </a:extLst>
          </p:cNvPr>
          <p:cNvSpPr>
            <a:spLocks noGrp="1"/>
          </p:cNvSpPr>
          <p:nvPr>
            <p:ph idx="1"/>
          </p:nvPr>
        </p:nvSpPr>
        <p:spPr>
          <a:xfrm>
            <a:off x="241738" y="2104149"/>
            <a:ext cx="10515600" cy="4351338"/>
          </a:xfrm>
        </p:spPr>
        <p:txBody>
          <a:bodyPr>
            <a:normAutofit fontScale="85000" lnSpcReduction="10000"/>
          </a:bodyPr>
          <a:lstStyle/>
          <a:p>
            <a:r>
              <a:rPr lang="en-US" dirty="0"/>
              <a:t>Inspection entails studying documents and records and physically examining tangible resources. </a:t>
            </a:r>
          </a:p>
          <a:p>
            <a:pPr lvl="1"/>
            <a:r>
              <a:rPr lang="en-GB" dirty="0"/>
              <a:t>Ex.: inspection of selected inventory items</a:t>
            </a:r>
            <a:endParaRPr lang="en-US" dirty="0"/>
          </a:p>
          <a:p>
            <a:r>
              <a:rPr lang="en-US" dirty="0"/>
              <a:t>Inspection of documents and records provides direct evidence of their contents. </a:t>
            </a:r>
          </a:p>
          <a:p>
            <a:pPr lvl="1"/>
            <a:r>
              <a:rPr lang="en-GB" dirty="0"/>
              <a:t>Ex.: Reading Policies and procedures, inspecting invoices, purchase orders, receipts…</a:t>
            </a:r>
            <a:endParaRPr lang="en-US" dirty="0"/>
          </a:p>
          <a:p>
            <a:r>
              <a:rPr lang="en-US" dirty="0"/>
              <a:t>Likewise, physical examination of tangible resources (for example, a building or piece of equipment) provides the internal auditor with direct personal knowledge of the resources’ existence and physical condition.</a:t>
            </a:r>
          </a:p>
          <a:p>
            <a:r>
              <a:rPr lang="en-US" dirty="0"/>
              <a:t>However, for example, formulating valid conclusions about the value of precious gems based on inspection may be outside the scope of the internal auditor’s expertise. The internal auditor might, in this case, need to rely on the assistance of a precious gems expert to help validate the gems’ value.</a:t>
            </a:r>
          </a:p>
        </p:txBody>
      </p:sp>
      <p:pic>
        <p:nvPicPr>
          <p:cNvPr id="12290" name="Picture 2" descr="Inspection - Free files and folders icons">
            <a:extLst>
              <a:ext uri="{FF2B5EF4-FFF2-40B4-BE49-F238E27FC236}">
                <a16:creationId xmlns:a16="http://schemas.microsoft.com/office/drawing/2014/main" id="{6C8C7FC9-328A-CA83-9DDD-A7D839CE9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0440" y="153712"/>
            <a:ext cx="2039007" cy="203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6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hat is the difference between tracing and vouching in audit? - Universal  CPA Review">
            <a:extLst>
              <a:ext uri="{FF2B5EF4-FFF2-40B4-BE49-F238E27FC236}">
                <a16:creationId xmlns:a16="http://schemas.microsoft.com/office/drawing/2014/main" id="{5AC5FA9C-6320-5720-44FB-7ABA1B95C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98" y="1928648"/>
            <a:ext cx="10105697" cy="3572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FABFF9-3B14-43A4-DEE2-DAF103AEFCFF}"/>
              </a:ext>
            </a:extLst>
          </p:cNvPr>
          <p:cNvSpPr txBox="1"/>
          <p:nvPr/>
        </p:nvSpPr>
        <p:spPr>
          <a:xfrm>
            <a:off x="5223643" y="2355110"/>
            <a:ext cx="3000702" cy="646331"/>
          </a:xfrm>
          <a:prstGeom prst="rect">
            <a:avLst/>
          </a:prstGeom>
          <a:noFill/>
        </p:spPr>
        <p:txBody>
          <a:bodyPr wrap="square" rtlCol="0">
            <a:spAutoFit/>
          </a:bodyPr>
          <a:lstStyle/>
          <a:p>
            <a:r>
              <a:rPr lang="en-US" dirty="0"/>
              <a:t>Existence/Occurrence/Validity</a:t>
            </a:r>
            <a:br>
              <a:rPr lang="en-US" dirty="0"/>
            </a:br>
            <a:r>
              <a:rPr lang="en-US" dirty="0"/>
              <a:t>Testing for Overstatements</a:t>
            </a:r>
          </a:p>
        </p:txBody>
      </p:sp>
      <p:sp>
        <p:nvSpPr>
          <p:cNvPr id="6" name="TextBox 5">
            <a:extLst>
              <a:ext uri="{FF2B5EF4-FFF2-40B4-BE49-F238E27FC236}">
                <a16:creationId xmlns:a16="http://schemas.microsoft.com/office/drawing/2014/main" id="{97561F97-80E4-2764-77ED-E6D3D59D17B6}"/>
              </a:ext>
            </a:extLst>
          </p:cNvPr>
          <p:cNvSpPr txBox="1"/>
          <p:nvPr/>
        </p:nvSpPr>
        <p:spPr>
          <a:xfrm>
            <a:off x="5297214" y="4041225"/>
            <a:ext cx="2496206" cy="923330"/>
          </a:xfrm>
          <a:prstGeom prst="rect">
            <a:avLst/>
          </a:prstGeom>
          <a:noFill/>
        </p:spPr>
        <p:txBody>
          <a:bodyPr wrap="square" rtlCol="0">
            <a:spAutoFit/>
          </a:bodyPr>
          <a:lstStyle/>
          <a:p>
            <a:r>
              <a:rPr lang="en-US" dirty="0"/>
              <a:t>Completeness</a:t>
            </a:r>
            <a:br>
              <a:rPr lang="en-US" dirty="0"/>
            </a:br>
            <a:r>
              <a:rPr lang="en-US" dirty="0"/>
              <a:t>Testing for Understatements</a:t>
            </a:r>
          </a:p>
        </p:txBody>
      </p:sp>
      <p:sp>
        <p:nvSpPr>
          <p:cNvPr id="9" name="Title 1">
            <a:extLst>
              <a:ext uri="{FF2B5EF4-FFF2-40B4-BE49-F238E27FC236}">
                <a16:creationId xmlns:a16="http://schemas.microsoft.com/office/drawing/2014/main" id="{7C19D365-744E-688F-7258-3DEFB22E0BFA}"/>
              </a:ext>
            </a:extLst>
          </p:cNvPr>
          <p:cNvSpPr txBox="1">
            <a:spLocks/>
          </p:cNvSpPr>
          <p:nvPr/>
        </p:nvSpPr>
        <p:spPr>
          <a:xfrm>
            <a:off x="191814" y="510435"/>
            <a:ext cx="47953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Vouching vs. Tracing</a:t>
            </a:r>
          </a:p>
        </p:txBody>
      </p:sp>
    </p:spTree>
    <p:extLst>
      <p:ext uri="{BB962C8B-B14F-4D97-AF65-F5344CB8AC3E}">
        <p14:creationId xmlns:p14="http://schemas.microsoft.com/office/powerpoint/2010/main" val="3747280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8777-A4C1-F0C1-BEBF-A818BAFC2B28}"/>
              </a:ext>
            </a:extLst>
          </p:cNvPr>
          <p:cNvSpPr>
            <a:spLocks noGrp="1"/>
          </p:cNvSpPr>
          <p:nvPr>
            <p:ph type="title"/>
          </p:nvPr>
        </p:nvSpPr>
        <p:spPr/>
        <p:txBody>
          <a:bodyPr/>
          <a:lstStyle/>
          <a:p>
            <a:r>
              <a:rPr lang="en-US" dirty="0"/>
              <a:t>Vouching</a:t>
            </a:r>
          </a:p>
        </p:txBody>
      </p:sp>
      <p:sp>
        <p:nvSpPr>
          <p:cNvPr id="3" name="Content Placeholder 2">
            <a:extLst>
              <a:ext uri="{FF2B5EF4-FFF2-40B4-BE49-F238E27FC236}">
                <a16:creationId xmlns:a16="http://schemas.microsoft.com/office/drawing/2014/main" id="{31F2F883-45A9-CDCC-05F0-FF9B95FCAE3D}"/>
              </a:ext>
            </a:extLst>
          </p:cNvPr>
          <p:cNvSpPr>
            <a:spLocks noGrp="1"/>
          </p:cNvSpPr>
          <p:nvPr>
            <p:ph idx="1"/>
          </p:nvPr>
        </p:nvSpPr>
        <p:spPr/>
        <p:txBody>
          <a:bodyPr>
            <a:normAutofit fontScale="92500" lnSpcReduction="10000"/>
          </a:bodyPr>
          <a:lstStyle/>
          <a:p>
            <a:r>
              <a:rPr lang="en-US" dirty="0"/>
              <a:t>Entails tracking information backward from one document or record to a previously prepared document or record, or to a tangible resource. Vouching is performed specifically to test the validity of documented or recorded information. </a:t>
            </a:r>
          </a:p>
          <a:p>
            <a:r>
              <a:rPr lang="en-US" dirty="0"/>
              <a:t>For example, a sale of goods typically should not be recorded unless the goods have been shipped. Vouching a sales invoice to a shipping document provides evidence that the shipment upon which the invoice is based actually occurred. Likewise, vouching the recording of a vehicle in the fixed asset ledger to the actual vehicle provides evidence that the vehicle really exists. </a:t>
            </a:r>
          </a:p>
          <a:p>
            <a:r>
              <a:rPr lang="en-US" dirty="0"/>
              <a:t>Within the context of financial audits, vouching is used to test for overstatements in recorded amounts.</a:t>
            </a:r>
          </a:p>
        </p:txBody>
      </p:sp>
    </p:spTree>
    <p:extLst>
      <p:ext uri="{BB962C8B-B14F-4D97-AF65-F5344CB8AC3E}">
        <p14:creationId xmlns:p14="http://schemas.microsoft.com/office/powerpoint/2010/main" val="4269342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7393-1850-BAD9-D0C6-9F7D89A0F466}"/>
              </a:ext>
            </a:extLst>
          </p:cNvPr>
          <p:cNvSpPr>
            <a:spLocks noGrp="1"/>
          </p:cNvSpPr>
          <p:nvPr>
            <p:ph type="title"/>
          </p:nvPr>
        </p:nvSpPr>
        <p:spPr/>
        <p:txBody>
          <a:bodyPr/>
          <a:lstStyle/>
          <a:p>
            <a:r>
              <a:rPr lang="en-US" dirty="0"/>
              <a:t>Tracing</a:t>
            </a:r>
          </a:p>
        </p:txBody>
      </p:sp>
      <p:sp>
        <p:nvSpPr>
          <p:cNvPr id="3" name="Content Placeholder 2">
            <a:extLst>
              <a:ext uri="{FF2B5EF4-FFF2-40B4-BE49-F238E27FC236}">
                <a16:creationId xmlns:a16="http://schemas.microsoft.com/office/drawing/2014/main" id="{1A9A8DF0-2DD9-C7AB-0108-E23E5187A802}"/>
              </a:ext>
            </a:extLst>
          </p:cNvPr>
          <p:cNvSpPr>
            <a:spLocks noGrp="1"/>
          </p:cNvSpPr>
          <p:nvPr>
            <p:ph idx="1"/>
          </p:nvPr>
        </p:nvSpPr>
        <p:spPr/>
        <p:txBody>
          <a:bodyPr>
            <a:normAutofit lnSpcReduction="10000"/>
          </a:bodyPr>
          <a:lstStyle/>
          <a:p>
            <a:r>
              <a:rPr lang="en-US" dirty="0"/>
              <a:t>Entails tracking information forward from one document, record, or tangible resource to a subsequently prepared document or record.</a:t>
            </a:r>
          </a:p>
          <a:p>
            <a:r>
              <a:rPr lang="en-US" dirty="0"/>
              <a:t>Tracing is performed specifically to </a:t>
            </a:r>
            <a:r>
              <a:rPr lang="en-US" b="1" dirty="0"/>
              <a:t>test the completeness</a:t>
            </a:r>
            <a:r>
              <a:rPr lang="en-US" dirty="0"/>
              <a:t> of documented or recorded information. </a:t>
            </a:r>
          </a:p>
          <a:p>
            <a:r>
              <a:rPr lang="en-US" dirty="0"/>
              <a:t>For example, purchases of goods typically should be recorded when the goods are received. Tracing a receiving report for goods received near the end of the year to the accounting records provides evidence that both the asset and liability were recorded in the same year the goods were received. </a:t>
            </a:r>
          </a:p>
          <a:p>
            <a:r>
              <a:rPr lang="en-US" dirty="0"/>
              <a:t>Within the context of financial audits, tracing is used to test for understatements in recorded amounts.</a:t>
            </a:r>
          </a:p>
        </p:txBody>
      </p:sp>
    </p:spTree>
    <p:extLst>
      <p:ext uri="{BB962C8B-B14F-4D97-AF65-F5344CB8AC3E}">
        <p14:creationId xmlns:p14="http://schemas.microsoft.com/office/powerpoint/2010/main" val="387401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8DED-7128-C540-38DC-A51C0A58EE54}"/>
              </a:ext>
            </a:extLst>
          </p:cNvPr>
          <p:cNvSpPr txBox="1">
            <a:spLocks/>
          </p:cNvSpPr>
          <p:nvPr/>
        </p:nvSpPr>
        <p:spPr>
          <a:xfrm>
            <a:off x="191814" y="510435"/>
            <a:ext cx="703404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Vouching vs. Tracing Example</a:t>
            </a:r>
          </a:p>
        </p:txBody>
      </p:sp>
      <p:sp>
        <p:nvSpPr>
          <p:cNvPr id="4" name="TextBox 3">
            <a:extLst>
              <a:ext uri="{FF2B5EF4-FFF2-40B4-BE49-F238E27FC236}">
                <a16:creationId xmlns:a16="http://schemas.microsoft.com/office/drawing/2014/main" id="{D4043F5D-375D-6CDD-8480-D0EE532EFC84}"/>
              </a:ext>
            </a:extLst>
          </p:cNvPr>
          <p:cNvSpPr txBox="1"/>
          <p:nvPr/>
        </p:nvSpPr>
        <p:spPr>
          <a:xfrm>
            <a:off x="760684" y="1309850"/>
            <a:ext cx="9644555"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You are auditing the purchase of </a:t>
            </a:r>
            <a:r>
              <a:rPr lang="en-US" b="1" dirty="0">
                <a:latin typeface="Arial" panose="020B0604020202020204" pitchFamily="34" charset="0"/>
                <a:cs typeface="Arial" panose="020B0604020202020204" pitchFamily="34" charset="0"/>
              </a:rPr>
              <a:t>office supplies worth $5,000</a:t>
            </a:r>
            <a:r>
              <a:rPr lang="en-US" dirty="0">
                <a:latin typeface="Arial" panose="020B0604020202020204" pitchFamily="34" charset="0"/>
                <a:cs typeface="Arial" panose="020B0604020202020204" pitchFamily="34" charset="0"/>
              </a:rPr>
              <a:t>, and you want to verify the transaction using </a:t>
            </a:r>
            <a:r>
              <a:rPr lang="en-US" b="1" dirty="0">
                <a:latin typeface="Arial" panose="020B0604020202020204" pitchFamily="34" charset="0"/>
                <a:cs typeface="Arial" panose="020B0604020202020204" pitchFamily="34" charset="0"/>
              </a:rPr>
              <a:t>vouching</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tracing</a:t>
            </a:r>
            <a:r>
              <a:rPr lang="en-US" dirty="0">
                <a:latin typeface="Arial" panose="020B0604020202020204" pitchFamily="34" charset="0"/>
                <a:cs typeface="Arial" panose="020B0604020202020204" pitchFamily="34" charset="0"/>
              </a:rPr>
              <a:t>.</a:t>
            </a:r>
          </a:p>
          <a:p>
            <a:endParaRPr lang="en-US" dirty="0"/>
          </a:p>
          <a:p>
            <a:pPr lvl="1" eaLnBrk="0" fontAlgn="base" hangingPunct="0">
              <a:spcBef>
                <a:spcPct val="0"/>
              </a:spcBef>
              <a:spcAft>
                <a:spcPct val="0"/>
              </a:spcAft>
              <a:buFontTx/>
              <a:buChar char="•"/>
            </a:pPr>
            <a:r>
              <a:rPr kumimoji="0" lang="en-US" altLang="en-US" b="1" i="0" u="none" strike="noStrike" cap="none" normalizeH="0" baseline="0" dirty="0">
                <a:ln>
                  <a:noFill/>
                </a:ln>
                <a:solidFill>
                  <a:schemeClr val="tx1"/>
                </a:solidFill>
                <a:effectLst/>
                <a:latin typeface="Arial" panose="020B0604020202020204" pitchFamily="34" charset="0"/>
              </a:rPr>
              <a:t>Vouching</a:t>
            </a:r>
            <a:r>
              <a:rPr kumimoji="0" lang="en-US" altLang="en-US" b="0" i="0" u="none" strike="noStrike" cap="none" normalizeH="0" baseline="0" dirty="0">
                <a:ln>
                  <a:noFill/>
                </a:ln>
                <a:solidFill>
                  <a:schemeClr val="tx1"/>
                </a:solidFill>
                <a:effectLst/>
                <a:latin typeface="Arial" panose="020B0604020202020204" pitchFamily="34" charset="0"/>
              </a:rPr>
              <a:t>: Start with the accounting record and check if it is backed by documents.</a:t>
            </a:r>
          </a:p>
          <a:p>
            <a:pPr lvl="1" eaLnBrk="0" fontAlgn="base" hangingPunct="0">
              <a:spcBef>
                <a:spcPct val="0"/>
              </a:spcBef>
              <a:spcAft>
                <a:spcPct val="0"/>
              </a:spcAft>
              <a:buFontTx/>
              <a:buChar char="•"/>
            </a:pPr>
            <a:r>
              <a:rPr kumimoji="0" lang="en-US" altLang="en-US" b="1" i="0" u="none" strike="noStrike" cap="none" normalizeH="0" baseline="0" dirty="0">
                <a:ln>
                  <a:noFill/>
                </a:ln>
                <a:solidFill>
                  <a:schemeClr val="tx1"/>
                </a:solidFill>
                <a:effectLst/>
                <a:latin typeface="Arial" panose="020B0604020202020204" pitchFamily="34" charset="0"/>
              </a:rPr>
              <a:t>Example</a:t>
            </a:r>
            <a:r>
              <a:rPr kumimoji="0" lang="en-US" altLang="en-US" b="0" i="0" u="none" strike="noStrike" cap="none" normalizeH="0" baseline="0" dirty="0">
                <a:ln>
                  <a:noFill/>
                </a:ln>
                <a:solidFill>
                  <a:schemeClr val="tx1"/>
                </a:solidFill>
                <a:effectLst/>
                <a:latin typeface="Arial" panose="020B0604020202020204" pitchFamily="34" charset="0"/>
              </a:rPr>
              <a:t>: "Does the $5,000 in the ledger really exist?“</a:t>
            </a:r>
          </a:p>
          <a:p>
            <a:pPr lvl="1" eaLnBrk="0" fontAlgn="base" hangingPunct="0">
              <a:spcBef>
                <a:spcPct val="0"/>
              </a:spcBef>
              <a:spcAft>
                <a:spcPct val="0"/>
              </a:spcAft>
              <a:buFontTx/>
              <a:buChar char="•"/>
            </a:pPr>
            <a:r>
              <a:rPr lang="en-US" altLang="en-US" dirty="0">
                <a:latin typeface="Arial" panose="020B0604020202020204" pitchFamily="34" charset="0"/>
              </a:rPr>
              <a:t>You ask for: Invoice, Purchase Order and Receiving Report for this transaction.</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You c</a:t>
            </a:r>
            <a:r>
              <a:rPr lang="en-US" altLang="en-US" dirty="0">
                <a:latin typeface="Arial" panose="020B0604020202020204" pitchFamily="34" charset="0"/>
              </a:rPr>
              <a:t>ross-check the details in the source documents (vendor name, date, amount, description of items purchased) and compare it with the transaction.</a:t>
            </a:r>
            <a:endParaRPr kumimoji="0" lang="en-US" altLang="en-US"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pPr>
            <a:endParaRPr kumimoji="0" lang="en-US" altLang="en-US"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r>
              <a:rPr kumimoji="0" lang="en-US" altLang="en-US" b="1" i="0" u="none" strike="noStrike" cap="none" normalizeH="0" baseline="0" dirty="0">
                <a:ln>
                  <a:noFill/>
                </a:ln>
                <a:solidFill>
                  <a:schemeClr val="tx1"/>
                </a:solidFill>
                <a:effectLst/>
                <a:latin typeface="Arial" panose="020B0604020202020204" pitchFamily="34" charset="0"/>
              </a:rPr>
              <a:t>Tracing</a:t>
            </a:r>
            <a:r>
              <a:rPr kumimoji="0" lang="en-US" altLang="en-US" b="0" i="0" u="none" strike="noStrike" cap="none" normalizeH="0" baseline="0" dirty="0">
                <a:ln>
                  <a:noFill/>
                </a:ln>
                <a:solidFill>
                  <a:schemeClr val="tx1"/>
                </a:solidFill>
                <a:effectLst/>
                <a:latin typeface="Arial" panose="020B0604020202020204" pitchFamily="34" charset="0"/>
              </a:rPr>
              <a:t>: Start with the documents and ensure they lead to the accounting record.</a:t>
            </a:r>
          </a:p>
          <a:p>
            <a:pPr lvl="1" eaLnBrk="0" fontAlgn="base" hangingPunct="0">
              <a:spcBef>
                <a:spcPct val="0"/>
              </a:spcBef>
              <a:spcAft>
                <a:spcPct val="0"/>
              </a:spcAft>
              <a:buFontTx/>
              <a:buChar char="•"/>
            </a:pPr>
            <a:r>
              <a:rPr kumimoji="0" lang="en-US" altLang="en-US" b="1" i="0" u="none" strike="noStrike" cap="none" normalizeH="0" baseline="0" dirty="0">
                <a:ln>
                  <a:noFill/>
                </a:ln>
                <a:solidFill>
                  <a:schemeClr val="tx1"/>
                </a:solidFill>
                <a:effectLst/>
                <a:latin typeface="Arial" panose="020B0604020202020204" pitchFamily="34" charset="0"/>
              </a:rPr>
              <a:t>Example</a:t>
            </a:r>
            <a:r>
              <a:rPr kumimoji="0" lang="en-US" altLang="en-US" b="0" i="0" u="none" strike="noStrike" cap="none" normalizeH="0" baseline="0" dirty="0">
                <a:ln>
                  <a:noFill/>
                </a:ln>
                <a:solidFill>
                  <a:schemeClr val="tx1"/>
                </a:solidFill>
                <a:effectLst/>
                <a:latin typeface="Arial" panose="020B0604020202020204" pitchFamily="34" charset="0"/>
              </a:rPr>
              <a:t>: "Was the $5,000 purchase properly recorded?“</a:t>
            </a:r>
          </a:p>
          <a:p>
            <a:pPr lvl="1" eaLnBrk="0" fontAlgn="base" hangingPunct="0">
              <a:spcBef>
                <a:spcPct val="0"/>
              </a:spcBef>
              <a:spcAft>
                <a:spcPct val="0"/>
              </a:spcAft>
              <a:buFontTx/>
              <a:buChar char="•"/>
            </a:pPr>
            <a:r>
              <a:rPr lang="en-US" altLang="en-US" dirty="0">
                <a:latin typeface="Arial" panose="020B0604020202020204" pitchFamily="34" charset="0"/>
              </a:rPr>
              <a:t>You ask for: The receiving report</a:t>
            </a:r>
          </a:p>
          <a:p>
            <a:pPr lvl="1" eaLnBrk="0" fontAlgn="base" hangingPunct="0">
              <a:spcBef>
                <a:spcPct val="0"/>
              </a:spcBef>
              <a:spcAft>
                <a:spcPct val="0"/>
              </a:spcAft>
              <a:buFontTx/>
              <a:buChar char="•"/>
            </a:pPr>
            <a:r>
              <a:rPr lang="en-US" altLang="en-US" dirty="0">
                <a:latin typeface="Arial" panose="020B0604020202020204" pitchFamily="34" charset="0"/>
              </a:rPr>
              <a:t>You then check the accounting records to see whether the office supplies received were recorded. </a:t>
            </a:r>
          </a:p>
          <a:p>
            <a:pPr lvl="1" eaLnBrk="0" fontAlgn="base" hangingPunct="0">
              <a:spcBef>
                <a:spcPct val="0"/>
              </a:spcBef>
              <a:spcAft>
                <a:spcPct val="0"/>
              </a:spcAft>
              <a:buFontTx/>
              <a:buChar char="•"/>
            </a:pPr>
            <a:endParaRPr kumimoji="0" lang="en-US" altLang="en-US" b="0" i="0" u="none" strike="noStrike" cap="none" normalizeH="0" baseline="0" dirty="0">
              <a:ln>
                <a:noFill/>
              </a:ln>
              <a:solidFill>
                <a:schemeClr val="tx1"/>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380887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BFA9-C35D-4AE5-91DF-8899E40DD9C6}"/>
              </a:ext>
            </a:extLst>
          </p:cNvPr>
          <p:cNvSpPr>
            <a:spLocks noGrp="1"/>
          </p:cNvSpPr>
          <p:nvPr>
            <p:ph type="title"/>
          </p:nvPr>
        </p:nvSpPr>
        <p:spPr>
          <a:xfrm>
            <a:off x="776056" y="72162"/>
            <a:ext cx="10515600" cy="602541"/>
          </a:xfrm>
        </p:spPr>
        <p:txBody>
          <a:bodyPr>
            <a:normAutofit fontScale="90000"/>
          </a:bodyPr>
          <a:lstStyle/>
          <a:p>
            <a:r>
              <a:rPr lang="en-GB" dirty="0"/>
              <a:t>Reperformance &amp; Analytical Procedures</a:t>
            </a:r>
          </a:p>
        </p:txBody>
      </p:sp>
      <p:sp>
        <p:nvSpPr>
          <p:cNvPr id="3" name="Content Placeholder 2">
            <a:extLst>
              <a:ext uri="{FF2B5EF4-FFF2-40B4-BE49-F238E27FC236}">
                <a16:creationId xmlns:a16="http://schemas.microsoft.com/office/drawing/2014/main" id="{8BFFA89A-A2BE-4895-A413-6B260AAE275C}"/>
              </a:ext>
            </a:extLst>
          </p:cNvPr>
          <p:cNvSpPr>
            <a:spLocks noGrp="1"/>
          </p:cNvSpPr>
          <p:nvPr>
            <p:ph idx="1"/>
          </p:nvPr>
        </p:nvSpPr>
        <p:spPr>
          <a:xfrm>
            <a:off x="433552" y="1586861"/>
            <a:ext cx="10515600" cy="4907456"/>
          </a:xfrm>
        </p:spPr>
        <p:txBody>
          <a:bodyPr>
            <a:normAutofit fontScale="62500" lnSpcReduction="20000"/>
          </a:bodyPr>
          <a:lstStyle/>
          <a:p>
            <a:pPr marL="0" indent="0">
              <a:buNone/>
            </a:pPr>
            <a:r>
              <a:rPr lang="en-GB" b="1" dirty="0"/>
              <a:t>Reperformance</a:t>
            </a:r>
          </a:p>
          <a:p>
            <a:r>
              <a:rPr lang="en-GB" dirty="0"/>
              <a:t>Redoing controls or other procedures</a:t>
            </a:r>
          </a:p>
          <a:p>
            <a:r>
              <a:rPr lang="en-US" dirty="0"/>
              <a:t>Reperforming a control provides direct audit evidence regarding its operating effectiveness. Reperforming calculations provides direct evidence as to whether the auditee’s calculations are correct.</a:t>
            </a:r>
            <a:endParaRPr lang="en-GB" dirty="0"/>
          </a:p>
          <a:p>
            <a:pPr marL="914400" lvl="1" indent="-457200">
              <a:buFont typeface="+mj-lt"/>
              <a:buAutoNum type="arabicPeriod"/>
            </a:pPr>
            <a:r>
              <a:rPr lang="en-GB" dirty="0"/>
              <a:t>Reperforming controls: Bank Reconciliation, testing the system</a:t>
            </a:r>
          </a:p>
          <a:p>
            <a:pPr marL="914400" lvl="1" indent="-457200">
              <a:buFont typeface="+mj-lt"/>
              <a:buAutoNum type="arabicPeriod"/>
            </a:pPr>
            <a:r>
              <a:rPr lang="en-GB" dirty="0"/>
              <a:t>Reperforming calculations: Depreciation expense and Accumulated Depreciation</a:t>
            </a:r>
          </a:p>
          <a:p>
            <a:pPr marL="914400" lvl="1" indent="-457200">
              <a:buFont typeface="+mj-lt"/>
              <a:buAutoNum type="arabicPeriod"/>
            </a:pPr>
            <a:r>
              <a:rPr lang="en-GB" dirty="0"/>
              <a:t>Reperforming accounting estimates: Allowance for Doubtful Accounts</a:t>
            </a:r>
          </a:p>
          <a:p>
            <a:pPr marL="457200" lvl="1" indent="0">
              <a:buNone/>
            </a:pPr>
            <a:endParaRPr lang="en-GB" sz="1100" b="1" dirty="0"/>
          </a:p>
          <a:p>
            <a:pPr marL="0" indent="0">
              <a:buNone/>
            </a:pPr>
            <a:r>
              <a:rPr lang="en-GB" b="1" dirty="0"/>
              <a:t>Analytical Procedures</a:t>
            </a:r>
          </a:p>
          <a:p>
            <a:r>
              <a:rPr lang="en-US" dirty="0"/>
              <a:t>Analytical procedures involve evaluating financial or operational information to assess the reasonableness of information by comparing it with expectations, trends, or benchmarks. These expectations can be derived from the auditor's knowledge, trends, historical data, or industry standards.</a:t>
            </a:r>
          </a:p>
          <a:p>
            <a:r>
              <a:rPr lang="en-GB" dirty="0"/>
              <a:t>Examples:</a:t>
            </a:r>
          </a:p>
          <a:p>
            <a:pPr lvl="1"/>
            <a:r>
              <a:rPr lang="en-GB" dirty="0"/>
              <a:t>Analysis of common size FSs (vertical analysis): </a:t>
            </a:r>
            <a:r>
              <a:rPr lang="en-US" b="1" dirty="0"/>
              <a:t>Example</a:t>
            </a:r>
            <a:r>
              <a:rPr lang="en-US" dirty="0"/>
              <a:t>: If cost of goods sold consistently represents 40% of revenue but suddenly increases to 60%, this may indicate a problem.</a:t>
            </a:r>
            <a:endParaRPr lang="en-GB" dirty="0"/>
          </a:p>
          <a:p>
            <a:pPr lvl="1"/>
            <a:r>
              <a:rPr lang="en-GB" dirty="0"/>
              <a:t>Ratio Analysis: </a:t>
            </a:r>
            <a:r>
              <a:rPr lang="en-US" b="1" dirty="0"/>
              <a:t>Example</a:t>
            </a:r>
            <a:r>
              <a:rPr lang="en-US" dirty="0"/>
              <a:t>: Comparing the current ratio over several years to assess short-term liquidity.</a:t>
            </a:r>
            <a:endParaRPr lang="en-GB" dirty="0"/>
          </a:p>
          <a:p>
            <a:pPr lvl="1"/>
            <a:r>
              <a:rPr lang="en-GB" dirty="0"/>
              <a:t>Trend analysis (horizontal analysis): </a:t>
            </a:r>
            <a:r>
              <a:rPr lang="en-US" b="1" dirty="0"/>
              <a:t>Example</a:t>
            </a:r>
            <a:r>
              <a:rPr lang="en-US" dirty="0"/>
              <a:t>: Analyzing monthly sales revenue to detect a sudden drop in a typically strong sales period.</a:t>
            </a:r>
            <a:endParaRPr lang="en-GB" dirty="0"/>
          </a:p>
          <a:p>
            <a:pPr lvl="1"/>
            <a:r>
              <a:rPr lang="en-GB" dirty="0"/>
              <a:t>Internal benchmarking: </a:t>
            </a:r>
            <a:r>
              <a:rPr lang="en-US" b="1" dirty="0"/>
              <a:t>Example</a:t>
            </a:r>
            <a:r>
              <a:rPr lang="en-US" dirty="0"/>
              <a:t>: Comparing production costs across different manufacturing plants.</a:t>
            </a:r>
            <a:endParaRPr lang="en-GB" dirty="0"/>
          </a:p>
          <a:p>
            <a:pPr lvl="1"/>
            <a:r>
              <a:rPr lang="en-GB" dirty="0"/>
              <a:t>External benchmarking: </a:t>
            </a:r>
            <a:r>
              <a:rPr lang="en-US" b="1" dirty="0"/>
              <a:t>Example</a:t>
            </a:r>
            <a:r>
              <a:rPr lang="en-US" dirty="0"/>
              <a:t>: Comparing gross profit margins with competitors in the same sector.</a:t>
            </a:r>
            <a:endParaRPr lang="en-GB" dirty="0"/>
          </a:p>
          <a:p>
            <a:pPr marL="457200" lvl="1" indent="0">
              <a:buNone/>
            </a:pPr>
            <a:endParaRPr lang="en-GB" dirty="0"/>
          </a:p>
          <a:p>
            <a:pPr marL="0" indent="0">
              <a:buNone/>
            </a:pPr>
            <a:endParaRPr lang="en-GB" dirty="0"/>
          </a:p>
        </p:txBody>
      </p:sp>
      <p:pic>
        <p:nvPicPr>
          <p:cNvPr id="2051" name="Picture 3" descr="Calculator, recalculate, recount icon ...">
            <a:extLst>
              <a:ext uri="{FF2B5EF4-FFF2-40B4-BE49-F238E27FC236}">
                <a16:creationId xmlns:a16="http://schemas.microsoft.com/office/drawing/2014/main" id="{283FF527-85F8-F443-5939-B9F40CE76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300"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08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BFA9-C35D-4AE5-91DF-8899E40DD9C6}"/>
              </a:ext>
            </a:extLst>
          </p:cNvPr>
          <p:cNvSpPr>
            <a:spLocks noGrp="1"/>
          </p:cNvSpPr>
          <p:nvPr>
            <p:ph type="title"/>
          </p:nvPr>
        </p:nvSpPr>
        <p:spPr>
          <a:xfrm>
            <a:off x="197069" y="144407"/>
            <a:ext cx="10515600" cy="1325563"/>
          </a:xfrm>
        </p:spPr>
        <p:txBody>
          <a:bodyPr/>
          <a:lstStyle/>
          <a:p>
            <a:pPr marL="0" indent="0">
              <a:buNone/>
            </a:pPr>
            <a:r>
              <a:rPr lang="en-GB" b="1" dirty="0"/>
              <a:t>Confirmations</a:t>
            </a:r>
          </a:p>
        </p:txBody>
      </p:sp>
      <p:sp>
        <p:nvSpPr>
          <p:cNvPr id="3" name="Content Placeholder 2">
            <a:extLst>
              <a:ext uri="{FF2B5EF4-FFF2-40B4-BE49-F238E27FC236}">
                <a16:creationId xmlns:a16="http://schemas.microsoft.com/office/drawing/2014/main" id="{8BFFA89A-A2BE-4895-A413-6B260AAE275C}"/>
              </a:ext>
            </a:extLst>
          </p:cNvPr>
          <p:cNvSpPr>
            <a:spLocks noGrp="1"/>
          </p:cNvSpPr>
          <p:nvPr>
            <p:ph idx="1"/>
          </p:nvPr>
        </p:nvSpPr>
        <p:spPr>
          <a:xfrm>
            <a:off x="257503" y="1319048"/>
            <a:ext cx="11096297" cy="4857915"/>
          </a:xfrm>
        </p:spPr>
        <p:txBody>
          <a:bodyPr>
            <a:normAutofit fontScale="62500" lnSpcReduction="20000"/>
          </a:bodyPr>
          <a:lstStyle/>
          <a:p>
            <a:r>
              <a:rPr lang="en-US" b="1" dirty="0"/>
              <a:t>Confirmations</a:t>
            </a:r>
            <a:r>
              <a:rPr lang="en-US" dirty="0"/>
              <a:t> are requests sent to independent third parties (e.g., banks, customers, or legal counsel) to obtain direct written verification the accuracy of information that is relevant to the audit.</a:t>
            </a:r>
            <a:r>
              <a:rPr lang="en-GB" b="1" dirty="0"/>
              <a:t> </a:t>
            </a:r>
          </a:p>
          <a:p>
            <a:r>
              <a:rPr lang="en-GB" b="1" dirty="0"/>
              <a:t>Ex: </a:t>
            </a:r>
          </a:p>
          <a:p>
            <a:pPr lvl="1"/>
            <a:r>
              <a:rPr lang="en-GB" b="1" dirty="0"/>
              <a:t>Bank: Cash Balance</a:t>
            </a:r>
          </a:p>
          <a:p>
            <a:pPr lvl="1"/>
            <a:r>
              <a:rPr lang="en-GB" b="1" dirty="0"/>
              <a:t>Customer: A/R balance</a:t>
            </a:r>
          </a:p>
          <a:p>
            <a:pPr lvl="1"/>
            <a:r>
              <a:rPr lang="en-GB" b="1" dirty="0"/>
              <a:t>Legal Counsel: Status of ongoing legal cases, potential liabilities, likelihood of financial losses.</a:t>
            </a:r>
          </a:p>
          <a:p>
            <a:r>
              <a:rPr lang="en-US" b="1" dirty="0"/>
              <a:t>3 Types of Confirmations</a:t>
            </a:r>
          </a:p>
          <a:p>
            <a:pPr lvl="1">
              <a:buFont typeface="+mj-lt"/>
              <a:buAutoNum type="arabicPeriod"/>
            </a:pPr>
            <a:r>
              <a:rPr lang="en-US" sz="2600" b="1" dirty="0"/>
              <a:t>Positive Confirmations</a:t>
            </a:r>
            <a:r>
              <a:rPr lang="en-US" sz="2600" dirty="0"/>
              <a:t>:</a:t>
            </a:r>
          </a:p>
          <a:p>
            <a:pPr lvl="2"/>
            <a:r>
              <a:rPr lang="en-US" sz="2200" b="1" dirty="0"/>
              <a:t>Definition</a:t>
            </a:r>
            <a:r>
              <a:rPr lang="en-US" sz="2200" dirty="0"/>
              <a:t>: The recipient is asked to respond </a:t>
            </a:r>
            <a:r>
              <a:rPr lang="en-US" sz="2200" b="1" dirty="0"/>
              <a:t>whether they agree or disagree</a:t>
            </a:r>
            <a:r>
              <a:rPr lang="en-US" sz="2200" dirty="0"/>
              <a:t> with the information provided in the confirmation request.</a:t>
            </a:r>
          </a:p>
          <a:p>
            <a:pPr lvl="2"/>
            <a:r>
              <a:rPr lang="en-US" sz="2200" b="1" dirty="0"/>
              <a:t>Purpose</a:t>
            </a:r>
            <a:r>
              <a:rPr lang="en-US" sz="2200" dirty="0"/>
              <a:t>: Provides strong evidence because the auditor receives a direct response.</a:t>
            </a:r>
          </a:p>
          <a:p>
            <a:pPr lvl="2"/>
            <a:r>
              <a:rPr lang="en-US" sz="2200" b="1" dirty="0"/>
              <a:t>Example</a:t>
            </a:r>
            <a:r>
              <a:rPr lang="en-US" sz="2200" dirty="0"/>
              <a:t>: A bank is asked to confirm the balance in a client’s account, whether it matches the figure provided or not.</a:t>
            </a:r>
          </a:p>
          <a:p>
            <a:pPr lvl="1">
              <a:buFont typeface="+mj-lt"/>
              <a:buAutoNum type="arabicPeriod"/>
            </a:pPr>
            <a:r>
              <a:rPr lang="en-US" sz="2600" b="1" dirty="0"/>
              <a:t>Negative Confirmations</a:t>
            </a:r>
            <a:r>
              <a:rPr lang="en-US" sz="2600" dirty="0"/>
              <a:t>:</a:t>
            </a:r>
          </a:p>
          <a:p>
            <a:pPr lvl="2"/>
            <a:r>
              <a:rPr lang="en-US" sz="2200" b="1" dirty="0"/>
              <a:t>Definition</a:t>
            </a:r>
            <a:r>
              <a:rPr lang="en-US" sz="2200" dirty="0"/>
              <a:t>: The recipient is asked to respond </a:t>
            </a:r>
            <a:r>
              <a:rPr lang="en-US" sz="2200" b="1" dirty="0"/>
              <a:t>only if they disagree</a:t>
            </a:r>
            <a:r>
              <a:rPr lang="en-US" sz="2200" dirty="0"/>
              <a:t> with the information provided.</a:t>
            </a:r>
          </a:p>
          <a:p>
            <a:pPr lvl="2"/>
            <a:r>
              <a:rPr lang="en-US" sz="2200" b="1" dirty="0"/>
              <a:t>Purpose</a:t>
            </a:r>
            <a:r>
              <a:rPr lang="en-US" sz="2200" dirty="0"/>
              <a:t>: Used when the risk of material misstatement is low and the population is large.</a:t>
            </a:r>
          </a:p>
          <a:p>
            <a:pPr lvl="2"/>
            <a:r>
              <a:rPr lang="en-US" sz="2200" b="1" dirty="0"/>
              <a:t>Example</a:t>
            </a:r>
            <a:r>
              <a:rPr lang="en-US" sz="2200" dirty="0"/>
              <a:t>: Customers are asked to confirm accounts receivable balances, but they only reply if the balance is incorrect.</a:t>
            </a:r>
          </a:p>
          <a:p>
            <a:pPr lvl="1">
              <a:buFont typeface="+mj-lt"/>
              <a:buAutoNum type="arabicPeriod"/>
            </a:pPr>
            <a:r>
              <a:rPr lang="en-US" sz="2600" b="1" dirty="0"/>
              <a:t>Blank Confirmations</a:t>
            </a:r>
            <a:r>
              <a:rPr lang="en-US" sz="2600" dirty="0"/>
              <a:t>:</a:t>
            </a:r>
          </a:p>
          <a:p>
            <a:pPr lvl="2"/>
            <a:r>
              <a:rPr lang="en-US" sz="2200" b="1" dirty="0"/>
              <a:t>Definition</a:t>
            </a:r>
            <a:r>
              <a:rPr lang="en-US" sz="2200" dirty="0"/>
              <a:t>: The recipient is asked to provide the requested information </a:t>
            </a:r>
            <a:r>
              <a:rPr lang="en-US" sz="2200" b="1" dirty="0"/>
              <a:t>without being given a pre-filled amount</a:t>
            </a:r>
            <a:r>
              <a:rPr lang="en-US" sz="2200" dirty="0"/>
              <a:t>.</a:t>
            </a:r>
          </a:p>
          <a:p>
            <a:pPr lvl="2"/>
            <a:r>
              <a:rPr lang="en-US" sz="2200" b="1" dirty="0"/>
              <a:t>Purpose</a:t>
            </a:r>
            <a:r>
              <a:rPr lang="en-US" sz="2200" dirty="0"/>
              <a:t>: Reduces the risk of the recipient simply agreeing with incorrect information but requires more effort on the recipient’s part.</a:t>
            </a:r>
          </a:p>
          <a:p>
            <a:pPr lvl="2"/>
            <a:r>
              <a:rPr lang="en-US" sz="2200" b="1" dirty="0"/>
              <a:t>Example</a:t>
            </a:r>
            <a:r>
              <a:rPr lang="en-US" sz="2200" dirty="0"/>
              <a:t>: Instead of providing the customer with a pre-filled accounts receivable balance, the auditor asks them to state the balance they owe.</a:t>
            </a:r>
          </a:p>
          <a:p>
            <a:pPr lvl="1"/>
            <a:endParaRPr lang="en-GB" b="1" dirty="0"/>
          </a:p>
          <a:p>
            <a:pPr marL="514350" indent="-514350">
              <a:buFont typeface="+mj-lt"/>
              <a:buAutoNum type="arabicPeriod"/>
            </a:pPr>
            <a:endParaRPr lang="en-GB" dirty="0"/>
          </a:p>
        </p:txBody>
      </p:sp>
      <p:pic>
        <p:nvPicPr>
          <p:cNvPr id="1027" name="Picture 3" descr="Envelope Confirmation Letter Icon Vector Stock Vector (Royalty Free)  724016326 | Shutterstock">
            <a:extLst>
              <a:ext uri="{FF2B5EF4-FFF2-40B4-BE49-F238E27FC236}">
                <a16:creationId xmlns:a16="http://schemas.microsoft.com/office/drawing/2014/main" id="{902FE14F-FBEE-03D1-63B4-29E03706E4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90" b="24876"/>
          <a:stretch/>
        </p:blipFill>
        <p:spPr bwMode="auto">
          <a:xfrm>
            <a:off x="10007819" y="2029"/>
            <a:ext cx="2184181" cy="135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55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B50B-5A9D-999D-EE7A-589E07529F6B}"/>
              </a:ext>
            </a:extLst>
          </p:cNvPr>
          <p:cNvSpPr>
            <a:spLocks noGrp="1"/>
          </p:cNvSpPr>
          <p:nvPr>
            <p:ph type="title"/>
          </p:nvPr>
        </p:nvSpPr>
        <p:spPr>
          <a:xfrm>
            <a:off x="165538" y="212725"/>
            <a:ext cx="9997965" cy="1325563"/>
          </a:xfrm>
        </p:spPr>
        <p:txBody>
          <a:bodyPr/>
          <a:lstStyle/>
          <a:p>
            <a:r>
              <a:rPr lang="en-US" dirty="0"/>
              <a:t>Computer-Assisted Audit Techniques (CAAT)</a:t>
            </a:r>
          </a:p>
        </p:txBody>
      </p:sp>
      <p:sp>
        <p:nvSpPr>
          <p:cNvPr id="3" name="Content Placeholder 2">
            <a:extLst>
              <a:ext uri="{FF2B5EF4-FFF2-40B4-BE49-F238E27FC236}">
                <a16:creationId xmlns:a16="http://schemas.microsoft.com/office/drawing/2014/main" id="{C2C42AF3-4445-0E67-0D25-371907FE78C8}"/>
              </a:ext>
            </a:extLst>
          </p:cNvPr>
          <p:cNvSpPr>
            <a:spLocks noGrp="1"/>
          </p:cNvSpPr>
          <p:nvPr>
            <p:ph idx="1"/>
          </p:nvPr>
        </p:nvSpPr>
        <p:spPr/>
        <p:txBody>
          <a:bodyPr>
            <a:normAutofit fontScale="92500" lnSpcReduction="10000"/>
          </a:bodyPr>
          <a:lstStyle/>
          <a:p>
            <a:r>
              <a:rPr lang="en-US" dirty="0"/>
              <a:t>“In exercising due professional care, internal auditors must consider the use of technology-based audit and other data analysis techniques.” (Standard 1220.A2)</a:t>
            </a:r>
          </a:p>
          <a:p>
            <a:r>
              <a:rPr lang="en-US" dirty="0"/>
              <a:t>Example: An internal auditor uses generalized audit software to directly test whether any duplicate payments of invoices exist in the company’s cash disbursements transaction file. The internal auditor uncovers several duplicate payments made throughout the year. The internal auditor may correctly infer that controls to prevent and/or detect such payments on a timely basis did not exist, were designed inadequately, or did not operate effectively.</a:t>
            </a:r>
          </a:p>
          <a:p>
            <a:r>
              <a:rPr lang="en-US" dirty="0"/>
              <a:t>The two most widely used, commercially available, audit software programs are ACL and CaseWare IDEA.</a:t>
            </a:r>
          </a:p>
        </p:txBody>
      </p:sp>
      <p:pic>
        <p:nvPicPr>
          <p:cNvPr id="15362" name="Picture 2" descr="Computer - Free computer icons">
            <a:extLst>
              <a:ext uri="{FF2B5EF4-FFF2-40B4-BE49-F238E27FC236}">
                <a16:creationId xmlns:a16="http://schemas.microsoft.com/office/drawing/2014/main" id="{03783D15-5942-D5E1-CF2D-56FFFADA4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3503" y="76200"/>
            <a:ext cx="1694793" cy="169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621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A8BB-12E3-AA4C-3FDE-27D286067320}"/>
              </a:ext>
            </a:extLst>
          </p:cNvPr>
          <p:cNvSpPr>
            <a:spLocks noGrp="1"/>
          </p:cNvSpPr>
          <p:nvPr>
            <p:ph type="title"/>
          </p:nvPr>
        </p:nvSpPr>
        <p:spPr/>
        <p:txBody>
          <a:bodyPr/>
          <a:lstStyle/>
          <a:p>
            <a:r>
              <a:rPr lang="en-US" dirty="0"/>
              <a:t>WORKING PAPERS</a:t>
            </a:r>
          </a:p>
        </p:txBody>
      </p:sp>
      <p:sp>
        <p:nvSpPr>
          <p:cNvPr id="3" name="Content Placeholder 2">
            <a:extLst>
              <a:ext uri="{FF2B5EF4-FFF2-40B4-BE49-F238E27FC236}">
                <a16:creationId xmlns:a16="http://schemas.microsoft.com/office/drawing/2014/main" id="{BF2841C0-9F0A-2286-48CC-86B82250F432}"/>
              </a:ext>
            </a:extLst>
          </p:cNvPr>
          <p:cNvSpPr>
            <a:spLocks noGrp="1"/>
          </p:cNvSpPr>
          <p:nvPr>
            <p:ph idx="1"/>
          </p:nvPr>
        </p:nvSpPr>
        <p:spPr/>
        <p:txBody>
          <a:bodyPr/>
          <a:lstStyle/>
          <a:p>
            <a:r>
              <a:rPr lang="en-US" dirty="0"/>
              <a:t>IIA Standard 2330: Documenting Information requires internal auditors to record the evidence they accumulate as support for engagement outcomes. </a:t>
            </a:r>
          </a:p>
          <a:p>
            <a:r>
              <a:rPr lang="en-US" dirty="0"/>
              <a:t>Implementation Guide 2330: Documenting Information provides supplemental guidance regarding properly preparing and documenting information in the internal auditor’s working papers. </a:t>
            </a:r>
          </a:p>
        </p:txBody>
      </p:sp>
      <p:pic>
        <p:nvPicPr>
          <p:cNvPr id="16386" name="Picture 2" descr="Paperwork Icons - Free SVG &amp; PNG Paperwork Images - Noun Project">
            <a:extLst>
              <a:ext uri="{FF2B5EF4-FFF2-40B4-BE49-F238E27FC236}">
                <a16:creationId xmlns:a16="http://schemas.microsoft.com/office/drawing/2014/main" id="{53ADE1AA-5A85-D0F9-F02F-484AF52BE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872" y="458787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0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D4CF-CE3E-F3C4-BED2-50FA2A9F01A7}"/>
              </a:ext>
            </a:extLst>
          </p:cNvPr>
          <p:cNvSpPr>
            <a:spLocks noGrp="1"/>
          </p:cNvSpPr>
          <p:nvPr>
            <p:ph type="title"/>
          </p:nvPr>
        </p:nvSpPr>
        <p:spPr/>
        <p:txBody>
          <a:bodyPr/>
          <a:lstStyle/>
          <a:p>
            <a:r>
              <a:rPr lang="en-US" b="1" dirty="0"/>
              <a:t>Practical Example: Employee Attendance and Swipe Card Audit</a:t>
            </a:r>
            <a:endParaRPr lang="en-US" dirty="0"/>
          </a:p>
        </p:txBody>
      </p:sp>
      <p:sp>
        <p:nvSpPr>
          <p:cNvPr id="3" name="Content Placeholder 2">
            <a:extLst>
              <a:ext uri="{FF2B5EF4-FFF2-40B4-BE49-F238E27FC236}">
                <a16:creationId xmlns:a16="http://schemas.microsoft.com/office/drawing/2014/main" id="{887541B2-D178-630B-1C45-08ED7ADECC70}"/>
              </a:ext>
            </a:extLst>
          </p:cNvPr>
          <p:cNvSpPr>
            <a:spLocks noGrp="1"/>
          </p:cNvSpPr>
          <p:nvPr>
            <p:ph idx="1"/>
          </p:nvPr>
        </p:nvSpPr>
        <p:spPr/>
        <p:txBody>
          <a:bodyPr/>
          <a:lstStyle/>
          <a:p>
            <a:pPr marL="0" indent="0">
              <a:buNone/>
            </a:pPr>
            <a:r>
              <a:rPr lang="en-US" dirty="0"/>
              <a:t>"Imagine you are the internal auditor of a company, and the management has asked you to provide assurance as to whether employees are following the company’s attendance policies. The objective of this engagement is to assess the accuracy, effectiveness, and compliance of the swipe card system in managing employee attendance and supporting payroll processes. How would you gather evidence to check this?"</a:t>
            </a:r>
          </a:p>
        </p:txBody>
      </p:sp>
    </p:spTree>
    <p:extLst>
      <p:ext uri="{BB962C8B-B14F-4D97-AF65-F5344CB8AC3E}">
        <p14:creationId xmlns:p14="http://schemas.microsoft.com/office/powerpoint/2010/main" val="409250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BE99-F67D-C819-F473-C49792B80E5A}"/>
              </a:ext>
            </a:extLst>
          </p:cNvPr>
          <p:cNvSpPr>
            <a:spLocks noGrp="1"/>
          </p:cNvSpPr>
          <p:nvPr>
            <p:ph type="title"/>
          </p:nvPr>
        </p:nvSpPr>
        <p:spPr>
          <a:xfrm>
            <a:off x="207580" y="107622"/>
            <a:ext cx="10515600" cy="1325563"/>
          </a:xfrm>
        </p:spPr>
        <p:txBody>
          <a:bodyPr/>
          <a:lstStyle/>
          <a:p>
            <a:r>
              <a:rPr lang="en-US" dirty="0"/>
              <a:t>Types of Working Papers</a:t>
            </a:r>
          </a:p>
        </p:txBody>
      </p:sp>
      <p:sp>
        <p:nvSpPr>
          <p:cNvPr id="3" name="Content Placeholder 2">
            <a:extLst>
              <a:ext uri="{FF2B5EF4-FFF2-40B4-BE49-F238E27FC236}">
                <a16:creationId xmlns:a16="http://schemas.microsoft.com/office/drawing/2014/main" id="{E96A3EAA-C49F-048F-A06E-1818AF7497C9}"/>
              </a:ext>
            </a:extLst>
          </p:cNvPr>
          <p:cNvSpPr>
            <a:spLocks noGrp="1"/>
          </p:cNvSpPr>
          <p:nvPr>
            <p:ph idx="1"/>
          </p:nvPr>
        </p:nvSpPr>
        <p:spPr>
          <a:xfrm>
            <a:off x="394138" y="1539766"/>
            <a:ext cx="10959662" cy="4903075"/>
          </a:xfrm>
        </p:spPr>
        <p:txBody>
          <a:bodyPr>
            <a:normAutofit fontScale="85000" lnSpcReduction="20000"/>
          </a:bodyPr>
          <a:lstStyle/>
          <a:p>
            <a:r>
              <a:rPr lang="en-US" dirty="0"/>
              <a:t>A wide variety of working papers are prepared during an internal audit engagement. </a:t>
            </a:r>
          </a:p>
          <a:p>
            <a:r>
              <a:rPr lang="en-US" dirty="0"/>
              <a:t>The following list is intended to be illustrative rather than all-inclusive:</a:t>
            </a:r>
          </a:p>
          <a:p>
            <a:pPr lvl="1"/>
            <a:r>
              <a:rPr lang="en-US" dirty="0"/>
              <a:t>Work programs used to document the nature, extent, and timing of the specific audit procedures. </a:t>
            </a:r>
          </a:p>
          <a:p>
            <a:pPr lvl="1"/>
            <a:r>
              <a:rPr lang="en-US" dirty="0"/>
              <a:t>Engagement time budgets and resource allocation worksheets.</a:t>
            </a:r>
          </a:p>
          <a:p>
            <a:pPr lvl="1"/>
            <a:r>
              <a:rPr lang="en-US" dirty="0"/>
              <a:t>Questionnaires used to obtain information about the auditee, including its objectives, risks, controls, operating activities, etc.</a:t>
            </a:r>
          </a:p>
          <a:p>
            <a:pPr lvl="1"/>
            <a:r>
              <a:rPr lang="en-US" dirty="0"/>
              <a:t>Process maps or flowcharts used to document process activities, risks, and controls.</a:t>
            </a:r>
          </a:p>
          <a:p>
            <a:pPr lvl="1"/>
            <a:r>
              <a:rPr lang="en-US" dirty="0"/>
              <a:t>Narrative memoranda used to document the results of interviews and other meetings with auditees.</a:t>
            </a:r>
          </a:p>
          <a:p>
            <a:pPr lvl="1"/>
            <a:r>
              <a:rPr lang="en-US" dirty="0"/>
              <a:t>Copies of source documents, such as purchase requisitions, purchase orders, receiving reports, vendor invoices, vouchers, and checks. </a:t>
            </a:r>
          </a:p>
          <a:p>
            <a:pPr lvl="1"/>
            <a:r>
              <a:rPr lang="en-US" dirty="0"/>
              <a:t>Evidence obtained from third parties, such as confirmation responses from customers and representations from outside legal counsel.</a:t>
            </a:r>
          </a:p>
          <a:p>
            <a:pPr lvl="1"/>
            <a:r>
              <a:rPr lang="en-US" dirty="0"/>
              <a:t>Other types of working papers prepared by the internal auditor that reflect work performed (for example, analytical procedures, computerized data analysis, and direct tests of transactions, events, account balances, and performance measurements).</a:t>
            </a:r>
          </a:p>
          <a:p>
            <a:pPr lvl="1"/>
            <a:r>
              <a:rPr lang="en-US" dirty="0"/>
              <a:t>Copies of other important documents, such as minutes of meetings and contracts </a:t>
            </a:r>
          </a:p>
        </p:txBody>
      </p:sp>
    </p:spTree>
    <p:extLst>
      <p:ext uri="{BB962C8B-B14F-4D97-AF65-F5344CB8AC3E}">
        <p14:creationId xmlns:p14="http://schemas.microsoft.com/office/powerpoint/2010/main" val="2837778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7EA2-AEC9-4D3B-1FAA-303A81C2F5B9}"/>
              </a:ext>
            </a:extLst>
          </p:cNvPr>
          <p:cNvSpPr>
            <a:spLocks noGrp="1"/>
          </p:cNvSpPr>
          <p:nvPr>
            <p:ph type="title"/>
          </p:nvPr>
        </p:nvSpPr>
        <p:spPr/>
        <p:txBody>
          <a:bodyPr/>
          <a:lstStyle/>
          <a:p>
            <a:r>
              <a:rPr lang="en-US" dirty="0"/>
              <a:t>Guidelines for Working Paper Preparation</a:t>
            </a:r>
          </a:p>
        </p:txBody>
      </p:sp>
      <p:sp>
        <p:nvSpPr>
          <p:cNvPr id="3" name="Content Placeholder 2">
            <a:extLst>
              <a:ext uri="{FF2B5EF4-FFF2-40B4-BE49-F238E27FC236}">
                <a16:creationId xmlns:a16="http://schemas.microsoft.com/office/drawing/2014/main" id="{3C4A4EC3-521C-F26F-FE3C-C9EBDC8616D4}"/>
              </a:ext>
            </a:extLst>
          </p:cNvPr>
          <p:cNvSpPr>
            <a:spLocks noGrp="1"/>
          </p:cNvSpPr>
          <p:nvPr>
            <p:ph idx="1"/>
          </p:nvPr>
        </p:nvSpPr>
        <p:spPr/>
        <p:txBody>
          <a:bodyPr/>
          <a:lstStyle/>
          <a:p>
            <a:r>
              <a:rPr lang="en-US" dirty="0"/>
              <a:t>The chief audit executive (CAE) is responsible for establishing working paper policies and procedures.</a:t>
            </a:r>
          </a:p>
          <a:p>
            <a:r>
              <a:rPr lang="en-US" dirty="0"/>
              <a:t>Standardized working paper formats help to streamline the audit process and facilitate consistent, high-quality work across engagements.</a:t>
            </a:r>
          </a:p>
          <a:p>
            <a:r>
              <a:rPr lang="en-US" dirty="0"/>
              <a:t>Working paper files should be complete and well-organized. (reference number, signed &amp; dated)</a:t>
            </a:r>
          </a:p>
        </p:txBody>
      </p:sp>
    </p:spTree>
    <p:extLst>
      <p:ext uri="{BB962C8B-B14F-4D97-AF65-F5344CB8AC3E}">
        <p14:creationId xmlns:p14="http://schemas.microsoft.com/office/powerpoint/2010/main" val="1536003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D40D-E769-403C-8F80-CE4DF29B3087}"/>
              </a:ext>
            </a:extLst>
          </p:cNvPr>
          <p:cNvSpPr>
            <a:spLocks noGrp="1"/>
          </p:cNvSpPr>
          <p:nvPr>
            <p:ph type="title"/>
          </p:nvPr>
        </p:nvSpPr>
        <p:spPr>
          <a:xfrm>
            <a:off x="776055" y="2766218"/>
            <a:ext cx="10515600" cy="1325563"/>
          </a:xfrm>
        </p:spPr>
        <p:txBody>
          <a:bodyPr>
            <a:normAutofit/>
          </a:bodyPr>
          <a:lstStyle/>
          <a:p>
            <a:pPr algn="ctr"/>
            <a:r>
              <a:rPr lang="en-US" sz="6600" b="1" dirty="0">
                <a:solidFill>
                  <a:schemeClr val="accent1"/>
                </a:solidFill>
              </a:rPr>
              <a:t>End of Chapter</a:t>
            </a:r>
            <a:endParaRPr lang="en-GB" sz="6600" b="1" dirty="0">
              <a:solidFill>
                <a:schemeClr val="accent1"/>
              </a:solidFill>
            </a:endParaRPr>
          </a:p>
        </p:txBody>
      </p:sp>
    </p:spTree>
    <p:extLst>
      <p:ext uri="{BB962C8B-B14F-4D97-AF65-F5344CB8AC3E}">
        <p14:creationId xmlns:p14="http://schemas.microsoft.com/office/powerpoint/2010/main" val="50754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E054-CF2A-6780-EDE8-1FBCFAA78C30}"/>
              </a:ext>
            </a:extLst>
          </p:cNvPr>
          <p:cNvSpPr>
            <a:spLocks noGrp="1"/>
          </p:cNvSpPr>
          <p:nvPr>
            <p:ph type="title"/>
          </p:nvPr>
        </p:nvSpPr>
        <p:spPr>
          <a:xfrm>
            <a:off x="91966" y="217980"/>
            <a:ext cx="9383110" cy="1325563"/>
          </a:xfrm>
        </p:spPr>
        <p:txBody>
          <a:bodyPr/>
          <a:lstStyle/>
          <a:p>
            <a:r>
              <a:rPr lang="en-US" b="1" dirty="0"/>
              <a:t>What is Audit Evidence in Internal Audit?</a:t>
            </a:r>
          </a:p>
        </p:txBody>
      </p:sp>
      <p:sp>
        <p:nvSpPr>
          <p:cNvPr id="3" name="Content Placeholder 2">
            <a:extLst>
              <a:ext uri="{FF2B5EF4-FFF2-40B4-BE49-F238E27FC236}">
                <a16:creationId xmlns:a16="http://schemas.microsoft.com/office/drawing/2014/main" id="{677E23F5-1428-5812-D620-965FEC34AAF3}"/>
              </a:ext>
            </a:extLst>
          </p:cNvPr>
          <p:cNvSpPr>
            <a:spLocks noGrp="1"/>
          </p:cNvSpPr>
          <p:nvPr>
            <p:ph idx="1"/>
          </p:nvPr>
        </p:nvSpPr>
        <p:spPr>
          <a:xfrm>
            <a:off x="176048" y="1862466"/>
            <a:ext cx="10040007" cy="4441223"/>
          </a:xfrm>
        </p:spPr>
        <p:txBody>
          <a:bodyPr>
            <a:normAutofit fontScale="92500" lnSpcReduction="10000"/>
          </a:bodyPr>
          <a:lstStyle/>
          <a:p>
            <a:r>
              <a:rPr lang="en-US" b="1" dirty="0"/>
              <a:t>Audit evidence in internal audit</a:t>
            </a:r>
            <a:r>
              <a:rPr lang="en-US" dirty="0"/>
              <a:t> refers to the information gathered by an internal auditor to evaluate the effectiveness, efficiency, and compliance of an organization’s processes, systems, and controls. </a:t>
            </a:r>
          </a:p>
          <a:p>
            <a:r>
              <a:rPr lang="en-US" dirty="0"/>
              <a:t>It serves as the foundation for internal audit findings, conclusions, and recommendations, ensuring that issues are addressed, risks are mitigated, and objectives are achieved.</a:t>
            </a:r>
          </a:p>
          <a:p>
            <a:r>
              <a:rPr lang="en-US" dirty="0"/>
              <a:t>Internal auditors rely extensively on seasoned, professional judgment when they formulate conclusions and advice based on evidence they </a:t>
            </a:r>
            <a:r>
              <a:rPr lang="en-US" dirty="0">
                <a:solidFill>
                  <a:schemeClr val="accent1"/>
                </a:solidFill>
              </a:rPr>
              <a:t>gather and evaluate</a:t>
            </a:r>
            <a:r>
              <a:rPr lang="en-US" dirty="0"/>
              <a:t>. </a:t>
            </a:r>
          </a:p>
          <a:p>
            <a:r>
              <a:rPr lang="en-US" dirty="0"/>
              <a:t>The quality of internal auditors’ conclusions and advice depends on their ability to gather and evaluate </a:t>
            </a:r>
            <a:r>
              <a:rPr lang="en-US" dirty="0">
                <a:solidFill>
                  <a:schemeClr val="accent1"/>
                </a:solidFill>
              </a:rPr>
              <a:t>sufficient appropriate evidence </a:t>
            </a:r>
            <a:r>
              <a:rPr lang="en-US" dirty="0"/>
              <a:t>to support their conclusions and advice.</a:t>
            </a:r>
          </a:p>
        </p:txBody>
      </p:sp>
      <p:pic>
        <p:nvPicPr>
          <p:cNvPr id="3074" name="Picture 2" descr="Understanding Audit Evidence: A ...">
            <a:extLst>
              <a:ext uri="{FF2B5EF4-FFF2-40B4-BE49-F238E27FC236}">
                <a16:creationId xmlns:a16="http://schemas.microsoft.com/office/drawing/2014/main" id="{F6C32BC9-BC1B-6799-DD59-B3A1502F9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5567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7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D40D-E769-403C-8F80-CE4DF29B3087}"/>
              </a:ext>
            </a:extLst>
          </p:cNvPr>
          <p:cNvSpPr>
            <a:spLocks noGrp="1"/>
          </p:cNvSpPr>
          <p:nvPr>
            <p:ph type="title"/>
          </p:nvPr>
        </p:nvSpPr>
        <p:spPr>
          <a:xfrm>
            <a:off x="47346" y="57163"/>
            <a:ext cx="11270942" cy="1325563"/>
          </a:xfrm>
        </p:spPr>
        <p:txBody>
          <a:bodyPr/>
          <a:lstStyle/>
          <a:p>
            <a:r>
              <a:rPr lang="en-US" b="1" dirty="0"/>
              <a:t>Professional Skepticism and Reasonable Assurance (1/2)</a:t>
            </a:r>
            <a:endParaRPr lang="en-GB" dirty="0"/>
          </a:p>
        </p:txBody>
      </p:sp>
      <p:graphicFrame>
        <p:nvGraphicFramePr>
          <p:cNvPr id="4" name="Content Placeholder 3">
            <a:extLst>
              <a:ext uri="{FF2B5EF4-FFF2-40B4-BE49-F238E27FC236}">
                <a16:creationId xmlns:a16="http://schemas.microsoft.com/office/drawing/2014/main" id="{3C9AE32B-88C7-4605-9808-8CEA2AED75F1}"/>
              </a:ext>
            </a:extLst>
          </p:cNvPr>
          <p:cNvGraphicFramePr>
            <a:graphicFrameLocks noGrp="1"/>
          </p:cNvGraphicFramePr>
          <p:nvPr>
            <p:ph idx="1"/>
            <p:extLst>
              <p:ext uri="{D42A27DB-BD31-4B8C-83A1-F6EECF244321}">
                <p14:modId xmlns:p14="http://schemas.microsoft.com/office/powerpoint/2010/main" val="3374895658"/>
              </p:ext>
            </p:extLst>
          </p:nvPr>
        </p:nvGraphicFramePr>
        <p:xfrm>
          <a:off x="181304" y="1641641"/>
          <a:ext cx="96143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GLA:D | In Balance">
            <a:extLst>
              <a:ext uri="{FF2B5EF4-FFF2-40B4-BE49-F238E27FC236}">
                <a16:creationId xmlns:a16="http://schemas.microsoft.com/office/drawing/2014/main" id="{357B28DF-9713-29E5-220E-A691FC40F5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3832" y="4122026"/>
            <a:ext cx="2096815" cy="273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1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08D4-7A93-129C-34BC-9EC186848DBD}"/>
              </a:ext>
            </a:extLst>
          </p:cNvPr>
          <p:cNvSpPr>
            <a:spLocks noGrp="1"/>
          </p:cNvSpPr>
          <p:nvPr>
            <p:ph type="title"/>
          </p:nvPr>
        </p:nvSpPr>
        <p:spPr>
          <a:xfrm>
            <a:off x="0" y="365125"/>
            <a:ext cx="11353800" cy="1325563"/>
          </a:xfrm>
        </p:spPr>
        <p:txBody>
          <a:bodyPr/>
          <a:lstStyle/>
          <a:p>
            <a:r>
              <a:rPr lang="en-US" b="1" dirty="0"/>
              <a:t>Professional Skepticism and Reasonable Assurance (2/2)</a:t>
            </a:r>
          </a:p>
        </p:txBody>
      </p:sp>
      <p:sp>
        <p:nvSpPr>
          <p:cNvPr id="3" name="Content Placeholder 2">
            <a:extLst>
              <a:ext uri="{FF2B5EF4-FFF2-40B4-BE49-F238E27FC236}">
                <a16:creationId xmlns:a16="http://schemas.microsoft.com/office/drawing/2014/main" id="{DE395A8F-334F-2CE4-6640-D9BBE6D7A01D}"/>
              </a:ext>
            </a:extLst>
          </p:cNvPr>
          <p:cNvSpPr>
            <a:spLocks noGrp="1"/>
          </p:cNvSpPr>
          <p:nvPr>
            <p:ph idx="1"/>
          </p:nvPr>
        </p:nvSpPr>
        <p:spPr>
          <a:xfrm>
            <a:off x="189186" y="1825625"/>
            <a:ext cx="11164614" cy="4667250"/>
          </a:xfrm>
        </p:spPr>
        <p:txBody>
          <a:bodyPr>
            <a:normAutofit fontScale="85000" lnSpcReduction="20000"/>
          </a:bodyPr>
          <a:lstStyle/>
          <a:p>
            <a:r>
              <a:rPr lang="en-US" dirty="0"/>
              <a:t>The internal auditor must always remember to apply a healthy level of </a:t>
            </a:r>
            <a:r>
              <a:rPr lang="en-US" b="1" dirty="0"/>
              <a:t>professional skepticism</a:t>
            </a:r>
            <a:r>
              <a:rPr lang="en-US" dirty="0"/>
              <a:t> when evaluating audit evidence.</a:t>
            </a:r>
          </a:p>
          <a:p>
            <a:pPr lvl="1"/>
            <a:r>
              <a:rPr lang="en-US" dirty="0"/>
              <a:t>Professional skepticism means that internal auditors take nothing for granted; they continuously question what they hear and see and critically assess audit evidence. They do not assume by default that auditee personnel are either honest or dishonest. </a:t>
            </a:r>
          </a:p>
          <a:p>
            <a:pPr lvl="1"/>
            <a:r>
              <a:rPr lang="en-US" dirty="0"/>
              <a:t>Applying professional skepticism throughout the engagement helps internal auditors remain unbiased and maintain an open mind to form judgments based on the preponderance of evidence gained during an engagement</a:t>
            </a:r>
          </a:p>
          <a:p>
            <a:r>
              <a:rPr lang="en-US" dirty="0"/>
              <a:t>Internal auditors are rarely, if ever, in a position to provide absolute assurance regarding management’s assertions regarding the system of internal controls and performance. </a:t>
            </a:r>
          </a:p>
          <a:p>
            <a:r>
              <a:rPr lang="en-US" b="1" dirty="0"/>
              <a:t>Reasonable assurance </a:t>
            </a:r>
            <a:r>
              <a:rPr lang="en-US" dirty="0"/>
              <a:t>refers to the level of confidence that internal auditors can provide to stakeholders that the organization's objectives are being achieved, risks are effectively managed, and controls are functioning as intended. </a:t>
            </a:r>
          </a:p>
          <a:p>
            <a:pPr lvl="1"/>
            <a:r>
              <a:rPr lang="en-US" dirty="0"/>
              <a:t>Internal auditors’ conclusions and advice must be formed at a reasonable cost within a reasonable length of time to add economic value. Accordingly, internal auditors strive to obtain sufficient appropriate evidence to provide a reasonable basis for formulating conclusions and advice. </a:t>
            </a:r>
          </a:p>
        </p:txBody>
      </p:sp>
    </p:spTree>
    <p:extLst>
      <p:ext uri="{BB962C8B-B14F-4D97-AF65-F5344CB8AC3E}">
        <p14:creationId xmlns:p14="http://schemas.microsoft.com/office/powerpoint/2010/main" val="281547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53E4-A5F1-3826-DC30-EC377A788A8B}"/>
              </a:ext>
            </a:extLst>
          </p:cNvPr>
          <p:cNvSpPr>
            <a:spLocks noGrp="1"/>
          </p:cNvSpPr>
          <p:nvPr>
            <p:ph type="title"/>
          </p:nvPr>
        </p:nvSpPr>
        <p:spPr>
          <a:xfrm>
            <a:off x="149773" y="55071"/>
            <a:ext cx="10515600" cy="1027496"/>
          </a:xfrm>
        </p:spPr>
        <p:txBody>
          <a:bodyPr/>
          <a:lstStyle/>
          <a:p>
            <a:r>
              <a:rPr lang="en-US" b="1" dirty="0"/>
              <a:t>Persuasiveness of Audit Evidence</a:t>
            </a:r>
          </a:p>
        </p:txBody>
      </p:sp>
      <p:sp>
        <p:nvSpPr>
          <p:cNvPr id="3" name="Content Placeholder 2">
            <a:extLst>
              <a:ext uri="{FF2B5EF4-FFF2-40B4-BE49-F238E27FC236}">
                <a16:creationId xmlns:a16="http://schemas.microsoft.com/office/drawing/2014/main" id="{BC621C9D-0E7F-55D4-430E-0A36FF824464}"/>
              </a:ext>
            </a:extLst>
          </p:cNvPr>
          <p:cNvSpPr>
            <a:spLocks noGrp="1"/>
          </p:cNvSpPr>
          <p:nvPr>
            <p:ph idx="1"/>
          </p:nvPr>
        </p:nvSpPr>
        <p:spPr>
          <a:xfrm>
            <a:off x="102475" y="1129861"/>
            <a:ext cx="11653346" cy="5633545"/>
          </a:xfrm>
        </p:spPr>
        <p:txBody>
          <a:bodyPr>
            <a:normAutofit fontScale="85000" lnSpcReduction="20000"/>
          </a:bodyPr>
          <a:lstStyle/>
          <a:p>
            <a:r>
              <a:rPr lang="en-US" dirty="0"/>
              <a:t>Audit evidence is persuasive if it enables the internal auditor to formulate well-founded conclusions and advice confidently. </a:t>
            </a:r>
            <a:r>
              <a:rPr lang="en-US" b="1" dirty="0"/>
              <a:t>To be persuasive, evidence must be: </a:t>
            </a:r>
          </a:p>
          <a:p>
            <a:pPr lvl="1">
              <a:buFont typeface="Wingdings" panose="05000000000000000000" pitchFamily="2" charset="2"/>
              <a:buChar char="ü"/>
            </a:pPr>
            <a:r>
              <a:rPr lang="en-US" b="1" dirty="0"/>
              <a:t>Relevant: </a:t>
            </a:r>
            <a:r>
              <a:rPr lang="en-US" dirty="0"/>
              <a:t>Is the evidence pertinent to the audit objective? Does it logically support the internal auditor’s conclusion or advice?</a:t>
            </a:r>
          </a:p>
          <a:p>
            <a:pPr lvl="1">
              <a:buFont typeface="Wingdings" panose="05000000000000000000" pitchFamily="2" charset="2"/>
              <a:buChar char="ü"/>
            </a:pPr>
            <a:r>
              <a:rPr lang="en-US" b="1" dirty="0"/>
              <a:t>Reliable: </a:t>
            </a:r>
            <a:r>
              <a:rPr lang="en-US" dirty="0"/>
              <a:t>Did the evidence come from a credible source? Did the internal auditor directly obtain the evidence? </a:t>
            </a:r>
          </a:p>
          <a:p>
            <a:pPr lvl="1">
              <a:buFont typeface="Wingdings" panose="05000000000000000000" pitchFamily="2" charset="2"/>
              <a:buChar char="ü"/>
            </a:pPr>
            <a:r>
              <a:rPr lang="en-US" b="1" dirty="0"/>
              <a:t>Sufficient: </a:t>
            </a:r>
            <a:r>
              <a:rPr lang="en-US" dirty="0"/>
              <a:t>Has the internal auditor obtained enough evidence? Do different, but related, pieces of evidence corroborate each other?</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pPr marL="457200" lvl="1" indent="0">
              <a:buNone/>
            </a:pPr>
            <a:endParaRPr lang="en-US" dirty="0"/>
          </a:p>
          <a:p>
            <a:pPr lvl="1">
              <a:buFont typeface="Wingdings" panose="05000000000000000000" pitchFamily="2" charset="2"/>
              <a:buChar char="ü"/>
            </a:pPr>
            <a:endParaRPr lang="en-US" dirty="0"/>
          </a:p>
          <a:p>
            <a:r>
              <a:rPr lang="en-US" b="1" dirty="0"/>
              <a:t>Audit Risk: </a:t>
            </a:r>
            <a:r>
              <a:rPr lang="en-US" dirty="0"/>
              <a:t>The risk of reaching invalid audit conclusions and/or providing faulty advice based on the audit work conducted. Audit risk arises when the evidence is insufficient, irrelevant, or unreliable.</a:t>
            </a:r>
          </a:p>
        </p:txBody>
      </p:sp>
      <p:pic>
        <p:nvPicPr>
          <p:cNvPr id="5122" name="Picture 2" descr="What does it mean to have sufficient appropriate audit evidence? -  Universal CPA Review">
            <a:extLst>
              <a:ext uri="{FF2B5EF4-FFF2-40B4-BE49-F238E27FC236}">
                <a16:creationId xmlns:a16="http://schemas.microsoft.com/office/drawing/2014/main" id="{8B18CC77-24E2-60BD-1DD3-5D1BDE42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317" y="3274957"/>
            <a:ext cx="59436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6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8E2-636F-3B89-8360-E36E327773E5}"/>
              </a:ext>
            </a:extLst>
          </p:cNvPr>
          <p:cNvSpPr>
            <a:spLocks noGrp="1"/>
          </p:cNvSpPr>
          <p:nvPr>
            <p:ph type="title"/>
          </p:nvPr>
        </p:nvSpPr>
        <p:spPr>
          <a:xfrm>
            <a:off x="126124" y="299544"/>
            <a:ext cx="11642531" cy="1660635"/>
          </a:xfrm>
        </p:spPr>
        <p:txBody>
          <a:bodyPr>
            <a:normAutofit fontScale="90000"/>
          </a:bodyPr>
          <a:lstStyle/>
          <a:p>
            <a:r>
              <a:rPr lang="en-US" sz="4000" dirty="0"/>
              <a:t>Practical Example: Employee Attendance and Swipe Card Audit </a:t>
            </a:r>
            <a:r>
              <a:rPr lang="en-US" sz="4000" b="1" dirty="0"/>
              <a:t>(Persuasiveness of Audit Evidence)</a:t>
            </a:r>
            <a:br>
              <a:rPr lang="en-US" b="1" dirty="0"/>
            </a:br>
            <a:endParaRPr lang="en-US" dirty="0"/>
          </a:p>
        </p:txBody>
      </p:sp>
      <p:sp>
        <p:nvSpPr>
          <p:cNvPr id="3" name="Content Placeholder 2">
            <a:extLst>
              <a:ext uri="{FF2B5EF4-FFF2-40B4-BE49-F238E27FC236}">
                <a16:creationId xmlns:a16="http://schemas.microsoft.com/office/drawing/2014/main" id="{6B29A76B-8424-8C5C-EAAD-13C38FDD07AF}"/>
              </a:ext>
            </a:extLst>
          </p:cNvPr>
          <p:cNvSpPr>
            <a:spLocks noGrp="1"/>
          </p:cNvSpPr>
          <p:nvPr>
            <p:ph idx="1"/>
          </p:nvPr>
        </p:nvSpPr>
        <p:spPr/>
        <p:txBody>
          <a:bodyPr>
            <a:normAutofit fontScale="77500" lnSpcReduction="20000"/>
          </a:bodyPr>
          <a:lstStyle/>
          <a:p>
            <a:pPr>
              <a:buFont typeface="+mj-lt"/>
              <a:buAutoNum type="arabicPeriod"/>
            </a:pPr>
            <a:r>
              <a:rPr lang="en-US" b="1" dirty="0"/>
              <a:t>Relevance</a:t>
            </a:r>
            <a:r>
              <a:rPr lang="en-US" dirty="0"/>
              <a:t>:</a:t>
            </a:r>
          </a:p>
          <a:p>
            <a:pPr marL="742950" lvl="1" indent="-285750">
              <a:buFont typeface="+mj-lt"/>
              <a:buAutoNum type="arabicPeriod"/>
            </a:pPr>
            <a:r>
              <a:rPr lang="en-US" dirty="0"/>
              <a:t>Reviewing swipe card logs is relevant to the objective of verifying attendance compliance.</a:t>
            </a:r>
          </a:p>
          <a:p>
            <a:pPr marL="742950" lvl="1" indent="-285750">
              <a:buFont typeface="+mj-lt"/>
              <a:buAutoNum type="arabicPeriod"/>
            </a:pPr>
            <a:r>
              <a:rPr lang="en-US" dirty="0"/>
              <a:t>Reviewing unrelated data, like employee performance reviews, is irrelevant.</a:t>
            </a:r>
          </a:p>
          <a:p>
            <a:pPr>
              <a:buFont typeface="+mj-lt"/>
              <a:buAutoNum type="arabicPeriod"/>
            </a:pPr>
            <a:r>
              <a:rPr lang="en-US" b="1" dirty="0"/>
              <a:t>Reliability</a:t>
            </a:r>
            <a:r>
              <a:rPr lang="en-US" dirty="0"/>
              <a:t>:</a:t>
            </a:r>
          </a:p>
          <a:p>
            <a:pPr marL="742950" lvl="1" indent="-285750">
              <a:buFont typeface="+mj-lt"/>
              <a:buAutoNum type="arabicPeriod"/>
            </a:pPr>
            <a:r>
              <a:rPr lang="en-US" dirty="0"/>
              <a:t>System-generated logs from a secured attendance system are reliable.</a:t>
            </a:r>
          </a:p>
          <a:p>
            <a:pPr marL="742950" lvl="1" indent="-285750">
              <a:buFont typeface="+mj-lt"/>
              <a:buAutoNum type="arabicPeriod"/>
            </a:pPr>
            <a:r>
              <a:rPr lang="en-US" dirty="0"/>
              <a:t>Employee-reported hours without supporting documentation are less reliable.</a:t>
            </a:r>
          </a:p>
          <a:p>
            <a:pPr>
              <a:buFont typeface="+mj-lt"/>
              <a:buAutoNum type="arabicPeriod"/>
            </a:pPr>
            <a:r>
              <a:rPr lang="en-US" b="1" dirty="0"/>
              <a:t>Sufficiency</a:t>
            </a:r>
            <a:r>
              <a:rPr lang="en-US" dirty="0"/>
              <a:t>:</a:t>
            </a:r>
          </a:p>
          <a:p>
            <a:pPr marL="742950" lvl="1" indent="-285750">
              <a:buFont typeface="+mj-lt"/>
              <a:buAutoNum type="arabicPeriod"/>
            </a:pPr>
            <a:r>
              <a:rPr lang="en-US" dirty="0"/>
              <a:t>Reviewing attendance logs for one department or one week is insufficient.</a:t>
            </a:r>
          </a:p>
          <a:p>
            <a:pPr marL="742950" lvl="1" indent="-285750">
              <a:buFont typeface="+mj-lt"/>
              <a:buAutoNum type="arabicPeriod"/>
            </a:pPr>
            <a:r>
              <a:rPr lang="en-US" dirty="0"/>
              <a:t>Examining logs for multiple departments over several months ensures sufficiency.</a:t>
            </a:r>
          </a:p>
          <a:p>
            <a:pPr>
              <a:buFont typeface="+mj-lt"/>
              <a:buAutoNum type="arabicPeriod"/>
            </a:pPr>
            <a:r>
              <a:rPr lang="en-US" b="1" dirty="0"/>
              <a:t>Appropriateness</a:t>
            </a:r>
            <a:r>
              <a:rPr lang="en-US" dirty="0"/>
              <a:t>:</a:t>
            </a:r>
          </a:p>
          <a:p>
            <a:pPr marL="742950" lvl="1" indent="-285750">
              <a:buFont typeface="+mj-lt"/>
              <a:buAutoNum type="arabicPeriod"/>
            </a:pPr>
            <a:r>
              <a:rPr lang="en-US" dirty="0"/>
              <a:t>System-generated logs verified through observation and system testing are both relevant and reliable, making them appropriate.</a:t>
            </a:r>
          </a:p>
          <a:p>
            <a:pPr>
              <a:buFont typeface="+mj-lt"/>
              <a:buAutoNum type="arabicPeriod"/>
            </a:pPr>
            <a:r>
              <a:rPr lang="en-US" b="1" dirty="0"/>
              <a:t>Audit Risk</a:t>
            </a:r>
            <a:r>
              <a:rPr lang="en-US" dirty="0"/>
              <a:t>:</a:t>
            </a:r>
          </a:p>
          <a:p>
            <a:pPr marL="742950" lvl="1" indent="-285750">
              <a:buFont typeface="+mj-lt"/>
              <a:buAutoNum type="arabicPeriod"/>
            </a:pPr>
            <a:r>
              <a:rPr lang="en-US" dirty="0"/>
              <a:t>If the auditor bases their conclusions solely on unreliable verbal evidence or insufficient sampling, they increase the risk of reaching invalid conclusions and providing faulty advice.</a:t>
            </a:r>
          </a:p>
          <a:p>
            <a:endParaRPr lang="en-US" dirty="0"/>
          </a:p>
        </p:txBody>
      </p:sp>
    </p:spTree>
    <p:extLst>
      <p:ext uri="{BB962C8B-B14F-4D97-AF65-F5344CB8AC3E}">
        <p14:creationId xmlns:p14="http://schemas.microsoft.com/office/powerpoint/2010/main" val="106496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5AB89-2B67-6816-0BBF-9C859E24EEFA}"/>
              </a:ext>
            </a:extLst>
          </p:cNvPr>
          <p:cNvSpPr>
            <a:spLocks noGrp="1"/>
          </p:cNvSpPr>
          <p:nvPr>
            <p:ph idx="1"/>
          </p:nvPr>
        </p:nvSpPr>
        <p:spPr>
          <a:xfrm>
            <a:off x="838200" y="1690688"/>
            <a:ext cx="10515600" cy="4351338"/>
          </a:xfrm>
        </p:spPr>
        <p:txBody>
          <a:bodyPr>
            <a:normAutofit lnSpcReduction="10000"/>
          </a:bodyPr>
          <a:lstStyle/>
          <a:p>
            <a:r>
              <a:rPr lang="en-US" dirty="0"/>
              <a:t>Evidence is considered </a:t>
            </a:r>
            <a:r>
              <a:rPr lang="en-US" b="1" dirty="0"/>
              <a:t>relevant</a:t>
            </a:r>
            <a:r>
              <a:rPr lang="en-US" dirty="0"/>
              <a:t> if it directly pertains to the audit objectives and helps address the audit question being examined. It must logically support the auditor’s conclusions.</a:t>
            </a:r>
          </a:p>
          <a:p>
            <a:r>
              <a:rPr lang="en-US" dirty="0"/>
              <a:t>Example: Assume that an internal auditor wants to determine whether a particular vehicle included in the company’s fixed asset ledger exists and is owned by the company. The internal auditor locates the vehicle in the company’s parking lot. Can the internal auditor reasonably conclude that the vehicle exists just by seeing it? Yes. Can the internal auditor reasonably conclude that the company owns the vehicle just by seeing it? No. The internal auditor would need to inspect pertinent documentary evidence, such as a title of ownership.</a:t>
            </a:r>
          </a:p>
        </p:txBody>
      </p:sp>
      <p:sp>
        <p:nvSpPr>
          <p:cNvPr id="4" name="Title 1">
            <a:extLst>
              <a:ext uri="{FF2B5EF4-FFF2-40B4-BE49-F238E27FC236}">
                <a16:creationId xmlns:a16="http://schemas.microsoft.com/office/drawing/2014/main" id="{0A22477D-3B67-CA72-9AFA-40F9F67B2341}"/>
              </a:ext>
            </a:extLst>
          </p:cNvPr>
          <p:cNvSpPr>
            <a:spLocks noGrp="1"/>
          </p:cNvSpPr>
          <p:nvPr>
            <p:ph type="title"/>
          </p:nvPr>
        </p:nvSpPr>
        <p:spPr>
          <a:xfrm>
            <a:off x="838200" y="365125"/>
            <a:ext cx="10515600" cy="1325563"/>
          </a:xfrm>
        </p:spPr>
        <p:txBody>
          <a:bodyPr/>
          <a:lstStyle/>
          <a:p>
            <a:r>
              <a:rPr lang="en-US" dirty="0"/>
              <a:t>Relevance</a:t>
            </a:r>
          </a:p>
        </p:txBody>
      </p:sp>
    </p:spTree>
    <p:extLst>
      <p:ext uri="{BB962C8B-B14F-4D97-AF65-F5344CB8AC3E}">
        <p14:creationId xmlns:p14="http://schemas.microsoft.com/office/powerpoint/2010/main" val="852038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81,12,Manual Audit Procedur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3622</Words>
  <Application>Microsoft Office PowerPoint</Application>
  <PresentationFormat>Widescreen</PresentationFormat>
  <Paragraphs>238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PowerPoint Presentation</vt:lpstr>
      <vt:lpstr>Introduction</vt:lpstr>
      <vt:lpstr>Practical Example: Employee Attendance and Swipe Card Audit</vt:lpstr>
      <vt:lpstr>What is Audit Evidence in Internal Audit?</vt:lpstr>
      <vt:lpstr>Professional Skepticism and Reasonable Assurance (1/2)</vt:lpstr>
      <vt:lpstr>Professional Skepticism and Reasonable Assurance (2/2)</vt:lpstr>
      <vt:lpstr>Persuasiveness of Audit Evidence</vt:lpstr>
      <vt:lpstr>Practical Example: Employee Attendance and Swipe Card Audit (Persuasiveness of Audit Evidence) </vt:lpstr>
      <vt:lpstr>Relevance</vt:lpstr>
      <vt:lpstr>Reliability &amp; Sufficiency (1/2)</vt:lpstr>
      <vt:lpstr>Reliability &amp; Sufficiency (2/2)</vt:lpstr>
      <vt:lpstr>PowerPoint Presentation</vt:lpstr>
      <vt:lpstr>AUDIT PROCEDURES</vt:lpstr>
      <vt:lpstr>Nature of Audit Procedures</vt:lpstr>
      <vt:lpstr>Extent of Audit Procedures</vt:lpstr>
      <vt:lpstr>Timing of Audit Procedures.</vt:lpstr>
      <vt:lpstr>Audit Procedures</vt:lpstr>
      <vt:lpstr>Scenario: Audit of Employee Attendance Management and Swipe Card System Controls- Audit Procedures</vt:lpstr>
      <vt:lpstr>Inquiry</vt:lpstr>
      <vt:lpstr>Observation</vt:lpstr>
      <vt:lpstr>Inspection</vt:lpstr>
      <vt:lpstr>PowerPoint Presentation</vt:lpstr>
      <vt:lpstr>Vouching</vt:lpstr>
      <vt:lpstr>Tracing</vt:lpstr>
      <vt:lpstr>PowerPoint Presentation</vt:lpstr>
      <vt:lpstr>Reperformance &amp; Analytical Procedures</vt:lpstr>
      <vt:lpstr>Confirmations</vt:lpstr>
      <vt:lpstr>Computer-Assisted Audit Techniques (CAAT)</vt:lpstr>
      <vt:lpstr>WORKING PAPERS</vt:lpstr>
      <vt:lpstr>Types of Working Papers</vt:lpstr>
      <vt:lpstr>Guidelines for Working Paper Preparation</vt:lpstr>
      <vt:lpstr>End of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 (ACCT 337)   Chapter 4 Enterprise Risk Management (ERM)</dc:title>
  <dc:creator>Leila Amer</dc:creator>
  <cp:lastModifiedBy>Leila Amer</cp:lastModifiedBy>
  <cp:revision>179</cp:revision>
  <dcterms:created xsi:type="dcterms:W3CDTF">2020-03-27T12:42:59Z</dcterms:created>
  <dcterms:modified xsi:type="dcterms:W3CDTF">2025-01-11T10:33:46Z</dcterms:modified>
</cp:coreProperties>
</file>