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ppt/notesSlides/notesSlide53.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notesSlides/notesSlide51.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Default Extension="svg" ContentType="image/svg+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commentAuthors.xml" ContentType="application/vnd.openxmlformats-officedocument.presentationml.commentAuthors+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59" r:id="rId2"/>
  </p:sldMasterIdLst>
  <p:notesMasterIdLst>
    <p:notesMasterId r:id="rId59"/>
  </p:notesMasterIdLst>
  <p:handoutMasterIdLst>
    <p:handoutMasterId r:id="rId60"/>
  </p:handoutMasterIdLst>
  <p:sldIdLst>
    <p:sldId id="330" r:id="rId3"/>
    <p:sldId id="408" r:id="rId4"/>
    <p:sldId id="414" r:id="rId5"/>
    <p:sldId id="415" r:id="rId6"/>
    <p:sldId id="448" r:id="rId7"/>
    <p:sldId id="449" r:id="rId8"/>
    <p:sldId id="416" r:id="rId9"/>
    <p:sldId id="417" r:id="rId10"/>
    <p:sldId id="451" r:id="rId11"/>
    <p:sldId id="450" r:id="rId12"/>
    <p:sldId id="463" r:id="rId13"/>
    <p:sldId id="418" r:id="rId14"/>
    <p:sldId id="419" r:id="rId15"/>
    <p:sldId id="420" r:id="rId16"/>
    <p:sldId id="421" r:id="rId17"/>
    <p:sldId id="422" r:id="rId18"/>
    <p:sldId id="423" r:id="rId19"/>
    <p:sldId id="424" r:id="rId20"/>
    <p:sldId id="425" r:id="rId21"/>
    <p:sldId id="426" r:id="rId22"/>
    <p:sldId id="427" r:id="rId23"/>
    <p:sldId id="464" r:id="rId24"/>
    <p:sldId id="428" r:id="rId25"/>
    <p:sldId id="429" r:id="rId26"/>
    <p:sldId id="452" r:id="rId27"/>
    <p:sldId id="430" r:id="rId28"/>
    <p:sldId id="453" r:id="rId29"/>
    <p:sldId id="431" r:id="rId30"/>
    <p:sldId id="432" r:id="rId31"/>
    <p:sldId id="433" r:id="rId32"/>
    <p:sldId id="434" r:id="rId33"/>
    <p:sldId id="435" r:id="rId34"/>
    <p:sldId id="436" r:id="rId35"/>
    <p:sldId id="437" r:id="rId36"/>
    <p:sldId id="438" r:id="rId37"/>
    <p:sldId id="439" r:id="rId38"/>
    <p:sldId id="454" r:id="rId39"/>
    <p:sldId id="440" r:id="rId40"/>
    <p:sldId id="441" r:id="rId41"/>
    <p:sldId id="442" r:id="rId42"/>
    <p:sldId id="443" r:id="rId43"/>
    <p:sldId id="444" r:id="rId44"/>
    <p:sldId id="445" r:id="rId45"/>
    <p:sldId id="446" r:id="rId46"/>
    <p:sldId id="447" r:id="rId47"/>
    <p:sldId id="410" r:id="rId48"/>
    <p:sldId id="413" r:id="rId49"/>
    <p:sldId id="455" r:id="rId50"/>
    <p:sldId id="456" r:id="rId51"/>
    <p:sldId id="457" r:id="rId52"/>
    <p:sldId id="458" r:id="rId53"/>
    <p:sldId id="459" r:id="rId54"/>
    <p:sldId id="460" r:id="rId55"/>
    <p:sldId id="461" r:id="rId56"/>
    <p:sldId id="462" r:id="rId57"/>
    <p:sldId id="298" r:id="rId58"/>
  </p:sldIdLst>
  <p:sldSz cx="9144000" cy="6858000" type="screen4x3"/>
  <p:notesSz cx="6858000" cy="9144000"/>
  <p:embeddedFontLst>
    <p:embeddedFont>
      <p:font typeface="Verdana" pitchFamily="34" charset="0"/>
      <p:regular r:id="rId61"/>
      <p:bold r:id="rId62"/>
      <p:italic r:id="rId63"/>
      <p:boldItalic r:id="rId64"/>
    </p:embeddedFont>
    <p:embeddedFont>
      <p:font typeface="MS PGothic" pitchFamily="34" charset="-128"/>
      <p:regular r:id="rId65"/>
    </p:embeddedFont>
    <p:embeddedFont>
      <p:font typeface="Calibri" pitchFamily="34" charset="0"/>
      <p:regular r:id="rId66"/>
      <p:bold r:id="rId67"/>
    </p:embeddedFont>
    <p:embeddedFont>
      <p:font typeface="Noto Sans Symbols" charset="0"/>
      <p:regular r:id="rId6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xmlns="">
        <p15:guide id="1" orient="horz" pos="3974" userDrawn="1">
          <p15:clr>
            <a:srgbClr val="A4A3A4"/>
          </p15:clr>
        </p15:guide>
        <p15:guide id="2" pos="295" userDrawn="1">
          <p15:clr>
            <a:srgbClr val="A4A3A4"/>
          </p15:clr>
        </p15:guide>
        <p15:guide id="3" orient="horz" pos="4178" userDrawn="1">
          <p15:clr>
            <a:srgbClr val="A4A3A4"/>
          </p15:clr>
        </p15:guide>
        <p15:guide id="4" orient="horz" pos="119" userDrawn="1">
          <p15:clr>
            <a:srgbClr val="A4A3A4"/>
          </p15:clr>
        </p15:guide>
        <p15:guide id="5" orient="horz" pos="822" userDrawn="1">
          <p15:clr>
            <a:srgbClr val="A4A3A4"/>
          </p15:clr>
        </p15:guide>
        <p15:guide id="6" orient="horz" pos="981" userDrawn="1">
          <p15:clr>
            <a:srgbClr val="A4A3A4"/>
          </p15:clr>
        </p15:guide>
        <p15:guide id="7" pos="635" userDrawn="1">
          <p15:clr>
            <a:srgbClr val="A4A3A4"/>
          </p15:clr>
        </p15:guide>
        <p15:guide id="8" pos="1008" userDrawn="1">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ffrey Holcomb" initials="" lastIdx="3" clrIdx="0"/>
  <p:cmAuthor id="1" name="Ruchi Sachdev" initials="" lastIdx="8" clrIdx="1"/>
  <p:cmAuthor id="2" name="Sarah Reusché" initials="" lastIdx="13" clrIdx="2"/>
  <p:cmAuthor id="3" name="Nitin Shankar" initials="" lastIdx="6" clrIdx="3"/>
  <p:cmAuthor id="4" name="Kristen Flathman" initials="" lastIdx="1" clrIdx="4"/>
  <p:cmAuthor id="5" name="Ben Schroeter" initials="" lastIdx="0" clrIdx="5"/>
  <p:cmAuthor id="6" name="AnnMarie Short" initials="AS" lastIdx="35" clrIdx="6">
    <p:extLst>
      <p:ext uri="{19B8F6BF-5375-455C-9EA6-DF929625EA0E}">
        <p15:presenceInfo xmlns:p15="http://schemas.microsoft.com/office/powerpoint/2012/main" xmlns="" userId="5a9a73d1263ca8f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7FA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40F9630F-82C1-40B7-BC3A-925EFCFF5E92}">
  <a:tblStyle styleId="{40F9630F-82C1-40B7-BC3A-925EFCFF5E92}" styleName="Table_0">
    <a:wholeTbl>
      <a:tcTxStyle b="off" i="off">
        <a:font>
          <a:latin typeface="Arial"/>
          <a:ea typeface="Arial"/>
          <a:cs typeface="Arial"/>
        </a:font>
        <a:schemeClr val="dk1"/>
      </a:tcTxStyle>
      <a:tcStyle>
        <a:tcBdr>
          <a:left>
            <a:ln w="9525" cap="flat" cmpd="sng">
              <a:solidFill>
                <a:srgbClr val="000000">
                  <a:alpha val="0"/>
                </a:srgbClr>
              </a:solidFill>
              <a:prstDash val="solid"/>
              <a:round/>
              <a:headEnd type="none" w="med" len="med"/>
              <a:tailEnd type="none" w="med" len="med"/>
            </a:ln>
          </a:left>
          <a:right>
            <a:ln w="9525" cap="flat" cmpd="sng">
              <a:solidFill>
                <a:srgbClr val="000000">
                  <a:alpha val="0"/>
                </a:srgbClr>
              </a:solidFill>
              <a:prstDash val="solid"/>
              <a:round/>
              <a:headEnd type="none" w="med" len="med"/>
              <a:tailEnd type="none" w="med" len="med"/>
            </a:ln>
          </a:right>
          <a:top>
            <a:ln w="12700" cap="flat" cmpd="sng">
              <a:solidFill>
                <a:schemeClr val="accent1"/>
              </a:solidFill>
              <a:prstDash val="solid"/>
              <a:round/>
              <a:headEnd type="none" w="med" len="med"/>
              <a:tailEnd type="none" w="med" len="med"/>
            </a:ln>
          </a:top>
          <a:bottom>
            <a:ln w="12700" cap="flat" cmpd="sng">
              <a:solidFill>
                <a:schemeClr val="accent1"/>
              </a:solidFill>
              <a:prstDash val="solid"/>
              <a:round/>
              <a:headEnd type="none" w="med" len="med"/>
              <a:tailEnd type="none" w="med" len="med"/>
            </a:ln>
          </a:bottom>
          <a:insideH>
            <a:ln w="9525" cap="flat" cmpd="sng">
              <a:solidFill>
                <a:srgbClr val="000000">
                  <a:alpha val="0"/>
                </a:srgbClr>
              </a:solidFill>
              <a:prstDash val="solid"/>
              <a:round/>
              <a:headEnd type="none" w="med" len="med"/>
              <a:tailEnd type="none" w="med" len="med"/>
            </a:ln>
          </a:insideH>
          <a:insideV>
            <a:ln w="9525" cap="flat" cmpd="sng">
              <a:solidFill>
                <a:srgbClr val="000000">
                  <a:alpha val="0"/>
                </a:srgbClr>
              </a:solidFill>
              <a:prstDash val="solid"/>
              <a:round/>
              <a:headEnd type="none" w="med" len="med"/>
              <a:tailEnd type="none" w="med" len="med"/>
            </a:ln>
          </a:insideV>
        </a:tcBdr>
        <a:fill>
          <a:solidFill>
            <a:srgbClr val="FFFFFF">
              <a:alpha val="0"/>
            </a:srgbClr>
          </a:solid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i="off"/>
      <a:tcStyle>
        <a:tcBdr/>
      </a:tcStyle>
    </a:lastCol>
    <a:firstCol>
      <a:tcTxStyle b="on" i="off"/>
      <a:tcStyle>
        <a:tcBdr/>
      </a:tcStyle>
    </a:firstCol>
    <a:lastRow>
      <a:tcTxStyle b="on" i="off"/>
      <a:tcStyle>
        <a:tcBdr>
          <a:top>
            <a:ln w="12700" cap="flat" cmpd="sng">
              <a:solidFill>
                <a:schemeClr val="accent1"/>
              </a:solidFill>
              <a:prstDash val="solid"/>
              <a:round/>
              <a:headEnd type="none" w="med" len="med"/>
              <a:tailEnd type="none" w="med" len="med"/>
            </a:ln>
          </a:top>
        </a:tcBdr>
        <a:fill>
          <a:solidFill>
            <a:srgbClr val="FFFFFF">
              <a:alpha val="0"/>
            </a:srgbClr>
          </a:solidFill>
        </a:fill>
      </a:tcStyle>
    </a:lastRow>
    <a:firstRow>
      <a:tcTxStyle b="on" i="off"/>
      <a:tcStyle>
        <a:tcBdr>
          <a:bottom>
            <a:ln w="12700" cap="flat" cmpd="sng">
              <a:solidFill>
                <a:schemeClr val="accent1"/>
              </a:solidFill>
              <a:prstDash val="solid"/>
              <a:round/>
              <a:headEnd type="none" w="med" len="med"/>
              <a:tailEnd type="none" w="med" len="med"/>
            </a:ln>
          </a:bottom>
        </a:tcBdr>
        <a:fill>
          <a:solidFill>
            <a:srgbClr val="FFFFFF">
              <a:alpha val="0"/>
            </a:srgb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6022" autoAdjust="0"/>
    <p:restoredTop sz="80774" autoAdjust="0"/>
  </p:normalViewPr>
  <p:slideViewPr>
    <p:cSldViewPr snapToGrid="0" snapToObjects="1">
      <p:cViewPr varScale="1">
        <p:scale>
          <a:sx n="71" d="100"/>
          <a:sy n="71" d="100"/>
        </p:scale>
        <p:origin x="-1152" y="-72"/>
      </p:cViewPr>
      <p:guideLst>
        <p:guide orient="horz" pos="3974"/>
        <p:guide orient="horz" pos="4178"/>
        <p:guide orient="horz" pos="119"/>
        <p:guide orient="horz" pos="822"/>
        <p:guide orient="horz" pos="981"/>
        <p:guide pos="295"/>
        <p:guide pos="635"/>
        <p:guide pos="1008"/>
      </p:guideLst>
    </p:cSldViewPr>
  </p:slideViewPr>
  <p:outlineViewPr>
    <p:cViewPr>
      <p:scale>
        <a:sx n="33" d="100"/>
        <a:sy n="33" d="100"/>
      </p:scale>
      <p:origin x="0" y="-30312"/>
    </p:cViewPr>
  </p:outlineViewPr>
  <p:notesTextViewPr>
    <p:cViewPr>
      <p:scale>
        <a:sx n="100" d="100"/>
        <a:sy n="100" d="100"/>
      </p:scale>
      <p:origin x="0" y="0"/>
    </p:cViewPr>
  </p:notesTextViewPr>
  <p:sorterViewPr>
    <p:cViewPr>
      <p:scale>
        <a:sx n="100" d="100"/>
        <a:sy n="100" d="100"/>
      </p:scale>
      <p:origin x="0" y="-3346"/>
    </p:cViewPr>
  </p:sorterViewPr>
  <p:notesViewPr>
    <p:cSldViewPr snapToGrid="0" snapToObjects="1">
      <p:cViewPr varScale="1">
        <p:scale>
          <a:sx n="51" d="100"/>
          <a:sy n="51" d="100"/>
        </p:scale>
        <p:origin x="2692" y="24"/>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font" Target="fonts/font3.fntdata"/><Relationship Id="rId68" Type="http://schemas.openxmlformats.org/officeDocument/2006/relationships/font" Target="fonts/font8.fntdata"/><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font" Target="fonts/font6.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font" Target="fonts/font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handoutMaster" Target="handoutMasters/handoutMaster1.xml"/><Relationship Id="rId65" Type="http://schemas.openxmlformats.org/officeDocument/2006/relationships/font" Target="fonts/font5.fntdata"/><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font" Target="fonts/font4.fntdata"/><Relationship Id="rId69"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notesMaster" Target="notesMasters/notesMaster1.xml"/><Relationship Id="rId67" Type="http://schemas.openxmlformats.org/officeDocument/2006/relationships/font" Target="fonts/font7.fntdata"/><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font" Target="fonts/font2.fntdata"/><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885CB01-6679-D646-ACB3-8B04B786C15F}" type="datetimeFigureOut">
              <a:rPr lang="en-US" smtClean="0"/>
              <a:pPr/>
              <a:t>1/13/2024</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82AC0F4D-8A6F-1C4A-B6BF-1558431E4F79}" type="slidenum">
              <a:rPr lang="en-US" smtClean="0"/>
              <a:pPr/>
              <a:t>‹#›</a:t>
            </a:fld>
            <a:endParaRPr lang="en-US" dirty="0"/>
          </a:p>
        </p:txBody>
      </p:sp>
    </p:spTree>
    <p:extLst>
      <p:ext uri="{BB962C8B-B14F-4D97-AF65-F5344CB8AC3E}">
        <p14:creationId xmlns:p14="http://schemas.microsoft.com/office/powerpoint/2010/main" xmlns="" val="35540630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799" cy="4572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4" name="Shape 4"/>
          <p:cNvSpPr txBox="1">
            <a:spLocks noGrp="1"/>
          </p:cNvSpPr>
          <p:nvPr>
            <p:ph type="dt" idx="10"/>
          </p:nvPr>
        </p:nvSpPr>
        <p:spPr>
          <a:xfrm>
            <a:off x="3884612" y="0"/>
            <a:ext cx="2971799" cy="457200"/>
          </a:xfrm>
          <a:prstGeom prst="rect">
            <a:avLst/>
          </a:prstGeom>
          <a:noFill/>
          <a:ln>
            <a:noFill/>
          </a:ln>
        </p:spPr>
        <p:txBody>
          <a:bodyPr lIns="91425" tIns="91425" rIns="91425" bIns="91425" anchor="t" anchorCtr="0"/>
          <a:lstStyle>
            <a:lvl1pPr marL="0" marR="0" lvl="0" indent="0" algn="r"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 name="Shape 5"/>
          <p:cNvSpPr>
            <a:spLocks noGrp="1" noRot="1" noChangeAspect="1"/>
          </p:cNvSpPr>
          <p:nvPr>
            <p:ph type="sldImg" idx="3"/>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6" name="Shape 6"/>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200" b="0" i="0" u="none" strike="noStrike" cap="none">
                <a:solidFill>
                  <a:schemeClr val="dk1"/>
                </a:solidFill>
                <a:latin typeface="Arial"/>
                <a:ea typeface="Arial"/>
                <a:cs typeface="Arial"/>
                <a:sym typeface="Arial"/>
              </a:defRPr>
            </a:lvl2pPr>
            <a:lvl3pPr marL="914400" marR="0" lvl="2" indent="0" algn="l" rtl="0">
              <a:spcBef>
                <a:spcPts val="0"/>
              </a:spcBef>
              <a:buNone/>
              <a:defRPr sz="1200" b="0" i="0" u="none" strike="noStrike" cap="none">
                <a:solidFill>
                  <a:schemeClr val="dk1"/>
                </a:solidFill>
                <a:latin typeface="Arial"/>
                <a:ea typeface="Arial"/>
                <a:cs typeface="Arial"/>
                <a:sym typeface="Arial"/>
              </a:defRPr>
            </a:lvl3pPr>
            <a:lvl4pPr marL="1371600" marR="0" lvl="3" indent="0" algn="l" rtl="0">
              <a:spcBef>
                <a:spcPts val="0"/>
              </a:spcBef>
              <a:buNone/>
              <a:defRPr sz="1200" b="0" i="0" u="none" strike="noStrike" cap="none">
                <a:solidFill>
                  <a:schemeClr val="dk1"/>
                </a:solidFill>
                <a:latin typeface="Arial"/>
                <a:ea typeface="Arial"/>
                <a:cs typeface="Arial"/>
                <a:sym typeface="Arial"/>
              </a:defRPr>
            </a:lvl4pPr>
            <a:lvl5pPr marL="1828800" marR="0" lvl="4" indent="0" algn="l" rtl="0">
              <a:spcBef>
                <a:spcPts val="0"/>
              </a:spcBef>
              <a:buNone/>
              <a:defRPr sz="1200" b="0" i="0" u="none" strike="noStrike" cap="none">
                <a:solidFill>
                  <a:schemeClr val="dk1"/>
                </a:solidFill>
                <a:latin typeface="Arial"/>
                <a:ea typeface="Arial"/>
                <a:cs typeface="Arial"/>
                <a:sym typeface="Arial"/>
              </a:defRPr>
            </a:lvl5pPr>
            <a:lvl6pPr marL="2286000" marR="0" lvl="5" indent="0" algn="l" rtl="0">
              <a:spcBef>
                <a:spcPts val="0"/>
              </a:spcBef>
              <a:buNone/>
              <a:defRPr sz="1200" b="0" i="0" u="none" strike="noStrike" cap="none">
                <a:solidFill>
                  <a:schemeClr val="dk1"/>
                </a:solidFill>
                <a:latin typeface="Arial"/>
                <a:ea typeface="Arial"/>
                <a:cs typeface="Arial"/>
                <a:sym typeface="Arial"/>
              </a:defRPr>
            </a:lvl6pPr>
            <a:lvl7pPr marL="2743200" marR="0" lvl="6" indent="0" algn="l" rtl="0">
              <a:spcBef>
                <a:spcPts val="0"/>
              </a:spcBef>
              <a:buNone/>
              <a:defRPr sz="1200" b="0" i="0" u="none" strike="noStrike" cap="none">
                <a:solidFill>
                  <a:schemeClr val="dk1"/>
                </a:solidFill>
                <a:latin typeface="Arial"/>
                <a:ea typeface="Arial"/>
                <a:cs typeface="Arial"/>
                <a:sym typeface="Arial"/>
              </a:defRPr>
            </a:lvl7pPr>
            <a:lvl8pPr marL="3200400" marR="0" lvl="7" indent="0" algn="l" rtl="0">
              <a:spcBef>
                <a:spcPts val="0"/>
              </a:spcBef>
              <a:buNone/>
              <a:defRPr sz="1200" b="0" i="0" u="none" strike="noStrike" cap="none">
                <a:solidFill>
                  <a:schemeClr val="dk1"/>
                </a:solidFill>
                <a:latin typeface="Arial"/>
                <a:ea typeface="Arial"/>
                <a:cs typeface="Arial"/>
                <a:sym typeface="Arial"/>
              </a:defRPr>
            </a:lvl8pPr>
            <a:lvl9pPr marL="3657600" marR="0" lvl="8" indent="0" algn="l" rtl="0">
              <a:spcBef>
                <a:spcPts val="0"/>
              </a:spcBef>
              <a:buNone/>
              <a:defRPr sz="1200" b="0" i="0" u="none" strike="noStrike" cap="none">
                <a:solidFill>
                  <a:schemeClr val="dk1"/>
                </a:solidFill>
                <a:latin typeface="Arial"/>
                <a:ea typeface="Arial"/>
                <a:cs typeface="Arial"/>
                <a:sym typeface="Arial"/>
              </a:defRPr>
            </a:lvl9pPr>
          </a:lstStyle>
          <a:p>
            <a:endParaRPr/>
          </a:p>
        </p:txBody>
      </p:sp>
      <p:sp>
        <p:nvSpPr>
          <p:cNvPr id="7" name="Shape 7"/>
          <p:cNvSpPr txBox="1">
            <a:spLocks noGrp="1"/>
          </p:cNvSpPr>
          <p:nvPr>
            <p:ph type="ftr" idx="11"/>
          </p:nvPr>
        </p:nvSpPr>
        <p:spPr>
          <a:xfrm>
            <a:off x="0" y="8685213"/>
            <a:ext cx="2971799" cy="457200"/>
          </a:xfrm>
          <a:prstGeom prst="rect">
            <a:avLst/>
          </a:prstGeom>
          <a:noFill/>
          <a:ln>
            <a:noFill/>
          </a:ln>
        </p:spPr>
        <p:txBody>
          <a:bodyPr lIns="91425" tIns="91425" rIns="91425" bIns="91425" anchor="b" anchorCtr="0"/>
          <a:lstStyle>
            <a:lvl1pPr marL="0" marR="0" lvl="0" indent="0" algn="l" rtl="0">
              <a:spcBef>
                <a:spcPts val="0"/>
              </a:spcBef>
              <a:buNone/>
              <a:defRPr sz="12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8" name="Shape 8"/>
          <p:cNvSpPr txBox="1">
            <a:spLocks noGrp="1"/>
          </p:cNvSpPr>
          <p:nvPr>
            <p:ph type="sldNum" idx="12"/>
          </p:nvPr>
        </p:nvSpPr>
        <p:spPr>
          <a:xfrm>
            <a:off x="3884612" y="8685213"/>
            <a:ext cx="2971799" cy="457200"/>
          </a:xfrm>
          <a:prstGeom prst="rect">
            <a:avLst/>
          </a:prstGeom>
          <a:noFill/>
          <a:ln>
            <a:noFill/>
          </a:ln>
        </p:spPr>
        <p:txBody>
          <a:bodyPr lIns="91425" tIns="45700" rIns="91425" bIns="45700" anchor="b" anchorCtr="0">
            <a:noAutofit/>
          </a:bodyPr>
          <a:lstStyle/>
          <a:p>
            <a:pPr marL="0" marR="0" lvl="0" indent="0" algn="r" rtl="0">
              <a:spcBef>
                <a:spcPts val="0"/>
              </a:spcBef>
              <a:buSzPct val="25000"/>
              <a:buNone/>
            </a:pPr>
            <a:fld id="{00000000-1234-1234-1234-123412341234}" type="slidenum">
              <a:rPr lang="en-US" sz="12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7102709"/>
      </p:ext>
    </p:extLst>
  </p:cSld>
  <p:clrMap bg1="lt1" tx1="dk1" bg2="dk2" tx2="lt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cap="none" dirty="0">
                <a:solidFill>
                  <a:schemeClr val="dk1"/>
                </a:solidFill>
                <a:latin typeface="Arial"/>
                <a:ea typeface="Arial"/>
                <a:cs typeface="Arial"/>
                <a:sym typeface="Arial"/>
              </a:rPr>
              <a:t>If this PowerPoint presentation contains mathematical equations, you may need to check that your computer has the following installed:</a:t>
            </a:r>
          </a:p>
          <a:p>
            <a:r>
              <a:rPr lang="en-US" sz="1200" b="0" i="0" u="none" strike="noStrike" kern="1200" cap="none" dirty="0">
                <a:solidFill>
                  <a:schemeClr val="dk1"/>
                </a:solidFill>
                <a:latin typeface="Arial"/>
                <a:ea typeface="Arial"/>
                <a:cs typeface="Arial"/>
                <a:sym typeface="Arial"/>
              </a:rPr>
              <a:t>1) MathType Plugin</a:t>
            </a:r>
          </a:p>
          <a:p>
            <a:r>
              <a:rPr lang="en-US" sz="1200" b="0" i="0" u="none" strike="noStrike" kern="1200" cap="none" dirty="0">
                <a:solidFill>
                  <a:schemeClr val="dk1"/>
                </a:solidFill>
                <a:latin typeface="Arial"/>
                <a:ea typeface="Arial"/>
                <a:cs typeface="Arial"/>
                <a:sym typeface="Arial"/>
              </a:rPr>
              <a:t>2) Math Player (free versions available)</a:t>
            </a:r>
          </a:p>
          <a:p>
            <a:r>
              <a:rPr lang="en-US" sz="1200" b="0" i="0" u="none" strike="noStrike" kern="1200" cap="none" dirty="0">
                <a:solidFill>
                  <a:schemeClr val="dk1"/>
                </a:solidFill>
                <a:latin typeface="Arial"/>
                <a:ea typeface="Arial"/>
                <a:cs typeface="Arial"/>
                <a:sym typeface="Arial"/>
              </a:rPr>
              <a:t>3) NVDA Reader (free versions available)</a:t>
            </a:r>
            <a:endParaRPr lang="en-US" dirty="0"/>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060269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42452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smtClean="0">
                <a:solidFill>
                  <a:prstClr val="black"/>
                </a:solidFill>
                <a:latin typeface="Arial"/>
                <a:ea typeface="Arial"/>
                <a:cs typeface="Arial"/>
                <a:sym typeface="Arial"/>
              </a:rPr>
              <a:t>Figure </a:t>
            </a:r>
            <a:r>
              <a:rPr lang="en-US" sz="1200" b="0" i="1" u="none" strike="noStrike" kern="1200" cap="none" dirty="0">
                <a:solidFill>
                  <a:prstClr val="black"/>
                </a:solidFill>
                <a:latin typeface="Arial"/>
                <a:ea typeface="Arial"/>
                <a:cs typeface="Arial"/>
                <a:sym typeface="Arial"/>
              </a:rPr>
              <a:t>6.3, Page 352. </a:t>
            </a:r>
          </a:p>
          <a:p>
            <a:pPr lvl="0" defTabSz="914400"/>
            <a:r>
              <a:rPr lang="en-US" sz="1200" b="0" i="0" u="none" strike="noStrike" kern="1200" cap="none" dirty="0">
                <a:solidFill>
                  <a:prstClr val="black"/>
                </a:solidFill>
                <a:latin typeface="Arial"/>
                <a:ea typeface="Arial"/>
                <a:cs typeface="Arial"/>
                <a:sym typeface="Arial"/>
              </a:rPr>
              <a:t>In this general model of online consumer behavior, the decision to purchase is shaped by background demographic factors, several intervening factors, and, finally, influenced greatly by clickstream behavior very near to the precise moment of purchase.</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a model of online consumer behavior, as follows: Background factors include culture, social norms, psychological factors and background demographic factors. Intervening factors include brand, marketing communications stimuli, firm capabilities, website and mobile platform features, consumer skills, product characteristics, purchasing attitudes, perceived behavioral control, and social networks. The final influence is clickstream behavior near to the precise moment of purchase.</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751635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6972753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876700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3044154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8442000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181281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83524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19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0005986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693121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788166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718459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8803172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03274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479935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70561487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31350581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6.6, Page 370. </a:t>
            </a:r>
          </a:p>
          <a:p>
            <a:pPr lvl="0" defTabSz="914400"/>
            <a:r>
              <a:rPr lang="en-US" sz="1200" b="0" i="0" u="none" strike="noStrike" kern="1200" cap="none" dirty="0">
                <a:solidFill>
                  <a:prstClr val="black"/>
                </a:solidFill>
                <a:latin typeface="Arial"/>
                <a:ea typeface="Arial"/>
                <a:cs typeface="Arial"/>
                <a:sym typeface="Arial"/>
              </a:rPr>
              <a:t>Millions of publishers have audiences to sell, and pages to fill with ads. Thousands of advertisers are looking for audiences. Ad networks are intermediaries that connect publishers with marketers.</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how an advertising network works, as follows: Step 1, consumer requests web page from ad network member site. 2, merchant server connects to ad network ad server. 3, ad server reads cookie, checks database for profile. 4, ad server selects and serves an appropriate display ad based in profile. 5, ad network follows consumer from site to site through use of tracking files.</a:t>
            </a:r>
            <a:endParaRPr lang="en-US"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326185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29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2767759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52978500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785026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017350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0752901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9498161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3281061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2429330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366147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121440808"/>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8728544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39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888275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5797839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679138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52330791"/>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28149727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57212011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8505056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20062067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44769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12058028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6.9, Page 404. </a:t>
            </a:r>
          </a:p>
          <a:p>
            <a:pPr lvl="0" defTabSz="914400"/>
            <a:r>
              <a:rPr lang="en-US" sz="1200" b="0" i="0" u="none" strike="noStrike" kern="1200" cap="none" dirty="0">
                <a:solidFill>
                  <a:prstClr val="black"/>
                </a:solidFill>
                <a:latin typeface="Arial"/>
                <a:ea typeface="Arial"/>
                <a:cs typeface="Arial"/>
                <a:sym typeface="Arial"/>
              </a:rPr>
              <a:t>This is an example of a CRM system. The system captures customer information from all customer touchpoints as well as other data sources, merges the data, and aggregates it into a single customer data repository or data warehouse where it can be used to provide better service, as well as to construct customer profiles for marketing purposes. Online analytical processing (OLAP) allows managers to dynamically analyze customer activities to spot trends or problems involving customers. Other analytical software programs analyze aggregate customer behavior to identify profitable and unprofitable customers as well as customer activities.</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a customer relationship management system, as follows: Customer touch points include the telephone, sales force, website, in store, social networks, and mail. The touch points generate the transaction processing and operational data collection, followed by data aggregation, data cleaning, and customer database and data warehouse, leading to business intelligence, data mining, analysis and reporting and modelling, which contributes to marketing campaign management, advertising campaign management, and behavioral targeting.</a:t>
            </a:r>
            <a:endParaRPr lang="en-IN"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97224816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49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16817427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6.10, Page 408. </a:t>
            </a:r>
          </a:p>
          <a:p>
            <a:pPr lvl="0" defTabSz="914400"/>
            <a:r>
              <a:rPr lang="en-US" sz="1200" b="0" i="0" u="none" strike="noStrike" kern="1200" cap="none" dirty="0">
                <a:solidFill>
                  <a:prstClr val="black"/>
                </a:solidFill>
                <a:latin typeface="Arial"/>
                <a:ea typeface="Arial"/>
                <a:cs typeface="Arial"/>
                <a:sym typeface="Arial"/>
              </a:rPr>
              <a:t>The conversion of visitors into customers, and then loyal customers, is a complex and long-term process that may take several months.</a:t>
            </a:r>
          </a:p>
          <a:p>
            <a:pPr lvl="0" defTabSz="914400"/>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an online consumer purchasing model, as follows:  During the awareness and need recognition phase of the consumer decision making process, market communications like search engines, display ads, e mail, affiliates, social networks, blogs, mobile ads, and apps generate 100,000 impressions, 10,000 search clicks and 1,500 likes. During the search phase, website hits result in 1,000 unique visitors, 1 percent of the impressions. During the evaluation of alternatives, page views, stickiness and site design are used. During the purchase phase, acquisition, conversion leads to 50 purchases, a 5 percent rate. During the post purchase behavior and loyalty phase, 12 loyal customers were acquired, 25 percent retention.</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50</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0349198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51</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41505004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65317993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52</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6363057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53</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45334636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6.11, Page 413. </a:t>
            </a:r>
          </a:p>
          <a:p>
            <a:pPr lvl="0" defTabSz="914400">
              <a:defRPr/>
            </a:pPr>
            <a:r>
              <a:rPr lang="en-US" sz="1200" b="0" i="0" u="none" strike="noStrike" kern="1200" cap="none" dirty="0">
                <a:solidFill>
                  <a:prstClr val="black"/>
                </a:solidFill>
                <a:latin typeface="Arial"/>
                <a:ea typeface="Arial"/>
                <a:cs typeface="Arial"/>
                <a:sym typeface="Arial"/>
              </a:rPr>
              <a:t>Marketing analytics help e-commerce firms to better understand consumer behavior at each stage of the online purchasing process.</a:t>
            </a:r>
          </a:p>
          <a:p>
            <a:pPr lvl="0" defTabSz="914400">
              <a:defRPr/>
            </a:pPr>
            <a:endParaRPr lang="en-US" sz="12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the marketing analytics associated with the steps in the online purchasing process, as follows, as follows: During awareness inbound phase, unique visitors. During the engagement phase, page views, duration, and content views. During the interaction phase, posts, likes, pins and tweets, and comments. During purchase phase, enter cart page, register, purchase, and abandon. During the post purchase service or loyalty phase, repeat customers, social site buzz, and service requests.</a:t>
            </a: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54</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3901646372"/>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55</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2523376022"/>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Shape 38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2" name="Shape 38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dirty="0"/>
          </a:p>
        </p:txBody>
      </p:sp>
      <p:sp>
        <p:nvSpPr>
          <p:cNvPr id="383" name="Shape 383"/>
          <p:cNvSpPr txBox="1">
            <a:spLocks noGrp="1"/>
          </p:cNvSpPr>
          <p:nvPr>
            <p:ph type="sldNum" idx="12"/>
          </p:nvPr>
        </p:nvSpPr>
        <p:spPr>
          <a:xfrm>
            <a:off x="3884612" y="8685213"/>
            <a:ext cx="2971800" cy="457200"/>
          </a:xfrm>
          <a:prstGeom prst="rect">
            <a:avLst/>
          </a:prstGeom>
        </p:spPr>
        <p:txBody>
          <a:bodyPr lIns="91425" tIns="45700" rIns="91425" bIns="45700" anchor="b" anchorCtr="0">
            <a:noAutofit/>
          </a:bodyPr>
          <a:lstStyle/>
          <a:p>
            <a:pPr lvl="0">
              <a:spcBef>
                <a:spcPts val="0"/>
              </a:spcBef>
              <a:buClr>
                <a:srgbClr val="000000"/>
              </a:buClr>
              <a:buSzPct val="25000"/>
              <a:buFont typeface="Arial"/>
              <a:buNone/>
            </a:pPr>
            <a:fld id="{00000000-1234-1234-1234-123412341234}" type="slidenum">
              <a:rPr lang="en-US"/>
              <a:pPr lvl="0">
                <a:spcBef>
                  <a:spcPts val="0"/>
                </a:spcBef>
                <a:buClr>
                  <a:srgbClr val="000000"/>
                </a:buClr>
                <a:buSzPct val="25000"/>
                <a:buFont typeface="Arial"/>
                <a:buNone/>
              </a:pPr>
              <a:t>56</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6</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5428026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defTabSz="914400">
              <a:defRPr/>
            </a:pPr>
            <a:r>
              <a:rPr lang="en-US" sz="1200" b="0" i="1" u="none" strike="noStrike" kern="1200" cap="none" dirty="0">
                <a:solidFill>
                  <a:prstClr val="black"/>
                </a:solidFill>
                <a:latin typeface="Arial"/>
                <a:ea typeface="Arial"/>
                <a:cs typeface="Arial"/>
                <a:sym typeface="Arial"/>
              </a:rPr>
              <a:t>Figure 6.1, Page 350. </a:t>
            </a:r>
          </a:p>
          <a:p>
            <a:pPr lvl="0" defTabSz="914400"/>
            <a:r>
              <a:rPr lang="en-US" sz="1200" b="0" i="0" u="none" strike="noStrike" kern="1200" cap="none" dirty="0">
                <a:solidFill>
                  <a:prstClr val="black"/>
                </a:solidFill>
                <a:latin typeface="Arial"/>
                <a:ea typeface="Arial"/>
                <a:cs typeface="Arial"/>
                <a:sym typeface="Arial"/>
              </a:rPr>
              <a:t>Consumer behavior models try to predict the decisions that consumers make in the marketplace.</a:t>
            </a:r>
          </a:p>
          <a:p>
            <a:r>
              <a:rPr lang="en-US" sz="1200" b="0" i="0" u="none" strike="noStrike" kern="1200" cap="none" dirty="0">
                <a:solidFill>
                  <a:prstClr val="black"/>
                </a:solidFill>
                <a:latin typeface="Arial"/>
                <a:ea typeface="Arial"/>
                <a:cs typeface="Arial"/>
                <a:sym typeface="Arial"/>
              </a:rPr>
              <a:t>SOURCE: Based on </a:t>
            </a:r>
            <a:r>
              <a:rPr lang="en-US" sz="1200" b="0" i="0" u="none" strike="noStrike" kern="1200" cap="none" baseline="0" dirty="0">
                <a:solidFill>
                  <a:schemeClr val="dk1"/>
                </a:solidFill>
                <a:latin typeface="Arial"/>
                <a:ea typeface="Arial"/>
                <a:cs typeface="Arial"/>
                <a:sym typeface="Arial"/>
              </a:rPr>
              <a:t>Kotler and Armstrong, Principles of Marketing, 13e, 2009, Pearson Education.</a:t>
            </a:r>
          </a:p>
          <a:p>
            <a:endParaRPr lang="en-US" sz="1200" b="0" i="0" u="none" strike="noStrike" kern="1200" cap="none" baseline="0" dirty="0">
              <a:solidFill>
                <a:schemeClr val="dk1"/>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a general model of consumer behavior, as follows: Independent demographic variables such as cultural, social, and psychological variables are background factors. Intervening variables include brand, marketing communications stimuli and firm capabilities, and include other market stimuli, social networks, and communities. Dependent variables include in store behavior and buyer decisions.</a:t>
            </a:r>
            <a:endParaRPr lang="en-US" sz="1200" b="0" i="0" u="none" strike="noStrike" kern="1200" cap="none" dirty="0">
              <a:solidFill>
                <a:prstClr val="black"/>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7</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917836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8</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7706171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193087"/>
            <a:ext cx="5927942" cy="4949325"/>
          </a:xfrm>
        </p:spPr>
        <p:txBody>
          <a:bodyPr/>
          <a:lstStyle/>
          <a:p>
            <a:pPr lvl="0" defTabSz="914400">
              <a:defRPr/>
            </a:pPr>
            <a:r>
              <a:rPr lang="en-US" sz="1400" b="0" i="1" u="none" strike="noStrike" kern="1200" cap="none" dirty="0">
                <a:solidFill>
                  <a:prstClr val="black"/>
                </a:solidFill>
                <a:latin typeface="Arial"/>
                <a:ea typeface="Arial"/>
                <a:cs typeface="Arial"/>
                <a:sym typeface="Arial"/>
              </a:rPr>
              <a:t>Figure 6.2, Page 351. </a:t>
            </a:r>
          </a:p>
          <a:p>
            <a:pPr lvl="0" defTabSz="914400">
              <a:defRPr/>
            </a:pPr>
            <a:endParaRPr lang="en-US" sz="1400" b="0" i="0" u="none" strike="noStrike" kern="1200" cap="none" dirty="0">
              <a:solidFill>
                <a:prstClr val="black"/>
              </a:solidFill>
              <a:latin typeface="Arial"/>
              <a:ea typeface="Arial"/>
              <a:cs typeface="Arial"/>
              <a:sym typeface="Arial"/>
            </a:endParaRPr>
          </a:p>
          <a:p>
            <a:r>
              <a:rPr lang="en-US" sz="1200" b="0" i="0" u="sng" strike="noStrike" kern="1200" cap="none" baseline="0" dirty="0">
                <a:solidFill>
                  <a:schemeClr val="dk1"/>
                </a:solidFill>
                <a:latin typeface="Arial"/>
                <a:ea typeface="Arial"/>
                <a:cs typeface="Arial"/>
                <a:sym typeface="Arial"/>
              </a:rPr>
              <a:t>Alt Text</a:t>
            </a:r>
          </a:p>
          <a:p>
            <a:r>
              <a:rPr lang="en-US" sz="1200" b="0" i="0" u="none" strike="noStrike" kern="1200" cap="none" baseline="0" dirty="0">
                <a:solidFill>
                  <a:schemeClr val="dk1"/>
                </a:solidFill>
                <a:latin typeface="+mn-lt"/>
                <a:ea typeface="Arial"/>
                <a:cs typeface="Arial"/>
                <a:sym typeface="Arial"/>
              </a:rPr>
              <a:t>Long description: </a:t>
            </a:r>
            <a:r>
              <a:rPr lang="en-US" sz="1200" b="0" i="0" u="none" strike="noStrike" kern="1200" cap="none" dirty="0">
                <a:solidFill>
                  <a:schemeClr val="dk1"/>
                </a:solidFill>
                <a:effectLst/>
                <a:latin typeface="Arial"/>
                <a:ea typeface="Calibri" panose="020F0502020204030204" pitchFamily="34" charset="0"/>
                <a:cs typeface="Arial"/>
                <a:sym typeface="Arial"/>
              </a:rPr>
              <a:t>An illustration depicts the consumer decision process and supporting communications, as follows: The consumer decision process begins with awareness and need recognition, then search, then evaluation of alternatives, then purchase, and then post purchase behavior or loyalty. Online marketing communications tools supporting awareness and need recognition include targeted display ads, targeted e mail ads, and social media. Offline marketing communications supporting awareness and need recognition include mass media, T V, radio, print media, and social networks. Online marketing communications supporting search include search engines, online catalogs, site visits, targeted e mail, and social networks. Offline marketing communications supporting search include catalogs, print ads, mass media, salespeople, product raters, store visits, and social networks.  Online marketing communications supporting evaluation of alternatives include search engines, online catalogs, site visits, product reviews, user evaluations, and social networks. Offline marketing communications supporting evaluation of alternatives include reference groups, opinion leaders, mass media, product raters, store visits, social networks. Online marketing communications supporting purchase include online promotions, discounts, targeted e mail, and flash sales. Offline marketing communications supporting purchase include promotions, direct mail, mass media, and print mail. Online marketing communications supporting post purchase behavior include communities of consumption, newsletters, customer e mail, online updates, and social networks. Offline communications for supporting post purchase behavior include warranties, service calls, parts and repair, consumer groups, social networks.</a:t>
            </a:r>
            <a:endParaRPr lang="en-IN" sz="1200" b="0" i="0" u="none" strike="noStrike" kern="1200" cap="none" dirty="0">
              <a:solidFill>
                <a:schemeClr val="dk1"/>
              </a:solidFill>
              <a:latin typeface="Arial"/>
              <a:ea typeface="Arial"/>
              <a:cs typeface="Arial"/>
              <a:sym typeface="Arial"/>
            </a:endParaRPr>
          </a:p>
        </p:txBody>
      </p:sp>
      <p:sp>
        <p:nvSpPr>
          <p:cNvPr id="4" name="Slide Number Placeholder 3"/>
          <p:cNvSpPr>
            <a:spLocks noGrp="1"/>
          </p:cNvSpPr>
          <p:nvPr>
            <p:ph type="sldNum" idx="10"/>
          </p:nvPr>
        </p:nvSpPr>
        <p:spPr/>
        <p:txBody>
          <a:bodyPr/>
          <a:lstStyle/>
          <a:p>
            <a:pPr marL="0" marR="0" lvl="0" indent="0" algn="r" rtl="0">
              <a:spcBef>
                <a:spcPts val="0"/>
              </a:spcBef>
              <a:buSzPct val="25000"/>
              <a:buNone/>
            </a:pPr>
            <a:fld id="{00000000-1234-1234-1234-123412341234}" type="slidenum">
              <a:rPr lang="en-US" sz="1200" b="0" i="0" u="none" strike="noStrike" cap="none" smtClean="0">
                <a:solidFill>
                  <a:schemeClr val="dk1"/>
                </a:solidFill>
                <a:latin typeface="Arial"/>
                <a:ea typeface="Arial"/>
                <a:cs typeface="Arial"/>
                <a:sym typeface="Arial"/>
              </a:rPr>
              <a:pPr marL="0" marR="0" lvl="0" indent="0" algn="r" rtl="0">
                <a:spcBef>
                  <a:spcPts val="0"/>
                </a:spcBef>
                <a:buSzPct val="25000"/>
                <a:buNone/>
              </a:pPr>
              <a:t>9</a:t>
            </a:fld>
            <a:endParaRPr lang="en-US" sz="12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3963640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hapter Opener-add copyright">
    <p:spTree>
      <p:nvGrpSpPr>
        <p:cNvPr id="1" name="Shape 37"/>
        <p:cNvGrpSpPr/>
        <p:nvPr/>
      </p:nvGrpSpPr>
      <p:grpSpPr>
        <a:xfrm>
          <a:off x="0" y="0"/>
          <a:ext cx="0" cy="0"/>
          <a:chOff x="0" y="0"/>
          <a:chExt cx="0" cy="0"/>
        </a:xfrm>
      </p:grpSpPr>
      <p:sp>
        <p:nvSpPr>
          <p:cNvPr id="38" name="Title Placeholder"/>
          <p:cNvSpPr txBox="1">
            <a:spLocks noGrp="1"/>
          </p:cNvSpPr>
          <p:nvPr>
            <p:ph type="title"/>
          </p:nvPr>
        </p:nvSpPr>
        <p:spPr>
          <a:xfrm>
            <a:off x="457200" y="215371"/>
            <a:ext cx="8229600" cy="622828"/>
          </a:xfrm>
          <a:prstGeom prst="rect">
            <a:avLst/>
          </a:prstGeom>
          <a:noFill/>
          <a:ln>
            <a:noFill/>
          </a:ln>
        </p:spPr>
        <p:txBody>
          <a:bodyPr lIns="91425" tIns="91425" rIns="91425" bIns="91425" anchor="ctr"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9" name="Content Placeholder"/>
          <p:cNvSpPr txBox="1">
            <a:spLocks noGrp="1"/>
          </p:cNvSpPr>
          <p:nvPr>
            <p:ph type="body" idx="1"/>
          </p:nvPr>
        </p:nvSpPr>
        <p:spPr>
          <a:xfrm>
            <a:off x="457200" y="958098"/>
            <a:ext cx="8229600" cy="478970"/>
          </a:xfrm>
          <a:prstGeom prst="rect">
            <a:avLst/>
          </a:prstGeom>
          <a:noFill/>
          <a:ln>
            <a:noFill/>
          </a:ln>
        </p:spPr>
        <p:txBody>
          <a:bodyPr lIns="91425" tIns="91425" rIns="91425" bIns="91425" anchor="ctr" anchorCtr="0"/>
          <a:lstStyle>
            <a:lvl1pPr marL="0" marR="0" lvl="0" indent="0" algn="l" rtl="0">
              <a:spcBef>
                <a:spcPts val="0"/>
              </a:spcBef>
              <a:buClr>
                <a:srgbClr val="007FA3"/>
              </a:buClr>
              <a:buFont typeface="Arial"/>
              <a:buNone/>
              <a:defRPr sz="2000" b="0" i="0" u="none" strike="noStrike" cap="none">
                <a:solidFill>
                  <a:srgbClr val="007FA3"/>
                </a:solidFill>
                <a:latin typeface="+mn-lt"/>
                <a:ea typeface="Arial"/>
                <a:cs typeface="Arial"/>
                <a:sym typeface="Arial"/>
              </a:defRPr>
            </a:lvl1pPr>
            <a:lvl2pPr marL="0" marR="0" lvl="1"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2pPr>
            <a:lvl3pPr marL="0" marR="0" lvl="2" indent="0" algn="l" rtl="0">
              <a:spcBef>
                <a:spcPts val="0"/>
              </a:spcBef>
              <a:buClr>
                <a:srgbClr val="007FA3"/>
              </a:buClr>
              <a:buFont typeface="Noto Sans Symbols"/>
              <a:buNone/>
              <a:defRPr sz="2400" b="0" i="0" u="none" strike="noStrike" cap="none">
                <a:solidFill>
                  <a:schemeClr val="lt1"/>
                </a:solidFill>
                <a:latin typeface="Arial"/>
                <a:ea typeface="Arial"/>
                <a:cs typeface="Arial"/>
                <a:sym typeface="Arial"/>
              </a:defRPr>
            </a:lvl3pPr>
            <a:lvl4pPr marL="0" marR="0" lvl="3"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4pPr>
            <a:lvl5pPr marL="0" marR="0" lvl="4"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5pPr>
            <a:lvl6pPr marL="0" marR="0" lvl="5"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6pPr>
            <a:lvl7pPr marL="0" marR="0" lvl="6"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7pPr>
            <a:lvl8pPr marL="0" marR="0" lvl="7"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8pPr>
            <a:lvl9pPr marL="0" marR="0" lvl="8" indent="0" algn="l" rtl="0">
              <a:spcBef>
                <a:spcPts val="0"/>
              </a:spcBef>
              <a:buClr>
                <a:srgbClr val="007FA3"/>
              </a:buClr>
              <a:buFont typeface="Arial"/>
              <a:buNone/>
              <a:defRPr sz="2400" b="0" i="0" u="none" strike="noStrike" cap="none">
                <a:solidFill>
                  <a:schemeClr val="lt1"/>
                </a:solidFill>
                <a:latin typeface="Arial"/>
                <a:ea typeface="Arial"/>
                <a:cs typeface="Arial"/>
                <a:sym typeface="Arial"/>
              </a:defRPr>
            </a:lvl9pPr>
          </a:lstStyle>
          <a:p>
            <a:endParaRPr dirty="0"/>
          </a:p>
        </p:txBody>
      </p:sp>
      <p:sp>
        <p:nvSpPr>
          <p:cNvPr id="4" name="Content Placeholder 3">
            <a:extLst>
              <a:ext uri="{FF2B5EF4-FFF2-40B4-BE49-F238E27FC236}">
                <a16:creationId xmlns:a16="http://schemas.microsoft.com/office/drawing/2014/main" xmlns="" id="{6EE677B9-EC76-47FA-B8D6-49D033518C61}"/>
              </a:ext>
            </a:extLst>
          </p:cNvPr>
          <p:cNvSpPr>
            <a:spLocks noGrp="1"/>
          </p:cNvSpPr>
          <p:nvPr>
            <p:ph sz="quarter" idx="13" hasCustomPrompt="1"/>
          </p:nvPr>
        </p:nvSpPr>
        <p:spPr>
          <a:xfrm>
            <a:off x="457200" y="1600200"/>
            <a:ext cx="4397375" cy="4525963"/>
          </a:xfrm>
        </p:spPr>
        <p:txBody>
          <a:bodyPr/>
          <a:lstStyle>
            <a:lvl1pPr marL="101600" indent="0">
              <a:buNone/>
              <a:defRPr/>
            </a:lvl1pPr>
          </a:lstStyle>
          <a:p>
            <a:pPr lvl="0"/>
            <a:r>
              <a:rPr lang="en-US" dirty="0"/>
              <a:t>Image of front cover</a:t>
            </a:r>
          </a:p>
        </p:txBody>
      </p:sp>
      <p:sp>
        <p:nvSpPr>
          <p:cNvPr id="6" name="Content Placeholder 5">
            <a:extLst>
              <a:ext uri="{FF2B5EF4-FFF2-40B4-BE49-F238E27FC236}">
                <a16:creationId xmlns:a16="http://schemas.microsoft.com/office/drawing/2014/main" xmlns="" id="{F4ED3915-2147-4382-A599-2376CC8854D1}"/>
              </a:ext>
            </a:extLst>
          </p:cNvPr>
          <p:cNvSpPr>
            <a:spLocks noGrp="1"/>
          </p:cNvSpPr>
          <p:nvPr>
            <p:ph sz="quarter" idx="14" hasCustomPrompt="1"/>
          </p:nvPr>
        </p:nvSpPr>
        <p:spPr>
          <a:xfrm>
            <a:off x="5029200" y="1600200"/>
            <a:ext cx="3657600" cy="1492250"/>
          </a:xfrm>
        </p:spPr>
        <p:txBody>
          <a:bodyPr anchor="b"/>
          <a:lstStyle>
            <a:lvl1pPr marL="101600" indent="0" algn="ctr">
              <a:buNone/>
              <a:defRPr sz="3000" b="1">
                <a:latin typeface="+mn-lt"/>
              </a:defRPr>
            </a:lvl1pPr>
            <a:lvl2pPr marL="558800" indent="0">
              <a:buNone/>
              <a:defRPr/>
            </a:lvl2pPr>
          </a:lstStyle>
          <a:p>
            <a:pPr lvl="0"/>
            <a:r>
              <a:rPr lang="en-US" dirty="0"/>
              <a:t>Chapter #</a:t>
            </a:r>
          </a:p>
        </p:txBody>
      </p:sp>
      <p:sp>
        <p:nvSpPr>
          <p:cNvPr id="8" name="Content Placeholder 7">
            <a:extLst>
              <a:ext uri="{FF2B5EF4-FFF2-40B4-BE49-F238E27FC236}">
                <a16:creationId xmlns:a16="http://schemas.microsoft.com/office/drawing/2014/main" xmlns="" id="{3B38FD8D-0DB0-4A1A-A3F1-E26B606AC837}"/>
              </a:ext>
            </a:extLst>
          </p:cNvPr>
          <p:cNvSpPr>
            <a:spLocks noGrp="1"/>
          </p:cNvSpPr>
          <p:nvPr>
            <p:ph sz="quarter" idx="15" hasCustomPrompt="1"/>
          </p:nvPr>
        </p:nvSpPr>
        <p:spPr>
          <a:xfrm>
            <a:off x="5029200" y="3252788"/>
            <a:ext cx="3657600" cy="2873375"/>
          </a:xfrm>
        </p:spPr>
        <p:txBody>
          <a:bodyPr/>
          <a:lstStyle>
            <a:lvl1pPr marL="0" indent="0" algn="ctr">
              <a:buNone/>
              <a:defRPr sz="2200">
                <a:latin typeface="+mn-lt"/>
              </a:defRPr>
            </a:lvl1pPr>
          </a:lstStyle>
          <a:p>
            <a:pPr lvl="0"/>
            <a:r>
              <a:rPr lang="en-US" dirty="0"/>
              <a:t>Chapter name</a:t>
            </a:r>
          </a:p>
        </p:txBody>
      </p:sp>
      <p:sp>
        <p:nvSpPr>
          <p:cNvPr id="12" name="Shape 13">
            <a:extLst>
              <a:ext uri="{FF2B5EF4-FFF2-40B4-BE49-F238E27FC236}">
                <a16:creationId xmlns:a16="http://schemas.microsoft.com/office/drawing/2014/main" xmlns="" id="{C5328E6C-2B17-49B8-8712-6C0E107A1D99}"/>
              </a:ext>
            </a:extLst>
          </p:cNvPr>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3" name="Shape 14">
            <a:extLst>
              <a:ext uri="{FF2B5EF4-FFF2-40B4-BE49-F238E27FC236}">
                <a16:creationId xmlns:a16="http://schemas.microsoft.com/office/drawing/2014/main" xmlns="" id="{CE0B5B1C-8858-43DC-BD75-C546F4738779}"/>
              </a:ext>
            </a:extLst>
          </p:cNvPr>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
        <p:nvSpPr>
          <p:cNvPr id="9" name="Picture Placeholder 8">
            <a:extLst>
              <a:ext uri="{FF2B5EF4-FFF2-40B4-BE49-F238E27FC236}">
                <a16:creationId xmlns:a16="http://schemas.microsoft.com/office/drawing/2014/main" xmlns="" id="{51B8939D-A957-42F9-A1B5-556D29D235AB}"/>
              </a:ext>
            </a:extLst>
          </p:cNvPr>
          <p:cNvSpPr>
            <a:spLocks noGrp="1"/>
          </p:cNvSpPr>
          <p:nvPr>
            <p:ph type="pic" sz="quarter" idx="16" hasCustomPrompt="1"/>
          </p:nvPr>
        </p:nvSpPr>
        <p:spPr>
          <a:xfrm>
            <a:off x="457200" y="6400801"/>
            <a:ext cx="1001713" cy="228600"/>
          </a:xfrm>
        </p:spPr>
        <p:txBody>
          <a:bodyPr anchor="ctr"/>
          <a:lstStyle>
            <a:lvl1pPr>
              <a:buNone/>
              <a:defRPr sz="1200">
                <a:latin typeface="Verdana" panose="020B0604030504040204" pitchFamily="34" charset="0"/>
                <a:ea typeface="Verdana" panose="020B0604030504040204" pitchFamily="34" charset="0"/>
              </a:defRPr>
            </a:lvl1pPr>
          </a:lstStyle>
          <a:p>
            <a:r>
              <a:rPr lang="en-US" dirty="0"/>
              <a:t>Logo</a:t>
            </a:r>
          </a:p>
        </p:txBody>
      </p:sp>
      <p:sp>
        <p:nvSpPr>
          <p:cNvPr id="18" name="Content Placeholder 17">
            <a:extLst>
              <a:ext uri="{FF2B5EF4-FFF2-40B4-BE49-F238E27FC236}">
                <a16:creationId xmlns:a16="http://schemas.microsoft.com/office/drawing/2014/main" xmlns="" id="{0CF87F15-2C58-4DFC-BACB-0E2C6507BCDE}"/>
              </a:ext>
            </a:extLst>
          </p:cNvPr>
          <p:cNvSpPr>
            <a:spLocks noGrp="1"/>
          </p:cNvSpPr>
          <p:nvPr>
            <p:ph sz="quarter" idx="17" hasCustomPrompt="1"/>
          </p:nvPr>
        </p:nvSpPr>
        <p:spPr>
          <a:xfrm>
            <a:off x="2097088" y="6400800"/>
            <a:ext cx="6589712" cy="228600"/>
          </a:xfrm>
        </p:spPr>
        <p:txBody>
          <a:bodyPr anchor="ctr"/>
          <a:lstStyle>
            <a:lvl1pPr algn="r">
              <a:buNone/>
              <a:defRPr sz="1200">
                <a:latin typeface="Verdana" panose="020B0604030504040204" pitchFamily="34" charset="0"/>
                <a:ea typeface="Verdana" panose="020B0604030504040204" pitchFamily="34" charset="0"/>
              </a:defRPr>
            </a:lvl1pPr>
          </a:lstStyle>
          <a:p>
            <a:pPr lvl="0"/>
            <a:r>
              <a:rPr lang="en-US" dirty="0"/>
              <a:t>Copyright Information</a:t>
            </a:r>
          </a:p>
        </p:txBody>
      </p:sp>
    </p:spTree>
    <p:extLst>
      <p:ext uri="{BB962C8B-B14F-4D97-AF65-F5344CB8AC3E}">
        <p14:creationId xmlns:p14="http://schemas.microsoft.com/office/powerpoint/2010/main" xmlns="" val="839355990"/>
      </p:ext>
    </p:extLst>
  </p:cSld>
  <p:clrMapOvr>
    <a:masterClrMapping/>
  </p:clrMapOvr>
  <p:extLst>
    <p:ext uri="{DCECCB84-F9BA-43D5-87BE-67443E8EF086}">
      <p15:sldGuideLst xmlns:p15="http://schemas.microsoft.com/office/powerpoint/2012/main" xmlns="">
        <p15:guide id="1" orient="horz" pos="4176"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Figure + Caption">
    <p:spTree>
      <p:nvGrpSpPr>
        <p:cNvPr id="1" name="Shape 53"/>
        <p:cNvGrpSpPr/>
        <p:nvPr/>
      </p:nvGrpSpPr>
      <p:grpSpPr>
        <a:xfrm>
          <a:off x="0" y="0"/>
          <a:ext cx="0" cy="0"/>
          <a:chOff x="0" y="0"/>
          <a:chExt cx="0" cy="0"/>
        </a:xfrm>
      </p:grpSpPr>
      <p:sp>
        <p:nvSpPr>
          <p:cNvPr id="54" name="Tile Placeholder"/>
          <p:cNvSpPr txBox="1">
            <a:spLocks noGrp="1"/>
          </p:cNvSpPr>
          <p:nvPr>
            <p:ph type="title" hasCustomPrompt="1"/>
          </p:nvPr>
        </p:nvSpPr>
        <p:spPr>
          <a:xfrm>
            <a:off x="457200" y="241479"/>
            <a:ext cx="8229600" cy="106679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dirty="0"/>
              <a:t>Click to add figure number and title</a:t>
            </a:r>
            <a:endParaRPr dirty="0"/>
          </a:p>
        </p:txBody>
      </p:sp>
      <p:sp>
        <p:nvSpPr>
          <p:cNvPr id="3" name="Picture Placeholder 2">
            <a:extLst>
              <a:ext uri="{FF2B5EF4-FFF2-40B4-BE49-F238E27FC236}">
                <a16:creationId xmlns:a16="http://schemas.microsoft.com/office/drawing/2014/main" xmlns="" id="{AD3CB993-AC2C-41C5-BFB7-F2499EC1A14C}"/>
              </a:ext>
            </a:extLst>
          </p:cNvPr>
          <p:cNvSpPr>
            <a:spLocks noGrp="1"/>
          </p:cNvSpPr>
          <p:nvPr>
            <p:ph type="pic" sz="quarter" idx="13"/>
          </p:nvPr>
        </p:nvSpPr>
        <p:spPr>
          <a:xfrm>
            <a:off x="457200" y="1564404"/>
            <a:ext cx="8232775" cy="3417887"/>
          </a:xfrm>
        </p:spPr>
        <p:txBody>
          <a:bodyPr/>
          <a:lstStyle/>
          <a:p>
            <a:endParaRPr lang="en-US" dirty="0"/>
          </a:p>
        </p:txBody>
      </p:sp>
      <p:sp>
        <p:nvSpPr>
          <p:cNvPr id="55" name="Content Placeholder"/>
          <p:cNvSpPr txBox="1">
            <a:spLocks noGrp="1"/>
          </p:cNvSpPr>
          <p:nvPr>
            <p:ph type="body" idx="1" hasCustomPrompt="1"/>
          </p:nvPr>
        </p:nvSpPr>
        <p:spPr>
          <a:xfrm>
            <a:off x="457200" y="5102487"/>
            <a:ext cx="8229600" cy="1018367"/>
          </a:xfrm>
          <a:prstGeom prst="rect">
            <a:avLst/>
          </a:prstGeom>
          <a:noFill/>
          <a:ln>
            <a:noFill/>
          </a:ln>
        </p:spPr>
        <p:txBody>
          <a:bodyPr lIns="91425" tIns="91425" rIns="91425" bIns="91425" anchor="b" anchorCtr="0"/>
          <a:lstStyle>
            <a:lvl1pPr marL="0" marR="0" lvl="0" indent="0" algn="l" rtl="0">
              <a:spcBef>
                <a:spcPts val="0"/>
              </a:spcBef>
              <a:buClr>
                <a:srgbClr val="007FA3"/>
              </a:buClr>
              <a:buFont typeface="Arial"/>
              <a:buNone/>
              <a:defRPr sz="1200" b="0" i="0" u="none" strike="noStrike" cap="none">
                <a:solidFill>
                  <a:schemeClr val="dk1"/>
                </a:solidFill>
                <a:latin typeface="Arial"/>
                <a:ea typeface="Arial"/>
                <a:cs typeface="Arial"/>
                <a:sym typeface="Arial"/>
              </a:defRPr>
            </a:lvl1pPr>
            <a:lvl2pPr marL="0" marR="0" lvl="1"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2pPr>
            <a:lvl3pPr marL="0" marR="0" lvl="2" indent="0" algn="l" rtl="0">
              <a:spcBef>
                <a:spcPts val="0"/>
              </a:spcBef>
              <a:buClr>
                <a:srgbClr val="007FA3"/>
              </a:buClr>
              <a:buFont typeface="Noto Sans Symbols"/>
              <a:buNone/>
              <a:defRPr sz="1600" b="0" i="0" u="none" strike="noStrike" cap="none">
                <a:solidFill>
                  <a:schemeClr val="dk1"/>
                </a:solidFill>
                <a:latin typeface="Arial"/>
                <a:ea typeface="Arial"/>
                <a:cs typeface="Arial"/>
                <a:sym typeface="Arial"/>
              </a:defRPr>
            </a:lvl3pPr>
            <a:lvl4pPr marL="0" marR="0" lvl="3"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4pPr>
            <a:lvl5pPr marL="0" marR="0" lvl="4"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5pPr>
            <a:lvl6pPr marL="0" marR="0" lvl="5"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6pPr>
            <a:lvl7pPr marL="0" marR="0" lvl="6"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7pPr>
            <a:lvl8pPr marL="0" marR="0" lvl="7"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8pPr>
            <a:lvl9pPr marL="0" marR="0" lvl="8" indent="0" algn="l" rtl="0">
              <a:spcBef>
                <a:spcPts val="0"/>
              </a:spcBef>
              <a:buClr>
                <a:srgbClr val="007FA3"/>
              </a:buClr>
              <a:buFont typeface="Arial"/>
              <a:buNone/>
              <a:defRPr sz="1600" b="0" i="0" u="none" strike="noStrike" cap="none">
                <a:solidFill>
                  <a:schemeClr val="dk1"/>
                </a:solidFill>
                <a:latin typeface="Arial"/>
                <a:ea typeface="Arial"/>
                <a:cs typeface="Arial"/>
                <a:sym typeface="Arial"/>
              </a:defRPr>
            </a:lvl9pPr>
          </a:lstStyle>
          <a:p>
            <a:r>
              <a:rPr lang="en-US" dirty="0"/>
              <a:t>Click to add caption</a:t>
            </a:r>
            <a:endParaRPr dirty="0"/>
          </a:p>
        </p:txBody>
      </p:sp>
      <p:sp>
        <p:nvSpPr>
          <p:cNvPr id="57" name="Shape 57"/>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dk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58" name="Shape 58"/>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dk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dk1"/>
              </a:solidFill>
              <a:latin typeface="Arial"/>
              <a:ea typeface="Arial"/>
              <a:cs typeface="Arial"/>
              <a:sym typeface="Arial"/>
            </a:endParaRPr>
          </a:p>
        </p:txBody>
      </p:sp>
    </p:spTree>
    <p:extLst>
      <p:ext uri="{BB962C8B-B14F-4D97-AF65-F5344CB8AC3E}">
        <p14:creationId xmlns:p14="http://schemas.microsoft.com/office/powerpoint/2010/main" xmlns="" val="1885097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Figure + Caption">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14F033AD-BE5C-406D-991C-6AC56003E70C}"/>
              </a:ext>
            </a:extLst>
          </p:cNvPr>
          <p:cNvSpPr>
            <a:spLocks noGrp="1"/>
          </p:cNvSpPr>
          <p:nvPr>
            <p:ph type="title" hasCustomPrompt="1"/>
          </p:nvPr>
        </p:nvSpPr>
        <p:spPr/>
        <p:txBody>
          <a:bodyPr/>
          <a:lstStyle>
            <a:lvl1pPr>
              <a:defRPr sz="3600">
                <a:latin typeface="+mj-lt"/>
              </a:defRPr>
            </a:lvl1pPr>
          </a:lstStyle>
          <a:p>
            <a:r>
              <a:rPr lang="en-US" dirty="0"/>
              <a:t>Click to add figure number and title</a:t>
            </a:r>
          </a:p>
        </p:txBody>
      </p:sp>
      <p:sp>
        <p:nvSpPr>
          <p:cNvPr id="7" name="Content Placeholder 6">
            <a:extLst>
              <a:ext uri="{FF2B5EF4-FFF2-40B4-BE49-F238E27FC236}">
                <a16:creationId xmlns:a16="http://schemas.microsoft.com/office/drawing/2014/main" xmlns="" id="{9E6B7D3D-89C9-4133-8D8A-D779EB3D311D}"/>
              </a:ext>
            </a:extLst>
          </p:cNvPr>
          <p:cNvSpPr>
            <a:spLocks noGrp="1"/>
          </p:cNvSpPr>
          <p:nvPr>
            <p:ph sz="quarter" idx="13" hasCustomPrompt="1"/>
          </p:nvPr>
        </p:nvSpPr>
        <p:spPr>
          <a:xfrm>
            <a:off x="457200" y="1558412"/>
            <a:ext cx="4484688" cy="3754437"/>
          </a:xfrm>
        </p:spPr>
        <p:txBody>
          <a:bodyPr/>
          <a:lstStyle>
            <a:lvl1pPr>
              <a:defRPr/>
            </a:lvl1pPr>
          </a:lstStyle>
          <a:p>
            <a:pPr lvl="0"/>
            <a:r>
              <a:rPr lang="en-US" dirty="0"/>
              <a:t>Figure</a:t>
            </a:r>
          </a:p>
        </p:txBody>
      </p:sp>
      <p:sp>
        <p:nvSpPr>
          <p:cNvPr id="12" name="Content Placeholder 11">
            <a:extLst>
              <a:ext uri="{FF2B5EF4-FFF2-40B4-BE49-F238E27FC236}">
                <a16:creationId xmlns:a16="http://schemas.microsoft.com/office/drawing/2014/main" xmlns="" id="{5CAF3FDC-1BE7-4A19-A3D7-02B55407B90B}"/>
              </a:ext>
            </a:extLst>
          </p:cNvPr>
          <p:cNvSpPr>
            <a:spLocks noGrp="1"/>
          </p:cNvSpPr>
          <p:nvPr>
            <p:ph sz="quarter" idx="15"/>
          </p:nvPr>
        </p:nvSpPr>
        <p:spPr>
          <a:xfrm>
            <a:off x="5048250" y="1558412"/>
            <a:ext cx="3638550" cy="37544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BF40E849-7663-4A75-9BC8-012C23AC44DF}"/>
              </a:ext>
            </a:extLst>
          </p:cNvPr>
          <p:cNvSpPr>
            <a:spLocks noGrp="1"/>
          </p:cNvSpPr>
          <p:nvPr>
            <p:ph sz="quarter" idx="14" hasCustomPrompt="1"/>
          </p:nvPr>
        </p:nvSpPr>
        <p:spPr>
          <a:xfrm>
            <a:off x="457200" y="5420799"/>
            <a:ext cx="8229600" cy="533400"/>
          </a:xfrm>
        </p:spPr>
        <p:txBody>
          <a:bodyPr/>
          <a:lstStyle>
            <a:lvl1pPr>
              <a:defRPr/>
            </a:lvl1pPr>
          </a:lstStyle>
          <a:p>
            <a:pPr lvl="0"/>
            <a:r>
              <a:rPr lang="en-US" dirty="0"/>
              <a:t>Caption</a:t>
            </a:r>
          </a:p>
        </p:txBody>
      </p:sp>
      <p:sp>
        <p:nvSpPr>
          <p:cNvPr id="3" name="Date Placeholder 2">
            <a:extLst>
              <a:ext uri="{FF2B5EF4-FFF2-40B4-BE49-F238E27FC236}">
                <a16:creationId xmlns:a16="http://schemas.microsoft.com/office/drawing/2014/main" xmlns="" id="{A50D4E5D-00F7-4DC6-9BB0-713B8A0DA354}"/>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18AF4094-2296-458C-908A-D778D0DF5AFA}"/>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1660428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Label Layout 1">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065091D3-E16C-46AB-9A90-0F52CA812534}"/>
              </a:ext>
            </a:extLst>
          </p:cNvPr>
          <p:cNvSpPr>
            <a:spLocks noGrp="1"/>
          </p:cNvSpPr>
          <p:nvPr>
            <p:ph type="title" hasCustomPrompt="1"/>
          </p:nvPr>
        </p:nvSpPr>
        <p:spPr/>
        <p:txBody>
          <a:bodyPr/>
          <a:lstStyle>
            <a:lvl1pPr>
              <a:defRPr sz="3600">
                <a:latin typeface="+mj-lt"/>
              </a:defRPr>
            </a:lvl1pPr>
          </a:lstStyle>
          <a:p>
            <a:r>
              <a:rPr lang="en-US" dirty="0"/>
              <a:t>Click to add title</a:t>
            </a:r>
          </a:p>
        </p:txBody>
      </p:sp>
      <p:sp>
        <p:nvSpPr>
          <p:cNvPr id="7" name="Image title">
            <a:extLst>
              <a:ext uri="{FF2B5EF4-FFF2-40B4-BE49-F238E27FC236}">
                <a16:creationId xmlns:a16="http://schemas.microsoft.com/office/drawing/2014/main" xmlns="" id="{CB345607-C53C-44AF-8929-3BDC4C617AB6}"/>
              </a:ext>
            </a:extLst>
          </p:cNvPr>
          <p:cNvSpPr>
            <a:spLocks noGrp="1"/>
          </p:cNvSpPr>
          <p:nvPr>
            <p:ph type="body" sz="quarter" idx="13" hasCustomPrompt="1"/>
          </p:nvPr>
        </p:nvSpPr>
        <p:spPr>
          <a:xfrm>
            <a:off x="2982913" y="4359275"/>
            <a:ext cx="3482975" cy="600075"/>
          </a:xfrm>
        </p:spPr>
        <p:txBody>
          <a:bodyPr/>
          <a:lstStyle>
            <a:lvl1pPr marL="101600" indent="0">
              <a:buNone/>
              <a:defRPr/>
            </a:lvl1pPr>
          </a:lstStyle>
          <a:p>
            <a:pPr lvl="0"/>
            <a:r>
              <a:rPr lang="en-US" dirty="0"/>
              <a:t>Image title</a:t>
            </a:r>
          </a:p>
        </p:txBody>
      </p:sp>
      <p:sp>
        <p:nvSpPr>
          <p:cNvPr id="9" name="Image">
            <a:extLst>
              <a:ext uri="{FF2B5EF4-FFF2-40B4-BE49-F238E27FC236}">
                <a16:creationId xmlns:a16="http://schemas.microsoft.com/office/drawing/2014/main" xmlns="" id="{C2661E64-2E71-47E6-A5A0-AC5348C08F51}"/>
              </a:ext>
            </a:extLst>
          </p:cNvPr>
          <p:cNvSpPr>
            <a:spLocks noGrp="1"/>
          </p:cNvSpPr>
          <p:nvPr>
            <p:ph type="pic" sz="quarter" idx="14" hasCustomPrompt="1"/>
          </p:nvPr>
        </p:nvSpPr>
        <p:spPr>
          <a:xfrm>
            <a:off x="2982912" y="1681163"/>
            <a:ext cx="3482975" cy="2559050"/>
          </a:xfrm>
        </p:spPr>
        <p:txBody>
          <a:bodyPr/>
          <a:lstStyle>
            <a:lvl1pPr marL="101600" indent="0">
              <a:buNone/>
              <a:defRPr/>
            </a:lvl1pPr>
          </a:lstStyle>
          <a:p>
            <a:r>
              <a:rPr lang="en-US" dirty="0"/>
              <a:t>Image</a:t>
            </a:r>
          </a:p>
        </p:txBody>
      </p:sp>
      <p:sp>
        <p:nvSpPr>
          <p:cNvPr id="11" name="Label 1">
            <a:extLst>
              <a:ext uri="{FF2B5EF4-FFF2-40B4-BE49-F238E27FC236}">
                <a16:creationId xmlns:a16="http://schemas.microsoft.com/office/drawing/2014/main" xmlns="" id="{3D0F2ED9-E212-40DC-A528-BE4A28DE88FD}"/>
              </a:ext>
            </a:extLst>
          </p:cNvPr>
          <p:cNvSpPr>
            <a:spLocks noGrp="1"/>
          </p:cNvSpPr>
          <p:nvPr>
            <p:ph type="body" sz="quarter" idx="15" hasCustomPrompt="1"/>
          </p:nvPr>
        </p:nvSpPr>
        <p:spPr>
          <a:xfrm>
            <a:off x="808109" y="1681163"/>
            <a:ext cx="1220716" cy="627062"/>
          </a:xfrm>
        </p:spPr>
        <p:txBody>
          <a:bodyPr/>
          <a:lstStyle>
            <a:lvl1pPr marL="101600" indent="0">
              <a:buNone/>
              <a:defRPr/>
            </a:lvl1pPr>
          </a:lstStyle>
          <a:p>
            <a:pPr lvl="0"/>
            <a:r>
              <a:rPr lang="en-US" dirty="0"/>
              <a:t>Label 1</a:t>
            </a:r>
          </a:p>
        </p:txBody>
      </p:sp>
      <p:sp>
        <p:nvSpPr>
          <p:cNvPr id="13" name="Label 2">
            <a:extLst>
              <a:ext uri="{FF2B5EF4-FFF2-40B4-BE49-F238E27FC236}">
                <a16:creationId xmlns:a16="http://schemas.microsoft.com/office/drawing/2014/main" xmlns="" id="{E8D9AEEF-5E99-48D4-B8C3-C5A995764DCA}"/>
              </a:ext>
            </a:extLst>
          </p:cNvPr>
          <p:cNvSpPr>
            <a:spLocks noGrp="1"/>
          </p:cNvSpPr>
          <p:nvPr>
            <p:ph type="body" sz="quarter" idx="16" hasCustomPrompt="1"/>
          </p:nvPr>
        </p:nvSpPr>
        <p:spPr>
          <a:xfrm>
            <a:off x="808109" y="2647157"/>
            <a:ext cx="1206500" cy="627062"/>
          </a:xfrm>
        </p:spPr>
        <p:txBody>
          <a:bodyPr/>
          <a:lstStyle>
            <a:lvl1pPr marL="101600" indent="0">
              <a:buNone/>
              <a:defRPr/>
            </a:lvl1pPr>
          </a:lstStyle>
          <a:p>
            <a:pPr lvl="0"/>
            <a:r>
              <a:rPr lang="en-US" dirty="0"/>
              <a:t>Label 2</a:t>
            </a:r>
          </a:p>
        </p:txBody>
      </p:sp>
      <p:sp>
        <p:nvSpPr>
          <p:cNvPr id="15" name="Label 3">
            <a:extLst>
              <a:ext uri="{FF2B5EF4-FFF2-40B4-BE49-F238E27FC236}">
                <a16:creationId xmlns:a16="http://schemas.microsoft.com/office/drawing/2014/main" xmlns="" id="{99D329CE-18C4-40A9-A508-1684979AC205}"/>
              </a:ext>
            </a:extLst>
          </p:cNvPr>
          <p:cNvSpPr>
            <a:spLocks noGrp="1"/>
          </p:cNvSpPr>
          <p:nvPr>
            <p:ph type="body" sz="quarter" idx="17" hasCustomPrompt="1"/>
          </p:nvPr>
        </p:nvSpPr>
        <p:spPr>
          <a:xfrm>
            <a:off x="808109" y="3613151"/>
            <a:ext cx="1206500" cy="627062"/>
          </a:xfrm>
        </p:spPr>
        <p:txBody>
          <a:bodyPr/>
          <a:lstStyle>
            <a:lvl1pPr marL="101600" indent="0">
              <a:buNone/>
              <a:defRPr/>
            </a:lvl1pPr>
          </a:lstStyle>
          <a:p>
            <a:pPr lvl="0"/>
            <a:r>
              <a:rPr lang="en-US" dirty="0"/>
              <a:t>Label 3</a:t>
            </a:r>
          </a:p>
        </p:txBody>
      </p:sp>
      <p:sp>
        <p:nvSpPr>
          <p:cNvPr id="17" name="Label 4">
            <a:extLst>
              <a:ext uri="{FF2B5EF4-FFF2-40B4-BE49-F238E27FC236}">
                <a16:creationId xmlns:a16="http://schemas.microsoft.com/office/drawing/2014/main" xmlns="" id="{AAE735D1-F9F4-4525-9ED5-F10A99DECCB8}"/>
              </a:ext>
            </a:extLst>
          </p:cNvPr>
          <p:cNvSpPr>
            <a:spLocks noGrp="1"/>
          </p:cNvSpPr>
          <p:nvPr>
            <p:ph type="body" sz="quarter" idx="18" hasCustomPrompt="1"/>
          </p:nvPr>
        </p:nvSpPr>
        <p:spPr>
          <a:xfrm>
            <a:off x="7381874" y="1681163"/>
            <a:ext cx="1304925" cy="627062"/>
          </a:xfrm>
        </p:spPr>
        <p:txBody>
          <a:bodyPr/>
          <a:lstStyle>
            <a:lvl1pPr marL="101600" indent="0">
              <a:buNone/>
              <a:defRPr/>
            </a:lvl1pPr>
          </a:lstStyle>
          <a:p>
            <a:pPr lvl="0"/>
            <a:r>
              <a:rPr lang="en-US" dirty="0"/>
              <a:t>Label 4</a:t>
            </a:r>
          </a:p>
        </p:txBody>
      </p:sp>
      <p:sp>
        <p:nvSpPr>
          <p:cNvPr id="19" name="Label 5">
            <a:extLst>
              <a:ext uri="{FF2B5EF4-FFF2-40B4-BE49-F238E27FC236}">
                <a16:creationId xmlns:a16="http://schemas.microsoft.com/office/drawing/2014/main" xmlns="" id="{43259E0C-9247-446E-9183-FBF70F8FD41C}"/>
              </a:ext>
            </a:extLst>
          </p:cNvPr>
          <p:cNvSpPr>
            <a:spLocks noGrp="1"/>
          </p:cNvSpPr>
          <p:nvPr>
            <p:ph type="body" sz="quarter" idx="19" hasCustomPrompt="1"/>
          </p:nvPr>
        </p:nvSpPr>
        <p:spPr>
          <a:xfrm>
            <a:off x="7381874" y="2651590"/>
            <a:ext cx="1304925" cy="618196"/>
          </a:xfrm>
        </p:spPr>
        <p:txBody>
          <a:bodyPr/>
          <a:lstStyle>
            <a:lvl1pPr marL="101600" indent="0">
              <a:buNone/>
              <a:defRPr/>
            </a:lvl1pPr>
          </a:lstStyle>
          <a:p>
            <a:pPr lvl="0"/>
            <a:r>
              <a:rPr lang="en-US" dirty="0"/>
              <a:t>Label 5</a:t>
            </a:r>
          </a:p>
        </p:txBody>
      </p:sp>
      <p:sp>
        <p:nvSpPr>
          <p:cNvPr id="21" name="Label 6">
            <a:extLst>
              <a:ext uri="{FF2B5EF4-FFF2-40B4-BE49-F238E27FC236}">
                <a16:creationId xmlns:a16="http://schemas.microsoft.com/office/drawing/2014/main" xmlns="" id="{111F58DF-A1C1-4DD6-ADE5-FC54A39F6757}"/>
              </a:ext>
            </a:extLst>
          </p:cNvPr>
          <p:cNvSpPr>
            <a:spLocks noGrp="1"/>
          </p:cNvSpPr>
          <p:nvPr>
            <p:ph type="body" sz="quarter" idx="20" hasCustomPrompt="1"/>
          </p:nvPr>
        </p:nvSpPr>
        <p:spPr>
          <a:xfrm>
            <a:off x="7381874" y="3613151"/>
            <a:ext cx="1304925" cy="627063"/>
          </a:xfrm>
        </p:spPr>
        <p:txBody>
          <a:bodyPr/>
          <a:lstStyle>
            <a:lvl1pPr marL="101600" indent="0">
              <a:buNone/>
              <a:defRPr/>
            </a:lvl1pPr>
          </a:lstStyle>
          <a:p>
            <a:pPr lvl="0"/>
            <a:r>
              <a:rPr lang="en-US" dirty="0"/>
              <a:t>Label 6</a:t>
            </a:r>
          </a:p>
        </p:txBody>
      </p:sp>
      <p:sp>
        <p:nvSpPr>
          <p:cNvPr id="3" name="Date Placeholder 2">
            <a:extLst>
              <a:ext uri="{FF2B5EF4-FFF2-40B4-BE49-F238E27FC236}">
                <a16:creationId xmlns:a16="http://schemas.microsoft.com/office/drawing/2014/main" xmlns="" id="{D0CEC9E9-2CDA-42DF-A6E1-55B455A7E67B}"/>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5429F10E-ACBA-4EA4-B23A-AC32FC5A681B}"/>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0278991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bel Layout 2">
    <p:spTree>
      <p:nvGrpSpPr>
        <p:cNvPr id="1" name=""/>
        <p:cNvGrpSpPr/>
        <p:nvPr/>
      </p:nvGrpSpPr>
      <p:grpSpPr>
        <a:xfrm>
          <a:off x="0" y="0"/>
          <a:ext cx="0" cy="0"/>
          <a:chOff x="0" y="0"/>
          <a:chExt cx="0" cy="0"/>
        </a:xfrm>
      </p:grpSpPr>
      <p:sp>
        <p:nvSpPr>
          <p:cNvPr id="2" name="Title Placeholder">
            <a:extLst>
              <a:ext uri="{FF2B5EF4-FFF2-40B4-BE49-F238E27FC236}">
                <a16:creationId xmlns:a16="http://schemas.microsoft.com/office/drawing/2014/main" xmlns="" id="{5AF36A59-5DE4-46F3-8035-460E546D5673}"/>
              </a:ext>
            </a:extLst>
          </p:cNvPr>
          <p:cNvSpPr>
            <a:spLocks noGrp="1"/>
          </p:cNvSpPr>
          <p:nvPr>
            <p:ph type="title"/>
          </p:nvPr>
        </p:nvSpPr>
        <p:spPr/>
        <p:txBody>
          <a:bodyPr/>
          <a:lstStyle>
            <a:lvl1pPr>
              <a:defRPr sz="3600">
                <a:latin typeface="+mj-lt"/>
              </a:defRPr>
            </a:lvl1pPr>
          </a:lstStyle>
          <a:p>
            <a:r>
              <a:rPr lang="en-US" dirty="0"/>
              <a:t>Click to edit Master title style</a:t>
            </a:r>
          </a:p>
        </p:txBody>
      </p:sp>
      <p:sp>
        <p:nvSpPr>
          <p:cNvPr id="7" name="Image 1 title">
            <a:extLst>
              <a:ext uri="{FF2B5EF4-FFF2-40B4-BE49-F238E27FC236}">
                <a16:creationId xmlns:a16="http://schemas.microsoft.com/office/drawing/2014/main" xmlns="" id="{2BEC12FB-EC67-436F-875F-0A306862EF78}"/>
              </a:ext>
            </a:extLst>
          </p:cNvPr>
          <p:cNvSpPr>
            <a:spLocks noGrp="1"/>
          </p:cNvSpPr>
          <p:nvPr>
            <p:ph type="body" sz="quarter" idx="13" hasCustomPrompt="1"/>
          </p:nvPr>
        </p:nvSpPr>
        <p:spPr>
          <a:xfrm>
            <a:off x="457201" y="4392613"/>
            <a:ext cx="2107323" cy="504825"/>
          </a:xfrm>
        </p:spPr>
        <p:txBody>
          <a:bodyPr/>
          <a:lstStyle>
            <a:lvl1pPr marL="101600" indent="0">
              <a:buNone/>
              <a:defRPr/>
            </a:lvl1pPr>
          </a:lstStyle>
          <a:p>
            <a:pPr lvl="0"/>
            <a:r>
              <a:rPr lang="en-US" dirty="0"/>
              <a:t>Image 1 title</a:t>
            </a:r>
          </a:p>
        </p:txBody>
      </p:sp>
      <p:sp>
        <p:nvSpPr>
          <p:cNvPr id="9" name="Image 1">
            <a:extLst>
              <a:ext uri="{FF2B5EF4-FFF2-40B4-BE49-F238E27FC236}">
                <a16:creationId xmlns:a16="http://schemas.microsoft.com/office/drawing/2014/main" xmlns="" id="{1E9C9C32-F8ED-4AA8-AA00-26A2357E73E9}"/>
              </a:ext>
            </a:extLst>
          </p:cNvPr>
          <p:cNvSpPr>
            <a:spLocks noGrp="1"/>
          </p:cNvSpPr>
          <p:nvPr>
            <p:ph type="pic" sz="quarter" idx="14" hasCustomPrompt="1"/>
          </p:nvPr>
        </p:nvSpPr>
        <p:spPr>
          <a:xfrm>
            <a:off x="457200" y="1817688"/>
            <a:ext cx="2107324" cy="2386012"/>
          </a:xfrm>
        </p:spPr>
        <p:txBody>
          <a:bodyPr/>
          <a:lstStyle>
            <a:lvl1pPr marL="101600" indent="0">
              <a:buNone/>
              <a:defRPr/>
            </a:lvl1pPr>
          </a:lstStyle>
          <a:p>
            <a:r>
              <a:rPr lang="en-US" dirty="0"/>
              <a:t>Image 1</a:t>
            </a:r>
          </a:p>
        </p:txBody>
      </p:sp>
      <p:sp>
        <p:nvSpPr>
          <p:cNvPr id="11" name="Label 1.1">
            <a:extLst>
              <a:ext uri="{FF2B5EF4-FFF2-40B4-BE49-F238E27FC236}">
                <a16:creationId xmlns:a16="http://schemas.microsoft.com/office/drawing/2014/main" xmlns="" id="{BD50A136-2F5A-4764-ADDC-D48D703981CC}"/>
              </a:ext>
            </a:extLst>
          </p:cNvPr>
          <p:cNvSpPr>
            <a:spLocks noGrp="1"/>
          </p:cNvSpPr>
          <p:nvPr>
            <p:ph type="body" sz="quarter" idx="15" hasCustomPrompt="1"/>
          </p:nvPr>
        </p:nvSpPr>
        <p:spPr>
          <a:xfrm>
            <a:off x="2774622" y="1794947"/>
            <a:ext cx="1534619" cy="591855"/>
          </a:xfrm>
        </p:spPr>
        <p:txBody>
          <a:bodyPr/>
          <a:lstStyle>
            <a:lvl1pPr marL="101600" indent="0">
              <a:buNone/>
              <a:defRPr/>
            </a:lvl1pPr>
          </a:lstStyle>
          <a:p>
            <a:pPr lvl="0"/>
            <a:r>
              <a:rPr lang="en-US" dirty="0"/>
              <a:t>Label 1.1</a:t>
            </a:r>
          </a:p>
        </p:txBody>
      </p:sp>
      <p:sp>
        <p:nvSpPr>
          <p:cNvPr id="13" name="Label 1.2">
            <a:extLst>
              <a:ext uri="{FF2B5EF4-FFF2-40B4-BE49-F238E27FC236}">
                <a16:creationId xmlns:a16="http://schemas.microsoft.com/office/drawing/2014/main" xmlns="" id="{16926224-3F90-4884-9AC1-A5381D78801B}"/>
              </a:ext>
            </a:extLst>
          </p:cNvPr>
          <p:cNvSpPr>
            <a:spLocks noGrp="1"/>
          </p:cNvSpPr>
          <p:nvPr>
            <p:ph type="body" sz="quarter" idx="16" hasCustomPrompt="1"/>
          </p:nvPr>
        </p:nvSpPr>
        <p:spPr>
          <a:xfrm>
            <a:off x="2774622" y="2707481"/>
            <a:ext cx="1534619" cy="606425"/>
          </a:xfrm>
        </p:spPr>
        <p:txBody>
          <a:bodyPr/>
          <a:lstStyle>
            <a:lvl1pPr marL="101600" indent="0">
              <a:buNone/>
              <a:defRPr/>
            </a:lvl1pPr>
          </a:lstStyle>
          <a:p>
            <a:pPr lvl="0"/>
            <a:r>
              <a:rPr lang="en-US" dirty="0"/>
              <a:t>Label 1.2</a:t>
            </a:r>
          </a:p>
        </p:txBody>
      </p:sp>
      <p:sp>
        <p:nvSpPr>
          <p:cNvPr id="15" name="Label 1.3">
            <a:extLst>
              <a:ext uri="{FF2B5EF4-FFF2-40B4-BE49-F238E27FC236}">
                <a16:creationId xmlns:a16="http://schemas.microsoft.com/office/drawing/2014/main" xmlns="" id="{D4719473-9C3F-493C-B20E-27CDBBA38B68}"/>
              </a:ext>
            </a:extLst>
          </p:cNvPr>
          <p:cNvSpPr>
            <a:spLocks noGrp="1"/>
          </p:cNvSpPr>
          <p:nvPr>
            <p:ph type="body" sz="quarter" idx="17" hasCustomPrompt="1"/>
          </p:nvPr>
        </p:nvSpPr>
        <p:spPr>
          <a:xfrm>
            <a:off x="2774622" y="3597275"/>
            <a:ext cx="1534619" cy="606425"/>
          </a:xfrm>
        </p:spPr>
        <p:txBody>
          <a:bodyPr/>
          <a:lstStyle>
            <a:lvl1pPr marL="101600" indent="0">
              <a:buNone/>
              <a:defRPr/>
            </a:lvl1pPr>
          </a:lstStyle>
          <a:p>
            <a:pPr lvl="0"/>
            <a:r>
              <a:rPr lang="en-US" dirty="0"/>
              <a:t>Label 1.3</a:t>
            </a:r>
          </a:p>
        </p:txBody>
      </p:sp>
      <p:sp>
        <p:nvSpPr>
          <p:cNvPr id="17" name="Image 2 title">
            <a:extLst>
              <a:ext uri="{FF2B5EF4-FFF2-40B4-BE49-F238E27FC236}">
                <a16:creationId xmlns:a16="http://schemas.microsoft.com/office/drawing/2014/main" xmlns="" id="{DC526974-AF8C-4228-AAAA-33D0B8AB71C7}"/>
              </a:ext>
            </a:extLst>
          </p:cNvPr>
          <p:cNvSpPr>
            <a:spLocks noGrp="1"/>
          </p:cNvSpPr>
          <p:nvPr>
            <p:ph type="body" sz="quarter" idx="18" hasCustomPrompt="1"/>
          </p:nvPr>
        </p:nvSpPr>
        <p:spPr>
          <a:xfrm>
            <a:off x="4931596" y="4347439"/>
            <a:ext cx="2107323" cy="504825"/>
          </a:xfrm>
        </p:spPr>
        <p:txBody>
          <a:bodyPr/>
          <a:lstStyle>
            <a:lvl1pPr marL="101600" indent="0">
              <a:buNone/>
              <a:defRPr/>
            </a:lvl1pPr>
          </a:lstStyle>
          <a:p>
            <a:pPr lvl="0"/>
            <a:r>
              <a:rPr lang="en-US" dirty="0"/>
              <a:t>Image 2 title</a:t>
            </a:r>
          </a:p>
        </p:txBody>
      </p:sp>
      <p:sp>
        <p:nvSpPr>
          <p:cNvPr id="19" name="Image 2">
            <a:extLst>
              <a:ext uri="{FF2B5EF4-FFF2-40B4-BE49-F238E27FC236}">
                <a16:creationId xmlns:a16="http://schemas.microsoft.com/office/drawing/2014/main" xmlns="" id="{812D2BB4-4991-47F8-9E82-9C9B41B052FB}"/>
              </a:ext>
            </a:extLst>
          </p:cNvPr>
          <p:cNvSpPr>
            <a:spLocks noGrp="1"/>
          </p:cNvSpPr>
          <p:nvPr>
            <p:ph type="pic" sz="quarter" idx="19" hasCustomPrompt="1"/>
          </p:nvPr>
        </p:nvSpPr>
        <p:spPr>
          <a:xfrm>
            <a:off x="4931596" y="1806537"/>
            <a:ext cx="2107323" cy="2397164"/>
          </a:xfrm>
        </p:spPr>
        <p:txBody>
          <a:bodyPr/>
          <a:lstStyle>
            <a:lvl1pPr marL="101600" indent="0">
              <a:buNone/>
              <a:defRPr/>
            </a:lvl1pPr>
          </a:lstStyle>
          <a:p>
            <a:r>
              <a:rPr lang="en-US" dirty="0"/>
              <a:t>Image 2</a:t>
            </a:r>
          </a:p>
        </p:txBody>
      </p:sp>
      <p:sp>
        <p:nvSpPr>
          <p:cNvPr id="21" name="Label 2.1">
            <a:extLst>
              <a:ext uri="{FF2B5EF4-FFF2-40B4-BE49-F238E27FC236}">
                <a16:creationId xmlns:a16="http://schemas.microsoft.com/office/drawing/2014/main" xmlns="" id="{15D9E78D-62D4-4D7C-8E37-E1A000DA23A2}"/>
              </a:ext>
            </a:extLst>
          </p:cNvPr>
          <p:cNvSpPr>
            <a:spLocks noGrp="1"/>
          </p:cNvSpPr>
          <p:nvPr>
            <p:ph type="body" sz="quarter" idx="20" hasCustomPrompt="1"/>
          </p:nvPr>
        </p:nvSpPr>
        <p:spPr>
          <a:xfrm>
            <a:off x="7304580" y="1794947"/>
            <a:ext cx="1534619" cy="608524"/>
          </a:xfrm>
        </p:spPr>
        <p:txBody>
          <a:bodyPr/>
          <a:lstStyle>
            <a:lvl1pPr marL="101600" indent="0">
              <a:buNone/>
              <a:defRPr/>
            </a:lvl1pPr>
          </a:lstStyle>
          <a:p>
            <a:pPr lvl="0"/>
            <a:r>
              <a:rPr lang="en-US" dirty="0"/>
              <a:t>Label 2.1</a:t>
            </a:r>
          </a:p>
        </p:txBody>
      </p:sp>
      <p:sp>
        <p:nvSpPr>
          <p:cNvPr id="23" name="Label 2.2">
            <a:extLst>
              <a:ext uri="{FF2B5EF4-FFF2-40B4-BE49-F238E27FC236}">
                <a16:creationId xmlns:a16="http://schemas.microsoft.com/office/drawing/2014/main" xmlns="" id="{0ECEA5DA-0702-46DA-A4DD-66B7E7FF424B}"/>
              </a:ext>
            </a:extLst>
          </p:cNvPr>
          <p:cNvSpPr>
            <a:spLocks noGrp="1"/>
          </p:cNvSpPr>
          <p:nvPr>
            <p:ph type="body" sz="quarter" idx="21" hasCustomPrompt="1"/>
          </p:nvPr>
        </p:nvSpPr>
        <p:spPr>
          <a:xfrm>
            <a:off x="7304579" y="2707481"/>
            <a:ext cx="1534619" cy="608524"/>
          </a:xfrm>
        </p:spPr>
        <p:txBody>
          <a:bodyPr/>
          <a:lstStyle>
            <a:lvl1pPr marL="101600" indent="0">
              <a:buNone/>
              <a:defRPr/>
            </a:lvl1pPr>
          </a:lstStyle>
          <a:p>
            <a:pPr lvl="0"/>
            <a:r>
              <a:rPr lang="en-US" dirty="0"/>
              <a:t>Label 2.2</a:t>
            </a:r>
          </a:p>
        </p:txBody>
      </p:sp>
      <p:sp>
        <p:nvSpPr>
          <p:cNvPr id="25" name="Label 2.3">
            <a:extLst>
              <a:ext uri="{FF2B5EF4-FFF2-40B4-BE49-F238E27FC236}">
                <a16:creationId xmlns:a16="http://schemas.microsoft.com/office/drawing/2014/main" xmlns="" id="{64C63D68-E200-46DF-8E34-92DC66FE879B}"/>
              </a:ext>
            </a:extLst>
          </p:cNvPr>
          <p:cNvSpPr>
            <a:spLocks noGrp="1"/>
          </p:cNvSpPr>
          <p:nvPr>
            <p:ph type="body" sz="quarter" idx="22" hasCustomPrompt="1"/>
          </p:nvPr>
        </p:nvSpPr>
        <p:spPr>
          <a:xfrm>
            <a:off x="7304579" y="3579818"/>
            <a:ext cx="1534620" cy="608524"/>
          </a:xfrm>
        </p:spPr>
        <p:txBody>
          <a:bodyPr/>
          <a:lstStyle>
            <a:lvl1pPr marL="101600" indent="0">
              <a:buNone/>
              <a:defRPr/>
            </a:lvl1pPr>
          </a:lstStyle>
          <a:p>
            <a:pPr lvl="0"/>
            <a:r>
              <a:rPr lang="en-US" dirty="0"/>
              <a:t>Label 2.3</a:t>
            </a:r>
          </a:p>
        </p:txBody>
      </p:sp>
      <p:sp>
        <p:nvSpPr>
          <p:cNvPr id="3" name="Date Placeholder 2">
            <a:extLst>
              <a:ext uri="{FF2B5EF4-FFF2-40B4-BE49-F238E27FC236}">
                <a16:creationId xmlns:a16="http://schemas.microsoft.com/office/drawing/2014/main" xmlns="" id="{D8A4DA0A-BA94-4C4E-A521-FB23D113A856}"/>
              </a:ext>
            </a:extLst>
          </p:cNvPr>
          <p:cNvSpPr>
            <a:spLocks noGrp="1"/>
          </p:cNvSpPr>
          <p:nvPr>
            <p:ph type="dt" idx="10"/>
          </p:nvPr>
        </p:nvSpPr>
        <p:spPr/>
        <p:txBody>
          <a:bodyPr/>
          <a:lstStyle/>
          <a:p>
            <a:endParaRPr lang="en-US" dirty="0"/>
          </a:p>
        </p:txBody>
      </p:sp>
      <p:sp>
        <p:nvSpPr>
          <p:cNvPr id="4" name="Slide Number Placeholder 3">
            <a:extLst>
              <a:ext uri="{FF2B5EF4-FFF2-40B4-BE49-F238E27FC236}">
                <a16:creationId xmlns:a16="http://schemas.microsoft.com/office/drawing/2014/main" xmlns="" id="{44569933-5FC5-4C73-96ED-E1AC0FC867FE}"/>
              </a:ext>
            </a:extLst>
          </p:cNvPr>
          <p:cNvSpPr>
            <a:spLocks noGrp="1"/>
          </p:cNvSpPr>
          <p:nvPr>
            <p:ph type="sldNum" idx="11"/>
          </p:nvPr>
        </p:nvSpPr>
        <p:spPr/>
        <p:txBody>
          <a:bodyPr/>
          <a:lstStyle/>
          <a:p>
            <a:pPr marL="0" marR="0" lvl="0" indent="0" algn="r" rtl="0">
              <a:spcBef>
                <a:spcPts val="0"/>
              </a:spcBef>
              <a:buSzPct val="25000"/>
              <a:buNone/>
            </a:pPr>
            <a:fld id="{00000000-1234-1234-1234-123412341234}" type="slidenum">
              <a:rPr lang="en-US" sz="900" b="0" i="0" u="none" strike="noStrike" cap="none" smtClean="0">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6487214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68"/>
        <p:cNvGrpSpPr/>
        <p:nvPr/>
      </p:nvGrpSpPr>
      <p:grpSpPr>
        <a:xfrm>
          <a:off x="0" y="0"/>
          <a:ext cx="0" cy="0"/>
          <a:chOff x="0" y="0"/>
          <a:chExt cx="0" cy="0"/>
        </a:xfrm>
      </p:grpSpPr>
      <p:sp>
        <p:nvSpPr>
          <p:cNvPr id="69" name="Title Placeholder"/>
          <p:cNvSpPr txBox="1">
            <a:spLocks noGrp="1"/>
          </p:cNvSpPr>
          <p:nvPr>
            <p:ph type="title" hasCustomPrompt="1"/>
          </p:nvPr>
        </p:nvSpPr>
        <p:spPr>
          <a:xfrm>
            <a:off x="685800" y="1447800"/>
            <a:ext cx="7772400" cy="2152651"/>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	</a:t>
            </a:r>
            <a:endParaRPr dirty="0"/>
          </a:p>
        </p:txBody>
      </p:sp>
      <p:sp>
        <p:nvSpPr>
          <p:cNvPr id="70" name="Content Placeholder"/>
          <p:cNvSpPr txBox="1">
            <a:spLocks noGrp="1"/>
          </p:cNvSpPr>
          <p:nvPr>
            <p:ph type="body" idx="1"/>
          </p:nvPr>
        </p:nvSpPr>
        <p:spPr>
          <a:xfrm>
            <a:off x="674687" y="3962400"/>
            <a:ext cx="7794626"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1600" b="0" i="0" u="none" strike="noStrike" cap="none">
                <a:solidFill>
                  <a:srgbClr val="007FA3"/>
                </a:solidFill>
                <a:latin typeface="Arial"/>
                <a:ea typeface="Arial"/>
                <a:cs typeface="Arial"/>
                <a:sym typeface="Arial"/>
              </a:defRPr>
            </a:lvl1pPr>
            <a:lvl2pPr marL="457200" marR="0" lvl="1" indent="0" algn="l" rtl="0">
              <a:spcBef>
                <a:spcPts val="600"/>
              </a:spcBef>
              <a:buClr>
                <a:srgbClr val="007FA3"/>
              </a:buClr>
              <a:buFont typeface="Arial"/>
              <a:buNone/>
              <a:defRPr sz="1800" b="0" i="0" u="none" strike="noStrike" cap="none">
                <a:solidFill>
                  <a:srgbClr val="888888"/>
                </a:solidFill>
                <a:latin typeface="Arial"/>
                <a:ea typeface="Arial"/>
                <a:cs typeface="Arial"/>
                <a:sym typeface="Arial"/>
              </a:defRPr>
            </a:lvl2pPr>
            <a:lvl3pPr marL="914400" marR="0" lvl="2" indent="0" algn="l"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4pPr>
            <a:lvl5pPr marL="1828800" marR="0" lvl="4" indent="0" algn="l" rtl="0">
              <a:spcBef>
                <a:spcPts val="600"/>
              </a:spcBef>
              <a:buClr>
                <a:srgbClr val="007FA3"/>
              </a:buClr>
              <a:buFont typeface="Arial"/>
              <a:buNone/>
              <a:defRPr sz="1400" b="0" i="0" u="none" strike="noStrike" cap="none">
                <a:solidFill>
                  <a:srgbClr val="888888"/>
                </a:solidFill>
                <a:latin typeface="Arial"/>
                <a:ea typeface="Arial"/>
                <a:cs typeface="Arial"/>
                <a:sym typeface="Arial"/>
              </a:defRPr>
            </a:lvl5pPr>
            <a:lvl6pPr marL="2286000" marR="0" lvl="5"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6pPr>
            <a:lvl7pPr marL="2743200" marR="0" lvl="6"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7pPr>
            <a:lvl8pPr marL="3200400" marR="0" lvl="7"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8pPr>
            <a:lvl9pPr marL="3657600" marR="0" lvl="8" indent="0" algn="l" rtl="0">
              <a:spcBef>
                <a:spcPts val="300"/>
              </a:spcBef>
              <a:buClr>
                <a:srgbClr val="007FA3"/>
              </a:buClr>
              <a:buFont typeface="Arial"/>
              <a:buNone/>
              <a:defRPr sz="1400" b="0" i="0" u="none" strike="noStrike" cap="none">
                <a:solidFill>
                  <a:srgbClr val="888888"/>
                </a:solidFill>
                <a:latin typeface="Arial"/>
                <a:ea typeface="Arial"/>
                <a:cs typeface="Arial"/>
                <a:sym typeface="Arial"/>
              </a:defRPr>
            </a:lvl9pPr>
          </a:lstStyle>
          <a:p>
            <a:endParaRPr dirty="0"/>
          </a:p>
        </p:txBody>
      </p:sp>
      <p:sp>
        <p:nvSpPr>
          <p:cNvPr id="72" name="Shape 7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73" name="Shape 7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add copyright">
    <p:spTree>
      <p:nvGrpSpPr>
        <p:cNvPr id="1" name="Shape 17"/>
        <p:cNvGrpSpPr/>
        <p:nvPr/>
      </p:nvGrpSpPr>
      <p:grpSpPr>
        <a:xfrm>
          <a:off x="0" y="0"/>
          <a:ext cx="0" cy="0"/>
          <a:chOff x="0" y="0"/>
          <a:chExt cx="0" cy="0"/>
        </a:xfrm>
      </p:grpSpPr>
      <p:sp>
        <p:nvSpPr>
          <p:cNvPr id="18" name="Shape 18"/>
          <p:cNvSpPr/>
          <p:nvPr/>
        </p:nvSpPr>
        <p:spPr>
          <a:xfrm>
            <a:off x="0" y="0"/>
            <a:ext cx="9144000" cy="3886200"/>
          </a:xfrm>
          <a:prstGeom prst="rect">
            <a:avLst/>
          </a:prstGeom>
          <a:solidFill>
            <a:srgbClr val="007FA3"/>
          </a:solidFill>
          <a:ln w="25400" cap="flat" cmpd="sng">
            <a:solidFill>
              <a:srgbClr val="007FA3"/>
            </a:solidFill>
            <a:prstDash val="solid"/>
            <a:round/>
            <a:headEnd type="none" w="med" len="med"/>
            <a:tailEnd type="none" w="med" len="med"/>
          </a:ln>
        </p:spPr>
        <p:txBody>
          <a:bodyPr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FFFFFF"/>
              </a:solidFill>
              <a:effectLst/>
              <a:uLnTx/>
              <a:uFillTx/>
              <a:latin typeface="Arial"/>
              <a:ea typeface="Arial"/>
              <a:cs typeface="Arial"/>
              <a:sym typeface="Arial"/>
            </a:endParaRPr>
          </a:p>
        </p:txBody>
      </p:sp>
      <p:sp>
        <p:nvSpPr>
          <p:cNvPr id="19" name="Title Placeholder"/>
          <p:cNvSpPr txBox="1">
            <a:spLocks noGrp="1"/>
          </p:cNvSpPr>
          <p:nvPr>
            <p:ph type="ctrTitle"/>
          </p:nvPr>
        </p:nvSpPr>
        <p:spPr>
          <a:xfrm>
            <a:off x="685800" y="762000"/>
            <a:ext cx="7772400" cy="2838451"/>
          </a:xfrm>
          <a:prstGeom prst="rect">
            <a:avLst/>
          </a:prstGeom>
          <a:noFill/>
          <a:ln>
            <a:noFill/>
          </a:ln>
        </p:spPr>
        <p:txBody>
          <a:bodyPr lIns="91425" tIns="91425" rIns="91425" bIns="91425" anchor="b" anchorCtr="0"/>
          <a:lstStyle>
            <a:lvl1pPr marL="0" marR="0" lvl="0" indent="0" algn="l" rtl="0">
              <a:lnSpc>
                <a:spcPct val="100000"/>
              </a:lnSpc>
              <a:spcBef>
                <a:spcPts val="0"/>
              </a:spcBef>
              <a:buClr>
                <a:schemeClr val="lt1"/>
              </a:buClr>
              <a:buFont typeface="Times New Roman"/>
              <a:buNone/>
              <a:defRPr sz="3600" b="1" i="0" u="none" strike="noStrike" cap="none">
                <a:solidFill>
                  <a:schemeClr val="lt1"/>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20" name="Content Placeholder"/>
          <p:cNvSpPr txBox="1">
            <a:spLocks noGrp="1"/>
          </p:cNvSpPr>
          <p:nvPr>
            <p:ph type="subTitle" idx="1"/>
          </p:nvPr>
        </p:nvSpPr>
        <p:spPr>
          <a:xfrm>
            <a:off x="674687" y="3962400"/>
            <a:ext cx="7794625" cy="1752600"/>
          </a:xfrm>
          <a:prstGeom prst="rect">
            <a:avLst/>
          </a:prstGeom>
          <a:noFill/>
          <a:ln>
            <a:noFill/>
          </a:ln>
        </p:spPr>
        <p:txBody>
          <a:bodyPr lIns="91425" tIns="91425" rIns="91425" bIns="91425" anchor="t" anchorCtr="0"/>
          <a:lstStyle>
            <a:lvl1pPr marL="0" marR="0" lvl="0" indent="0" algn="l" rtl="0">
              <a:spcBef>
                <a:spcPts val="0"/>
              </a:spcBef>
              <a:buClr>
                <a:srgbClr val="007FA3"/>
              </a:buClr>
              <a:buFont typeface="Arial"/>
              <a:buNone/>
              <a:defRPr sz="2400" b="0" i="0" u="none" strike="noStrike" cap="none">
                <a:solidFill>
                  <a:schemeClr val="dk1"/>
                </a:solidFill>
                <a:latin typeface="+mn-lt"/>
                <a:ea typeface="Arial"/>
                <a:cs typeface="Arial"/>
                <a:sym typeface="Arial"/>
              </a:defRPr>
            </a:lvl1pPr>
            <a:lvl2pPr marL="457200" marR="0" lvl="1"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2pPr>
            <a:lvl3pPr marL="914400" marR="0" lvl="2" indent="0" algn="ctr" rtl="0">
              <a:spcBef>
                <a:spcPts val="600"/>
              </a:spcBef>
              <a:buClr>
                <a:srgbClr val="007FA3"/>
              </a:buClr>
              <a:buFont typeface="Noto Sans Symbols"/>
              <a:buNone/>
              <a:defRPr sz="1600" b="0" i="0" u="none" strike="noStrike" cap="none">
                <a:solidFill>
                  <a:srgbClr val="888888"/>
                </a:solidFill>
                <a:latin typeface="Arial"/>
                <a:ea typeface="Arial"/>
                <a:cs typeface="Arial"/>
                <a:sym typeface="Arial"/>
              </a:defRPr>
            </a:lvl3pPr>
            <a:lvl4pPr marL="1371600" marR="0" lvl="3"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4pPr>
            <a:lvl5pPr marL="1828800" marR="0" lvl="4" indent="0" algn="ctr" rtl="0">
              <a:spcBef>
                <a:spcPts val="600"/>
              </a:spcBef>
              <a:buClr>
                <a:srgbClr val="007FA3"/>
              </a:buClr>
              <a:buFont typeface="Arial"/>
              <a:buNone/>
              <a:defRPr sz="1600" b="0" i="0" u="none" strike="noStrike" cap="none">
                <a:solidFill>
                  <a:srgbClr val="888888"/>
                </a:solidFill>
                <a:latin typeface="Arial"/>
                <a:ea typeface="Arial"/>
                <a:cs typeface="Arial"/>
                <a:sym typeface="Arial"/>
              </a:defRPr>
            </a:lvl5pPr>
            <a:lvl6pPr marL="2286000" marR="0" lvl="5"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6pPr>
            <a:lvl7pPr marL="2743200" marR="0" lvl="6"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7pPr>
            <a:lvl8pPr marL="3200400" marR="0" lvl="7"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8pPr>
            <a:lvl9pPr marL="3657600" marR="0" lvl="8" indent="0" algn="ctr" rtl="0">
              <a:spcBef>
                <a:spcPts val="300"/>
              </a:spcBef>
              <a:buClr>
                <a:srgbClr val="007FA3"/>
              </a:buClr>
              <a:buFont typeface="Arial"/>
              <a:buNone/>
              <a:defRPr sz="1600" b="0" i="0" u="none" strike="noStrike" cap="none">
                <a:solidFill>
                  <a:srgbClr val="888888"/>
                </a:solidFill>
                <a:latin typeface="Arial"/>
                <a:ea typeface="Arial"/>
                <a:cs typeface="Arial"/>
                <a:sym typeface="Arial"/>
              </a:defRPr>
            </a:lvl9pPr>
          </a:lstStyle>
          <a:p>
            <a:endParaRPr dirty="0"/>
          </a:p>
        </p:txBody>
      </p:sp>
      <p:sp>
        <p:nvSpPr>
          <p:cNvPr id="22" name="Shape 22"/>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sz="900" b="0" i="0" u="none" strike="noStrike" kern="0" cap="none" spc="0" normalizeH="0" baseline="0" noProof="0" dirty="0">
              <a:ln>
                <a:noFill/>
              </a:ln>
              <a:solidFill>
                <a:srgbClr val="FFFFFF"/>
              </a:solidFill>
              <a:effectLst/>
              <a:uLnTx/>
              <a:uFillTx/>
              <a:latin typeface="Arial"/>
              <a:cs typeface="Arial"/>
              <a:sym typeface="Arial"/>
            </a:endParaRPr>
          </a:p>
        </p:txBody>
      </p:sp>
      <p:sp>
        <p:nvSpPr>
          <p:cNvPr id="23" name="Shape 23"/>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900" b="0" i="0" u="none" strike="noStrike" kern="0" cap="none" spc="0" normalizeH="0" baseline="0" noProof="0">
                <a:ln>
                  <a:noFill/>
                </a:ln>
                <a:solidFill>
                  <a:srgbClr val="FFFFFF"/>
                </a:solidFill>
                <a:effectLst/>
                <a:uLnTx/>
                <a:uFillTx/>
                <a:latin typeface="Arial"/>
                <a:ea typeface="Arial"/>
                <a:cs typeface="Arial"/>
                <a:sym typeface="Arial"/>
              </a:rPr>
              <a:pPr marL="0" marR="0" lvl="0" indent="0" algn="r" defTabSz="914400" rtl="0" eaLnBrk="1" fontAlgn="auto" latinLnBrk="0" hangingPunct="1">
                <a:lnSpc>
                  <a:spcPct val="100000"/>
                </a:lnSpc>
                <a:spcBef>
                  <a:spcPts val="0"/>
                </a:spcBef>
                <a:spcAft>
                  <a:spcPts val="0"/>
                </a:spcAft>
                <a:buClrTx/>
                <a:buSzPct val="25000"/>
                <a:buFontTx/>
                <a:buNone/>
                <a:tabLst/>
                <a:defRPr/>
              </a:pPr>
              <a:t>‹#›</a:t>
            </a:fld>
            <a:endParaRPr kumimoji="0" lang="en-US" sz="900" b="0" i="0" u="none" strike="noStrike" kern="0" cap="none" spc="0" normalizeH="0" baseline="0" noProof="0" dirty="0">
              <a:ln>
                <a:noFill/>
              </a:ln>
              <a:solidFill>
                <a:srgbClr val="FFFFFF"/>
              </a:solidFill>
              <a:effectLst/>
              <a:uLnTx/>
              <a:uFillTx/>
              <a:latin typeface="Arial"/>
              <a:ea typeface="Arial"/>
              <a:cs typeface="Arial"/>
              <a:sym typeface="Arial"/>
            </a:endParaRPr>
          </a:p>
        </p:txBody>
      </p:sp>
    </p:spTree>
    <p:extLst>
      <p:ext uri="{BB962C8B-B14F-4D97-AF65-F5344CB8AC3E}">
        <p14:creationId xmlns:p14="http://schemas.microsoft.com/office/powerpoint/2010/main" xmlns="" val="4215940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Shape 24"/>
        <p:cNvGrpSpPr/>
        <p:nvPr/>
      </p:nvGrpSpPr>
      <p:grpSpPr>
        <a:xfrm>
          <a:off x="0" y="0"/>
          <a:ext cx="0" cy="0"/>
          <a:chOff x="0" y="0"/>
          <a:chExt cx="0" cy="0"/>
        </a:xfrm>
      </p:grpSpPr>
      <p:sp>
        <p:nvSpPr>
          <p:cNvPr id="25"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00F45AE3-EB76-41DE-97B2-CFE79B73D3C6}"/>
              </a:ext>
            </a:extLst>
          </p:cNvPr>
          <p:cNvSpPr>
            <a:spLocks noGrp="1"/>
          </p:cNvSpPr>
          <p:nvPr>
            <p:ph sz="quarter" idx="13"/>
          </p:nvPr>
        </p:nvSpPr>
        <p:spPr>
          <a:xfrm>
            <a:off x="457200" y="1554920"/>
            <a:ext cx="8232775" cy="4663335"/>
          </a:xfrm>
        </p:spPr>
        <p:txBody>
          <a:bodyPr/>
          <a:lstStyle>
            <a:lvl1pPr indent="-255600">
              <a:defRPr sz="2400">
                <a:latin typeface="+mn-lt"/>
              </a:defRPr>
            </a:lvl1pPr>
            <a:lvl2pPr indent="-284400">
              <a:defRPr sz="2400">
                <a:latin typeface="+mn-lt"/>
              </a:defRPr>
            </a:lvl2pPr>
            <a:lvl3pPr marL="1143000" indent="-230400">
              <a:buFont typeface="Wingdings" panose="05000000000000000000" pitchFamily="2" charset="2"/>
              <a:buChar char="§"/>
              <a:defRPr sz="2400">
                <a:latin typeface="+mn-lt"/>
              </a:defRPr>
            </a:lvl3pPr>
            <a:lvl4pPr indent="-230400">
              <a:defRPr sz="2400">
                <a:latin typeface="+mn-lt"/>
              </a:defRPr>
            </a:lvl4pPr>
            <a:lvl5pPr indent="-230400">
              <a:defRPr sz="2400">
                <a:latin typeface="+mn-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8" name="Shape 28"/>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29" name="Shape 29"/>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Title and Two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57200" y="1556327"/>
            <a:ext cx="8229600"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57200" y="3971925"/>
            <a:ext cx="8229600"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Three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3" name="Content Placeholder 2">
            <a:extLst>
              <a:ext uri="{FF2B5EF4-FFF2-40B4-BE49-F238E27FC236}">
                <a16:creationId xmlns:a16="http://schemas.microsoft.com/office/drawing/2014/main" xmlns="" id="{6F503D41-401A-43DB-9BC0-38F51965B892}"/>
              </a:ext>
            </a:extLst>
          </p:cNvPr>
          <p:cNvSpPr>
            <a:spLocks noGrp="1"/>
          </p:cNvSpPr>
          <p:nvPr>
            <p:ph sz="quarter" idx="15"/>
          </p:nvPr>
        </p:nvSpPr>
        <p:spPr>
          <a:xfrm>
            <a:off x="457200" y="1556327"/>
            <a:ext cx="3635375" cy="452062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xmlns="" id="{211BB07C-705F-4113-A2C5-779D6EA64D97}"/>
              </a:ext>
            </a:extLst>
          </p:cNvPr>
          <p:cNvSpPr>
            <a:spLocks noGrp="1"/>
          </p:cNvSpPr>
          <p:nvPr>
            <p:ph sz="quarter" idx="13"/>
          </p:nvPr>
        </p:nvSpPr>
        <p:spPr>
          <a:xfrm>
            <a:off x="4234542" y="1556327"/>
            <a:ext cx="4452257" cy="226752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6">
            <a:extLst>
              <a:ext uri="{FF2B5EF4-FFF2-40B4-BE49-F238E27FC236}">
                <a16:creationId xmlns:a16="http://schemas.microsoft.com/office/drawing/2014/main" xmlns="" id="{820D01C0-4FD2-4065-9EC3-96A308398288}"/>
              </a:ext>
            </a:extLst>
          </p:cNvPr>
          <p:cNvSpPr>
            <a:spLocks noGrp="1"/>
          </p:cNvSpPr>
          <p:nvPr>
            <p:ph sz="quarter" idx="14"/>
          </p:nvPr>
        </p:nvSpPr>
        <p:spPr>
          <a:xfrm>
            <a:off x="4234542" y="3971925"/>
            <a:ext cx="4452258" cy="210502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2769062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Two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694830" y="1552575"/>
            <a:ext cx="399197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261101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hree Columns">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1"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3274199" y="1552575"/>
            <a:ext cx="2595602"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6091197" y="1552575"/>
            <a:ext cx="2595603"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4164433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Four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2572593"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687986"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6803378" y="1552575"/>
            <a:ext cx="1885950" cy="44386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Tree>
    <p:extLst>
      <p:ext uri="{BB962C8B-B14F-4D97-AF65-F5344CB8AC3E}">
        <p14:creationId xmlns:p14="http://schemas.microsoft.com/office/powerpoint/2010/main" xmlns="" val="30112147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itle and Ten Content">
    <p:spTree>
      <p:nvGrpSpPr>
        <p:cNvPr id="1" name="Shape 30"/>
        <p:cNvGrpSpPr/>
        <p:nvPr/>
      </p:nvGrpSpPr>
      <p:grpSpPr>
        <a:xfrm>
          <a:off x="0" y="0"/>
          <a:ext cx="0" cy="0"/>
          <a:chOff x="0" y="0"/>
          <a:chExt cx="0" cy="0"/>
        </a:xfrm>
      </p:grpSpPr>
      <p:sp>
        <p:nvSpPr>
          <p:cNvPr id="31"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600" b="1" i="0" u="none" strike="noStrike" cap="none">
                <a:solidFill>
                  <a:srgbClr val="007FA3"/>
                </a:solidFill>
                <a:latin typeface="+mj-lt"/>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dirty="0"/>
          </a:p>
        </p:txBody>
      </p:sp>
      <p:sp>
        <p:nvSpPr>
          <p:cNvPr id="8" name="Content Placeholder 7">
            <a:extLst>
              <a:ext uri="{FF2B5EF4-FFF2-40B4-BE49-F238E27FC236}">
                <a16:creationId xmlns:a16="http://schemas.microsoft.com/office/drawing/2014/main" xmlns="" id="{82CB7AFE-9851-46A0-B2FB-0A5EE6AEFCA6}"/>
              </a:ext>
            </a:extLst>
          </p:cNvPr>
          <p:cNvSpPr>
            <a:spLocks noGrp="1"/>
          </p:cNvSpPr>
          <p:nvPr>
            <p:ph sz="quarter" idx="13"/>
          </p:nvPr>
        </p:nvSpPr>
        <p:spPr>
          <a:xfrm>
            <a:off x="457200" y="1552575"/>
            <a:ext cx="4011769" cy="46940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6" name="Content Placeholder 7">
            <a:extLst>
              <a:ext uri="{FF2B5EF4-FFF2-40B4-BE49-F238E27FC236}">
                <a16:creationId xmlns:a16="http://schemas.microsoft.com/office/drawing/2014/main" xmlns="" id="{75D3A394-A5AF-478E-AC3D-2714CFF806D2}"/>
              </a:ext>
            </a:extLst>
          </p:cNvPr>
          <p:cNvSpPr>
            <a:spLocks noGrp="1"/>
          </p:cNvSpPr>
          <p:nvPr>
            <p:ph sz="quarter" idx="14"/>
          </p:nvPr>
        </p:nvSpPr>
        <p:spPr>
          <a:xfrm>
            <a:off x="457200" y="2216772"/>
            <a:ext cx="4011769" cy="552186"/>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Content Placeholder 7">
            <a:extLst>
              <a:ext uri="{FF2B5EF4-FFF2-40B4-BE49-F238E27FC236}">
                <a16:creationId xmlns:a16="http://schemas.microsoft.com/office/drawing/2014/main" xmlns="" id="{5D721EFE-2C28-4C54-8BB9-3FCF3DECD16D}"/>
              </a:ext>
            </a:extLst>
          </p:cNvPr>
          <p:cNvSpPr>
            <a:spLocks noGrp="1"/>
          </p:cNvSpPr>
          <p:nvPr>
            <p:ph sz="quarter" idx="15"/>
          </p:nvPr>
        </p:nvSpPr>
        <p:spPr>
          <a:xfrm>
            <a:off x="457200" y="2953477"/>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Content Placeholder 7">
            <a:extLst>
              <a:ext uri="{FF2B5EF4-FFF2-40B4-BE49-F238E27FC236}">
                <a16:creationId xmlns:a16="http://schemas.microsoft.com/office/drawing/2014/main" xmlns="" id="{99D20A0E-9225-48FB-91AF-C7D8DE4D66F4}"/>
              </a:ext>
            </a:extLst>
          </p:cNvPr>
          <p:cNvSpPr>
            <a:spLocks noGrp="1"/>
          </p:cNvSpPr>
          <p:nvPr>
            <p:ph sz="quarter" idx="16"/>
          </p:nvPr>
        </p:nvSpPr>
        <p:spPr>
          <a:xfrm>
            <a:off x="457200" y="3640944"/>
            <a:ext cx="4011769" cy="52536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35" name="Shape 35"/>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36" name="Shape 36"/>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sp>
        <p:nvSpPr>
          <p:cNvPr id="3" name="Content Placeholder 2"/>
          <p:cNvSpPr>
            <a:spLocks noGrp="1"/>
          </p:cNvSpPr>
          <p:nvPr>
            <p:ph sz="quarter" idx="17"/>
          </p:nvPr>
        </p:nvSpPr>
        <p:spPr>
          <a:xfrm>
            <a:off x="457200" y="4352925"/>
            <a:ext cx="4011769"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US" sz="2400" b="0" i="0" u="none" strike="noStrike" cap="none" dirty="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4"/>
          <p:cNvSpPr>
            <a:spLocks noGrp="1"/>
          </p:cNvSpPr>
          <p:nvPr>
            <p:ph sz="quarter" idx="18"/>
          </p:nvPr>
        </p:nvSpPr>
        <p:spPr>
          <a:xfrm>
            <a:off x="457200" y="5010150"/>
            <a:ext cx="4011769"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7" name="Content Placeholder 6"/>
          <p:cNvSpPr>
            <a:spLocks noGrp="1"/>
          </p:cNvSpPr>
          <p:nvPr>
            <p:ph sz="quarter" idx="19"/>
          </p:nvPr>
        </p:nvSpPr>
        <p:spPr>
          <a:xfrm>
            <a:off x="457200" y="5692775"/>
            <a:ext cx="4011769"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0" name="Content Placeholder 9"/>
          <p:cNvSpPr>
            <a:spLocks noGrp="1"/>
          </p:cNvSpPr>
          <p:nvPr>
            <p:ph sz="quarter" idx="20"/>
          </p:nvPr>
        </p:nvSpPr>
        <p:spPr>
          <a:xfrm>
            <a:off x="4622801" y="1557338"/>
            <a:ext cx="4064000" cy="465137"/>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2" name="Content Placeholder 11"/>
          <p:cNvSpPr>
            <a:spLocks noGrp="1"/>
          </p:cNvSpPr>
          <p:nvPr>
            <p:ph sz="quarter" idx="21"/>
          </p:nvPr>
        </p:nvSpPr>
        <p:spPr>
          <a:xfrm>
            <a:off x="4622800" y="2216150"/>
            <a:ext cx="4064000" cy="5524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4" name="Content Placeholder 13"/>
          <p:cNvSpPr>
            <a:spLocks noGrp="1"/>
          </p:cNvSpPr>
          <p:nvPr>
            <p:ph sz="quarter" idx="22"/>
          </p:nvPr>
        </p:nvSpPr>
        <p:spPr>
          <a:xfrm>
            <a:off x="4622800" y="2952750"/>
            <a:ext cx="4064000" cy="525463"/>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19" name="Content Placeholder 18"/>
          <p:cNvSpPr>
            <a:spLocks noGrp="1"/>
          </p:cNvSpPr>
          <p:nvPr>
            <p:ph sz="quarter" idx="23"/>
          </p:nvPr>
        </p:nvSpPr>
        <p:spPr>
          <a:xfrm>
            <a:off x="4622800" y="3641725"/>
            <a:ext cx="4064000" cy="523875"/>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1" name="Content Placeholder 20"/>
          <p:cNvSpPr>
            <a:spLocks noGrp="1"/>
          </p:cNvSpPr>
          <p:nvPr>
            <p:ph sz="quarter" idx="24"/>
          </p:nvPr>
        </p:nvSpPr>
        <p:spPr>
          <a:xfrm>
            <a:off x="4622800" y="4352925"/>
            <a:ext cx="4064000" cy="4762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3" name="Content Placeholder 22"/>
          <p:cNvSpPr>
            <a:spLocks noGrp="1"/>
          </p:cNvSpPr>
          <p:nvPr>
            <p:ph sz="quarter" idx="25"/>
          </p:nvPr>
        </p:nvSpPr>
        <p:spPr>
          <a:xfrm>
            <a:off x="4713288" y="5010150"/>
            <a:ext cx="3973512" cy="514350"/>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
        <p:nvSpPr>
          <p:cNvPr id="25" name="Content Placeholder 24"/>
          <p:cNvSpPr>
            <a:spLocks noGrp="1"/>
          </p:cNvSpPr>
          <p:nvPr>
            <p:ph sz="quarter" idx="26"/>
          </p:nvPr>
        </p:nvSpPr>
        <p:spPr>
          <a:xfrm>
            <a:off x="4713288" y="5692775"/>
            <a:ext cx="3973512" cy="566738"/>
          </a:xfrm>
        </p:spPr>
        <p:txBody>
          <a:bodyPr/>
          <a:lstStyle>
            <a:lvl1pPr marR="0" indent="-2556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1pPr>
            <a:lvl2pPr marR="0" indent="-284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2pPr>
            <a:lvl3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3pPr>
            <a:lvl4pPr marR="0" indent="-230400" algn="l" rtl="0">
              <a:lnSpc>
                <a:spcPct val="100000"/>
              </a:lnSpc>
              <a:spcAft>
                <a:spcPts val="0"/>
              </a:spcAft>
              <a:buClr>
                <a:srgbClr val="007FA3"/>
              </a:buClr>
              <a:buSzPct val="100000"/>
              <a:defRPr lang="en-US" sz="2400" b="0" i="0" u="none" strike="noStrike" cap="none" dirty="0" smtClean="0">
                <a:solidFill>
                  <a:schemeClr val="dk1"/>
                </a:solidFill>
                <a:latin typeface="+mn-lt"/>
                <a:ea typeface="Arial"/>
                <a:cs typeface="Arial"/>
                <a:sym typeface="Arial"/>
              </a:defRPr>
            </a:lvl4pPr>
            <a:lvl5pPr marR="0" indent="-230400" algn="l" rtl="0">
              <a:lnSpc>
                <a:spcPct val="100000"/>
              </a:lnSpc>
              <a:spcAft>
                <a:spcPts val="0"/>
              </a:spcAft>
              <a:buClr>
                <a:srgbClr val="007FA3"/>
              </a:buClr>
              <a:buSzPct val="100000"/>
              <a:defRPr lang="en-IN" sz="2400" b="0" i="0" u="none" strike="noStrike" cap="none" dirty="0" smtClean="0">
                <a:solidFill>
                  <a:schemeClr val="dk1"/>
                </a:solidFill>
                <a:latin typeface="+mn-lt"/>
                <a:ea typeface="Arial"/>
                <a:cs typeface="Arial"/>
                <a:sym typeface="Aria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IN" dirty="0"/>
          </a:p>
        </p:txBody>
      </p:sp>
    </p:spTree>
    <p:extLst>
      <p:ext uri="{BB962C8B-B14F-4D97-AF65-F5344CB8AC3E}">
        <p14:creationId xmlns:p14="http://schemas.microsoft.com/office/powerpoint/2010/main" xmlns="" val="447121803"/>
      </p:ext>
    </p:extLst>
  </p:cSld>
  <p:clrMapOvr>
    <a:masterClrMapping/>
  </p:clrMapOvr>
  <p:extLst>
    <p:ext uri="{DCECCB84-F9BA-43D5-87BE-67443E8EF086}">
      <p15:sldGuideLst xmlns:p15="http://schemas.microsoft.com/office/powerpoint/2012/main" xmlns="">
        <p15:guide id="1" orient="horz" pos="981" userDrawn="1">
          <p15:clr>
            <a:srgbClr val="FBAE40"/>
          </p15:clr>
        </p15:guide>
      </p15:sldGuideLst>
    </p:ext>
  </p:extLst>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jpe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Shape 11"/>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tx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pPr>
              <a:defRPr/>
            </a:pPr>
            <a:endParaRPr lang="en-US" dirty="0">
              <a:solidFill>
                <a:schemeClr val="tx1"/>
              </a:solidFill>
            </a:endParaRPr>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lvl1pPr>
              <a:defRPr>
                <a:solidFill>
                  <a:schemeClr val="tx1"/>
                </a:solidFill>
              </a:defRPr>
            </a:lvl1pPr>
          </a:lstStyle>
          <a:p>
            <a:pPr algn="r">
              <a:buSzPct val="25000"/>
              <a:defRPr/>
            </a:pPr>
            <a:fld id="{00000000-1234-1234-1234-123412341234}" type="slidenum">
              <a:rPr lang="en-US" sz="900" smtClean="0"/>
              <a:pPr algn="r">
                <a:buSzPct val="25000"/>
                <a:defRPr/>
              </a:pPr>
              <a:t>‹#›</a:t>
            </a:fld>
            <a:endParaRPr lang="en-US" sz="900" dirty="0"/>
          </a:p>
        </p:txBody>
      </p:sp>
    </p:spTree>
    <p:extLst>
      <p:ext uri="{BB962C8B-B14F-4D97-AF65-F5344CB8AC3E}">
        <p14:creationId xmlns:p14="http://schemas.microsoft.com/office/powerpoint/2010/main" xmlns="" val="3246644562"/>
      </p:ext>
    </p:extLst>
  </p:cSld>
  <p:clrMap bg1="lt1" tx1="dk1" bg2="dk2" tx2="lt2" accent1="accent1" accent2="accent2" accent3="accent3" accent4="accent4" accent5="accent5" accent6="accent6" hlink="hlink" folHlink="folHlink"/>
  <p:sldLayoutIdLst>
    <p:sldLayoutId id="2147483675"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6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Title Placeholder"/>
          <p:cNvSpPr txBox="1">
            <a:spLocks noGrp="1"/>
          </p:cNvSpPr>
          <p:nvPr>
            <p:ph type="title"/>
          </p:nvPr>
        </p:nvSpPr>
        <p:spPr>
          <a:xfrm>
            <a:off x="457200" y="215371"/>
            <a:ext cx="8229600" cy="1097279"/>
          </a:xfrm>
          <a:prstGeom prst="rect">
            <a:avLst/>
          </a:prstGeom>
          <a:noFill/>
          <a:ln>
            <a:noFill/>
          </a:ln>
        </p:spPr>
        <p:txBody>
          <a:bodyPr lIns="91425" tIns="91425" rIns="91425" bIns="91425" anchor="b" anchorCtr="0"/>
          <a:lstStyle>
            <a:lvl1pPr marL="0" marR="0" lvl="0" indent="0" algn="l" rtl="0">
              <a:lnSpc>
                <a:spcPct val="100000"/>
              </a:lnSpc>
              <a:spcBef>
                <a:spcPts val="0"/>
              </a:spcBef>
              <a:buClr>
                <a:srgbClr val="007FA3"/>
              </a:buClr>
              <a:buFont typeface="Times New Roman"/>
              <a:buNone/>
              <a:defRPr sz="3400" b="1" i="0" u="none" strike="noStrike" cap="none">
                <a:solidFill>
                  <a:srgbClr val="007FA3"/>
                </a:solidFill>
                <a:latin typeface="Times New Roman"/>
                <a:ea typeface="Times New Roman"/>
                <a:cs typeface="Times New Roman"/>
                <a:sym typeface="Times New Roman"/>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r>
              <a:rPr lang="en-US" sz="3600" dirty="0">
                <a:latin typeface="+mj-lt"/>
              </a:rPr>
              <a:t>Click to add title</a:t>
            </a:r>
            <a:endParaRPr dirty="0"/>
          </a:p>
        </p:txBody>
      </p:sp>
      <p:sp>
        <p:nvSpPr>
          <p:cNvPr id="11" name="Content Placeholder"/>
          <p:cNvSpPr txBox="1">
            <a:spLocks noGrp="1"/>
          </p:cNvSpPr>
          <p:nvPr>
            <p:ph type="body" idx="1"/>
          </p:nvPr>
        </p:nvSpPr>
        <p:spPr>
          <a:xfrm>
            <a:off x="457200" y="1600200"/>
            <a:ext cx="8229600" cy="4428411"/>
          </a:xfrm>
          <a:prstGeom prst="rect">
            <a:avLst/>
          </a:prstGeom>
          <a:noFill/>
          <a:ln>
            <a:noFill/>
          </a:ln>
        </p:spPr>
        <p:txBody>
          <a:bodyPr lIns="91425" tIns="91425" rIns="91425" bIns="91425" anchor="t" anchorCtr="0"/>
          <a:lstStyle>
            <a:lvl1pPr marL="256032" marR="0" lvl="0" indent="-154432" algn="l" rtl="0">
              <a:spcBef>
                <a:spcPts val="1500"/>
              </a:spcBef>
              <a:buClr>
                <a:srgbClr val="007FA3"/>
              </a:buClr>
              <a:buSzPct val="100000"/>
              <a:buFont typeface="Arial"/>
              <a:buChar char="•"/>
              <a:defRPr sz="1600" b="0" i="0" u="none" strike="noStrike" cap="none">
                <a:solidFill>
                  <a:schemeClr val="dk1"/>
                </a:solidFill>
                <a:latin typeface="Arial"/>
                <a:ea typeface="Arial"/>
                <a:cs typeface="Arial"/>
                <a:sym typeface="Arial"/>
              </a:defRPr>
            </a:lvl1pPr>
            <a:lvl2pPr marL="742950" marR="0" lvl="1" indent="-18415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2pPr>
            <a:lvl3pPr marL="1143000" marR="0" lvl="2" indent="-127000" algn="l" rtl="0">
              <a:spcBef>
                <a:spcPts val="600"/>
              </a:spcBef>
              <a:buClr>
                <a:srgbClr val="007FA3"/>
              </a:buClr>
              <a:buSzPct val="100000"/>
              <a:buFont typeface="Noto Sans Symbols"/>
              <a:buChar char="▪"/>
              <a:defRPr sz="1600" b="0" i="0" u="none" strike="noStrike" cap="none">
                <a:solidFill>
                  <a:schemeClr val="dk1"/>
                </a:solidFill>
                <a:latin typeface="Arial"/>
                <a:ea typeface="Arial"/>
                <a:cs typeface="Arial"/>
                <a:sym typeface="Arial"/>
              </a:defRPr>
            </a:lvl3pPr>
            <a:lvl4pPr marL="1600200" marR="0" lvl="3"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4pPr>
            <a:lvl5pPr marL="2057400" marR="0" lvl="4" indent="-127000" algn="l" rtl="0">
              <a:spcBef>
                <a:spcPts val="600"/>
              </a:spcBef>
              <a:buClr>
                <a:srgbClr val="007FA3"/>
              </a:buClr>
              <a:buSzPct val="100000"/>
              <a:buFont typeface="Arial"/>
              <a:buChar char="•"/>
              <a:defRPr sz="1600" b="0" i="0" u="none" strike="noStrike" cap="none">
                <a:solidFill>
                  <a:schemeClr val="dk1"/>
                </a:solidFill>
                <a:latin typeface="Arial"/>
                <a:ea typeface="Arial"/>
                <a:cs typeface="Arial"/>
                <a:sym typeface="Arial"/>
              </a:defRPr>
            </a:lvl5pPr>
            <a:lvl6pPr marL="2514600" marR="0" lvl="5"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spcBef>
                <a:spcPts val="300"/>
              </a:spcBef>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endParaRPr dirty="0"/>
          </a:p>
        </p:txBody>
      </p:sp>
      <p:sp>
        <p:nvSpPr>
          <p:cNvPr id="16" name="Copyright"/>
          <p:cNvSpPr txBox="1"/>
          <p:nvPr/>
        </p:nvSpPr>
        <p:spPr>
          <a:xfrm>
            <a:off x="1600200" y="6429344"/>
            <a:ext cx="7162799" cy="200054"/>
          </a:xfrm>
          <a:prstGeom prst="rect">
            <a:avLst/>
          </a:prstGeom>
          <a:noFill/>
          <a:ln>
            <a:noFill/>
          </a:ln>
        </p:spPr>
        <p:txBody>
          <a:bodyPr lIns="91425" tIns="45700" rIns="91425" bIns="45700" anchor="ctr" anchorCtr="0">
            <a:no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US" altLang="en-US" sz="1200" b="0" dirty="0">
                <a:latin typeface="Verdana"/>
                <a:ea typeface="Verdana" panose="020B0604030504040204" pitchFamily="34" charset="0"/>
                <a:cs typeface="Verdana" panose="020B0604030504040204" pitchFamily="34" charset="0"/>
              </a:rPr>
              <a:t>Copyright © 2022, 2019, 2018 Pearson Education, Inc. All Rights Reserved</a:t>
            </a:r>
          </a:p>
        </p:txBody>
      </p:sp>
      <p:sp>
        <p:nvSpPr>
          <p:cNvPr id="13" name="Shape 13"/>
          <p:cNvSpPr txBox="1">
            <a:spLocks noGrp="1"/>
          </p:cNvSpPr>
          <p:nvPr>
            <p:ph type="dt" idx="10"/>
          </p:nvPr>
        </p:nvSpPr>
        <p:spPr>
          <a:xfrm>
            <a:off x="6335712" y="113071"/>
            <a:ext cx="2133599" cy="182879"/>
          </a:xfrm>
          <a:prstGeom prst="rect">
            <a:avLst/>
          </a:prstGeom>
          <a:noFill/>
          <a:ln>
            <a:noFill/>
          </a:ln>
        </p:spPr>
        <p:txBody>
          <a:bodyPr lIns="91425" tIns="91425" rIns="91425" bIns="91425" anchor="ctr" anchorCtr="0"/>
          <a:lstStyle>
            <a:lvl1pPr marL="0" marR="0" lvl="0" indent="0" algn="r" rtl="0">
              <a:spcBef>
                <a:spcPts val="0"/>
              </a:spcBef>
              <a:buNone/>
              <a:defRPr sz="900" b="0" i="0" u="none" strike="noStrike" cap="none">
                <a:solidFill>
                  <a:schemeClr val="lt1"/>
                </a:solidFill>
                <a:latin typeface="Arial"/>
                <a:ea typeface="Arial"/>
                <a:cs typeface="Arial"/>
                <a:sym typeface="Arial"/>
              </a:defRPr>
            </a:lvl1pPr>
            <a:lvl2pPr marL="457200" marR="0" lvl="1" indent="0" algn="l" rtl="0">
              <a:spcBef>
                <a:spcPts val="0"/>
              </a:spcBef>
              <a:buNone/>
              <a:defRPr sz="1800" b="0" i="0" u="none" strike="noStrike" cap="none">
                <a:solidFill>
                  <a:schemeClr val="dk1"/>
                </a:solidFill>
                <a:latin typeface="Arial"/>
                <a:ea typeface="Arial"/>
                <a:cs typeface="Arial"/>
                <a:sym typeface="Arial"/>
              </a:defRPr>
            </a:lvl2pPr>
            <a:lvl3pPr marL="914400" marR="0" lvl="2" indent="0" algn="l" rtl="0">
              <a:spcBef>
                <a:spcPts val="0"/>
              </a:spcBef>
              <a:buNone/>
              <a:defRPr sz="1800" b="0" i="0" u="none" strike="noStrike" cap="none">
                <a:solidFill>
                  <a:schemeClr val="dk1"/>
                </a:solidFill>
                <a:latin typeface="Arial"/>
                <a:ea typeface="Arial"/>
                <a:cs typeface="Arial"/>
                <a:sym typeface="Arial"/>
              </a:defRPr>
            </a:lvl3pPr>
            <a:lvl4pPr marL="1371600" marR="0" lvl="3" indent="0" algn="l" rtl="0">
              <a:spcBef>
                <a:spcPts val="0"/>
              </a:spcBef>
              <a:buNone/>
              <a:defRPr sz="1800" b="0" i="0" u="none" strike="noStrike" cap="none">
                <a:solidFill>
                  <a:schemeClr val="dk1"/>
                </a:solidFill>
                <a:latin typeface="Arial"/>
                <a:ea typeface="Arial"/>
                <a:cs typeface="Arial"/>
                <a:sym typeface="Arial"/>
              </a:defRPr>
            </a:lvl4pPr>
            <a:lvl5pPr marL="1828800" marR="0" lvl="4" indent="0" algn="l" rtl="0">
              <a:spcBef>
                <a:spcPts val="0"/>
              </a:spcBef>
              <a:buNone/>
              <a:defRPr sz="1800" b="0" i="0" u="none" strike="noStrike" cap="none">
                <a:solidFill>
                  <a:schemeClr val="dk1"/>
                </a:solidFill>
                <a:latin typeface="Arial"/>
                <a:ea typeface="Arial"/>
                <a:cs typeface="Arial"/>
                <a:sym typeface="Arial"/>
              </a:defRPr>
            </a:lvl5pPr>
            <a:lvl6pPr marL="2286000" marR="0" lvl="5" indent="0" algn="l" rtl="0">
              <a:spcBef>
                <a:spcPts val="0"/>
              </a:spcBef>
              <a:buNone/>
              <a:defRPr sz="1800" b="0" i="0" u="none" strike="noStrike" cap="none">
                <a:solidFill>
                  <a:schemeClr val="dk1"/>
                </a:solidFill>
                <a:latin typeface="Arial"/>
                <a:ea typeface="Arial"/>
                <a:cs typeface="Arial"/>
                <a:sym typeface="Arial"/>
              </a:defRPr>
            </a:lvl6pPr>
            <a:lvl7pPr marL="2743200" marR="0" lvl="6" indent="0" algn="l" rtl="0">
              <a:spcBef>
                <a:spcPts val="0"/>
              </a:spcBef>
              <a:buNone/>
              <a:defRPr sz="1800" b="0" i="0" u="none" strike="noStrike" cap="none">
                <a:solidFill>
                  <a:schemeClr val="dk1"/>
                </a:solidFill>
                <a:latin typeface="Arial"/>
                <a:ea typeface="Arial"/>
                <a:cs typeface="Arial"/>
                <a:sym typeface="Arial"/>
              </a:defRPr>
            </a:lvl7pPr>
            <a:lvl8pPr marL="3200400" marR="0" lvl="7" indent="0" algn="l" rtl="0">
              <a:spcBef>
                <a:spcPts val="0"/>
              </a:spcBef>
              <a:buNone/>
              <a:defRPr sz="1800" b="0" i="0" u="none" strike="noStrike" cap="none">
                <a:solidFill>
                  <a:schemeClr val="dk1"/>
                </a:solidFill>
                <a:latin typeface="Arial"/>
                <a:ea typeface="Arial"/>
                <a:cs typeface="Arial"/>
                <a:sym typeface="Arial"/>
              </a:defRPr>
            </a:lvl8pPr>
            <a:lvl9pPr marL="3657600" marR="0" lvl="8" indent="0" algn="l" rtl="0">
              <a:spcBef>
                <a:spcPts val="0"/>
              </a:spcBef>
              <a:buNone/>
              <a:defRPr sz="1800" b="0" i="0" u="none" strike="noStrike" cap="none">
                <a:solidFill>
                  <a:schemeClr val="dk1"/>
                </a:solidFill>
                <a:latin typeface="Arial"/>
                <a:ea typeface="Arial"/>
                <a:cs typeface="Arial"/>
                <a:sym typeface="Arial"/>
              </a:defRPr>
            </a:lvl9pPr>
          </a:lstStyle>
          <a:p>
            <a:endParaRPr dirty="0"/>
          </a:p>
        </p:txBody>
      </p:sp>
      <p:sp>
        <p:nvSpPr>
          <p:cNvPr id="14" name="Shape 14"/>
          <p:cNvSpPr txBox="1">
            <a:spLocks noGrp="1"/>
          </p:cNvSpPr>
          <p:nvPr>
            <p:ph type="sldNum" idx="12"/>
          </p:nvPr>
        </p:nvSpPr>
        <p:spPr>
          <a:xfrm>
            <a:off x="8469311" y="113071"/>
            <a:ext cx="551783" cy="182879"/>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900" b="0" i="0" u="none" strike="noStrike" cap="none" dirty="0">
              <a:solidFill>
                <a:schemeClr val="lt1"/>
              </a:solidFill>
              <a:latin typeface="Arial"/>
              <a:ea typeface="Arial"/>
              <a:cs typeface="Arial"/>
              <a:sym typeface="Arial"/>
            </a:endParaRPr>
          </a:p>
        </p:txBody>
      </p:sp>
      <p:pic>
        <p:nvPicPr>
          <p:cNvPr id="8" name="Picture Placeholder 21" descr="Pearson Logo">
            <a:extLst>
              <a:ext uri="{FF2B5EF4-FFF2-40B4-BE49-F238E27FC236}">
                <a16:creationId xmlns:a16="http://schemas.microsoft.com/office/drawing/2014/main" xmlns="" id="{9482BDEB-84DF-4344-AD30-389884976DF6}"/>
              </a:ext>
            </a:extLst>
          </p:cNvPr>
          <p:cNvPicPr>
            <a:picLocks noChangeAspect="1"/>
          </p:cNvPicPr>
          <p:nvPr userDrawn="1"/>
        </p:nvPicPr>
        <p:blipFill>
          <a:blip r:embed="rId15"/>
          <a:srcRect t="22152" b="22152"/>
          <a:stretch>
            <a:fillRect/>
          </a:stretch>
        </p:blipFill>
        <p:spPr>
          <a:xfrm>
            <a:off x="315677" y="6420639"/>
            <a:ext cx="1176574" cy="296443"/>
          </a:xfrm>
          <a:prstGeom prst="rect">
            <a:avLst/>
          </a:prstGeom>
        </p:spPr>
      </p:pic>
    </p:spTree>
  </p:cSld>
  <p:clrMap bg1="lt1" tx1="dk1" bg2="dk2" tx2="lt2" accent1="accent1" accent2="accent2" accent3="accent3" accent4="accent4" accent5="accent5" accent6="accent6" hlink="hlink" folHlink="folHlink"/>
  <p:sldLayoutIdLst>
    <p:sldLayoutId id="2147483664" r:id="rId1"/>
    <p:sldLayoutId id="2147483649" r:id="rId2"/>
    <p:sldLayoutId id="2147483650" r:id="rId3"/>
    <p:sldLayoutId id="2147483676" r:id="rId4"/>
    <p:sldLayoutId id="2147483677" r:id="rId5"/>
    <p:sldLayoutId id="2147483678" r:id="rId6"/>
    <p:sldLayoutId id="2147483679" r:id="rId7"/>
    <p:sldLayoutId id="2147483680" r:id="rId8"/>
    <p:sldLayoutId id="2147483671" r:id="rId9"/>
    <p:sldLayoutId id="2147483673" r:id="rId10"/>
    <p:sldLayoutId id="2147483670" r:id="rId11"/>
    <p:sldLayoutId id="2147483669" r:id="rId12"/>
    <p:sldLayoutId id="2147483655"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3600" b="0" i="0" u="none" strike="noStrike" cap="none">
          <a:solidFill>
            <a:srgbClr val="000000"/>
          </a:solidFill>
          <a:latin typeface="+mj-lt"/>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mn-lt"/>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6.xml"/><Relationship Id="rId1" Type="http://schemas.openxmlformats.org/officeDocument/2006/relationships/slideLayout" Target="../slideLayouts/slideLayout1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8.xml"/><Relationship Id="rId1" Type="http://schemas.openxmlformats.org/officeDocument/2006/relationships/slideLayout" Target="../slideLayouts/slideLayout1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2.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4.xml"/><Relationship Id="rId1" Type="http://schemas.openxmlformats.org/officeDocument/2006/relationships/slideLayout" Target="../slideLayouts/slideLayout4.xml"/><Relationship Id="rId4" Type="http://schemas.openxmlformats.org/officeDocument/2006/relationships/image" Target="../media/image11.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7E98728-A241-43F4-95FF-6C49FEEA0911}"/>
              </a:ext>
              <a:ext uri="{C183D7F6-B498-43B3-948B-1728B52AA6E4}">
                <adec:decorative xmlns="" xmlns:adec="http://schemas.microsoft.com/office/drawing/2017/decorative" val="1"/>
              </a:ext>
            </a:extLst>
          </p:cNvPr>
          <p:cNvSpPr>
            <a:spLocks noGrp="1"/>
          </p:cNvSpPr>
          <p:nvPr>
            <p:ph type="title"/>
          </p:nvPr>
        </p:nvSpPr>
        <p:spPr>
          <a:xfrm>
            <a:off x="457199" y="143692"/>
            <a:ext cx="8229601" cy="987333"/>
          </a:xfrm>
        </p:spPr>
        <p:txBody>
          <a:bodyPr anchor="ctr"/>
          <a:lstStyle/>
          <a:p>
            <a:r>
              <a:rPr lang="en-US" altLang="en-US" sz="3000" dirty="0">
                <a:solidFill>
                  <a:schemeClr val="tx2"/>
                </a:solidFill>
                <a:cs typeface="Times New Roman" panose="02020603050405020304" pitchFamily="18" charset="0"/>
              </a:rPr>
              <a:t>E-commerce 2021: Business. Technology. Society.</a:t>
            </a:r>
            <a:endParaRPr lang="en-US" sz="3000" dirty="0"/>
          </a:p>
        </p:txBody>
      </p:sp>
      <p:sp>
        <p:nvSpPr>
          <p:cNvPr id="3" name="Content Placeholder 2">
            <a:extLst>
              <a:ext uri="{FF2B5EF4-FFF2-40B4-BE49-F238E27FC236}">
                <a16:creationId xmlns:a16="http://schemas.microsoft.com/office/drawing/2014/main" xmlns="" id="{ABE18F80-D4FC-4D8F-B2BD-E7BEE7E012B5}"/>
              </a:ext>
              <a:ext uri="{C183D7F6-B498-43B3-948B-1728B52AA6E4}">
                <adec:decorative xmlns="" xmlns:adec="http://schemas.microsoft.com/office/drawing/2017/decorative" val="1"/>
              </a:ext>
            </a:extLst>
          </p:cNvPr>
          <p:cNvSpPr>
            <a:spLocks noGrp="1"/>
          </p:cNvSpPr>
          <p:nvPr>
            <p:ph type="body" idx="1"/>
          </p:nvPr>
        </p:nvSpPr>
        <p:spPr>
          <a:xfrm>
            <a:off x="457200" y="1212419"/>
            <a:ext cx="8229600" cy="413524"/>
          </a:xfrm>
        </p:spPr>
        <p:txBody>
          <a:bodyPr anchor="ctr"/>
          <a:lstStyle/>
          <a:p>
            <a:r>
              <a:rPr lang="en-US" dirty="0">
                <a:solidFill>
                  <a:schemeClr val="tx2"/>
                </a:solidFill>
              </a:rPr>
              <a:t>Sixteenth Edition</a:t>
            </a:r>
          </a:p>
        </p:txBody>
      </p:sp>
      <p:sp>
        <p:nvSpPr>
          <p:cNvPr id="5" name="Content Placeholder 4">
            <a:extLst>
              <a:ext uri="{FF2B5EF4-FFF2-40B4-BE49-F238E27FC236}">
                <a16:creationId xmlns:a16="http://schemas.microsoft.com/office/drawing/2014/main" xmlns="" id="{2D222376-7AD7-4443-B67A-120BE12F4DDB}"/>
              </a:ext>
              <a:ext uri="{C183D7F6-B498-43B3-948B-1728B52AA6E4}">
                <adec:decorative xmlns="" xmlns:adec="http://schemas.microsoft.com/office/drawing/2017/decorative" val="1"/>
              </a:ext>
            </a:extLst>
          </p:cNvPr>
          <p:cNvSpPr>
            <a:spLocks noGrp="1"/>
          </p:cNvSpPr>
          <p:nvPr>
            <p:ph sz="quarter" idx="14"/>
          </p:nvPr>
        </p:nvSpPr>
        <p:spPr>
          <a:xfrm>
            <a:off x="5029200" y="1906104"/>
            <a:ext cx="3657600" cy="1186345"/>
          </a:xfrm>
        </p:spPr>
        <p:txBody>
          <a:bodyPr/>
          <a:lstStyle/>
          <a:p>
            <a:pPr marL="0" algn="ctr"/>
            <a:r>
              <a:rPr lang="en-US" b="1" dirty="0">
                <a:latin typeface="+mn-lt"/>
              </a:rPr>
              <a:t>Chapter 6</a:t>
            </a:r>
          </a:p>
        </p:txBody>
      </p:sp>
      <p:sp>
        <p:nvSpPr>
          <p:cNvPr id="6" name="Content Placeholder 5">
            <a:extLst>
              <a:ext uri="{FF2B5EF4-FFF2-40B4-BE49-F238E27FC236}">
                <a16:creationId xmlns:a16="http://schemas.microsoft.com/office/drawing/2014/main" xmlns="" id="{82FD4EC9-4778-4E2F-B136-2A176CA2BA69}"/>
              </a:ext>
              <a:ext uri="{C183D7F6-B498-43B3-948B-1728B52AA6E4}">
                <adec:decorative xmlns="" xmlns:adec="http://schemas.microsoft.com/office/drawing/2017/decorative" val="1"/>
              </a:ext>
            </a:extLst>
          </p:cNvPr>
          <p:cNvSpPr>
            <a:spLocks noGrp="1"/>
          </p:cNvSpPr>
          <p:nvPr>
            <p:ph sz="quarter" idx="15"/>
          </p:nvPr>
        </p:nvSpPr>
        <p:spPr>
          <a:xfrm>
            <a:off x="5118754" y="3252790"/>
            <a:ext cx="3589821" cy="970868"/>
          </a:xfrm>
        </p:spPr>
        <p:txBody>
          <a:bodyPr/>
          <a:lstStyle/>
          <a:p>
            <a:r>
              <a:rPr lang="en-IN" dirty="0"/>
              <a:t>E-commerce Marketing and Advertising Concepts</a:t>
            </a:r>
          </a:p>
        </p:txBody>
      </p:sp>
      <p:pic>
        <p:nvPicPr>
          <p:cNvPr id="10" name="Picture 9" descr="Front Cover: E-commerce 2021: Business. Technology. Society. Sixteenth Edition by Laudon and Traver.">
            <a:extLst>
              <a:ext uri="{FF2B5EF4-FFF2-40B4-BE49-F238E27FC236}">
                <a16:creationId xmlns:a16="http://schemas.microsoft.com/office/drawing/2014/main" xmlns="" id="{B6F77C07-FCD6-41FD-A339-DDF76FCF8F25}"/>
              </a:ext>
            </a:extLst>
          </p:cNvPr>
          <p:cNvPicPr>
            <a:picLocks noChangeAspect="1"/>
          </p:cNvPicPr>
          <p:nvPr/>
        </p:nvPicPr>
        <p:blipFill>
          <a:blip r:embed="rId3"/>
          <a:stretch>
            <a:fillRect/>
          </a:stretch>
        </p:blipFill>
        <p:spPr>
          <a:xfrm>
            <a:off x="597266" y="1694010"/>
            <a:ext cx="3600000" cy="4525828"/>
          </a:xfrm>
          <a:prstGeom prst="rect">
            <a:avLst/>
          </a:prstGeom>
          <a:ln w="9525">
            <a:solidFill>
              <a:schemeClr val="tx1"/>
            </a:solidFill>
          </a:ln>
          <a:effectLst/>
        </p:spPr>
      </p:pic>
      <p:sp>
        <p:nvSpPr>
          <p:cNvPr id="8" name="Content Placeholder 7">
            <a:extLst>
              <a:ext uri="{FF2B5EF4-FFF2-40B4-BE49-F238E27FC236}">
                <a16:creationId xmlns:a16="http://schemas.microsoft.com/office/drawing/2014/main" xmlns="" id="{C8E88D28-1A9F-4FC4-946F-10B4629D1438}"/>
              </a:ext>
              <a:ext uri="{C183D7F6-B498-43B3-948B-1728B52AA6E4}">
                <adec:decorative xmlns="" xmlns:adec="http://schemas.microsoft.com/office/drawing/2017/decorative" val="1"/>
              </a:ext>
            </a:extLst>
          </p:cNvPr>
          <p:cNvSpPr>
            <a:spLocks noGrp="1"/>
          </p:cNvSpPr>
          <p:nvPr>
            <p:ph sz="quarter" idx="17"/>
          </p:nvPr>
        </p:nvSpPr>
        <p:spPr>
          <a:xfrm>
            <a:off x="2173000" y="6415232"/>
            <a:ext cx="6589712" cy="228600"/>
          </a:xfrm>
        </p:spPr>
        <p:txBody>
          <a:bodyPr/>
          <a:lstStyle/>
          <a:p>
            <a:pPr marL="0" indent="0"/>
            <a:r>
              <a:rPr lang="en-US" altLang="en-US" sz="1200" b="0" dirty="0">
                <a:latin typeface="Verdana"/>
                <a:ea typeface="Verdana" panose="020B0604030504040204" pitchFamily="34" charset="0"/>
                <a:cs typeface="Verdana" panose="020B0604030504040204" pitchFamily="34" charset="0"/>
              </a:rPr>
              <a:t>Copyright © </a:t>
            </a:r>
            <a:r>
              <a:rPr lang="en-IN" dirty="0"/>
              <a:t>2022, 2019, 2018 </a:t>
            </a:r>
            <a:r>
              <a:rPr lang="en-US" altLang="en-US" sz="1200" b="0" dirty="0">
                <a:latin typeface="Verdana"/>
                <a:ea typeface="Verdana" panose="020B0604030504040204" pitchFamily="34" charset="0"/>
                <a:cs typeface="Verdana" panose="020B0604030504040204" pitchFamily="34" charset="0"/>
              </a:rPr>
              <a:t>Pearson Education, Inc. All Rights Reserved</a:t>
            </a:r>
          </a:p>
        </p:txBody>
      </p:sp>
      <p:pic>
        <p:nvPicPr>
          <p:cNvPr id="22" name="Picture Placeholder 21" descr="Pearson Logo">
            <a:extLst>
              <a:ext uri="{FF2B5EF4-FFF2-40B4-BE49-F238E27FC236}">
                <a16:creationId xmlns:a16="http://schemas.microsoft.com/office/drawing/2014/main" xmlns="" id="{463657D3-0029-4FB6-A24C-CAB832988B4E}"/>
              </a:ext>
            </a:extLst>
          </p:cNvPr>
          <p:cNvPicPr>
            <a:picLocks noGrp="1" noChangeAspect="1"/>
          </p:cNvPicPr>
          <p:nvPr>
            <p:ph type="pic" sz="quarter" idx="16"/>
          </p:nvPr>
        </p:nvPicPr>
        <p:blipFill>
          <a:blip r:embed="rId4"/>
          <a:srcRect t="22152" b="22152"/>
          <a:stretch>
            <a:fillRect/>
          </a:stretch>
        </p:blipFill>
        <p:spPr>
          <a:xfrm>
            <a:off x="315677" y="6420639"/>
            <a:ext cx="1176574" cy="296443"/>
          </a:xfrm>
        </p:spPr>
      </p:pic>
    </p:spTree>
    <p:extLst>
      <p:ext uri="{BB962C8B-B14F-4D97-AF65-F5344CB8AC3E}">
        <p14:creationId xmlns:p14="http://schemas.microsoft.com/office/powerpoint/2010/main" xmlns="" val="38013359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The Online Purchasing Decision </a:t>
            </a:r>
            <a:r>
              <a:rPr lang="en-US" sz="2000" b="0" kern="1200" dirty="0">
                <a:cs typeface="Times New Roman" panose="02020603050405020304" pitchFamily="18" charset="0"/>
              </a:rPr>
              <a:t>(2 of 2)</a:t>
            </a:r>
            <a:endParaRPr lang="en-IN" dirty="0"/>
          </a:p>
        </p:txBody>
      </p:sp>
      <p:sp>
        <p:nvSpPr>
          <p:cNvPr id="3" name="Content Placeholder 2"/>
          <p:cNvSpPr>
            <a:spLocks noGrp="1"/>
          </p:cNvSpPr>
          <p:nvPr>
            <p:ph sz="quarter" idx="13"/>
          </p:nvPr>
        </p:nvSpPr>
        <p:spPr>
          <a:xfrm>
            <a:off x="457200" y="1554920"/>
            <a:ext cx="8232775" cy="414249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Decision process similar for online and offline behavior</a:t>
            </a:r>
          </a:p>
          <a:p>
            <a:pPr marL="255651" lvl="0" indent="-255651">
              <a:spcAft>
                <a:spcPct val="0"/>
              </a:spcAft>
              <a:buSzPts val="2400"/>
              <a:tabLst/>
            </a:pPr>
            <a:r>
              <a:rPr lang="en-US" kern="1200" dirty="0">
                <a:solidFill>
                  <a:srgbClr val="000000"/>
                </a:solidFill>
                <a:latin typeface="Arial" panose="020B0604020202020204" pitchFamily="34" charset="0"/>
              </a:rPr>
              <a:t>General online behavior model</a:t>
            </a:r>
          </a:p>
          <a:p>
            <a:pPr marL="741553" lvl="1" indent="-284353">
              <a:spcAft>
                <a:spcPct val="0"/>
              </a:spcAft>
              <a:buSzPts val="2400"/>
            </a:pPr>
            <a:r>
              <a:rPr lang="en-US" kern="1200" dirty="0">
                <a:solidFill>
                  <a:srgbClr val="000000"/>
                </a:solidFill>
                <a:latin typeface="Arial" panose="020B0604020202020204" pitchFamily="34" charset="0"/>
              </a:rPr>
              <a:t>User characteristics</a:t>
            </a:r>
          </a:p>
          <a:p>
            <a:pPr marL="741553" lvl="1" indent="-284353">
              <a:spcAft>
                <a:spcPct val="0"/>
              </a:spcAft>
              <a:buSzPts val="2400"/>
            </a:pPr>
            <a:r>
              <a:rPr lang="en-US" kern="1200" dirty="0">
                <a:solidFill>
                  <a:srgbClr val="000000"/>
                </a:solidFill>
                <a:latin typeface="Arial" panose="020B0604020202020204" pitchFamily="34" charset="0"/>
              </a:rPr>
              <a:t>Product characteristics</a:t>
            </a:r>
          </a:p>
          <a:p>
            <a:pPr marL="741553" lvl="1" indent="-284353">
              <a:spcAft>
                <a:spcPct val="0"/>
              </a:spcAft>
              <a:buSzPts val="2400"/>
            </a:pPr>
            <a:r>
              <a:rPr lang="en-US" kern="1200" dirty="0">
                <a:solidFill>
                  <a:srgbClr val="000000"/>
                </a:solidFill>
                <a:latin typeface="Arial" panose="020B0604020202020204" pitchFamily="34" charset="0"/>
              </a:rPr>
              <a:t>Website features: latency, usability, security</a:t>
            </a:r>
          </a:p>
          <a:p>
            <a:pPr marL="741553" lvl="1" indent="-284353">
              <a:spcAft>
                <a:spcPct val="0"/>
              </a:spcAft>
              <a:buSzPts val="2400"/>
            </a:pPr>
            <a:r>
              <a:rPr lang="en-US" kern="1200" dirty="0">
                <a:solidFill>
                  <a:srgbClr val="000000"/>
                </a:solidFill>
                <a:latin typeface="Arial" panose="020B0604020202020204" pitchFamily="34" charset="0"/>
              </a:rPr>
              <a:t>Attitudes toward online purchasing</a:t>
            </a:r>
          </a:p>
          <a:p>
            <a:pPr marL="741553" lvl="1" indent="-284353">
              <a:spcAft>
                <a:spcPct val="0"/>
              </a:spcAft>
              <a:buSzPts val="2400"/>
            </a:pPr>
            <a:r>
              <a:rPr lang="en-US" kern="1200" dirty="0">
                <a:solidFill>
                  <a:srgbClr val="000000"/>
                </a:solidFill>
                <a:latin typeface="Arial" panose="020B0604020202020204" pitchFamily="34" charset="0"/>
              </a:rPr>
              <a:t>Perceptions about control over Web environment</a:t>
            </a:r>
          </a:p>
          <a:p>
            <a:pPr marL="255651" lvl="0" indent="-255651">
              <a:spcAft>
                <a:spcPct val="0"/>
              </a:spcAft>
              <a:buSzPts val="2400"/>
              <a:tabLst/>
            </a:pPr>
            <a:r>
              <a:rPr lang="en-US" kern="1200" dirty="0" err="1">
                <a:solidFill>
                  <a:srgbClr val="000000"/>
                </a:solidFill>
                <a:latin typeface="Arial" panose="020B0604020202020204" pitchFamily="34" charset="0"/>
              </a:rPr>
              <a:t>Clickstream</a:t>
            </a:r>
            <a:r>
              <a:rPr lang="en-US" kern="1200" dirty="0">
                <a:solidFill>
                  <a:srgbClr val="000000"/>
                </a:solidFill>
                <a:latin typeface="Arial" panose="020B0604020202020204" pitchFamily="34" charset="0"/>
              </a:rPr>
              <a:t> </a:t>
            </a:r>
            <a:r>
              <a:rPr lang="en-US" kern="1200" dirty="0" smtClean="0">
                <a:solidFill>
                  <a:srgbClr val="000000"/>
                </a:solidFill>
                <a:latin typeface="Arial" panose="020B0604020202020204" pitchFamily="34" charset="0"/>
              </a:rPr>
              <a:t>behavior: </a:t>
            </a:r>
            <a:r>
              <a:rPr lang="en-US" dirty="0" smtClean="0"/>
              <a:t>the transaction log that consumers establish as they move about the Web</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850556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en-US" sz="3000" kern="1200" dirty="0" smtClean="0">
                <a:cs typeface="Times New Roman" panose="02020603050405020304" pitchFamily="18" charset="0"/>
              </a:rPr>
              <a:t>SHOPPERS: BROWSERS AND BUYERS</a:t>
            </a:r>
            <a:endParaRPr lang="ar-SA" sz="3000" kern="1200" dirty="0">
              <a:cs typeface="Times New Roman" panose="02020603050405020304" pitchFamily="18" charset="0"/>
            </a:endParaRPr>
          </a:p>
        </p:txBody>
      </p:sp>
      <p:pic>
        <p:nvPicPr>
          <p:cNvPr id="5" name="صورة 4" descr="122.png"/>
          <p:cNvPicPr>
            <a:picLocks noChangeAspect="1"/>
          </p:cNvPicPr>
          <p:nvPr/>
        </p:nvPicPr>
        <p:blipFill>
          <a:blip r:embed="rId2"/>
          <a:stretch>
            <a:fillRect/>
          </a:stretch>
        </p:blipFill>
        <p:spPr>
          <a:xfrm>
            <a:off x="1399732" y="1850750"/>
            <a:ext cx="6344536" cy="42963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Figure 6.3 A Model of Online Consumer Behavior</a:t>
            </a:r>
            <a:endParaRPr lang="en-IN" sz="3200" dirty="0"/>
          </a:p>
        </p:txBody>
      </p:sp>
      <p:pic>
        <p:nvPicPr>
          <p:cNvPr id="7" name="Content Placeholder 6" descr="An illustration depicts a model of online consumer behavior. For a full description, see Notes. Press F6."/>
          <p:cNvPicPr>
            <a:picLocks noGrp="1" noChangeAspect="1"/>
          </p:cNvPicPr>
          <p:nvPr>
            <p:ph sz="quarter" idx="13"/>
          </p:nvPr>
        </p:nvPicPr>
        <p:blipFill rotWithShape="1">
          <a:blip r:embed="rId3"/>
          <a:srcRect b="4812"/>
          <a:stretch/>
        </p:blipFill>
        <p:spPr>
          <a:xfrm>
            <a:off x="1584543" y="1489437"/>
            <a:ext cx="5974913" cy="4704821"/>
          </a:xfrm>
          <a:prstGeom prst="rect">
            <a:avLst/>
          </a:prstGeom>
        </p:spPr>
      </p:pic>
      <p:sp>
        <p:nvSpPr>
          <p:cNvPr id="4" name="مستطيل 3"/>
          <p:cNvSpPr/>
          <p:nvPr/>
        </p:nvSpPr>
        <p:spPr>
          <a:xfrm>
            <a:off x="6680498" y="943318"/>
            <a:ext cx="1877209" cy="1600438"/>
          </a:xfrm>
          <a:prstGeom prst="rect">
            <a:avLst/>
          </a:prstGeom>
        </p:spPr>
        <p:txBody>
          <a:bodyPr wrap="square">
            <a:spAutoFit/>
          </a:bodyPr>
          <a:lstStyle/>
          <a:p>
            <a:r>
              <a:rPr lang="en-US" dirty="0" smtClean="0"/>
              <a:t>Website and mobile platform features include latency (delay in downloads), navigability, and confidence in online security.</a:t>
            </a:r>
            <a:endParaRPr lang="ar-SA" dirty="0"/>
          </a:p>
        </p:txBody>
      </p:sp>
      <p:cxnSp>
        <p:nvCxnSpPr>
          <p:cNvPr id="9" name="رابط كسهم مستقيم 8"/>
          <p:cNvCxnSpPr/>
          <p:nvPr/>
        </p:nvCxnSpPr>
        <p:spPr>
          <a:xfrm flipV="1">
            <a:off x="4227755" y="2043953"/>
            <a:ext cx="2452743" cy="231289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0" name="مستطيل 9"/>
          <p:cNvSpPr/>
          <p:nvPr/>
        </p:nvSpPr>
        <p:spPr>
          <a:xfrm>
            <a:off x="0" y="4227755"/>
            <a:ext cx="1928788" cy="1384995"/>
          </a:xfrm>
          <a:prstGeom prst="rect">
            <a:avLst/>
          </a:prstGeom>
        </p:spPr>
        <p:txBody>
          <a:bodyPr wrap="square">
            <a:spAutoFit/>
          </a:bodyPr>
          <a:lstStyle/>
          <a:p>
            <a:r>
              <a:rPr lang="en-US" dirty="0" smtClean="0"/>
              <a:t>Consumer skills refers to the knowledge that consumers have about how to conduct online transactions</a:t>
            </a:r>
            <a:endParaRPr lang="ar-SA" dirty="0"/>
          </a:p>
        </p:txBody>
      </p:sp>
      <p:cxnSp>
        <p:nvCxnSpPr>
          <p:cNvPr id="12" name="رابط كسهم مستقيم 11"/>
          <p:cNvCxnSpPr/>
          <p:nvPr/>
        </p:nvCxnSpPr>
        <p:spPr>
          <a:xfrm rot="10800000">
            <a:off x="1269403" y="4765638"/>
            <a:ext cx="2474259" cy="24742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 name="مستطيل 12"/>
          <p:cNvSpPr/>
          <p:nvPr/>
        </p:nvSpPr>
        <p:spPr>
          <a:xfrm>
            <a:off x="6390042" y="5013064"/>
            <a:ext cx="2296758" cy="1384995"/>
          </a:xfrm>
          <a:prstGeom prst="rect">
            <a:avLst/>
          </a:prstGeom>
        </p:spPr>
        <p:txBody>
          <a:bodyPr wrap="square">
            <a:spAutoFit/>
          </a:bodyPr>
          <a:lstStyle/>
          <a:p>
            <a:r>
              <a:rPr lang="en-US" dirty="0" smtClean="0"/>
              <a:t>Product characteristics refers to the fact that some products can be easily described, packaged, and shipped online, whereas others cannot</a:t>
            </a:r>
            <a:endParaRPr lang="ar-SA" dirty="0"/>
          </a:p>
        </p:txBody>
      </p:sp>
      <p:cxnSp>
        <p:nvCxnSpPr>
          <p:cNvPr id="15" name="رابط كسهم مستقيم 14"/>
          <p:cNvCxnSpPr/>
          <p:nvPr/>
        </p:nvCxnSpPr>
        <p:spPr>
          <a:xfrm>
            <a:off x="4464424" y="5612750"/>
            <a:ext cx="1925618" cy="20713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3402082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Shoppers: Browsers and Buyers</a:t>
            </a:r>
            <a:endParaRPr lang="en-IN" dirty="0"/>
          </a:p>
        </p:txBody>
      </p:sp>
      <p:sp>
        <p:nvSpPr>
          <p:cNvPr id="3" name="Content Placeholder 2"/>
          <p:cNvSpPr>
            <a:spLocks noGrp="1"/>
          </p:cNvSpPr>
          <p:nvPr>
            <p:ph sz="quarter" idx="13"/>
          </p:nvPr>
        </p:nvSpPr>
        <p:spPr>
          <a:xfrm>
            <a:off x="457200" y="1554920"/>
            <a:ext cx="8232775" cy="4339443"/>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Shoppers: Over 92% of Internet users</a:t>
            </a:r>
          </a:p>
          <a:p>
            <a:pPr marL="741553" lvl="1" indent="-284353">
              <a:spcAft>
                <a:spcPct val="0"/>
              </a:spcAft>
              <a:buSzPts val="2400"/>
            </a:pPr>
            <a:r>
              <a:rPr lang="en-US" kern="1200" dirty="0">
                <a:solidFill>
                  <a:srgbClr val="000000"/>
                </a:solidFill>
                <a:latin typeface="Arial" panose="020B0604020202020204" pitchFamily="34" charset="0"/>
              </a:rPr>
              <a:t>Over 82% are buyers</a:t>
            </a:r>
          </a:p>
          <a:p>
            <a:pPr marL="741553" lvl="1" indent="-284353">
              <a:spcAft>
                <a:spcPct val="0"/>
              </a:spcAft>
              <a:buSzPts val="2400"/>
            </a:pPr>
            <a:r>
              <a:rPr lang="en-US" dirty="0"/>
              <a:t>Around 10% </a:t>
            </a:r>
            <a:r>
              <a:rPr lang="en-US" kern="1200" dirty="0">
                <a:solidFill>
                  <a:srgbClr val="000000"/>
                </a:solidFill>
                <a:latin typeface="Arial" panose="020B0604020202020204" pitchFamily="34" charset="0"/>
              </a:rPr>
              <a:t>are browsers (purchase offline)</a:t>
            </a:r>
          </a:p>
          <a:p>
            <a:pPr marL="255651" lvl="0" indent="-255651">
              <a:spcAft>
                <a:spcPct val="0"/>
              </a:spcAft>
              <a:buSzPts val="2400"/>
              <a:tabLst/>
            </a:pPr>
            <a:r>
              <a:rPr lang="en-US" kern="1200" dirty="0">
                <a:solidFill>
                  <a:srgbClr val="000000"/>
                </a:solidFill>
                <a:latin typeface="Arial" panose="020B0604020202020204" pitchFamily="34" charset="0"/>
              </a:rPr>
              <a:t>Online research influenced </a:t>
            </a:r>
            <a:r>
              <a:rPr lang="en-US" dirty="0"/>
              <a:t>about $2.6 </a:t>
            </a:r>
            <a:r>
              <a:rPr lang="en-US" kern="1200" dirty="0">
                <a:solidFill>
                  <a:srgbClr val="000000"/>
                </a:solidFill>
                <a:latin typeface="Arial" panose="020B0604020202020204" pitchFamily="34" charset="0"/>
              </a:rPr>
              <a:t>trillion of retail purchases in 2018</a:t>
            </a:r>
          </a:p>
          <a:p>
            <a:pPr marL="255651" lvl="0" indent="-255651">
              <a:spcAft>
                <a:spcPct val="0"/>
              </a:spcAft>
              <a:buSzPts val="2400"/>
              <a:tabLst/>
            </a:pPr>
            <a:r>
              <a:rPr lang="en-US" kern="1200" dirty="0">
                <a:solidFill>
                  <a:srgbClr val="000000"/>
                </a:solidFill>
                <a:latin typeface="Arial" panose="020B0604020202020204" pitchFamily="34" charset="0"/>
              </a:rPr>
              <a:t>Online traffic also influenced by offline brands and shopping</a:t>
            </a:r>
          </a:p>
          <a:p>
            <a:pPr marL="255651" lvl="0" indent="-255651">
              <a:spcAft>
                <a:spcPct val="0"/>
              </a:spcAft>
              <a:buSzPts val="2400"/>
              <a:tabLst/>
            </a:pPr>
            <a:r>
              <a:rPr lang="pt-BR" kern="1200" dirty="0">
                <a:solidFill>
                  <a:srgbClr val="000000"/>
                </a:solidFill>
                <a:latin typeface="Arial" panose="020B0604020202020204" pitchFamily="34" charset="0"/>
              </a:rPr>
              <a:t>E-commerce </a:t>
            </a:r>
            <a:r>
              <a:rPr lang="en-US" kern="1200" dirty="0">
                <a:solidFill>
                  <a:srgbClr val="000000"/>
                </a:solidFill>
                <a:latin typeface="Arial" panose="020B0604020202020204" pitchFamily="34" charset="0"/>
              </a:rPr>
              <a:t>and traditional commerce are coupled: Part of a continuum of consuming behavior</a:t>
            </a:r>
          </a:p>
        </p:txBody>
      </p:sp>
    </p:spTree>
    <p:extLst>
      <p:ext uri="{BB962C8B-B14F-4D97-AF65-F5344CB8AC3E}">
        <p14:creationId xmlns:p14="http://schemas.microsoft.com/office/powerpoint/2010/main" xmlns="" val="9510086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What Consumers Shop for and Buy Online</a:t>
            </a:r>
            <a:endParaRPr lang="en-IN" sz="3200" dirty="0"/>
          </a:p>
        </p:txBody>
      </p:sp>
      <p:sp>
        <p:nvSpPr>
          <p:cNvPr id="3" name="Content Placeholder 2"/>
          <p:cNvSpPr>
            <a:spLocks noGrp="1"/>
          </p:cNvSpPr>
          <p:nvPr>
            <p:ph sz="quarter" idx="13"/>
          </p:nvPr>
        </p:nvSpPr>
        <p:spPr>
          <a:xfrm>
            <a:off x="457201" y="1554920"/>
            <a:ext cx="8057408" cy="408622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Big ticket items ($1000 or more)</a:t>
            </a:r>
          </a:p>
          <a:p>
            <a:pPr marL="741553" lvl="1" indent="-284353">
              <a:spcAft>
                <a:spcPct val="0"/>
              </a:spcAft>
              <a:buSzPts val="2400"/>
            </a:pPr>
            <a:r>
              <a:rPr lang="en-US" kern="1200" dirty="0">
                <a:solidFill>
                  <a:srgbClr val="000000"/>
                </a:solidFill>
                <a:latin typeface="Arial" panose="020B0604020202020204" pitchFamily="34" charset="0"/>
              </a:rPr>
              <a:t>Travel, computer hardware, electronics</a:t>
            </a:r>
          </a:p>
          <a:p>
            <a:pPr marL="741553" lvl="1" indent="-284353">
              <a:spcAft>
                <a:spcPct val="0"/>
              </a:spcAft>
              <a:buSzPts val="2400"/>
            </a:pPr>
            <a:r>
              <a:rPr lang="en-US" kern="1200" dirty="0">
                <a:solidFill>
                  <a:srgbClr val="000000"/>
                </a:solidFill>
                <a:latin typeface="Arial" panose="020B0604020202020204" pitchFamily="34" charset="0"/>
              </a:rPr>
              <a:t>Consumers now more confident in purchasing costlier items</a:t>
            </a:r>
          </a:p>
          <a:p>
            <a:pPr marL="255651" lvl="0" indent="-255651">
              <a:spcAft>
                <a:spcPct val="0"/>
              </a:spcAft>
              <a:buSzPts val="2400"/>
              <a:tabLst/>
            </a:pPr>
            <a:r>
              <a:rPr lang="en-US" kern="1200" dirty="0">
                <a:solidFill>
                  <a:srgbClr val="000000"/>
                </a:solidFill>
                <a:latin typeface="Arial" panose="020B0604020202020204" pitchFamily="34" charset="0"/>
              </a:rPr>
              <a:t>Small ticket items ($100 or less)</a:t>
            </a:r>
          </a:p>
          <a:p>
            <a:pPr marL="741553" lvl="1" indent="-284353">
              <a:spcAft>
                <a:spcPct val="0"/>
              </a:spcAft>
              <a:buSzPts val="2400"/>
            </a:pPr>
            <a:r>
              <a:rPr lang="en-US" kern="1200" dirty="0">
                <a:solidFill>
                  <a:srgbClr val="000000"/>
                </a:solidFill>
                <a:latin typeface="Arial" panose="020B0604020202020204" pitchFamily="34" charset="0"/>
              </a:rPr>
              <a:t>Apparel, books, office supplies, software, etc.</a:t>
            </a:r>
          </a:p>
          <a:p>
            <a:pPr marL="255651" lvl="0" indent="-255651">
              <a:spcAft>
                <a:spcPct val="0"/>
              </a:spcAft>
              <a:buSzPts val="2400"/>
              <a:tabLst/>
            </a:pPr>
            <a:r>
              <a:rPr lang="en-US" kern="1200" dirty="0">
                <a:solidFill>
                  <a:srgbClr val="000000"/>
                </a:solidFill>
                <a:latin typeface="Arial" panose="020B0604020202020204" pitchFamily="34" charset="0"/>
              </a:rPr>
              <a:t>Sales of bulky goods, furniture and large appliances, rapidly expanding</a:t>
            </a:r>
          </a:p>
        </p:txBody>
      </p:sp>
    </p:spTree>
    <p:extLst>
      <p:ext uri="{BB962C8B-B14F-4D97-AF65-F5344CB8AC3E}">
        <p14:creationId xmlns:p14="http://schemas.microsoft.com/office/powerpoint/2010/main" xmlns="" val="128377446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How Consumers Shop</a:t>
            </a:r>
            <a:endParaRPr lang="en-IN" dirty="0"/>
          </a:p>
        </p:txBody>
      </p:sp>
      <p:sp>
        <p:nvSpPr>
          <p:cNvPr id="3" name="Content Placeholder 2"/>
          <p:cNvSpPr>
            <a:spLocks noGrp="1"/>
          </p:cNvSpPr>
          <p:nvPr>
            <p:ph sz="quarter" idx="13"/>
          </p:nvPr>
        </p:nvSpPr>
        <p:spPr>
          <a:xfrm>
            <a:off x="454025" y="1312650"/>
            <a:ext cx="8232775" cy="4072157"/>
          </a:xfrm>
        </p:spPr>
        <p:txBody>
          <a:bodyPr/>
          <a:lstStyle/>
          <a:p>
            <a:pPr marL="255651" lvl="0" indent="-255651">
              <a:spcAft>
                <a:spcPct val="0"/>
              </a:spcAft>
              <a:buSzPts val="2400"/>
              <a:tabLst/>
            </a:pPr>
            <a:r>
              <a:rPr lang="en-US" altLang="en-US" kern="1200" dirty="0">
                <a:solidFill>
                  <a:srgbClr val="000000"/>
                </a:solidFill>
              </a:rPr>
              <a:t>How shoppers find online vendors</a:t>
            </a:r>
          </a:p>
          <a:p>
            <a:pPr marL="741553" lvl="1" indent="-284353">
              <a:spcAft>
                <a:spcPct val="0"/>
              </a:spcAft>
              <a:buSzPts val="2400"/>
            </a:pPr>
            <a:r>
              <a:rPr lang="en-US" altLang="en-US" kern="1200" dirty="0">
                <a:solidFill>
                  <a:srgbClr val="000000"/>
                </a:solidFill>
              </a:rPr>
              <a:t>Highly intentional, goal-oriented</a:t>
            </a:r>
          </a:p>
          <a:p>
            <a:pPr marL="741553" lvl="1" indent="-284353">
              <a:spcAft>
                <a:spcPct val="0"/>
              </a:spcAft>
              <a:buSzPts val="2400"/>
            </a:pPr>
            <a:r>
              <a:rPr lang="en-US" altLang="en-US" kern="1200" dirty="0">
                <a:solidFill>
                  <a:srgbClr val="000000"/>
                </a:solidFill>
              </a:rPr>
              <a:t>Search engines</a:t>
            </a:r>
          </a:p>
          <a:p>
            <a:pPr marL="741553" lvl="1" indent="-284353">
              <a:spcAft>
                <a:spcPct val="0"/>
              </a:spcAft>
              <a:buSzPts val="2400"/>
            </a:pPr>
            <a:r>
              <a:rPr lang="en-US" altLang="en-US" kern="1200" dirty="0">
                <a:solidFill>
                  <a:srgbClr val="000000"/>
                </a:solidFill>
              </a:rPr>
              <a:t>Marketplaces (Amazon, e</a:t>
            </a:r>
            <a:r>
              <a:rPr lang="en-US" altLang="en-US" sz="100" kern="1200" dirty="0">
                <a:solidFill>
                  <a:srgbClr val="000000"/>
                </a:solidFill>
              </a:rPr>
              <a:t> </a:t>
            </a:r>
            <a:r>
              <a:rPr lang="en-US" altLang="en-US" kern="1200" dirty="0">
                <a:solidFill>
                  <a:srgbClr val="000000"/>
                </a:solidFill>
              </a:rPr>
              <a:t>Bay)</a:t>
            </a:r>
          </a:p>
          <a:p>
            <a:pPr marL="741553" lvl="1" indent="-284353">
              <a:spcAft>
                <a:spcPct val="0"/>
              </a:spcAft>
              <a:buSzPts val="2400"/>
            </a:pPr>
            <a:r>
              <a:rPr lang="en-US" altLang="en-US" kern="1200" dirty="0">
                <a:solidFill>
                  <a:srgbClr val="000000"/>
                </a:solidFill>
              </a:rPr>
              <a:t>Specific retail site</a:t>
            </a:r>
          </a:p>
          <a:p>
            <a:pPr marL="255651" lvl="0" indent="-255651">
              <a:spcAft>
                <a:spcPct val="0"/>
              </a:spcAft>
              <a:buSzPts val="2400"/>
              <a:tabLst/>
            </a:pPr>
            <a:r>
              <a:rPr lang="en-US" altLang="en-US" kern="1200" dirty="0">
                <a:solidFill>
                  <a:srgbClr val="000000"/>
                </a:solidFill>
              </a:rPr>
              <a:t>About 7.5% of Internet users don</a:t>
            </a:r>
            <a:r>
              <a:rPr lang="en-US" altLang="ja-JP" kern="1200" dirty="0">
                <a:solidFill>
                  <a:srgbClr val="000000"/>
                </a:solidFill>
              </a:rPr>
              <a:t>’t shop online</a:t>
            </a:r>
          </a:p>
          <a:p>
            <a:pPr marL="741553" lvl="1" indent="-284353">
              <a:spcAft>
                <a:spcPct val="0"/>
              </a:spcAft>
              <a:buSzPts val="2400"/>
            </a:pPr>
            <a:r>
              <a:rPr lang="en-US" altLang="en-US" kern="1200" dirty="0">
                <a:solidFill>
                  <a:srgbClr val="000000"/>
                </a:solidFill>
              </a:rPr>
              <a:t>Trust </a:t>
            </a:r>
            <a:r>
              <a:rPr lang="en-US" altLang="en-US" kern="1200" dirty="0" smtClean="0">
                <a:solidFill>
                  <a:srgbClr val="000000"/>
                </a:solidFill>
              </a:rPr>
              <a:t>factor (</a:t>
            </a:r>
            <a:r>
              <a:rPr lang="en-US" sz="2000" dirty="0" smtClean="0"/>
              <a:t>fear that online merchants will cheat you, lose your credit card information, or use personal information you give them to invade your personal privacy, bombarding you with unwanted e-mail and pop-up ads</a:t>
            </a:r>
            <a:r>
              <a:rPr lang="en-US" altLang="en-US" sz="2000" kern="1200" dirty="0" smtClean="0">
                <a:solidFill>
                  <a:srgbClr val="000000"/>
                </a:solidFill>
              </a:rPr>
              <a:t>)</a:t>
            </a:r>
            <a:endParaRPr lang="en-US" altLang="en-US" kern="1200" dirty="0">
              <a:solidFill>
                <a:srgbClr val="000000"/>
              </a:solidFill>
            </a:endParaRPr>
          </a:p>
          <a:p>
            <a:pPr marL="741553" lvl="1" indent="-284353">
              <a:spcAft>
                <a:spcPct val="0"/>
              </a:spcAft>
              <a:buSzPts val="2400"/>
            </a:pPr>
            <a:r>
              <a:rPr lang="en-US" altLang="en-US" kern="1200" dirty="0">
                <a:solidFill>
                  <a:srgbClr val="000000"/>
                </a:solidFill>
              </a:rPr>
              <a:t>Hassle factors (shipping costs, returns, etc.)</a:t>
            </a:r>
          </a:p>
        </p:txBody>
      </p:sp>
    </p:spTree>
    <p:extLst>
      <p:ext uri="{BB962C8B-B14F-4D97-AF65-F5344CB8AC3E}">
        <p14:creationId xmlns:p14="http://schemas.microsoft.com/office/powerpoint/2010/main" xmlns="" val="38417711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Trust, Utility, and Opportunism in Online Markets</a:t>
            </a:r>
            <a:endParaRPr lang="en-IN" sz="3200" dirty="0"/>
          </a:p>
        </p:txBody>
      </p:sp>
      <p:sp>
        <p:nvSpPr>
          <p:cNvPr id="3" name="Content Placeholder 2"/>
          <p:cNvSpPr>
            <a:spLocks noGrp="1"/>
          </p:cNvSpPr>
          <p:nvPr>
            <p:ph sz="quarter" idx="13"/>
          </p:nvPr>
        </p:nvSpPr>
        <p:spPr>
          <a:xfrm>
            <a:off x="457201" y="1554921"/>
            <a:ext cx="8128660" cy="4128428"/>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Two most important factors shaping decision to purchase online:</a:t>
            </a:r>
          </a:p>
          <a:p>
            <a:pPr marL="741553" lvl="1" indent="-284353">
              <a:spcAft>
                <a:spcPct val="0"/>
              </a:spcAft>
              <a:buSzPts val="2400"/>
            </a:pPr>
            <a:r>
              <a:rPr lang="en-US" kern="1200" dirty="0">
                <a:solidFill>
                  <a:srgbClr val="000000"/>
                </a:solidFill>
                <a:latin typeface="Arial" panose="020B0604020202020204" pitchFamily="34" charset="0"/>
              </a:rPr>
              <a:t>Utility:</a:t>
            </a:r>
          </a:p>
          <a:p>
            <a:pPr marL="1144778" lvl="2" indent="-230378">
              <a:spcAft>
                <a:spcPct val="0"/>
              </a:spcAft>
              <a:buSzPts val="2400"/>
            </a:pPr>
            <a:r>
              <a:rPr lang="en-US" kern="1200" dirty="0">
                <a:solidFill>
                  <a:srgbClr val="000000"/>
                </a:solidFill>
                <a:latin typeface="Arial" panose="020B0604020202020204" pitchFamily="34" charset="0"/>
              </a:rPr>
              <a:t>Better prices, convenience, speed</a:t>
            </a:r>
          </a:p>
          <a:p>
            <a:pPr marL="741553" lvl="1" indent="-284353">
              <a:spcAft>
                <a:spcPct val="0"/>
              </a:spcAft>
              <a:buSzPts val="2400"/>
            </a:pPr>
            <a:r>
              <a:rPr lang="en-US" kern="1200" dirty="0">
                <a:solidFill>
                  <a:srgbClr val="000000"/>
                </a:solidFill>
                <a:latin typeface="Arial" panose="020B0604020202020204" pitchFamily="34" charset="0"/>
              </a:rPr>
              <a:t>Trust:</a:t>
            </a:r>
          </a:p>
          <a:p>
            <a:pPr marL="1144778" lvl="2" indent="-230378">
              <a:spcAft>
                <a:spcPct val="0"/>
              </a:spcAft>
              <a:buSzPts val="2400"/>
            </a:pPr>
            <a:r>
              <a:rPr lang="en-US" kern="1200" dirty="0">
                <a:solidFill>
                  <a:srgbClr val="000000"/>
                </a:solidFill>
                <a:latin typeface="Arial" panose="020B0604020202020204" pitchFamily="34" charset="0"/>
              </a:rPr>
              <a:t>Perception of credibility, ease of use, perceived risk</a:t>
            </a:r>
          </a:p>
          <a:p>
            <a:pPr marL="1144778" lvl="2" indent="-230378">
              <a:spcAft>
                <a:spcPct val="0"/>
              </a:spcAft>
              <a:buSzPts val="2400"/>
            </a:pPr>
            <a:r>
              <a:rPr lang="en-US" kern="1200" dirty="0">
                <a:solidFill>
                  <a:srgbClr val="000000"/>
                </a:solidFill>
                <a:latin typeface="Arial" panose="020B0604020202020204" pitchFamily="34" charset="0"/>
              </a:rPr>
              <a:t>Sellers develop trust by building strong reputations for honesty, fairness, delivery</a:t>
            </a:r>
          </a:p>
        </p:txBody>
      </p:sp>
    </p:spTree>
    <p:extLst>
      <p:ext uri="{BB962C8B-B14F-4D97-AF65-F5344CB8AC3E}">
        <p14:creationId xmlns:p14="http://schemas.microsoft.com/office/powerpoint/2010/main" xmlns="" val="12193339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Digital Commerce Marketing and Advertising: Strategies and Tools</a:t>
            </a:r>
            <a:endParaRPr lang="en-IN" sz="3200" dirty="0"/>
          </a:p>
        </p:txBody>
      </p:sp>
      <p:sp>
        <p:nvSpPr>
          <p:cNvPr id="3" name="Content Placeholder 2"/>
          <p:cNvSpPr>
            <a:spLocks noGrp="1"/>
          </p:cNvSpPr>
          <p:nvPr>
            <p:ph sz="quarter" idx="13"/>
          </p:nvPr>
        </p:nvSpPr>
        <p:spPr>
          <a:xfrm>
            <a:off x="457201" y="1554921"/>
            <a:ext cx="8045532" cy="3861142"/>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Features of Internet marketing (</a:t>
            </a:r>
            <a:r>
              <a:rPr lang="en-US" kern="1200" dirty="0">
                <a:solidFill>
                  <a:schemeClr val="tx1"/>
                </a:solidFill>
                <a:latin typeface="Arial" panose="020B0604020202020204" pitchFamily="34" charset="0"/>
              </a:rPr>
              <a:t>v</a:t>
            </a:r>
            <a:r>
              <a:rPr lang="en-US" sz="100" kern="1200" dirty="0">
                <a:solidFill>
                  <a:schemeClr val="tx1"/>
                </a:solidFill>
                <a:latin typeface="Arial" panose="020B0604020202020204" pitchFamily="34" charset="0"/>
              </a:rPr>
              <a:t>ersu</a:t>
            </a:r>
            <a:r>
              <a:rPr lang="en-US" kern="1200" dirty="0">
                <a:solidFill>
                  <a:schemeClr val="tx1"/>
                </a:solidFill>
                <a:latin typeface="Arial" panose="020B0604020202020204" pitchFamily="34" charset="0"/>
              </a:rPr>
              <a:t>s</a:t>
            </a:r>
            <a:r>
              <a:rPr lang="en-US" kern="1200" dirty="0">
                <a:solidFill>
                  <a:srgbClr val="000000"/>
                </a:solidFill>
                <a:latin typeface="Arial" panose="020B0604020202020204" pitchFamily="34" charset="0"/>
              </a:rPr>
              <a:t> traditional)</a:t>
            </a:r>
          </a:p>
          <a:p>
            <a:pPr marL="741553" lvl="1" indent="-284353">
              <a:spcAft>
                <a:spcPct val="0"/>
              </a:spcAft>
              <a:buSzPts val="2400"/>
            </a:pPr>
            <a:r>
              <a:rPr lang="en-US" kern="1200" dirty="0">
                <a:solidFill>
                  <a:srgbClr val="000000"/>
                </a:solidFill>
                <a:latin typeface="Arial" panose="020B0604020202020204" pitchFamily="34" charset="0"/>
              </a:rPr>
              <a:t>More personalized</a:t>
            </a:r>
          </a:p>
          <a:p>
            <a:pPr marL="741553" lvl="1" indent="-284353">
              <a:spcAft>
                <a:spcPct val="0"/>
              </a:spcAft>
              <a:buSzPts val="2400"/>
            </a:pPr>
            <a:r>
              <a:rPr lang="en-US" kern="1200" dirty="0">
                <a:solidFill>
                  <a:srgbClr val="000000"/>
                </a:solidFill>
                <a:latin typeface="Arial" panose="020B0604020202020204" pitchFamily="34" charset="0"/>
              </a:rPr>
              <a:t>More participatory</a:t>
            </a:r>
          </a:p>
          <a:p>
            <a:pPr marL="741553" lvl="1" indent="-284353">
              <a:spcAft>
                <a:spcPct val="0"/>
              </a:spcAft>
              <a:buSzPts val="2400"/>
            </a:pPr>
            <a:r>
              <a:rPr lang="en-US" kern="1200" dirty="0">
                <a:solidFill>
                  <a:srgbClr val="000000"/>
                </a:solidFill>
                <a:latin typeface="Arial" panose="020B0604020202020204" pitchFamily="34" charset="0"/>
              </a:rPr>
              <a:t>More peer-to-peer</a:t>
            </a:r>
          </a:p>
          <a:p>
            <a:pPr marL="741553" lvl="1" indent="-284353">
              <a:spcAft>
                <a:spcPct val="0"/>
              </a:spcAft>
              <a:buSzPts val="2400"/>
            </a:pPr>
            <a:r>
              <a:rPr lang="en-US" kern="1200" dirty="0">
                <a:solidFill>
                  <a:srgbClr val="000000"/>
                </a:solidFill>
                <a:latin typeface="Arial" panose="020B0604020202020204" pitchFamily="34" charset="0"/>
              </a:rPr>
              <a:t>More communal</a:t>
            </a:r>
          </a:p>
          <a:p>
            <a:pPr marL="255651" lvl="0" indent="-255651">
              <a:spcAft>
                <a:spcPct val="0"/>
              </a:spcAft>
              <a:buSzPts val="2400"/>
              <a:tabLst/>
            </a:pPr>
            <a:r>
              <a:rPr lang="en-US" kern="1200" dirty="0">
                <a:solidFill>
                  <a:srgbClr val="000000"/>
                </a:solidFill>
                <a:latin typeface="Arial" panose="020B0604020202020204" pitchFamily="34" charset="0"/>
              </a:rPr>
              <a:t>The most effective Internet marketing has all four features</a:t>
            </a:r>
          </a:p>
        </p:txBody>
      </p:sp>
    </p:spTree>
    <p:extLst>
      <p:ext uri="{BB962C8B-B14F-4D97-AF65-F5344CB8AC3E}">
        <p14:creationId xmlns:p14="http://schemas.microsoft.com/office/powerpoint/2010/main" xmlns="" val="190582451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097279"/>
          </a:xfrm>
        </p:spPr>
        <p:txBody>
          <a:bodyPr/>
          <a:lstStyle/>
          <a:p>
            <a:r>
              <a:rPr lang="en-US" kern="1200" dirty="0">
                <a:cs typeface="Times New Roman" panose="02020603050405020304" pitchFamily="18" charset="0"/>
              </a:rPr>
              <a:t>Multi-Channel Marketing Plan</a:t>
            </a:r>
            <a:endParaRPr lang="en-IN" dirty="0"/>
          </a:p>
        </p:txBody>
      </p:sp>
      <p:sp>
        <p:nvSpPr>
          <p:cNvPr id="3" name="Content Placeholder 2"/>
          <p:cNvSpPr>
            <a:spLocks noGrp="1"/>
          </p:cNvSpPr>
          <p:nvPr>
            <p:ph sz="quarter" idx="13"/>
          </p:nvPr>
        </p:nvSpPr>
        <p:spPr>
          <a:xfrm>
            <a:off x="457200" y="1269402"/>
            <a:ext cx="3351007" cy="4663335"/>
          </a:xfrm>
        </p:spPr>
        <p:txBody>
          <a:bodyPr/>
          <a:lstStyle/>
          <a:p>
            <a:pPr marL="255651" lvl="0" indent="-255651">
              <a:spcAft>
                <a:spcPct val="0"/>
              </a:spcAft>
              <a:buSzPts val="2400"/>
              <a:tabLst/>
            </a:pPr>
            <a:r>
              <a:rPr lang="en-US" sz="1800" kern="1200" dirty="0">
                <a:solidFill>
                  <a:srgbClr val="000000"/>
                </a:solidFill>
                <a:latin typeface="Arial" panose="020B0604020202020204" pitchFamily="34" charset="0"/>
              </a:rPr>
              <a:t>Website</a:t>
            </a:r>
          </a:p>
          <a:p>
            <a:pPr marL="255651" lvl="0" indent="-255651">
              <a:spcAft>
                <a:spcPct val="0"/>
              </a:spcAft>
              <a:buSzPts val="2400"/>
              <a:tabLst/>
            </a:pPr>
            <a:r>
              <a:rPr lang="en-US" sz="1800" kern="1200" dirty="0">
                <a:solidFill>
                  <a:srgbClr val="000000"/>
                </a:solidFill>
                <a:latin typeface="Arial" panose="020B0604020202020204" pitchFamily="34" charset="0"/>
              </a:rPr>
              <a:t>Traditional online marketing</a:t>
            </a:r>
          </a:p>
          <a:p>
            <a:pPr marL="741553" lvl="1" indent="-284353">
              <a:spcAft>
                <a:spcPct val="0"/>
              </a:spcAft>
              <a:buSzPts val="2400"/>
            </a:pPr>
            <a:r>
              <a:rPr lang="en-US" sz="1800" kern="1200" dirty="0">
                <a:solidFill>
                  <a:srgbClr val="000000"/>
                </a:solidFill>
                <a:latin typeface="Arial" panose="020B0604020202020204" pitchFamily="34" charset="0"/>
              </a:rPr>
              <a:t>Search engine, display, e-mail, affiliate</a:t>
            </a:r>
          </a:p>
          <a:p>
            <a:pPr marL="255651" lvl="0" indent="-255651">
              <a:spcAft>
                <a:spcPct val="0"/>
              </a:spcAft>
              <a:buSzPts val="2400"/>
              <a:tabLst/>
            </a:pPr>
            <a:r>
              <a:rPr lang="en-US" sz="1800" kern="1200" dirty="0">
                <a:solidFill>
                  <a:srgbClr val="000000"/>
                </a:solidFill>
                <a:latin typeface="Arial" panose="020B0604020202020204" pitchFamily="34" charset="0"/>
              </a:rPr>
              <a:t>Social marketing</a:t>
            </a:r>
          </a:p>
          <a:p>
            <a:pPr marL="741553" lvl="1" indent="-284353">
              <a:spcAft>
                <a:spcPct val="0"/>
              </a:spcAft>
              <a:buSzPts val="2400"/>
            </a:pPr>
            <a:r>
              <a:rPr lang="en-US" sz="1800" kern="1200" dirty="0">
                <a:solidFill>
                  <a:srgbClr val="000000"/>
                </a:solidFill>
                <a:latin typeface="Arial" panose="020B0604020202020204" pitchFamily="34" charset="0"/>
              </a:rPr>
              <a:t>Social networks, blogs, video, game</a:t>
            </a:r>
          </a:p>
          <a:p>
            <a:pPr marL="255651" lvl="0" indent="-255651">
              <a:spcAft>
                <a:spcPct val="0"/>
              </a:spcAft>
              <a:buSzPts val="2400"/>
              <a:tabLst/>
            </a:pPr>
            <a:r>
              <a:rPr lang="en-US" sz="1800" kern="1200" dirty="0">
                <a:solidFill>
                  <a:srgbClr val="000000"/>
                </a:solidFill>
                <a:latin typeface="Arial" panose="020B0604020202020204" pitchFamily="34" charset="0"/>
              </a:rPr>
              <a:t>Mobile marketing</a:t>
            </a:r>
          </a:p>
          <a:p>
            <a:pPr marL="741553" lvl="1" indent="-284353">
              <a:spcAft>
                <a:spcPct val="0"/>
              </a:spcAft>
              <a:buSzPts val="2400"/>
            </a:pPr>
            <a:r>
              <a:rPr lang="en-US" sz="1800" kern="1200" dirty="0">
                <a:solidFill>
                  <a:srgbClr val="000000"/>
                </a:solidFill>
                <a:latin typeface="Arial" panose="020B0604020202020204" pitchFamily="34" charset="0"/>
              </a:rPr>
              <a:t>Mobile/tablet sites, apps</a:t>
            </a:r>
          </a:p>
          <a:p>
            <a:pPr marL="255651" lvl="0" indent="-255651">
              <a:spcAft>
                <a:spcPct val="0"/>
              </a:spcAft>
              <a:buSzPts val="2400"/>
              <a:tabLst/>
            </a:pPr>
            <a:r>
              <a:rPr lang="en-US" sz="1800" kern="1200" dirty="0">
                <a:solidFill>
                  <a:srgbClr val="000000"/>
                </a:solidFill>
                <a:latin typeface="Arial" panose="020B0604020202020204" pitchFamily="34" charset="0"/>
              </a:rPr>
              <a:t>Offline marketing</a:t>
            </a:r>
          </a:p>
          <a:p>
            <a:pPr marL="741553" lvl="1" indent="-284353">
              <a:spcAft>
                <a:spcPct val="0"/>
              </a:spcAft>
              <a:buSzPts val="2400"/>
            </a:pPr>
            <a:r>
              <a:rPr lang="en-US" sz="1800" kern="1200" dirty="0">
                <a:solidFill>
                  <a:srgbClr val="000000"/>
                </a:solidFill>
                <a:latin typeface="Arial" panose="020B0604020202020204" pitchFamily="34" charset="0"/>
              </a:rPr>
              <a:t>Television, radio, newspapers</a:t>
            </a:r>
          </a:p>
        </p:txBody>
      </p:sp>
      <p:pic>
        <p:nvPicPr>
          <p:cNvPr id="4" name="صورة 3" descr="sasa.png"/>
          <p:cNvPicPr>
            <a:picLocks noChangeAspect="1"/>
          </p:cNvPicPr>
          <p:nvPr/>
        </p:nvPicPr>
        <p:blipFill>
          <a:blip r:embed="rId3"/>
          <a:stretch>
            <a:fillRect/>
          </a:stretch>
        </p:blipFill>
        <p:spPr>
          <a:xfrm>
            <a:off x="3991087" y="882127"/>
            <a:ext cx="5152913" cy="5975871"/>
          </a:xfrm>
          <a:prstGeom prst="rect">
            <a:avLst/>
          </a:prstGeom>
        </p:spPr>
      </p:pic>
    </p:spTree>
    <p:extLst>
      <p:ext uri="{BB962C8B-B14F-4D97-AF65-F5344CB8AC3E}">
        <p14:creationId xmlns:p14="http://schemas.microsoft.com/office/powerpoint/2010/main" xmlns="" val="2268631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Strategic Issues and Questions</a:t>
            </a:r>
            <a:endParaRPr lang="en-IN" dirty="0"/>
          </a:p>
        </p:txBody>
      </p:sp>
      <p:sp>
        <p:nvSpPr>
          <p:cNvPr id="3" name="Content Placeholder 2"/>
          <p:cNvSpPr>
            <a:spLocks noGrp="1"/>
          </p:cNvSpPr>
          <p:nvPr>
            <p:ph sz="quarter" idx="13"/>
          </p:nvPr>
        </p:nvSpPr>
        <p:spPr>
          <a:xfrm>
            <a:off x="457200" y="1554920"/>
            <a:ext cx="8232775" cy="408622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Which part of the marketing plan should you focus on first?</a:t>
            </a:r>
          </a:p>
          <a:p>
            <a:pPr marL="255651" lvl="0" indent="-255651">
              <a:spcAft>
                <a:spcPct val="0"/>
              </a:spcAft>
              <a:buSzPts val="2400"/>
              <a:tabLst/>
            </a:pPr>
            <a:r>
              <a:rPr lang="en-US" kern="1200" dirty="0">
                <a:solidFill>
                  <a:srgbClr val="000000"/>
                </a:solidFill>
                <a:latin typeface="Arial" panose="020B0604020202020204" pitchFamily="34" charset="0"/>
              </a:rPr>
              <a:t>How do you integrate the different platforms for a coherent message?</a:t>
            </a:r>
          </a:p>
          <a:p>
            <a:pPr marL="255651" lvl="0" indent="-255651">
              <a:spcAft>
                <a:spcPct val="0"/>
              </a:spcAft>
              <a:buSzPts val="2400"/>
              <a:tabLst/>
            </a:pPr>
            <a:r>
              <a:rPr lang="en-US" kern="1200" dirty="0">
                <a:solidFill>
                  <a:srgbClr val="000000"/>
                </a:solidFill>
                <a:latin typeface="Arial" panose="020B0604020202020204" pitchFamily="34" charset="0"/>
              </a:rPr>
              <a:t>How do you allocate resources?</a:t>
            </a:r>
          </a:p>
          <a:p>
            <a:pPr marL="741553" lvl="1" indent="-284353">
              <a:spcAft>
                <a:spcPct val="0"/>
              </a:spcAft>
              <a:buSzPts val="2400"/>
            </a:pPr>
            <a:r>
              <a:rPr lang="en-US" kern="1200" dirty="0">
                <a:solidFill>
                  <a:srgbClr val="000000"/>
                </a:solidFill>
                <a:latin typeface="Arial" panose="020B0604020202020204" pitchFamily="34" charset="0"/>
              </a:rPr>
              <a:t>How do you measure and compare metrics from different platforms?</a:t>
            </a:r>
          </a:p>
          <a:p>
            <a:pPr marL="741553" lvl="1" indent="-284353">
              <a:spcAft>
                <a:spcPct val="0"/>
              </a:spcAft>
              <a:buSzPts val="2400"/>
            </a:pPr>
            <a:r>
              <a:rPr lang="en-US" kern="1200" dirty="0">
                <a:solidFill>
                  <a:srgbClr val="000000"/>
                </a:solidFill>
                <a:latin typeface="Arial" panose="020B0604020202020204" pitchFamily="34" charset="0"/>
              </a:rPr>
              <a:t>How do you link each to sales revenues?</a:t>
            </a:r>
          </a:p>
        </p:txBody>
      </p:sp>
    </p:spTree>
    <p:extLst>
      <p:ext uri="{BB962C8B-B14F-4D97-AF65-F5344CB8AC3E}">
        <p14:creationId xmlns:p14="http://schemas.microsoft.com/office/powerpoint/2010/main" xmlns="" val="40386496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kern="1200" dirty="0">
                <a:cs typeface="Times New Roman" panose="02020603050405020304" pitchFamily="18" charset="0"/>
              </a:rPr>
              <a:t>Learning Objectives</a:t>
            </a:r>
            <a:endParaRPr lang="en-IN" dirty="0"/>
          </a:p>
        </p:txBody>
      </p:sp>
      <p:sp>
        <p:nvSpPr>
          <p:cNvPr id="3" name="Content Placeholder 2"/>
          <p:cNvSpPr>
            <a:spLocks noGrp="1"/>
          </p:cNvSpPr>
          <p:nvPr>
            <p:ph sz="quarter" idx="13"/>
          </p:nvPr>
        </p:nvSpPr>
        <p:spPr>
          <a:xfrm>
            <a:off x="457200" y="1554920"/>
            <a:ext cx="8232775" cy="4753805"/>
          </a:xfrm>
        </p:spPr>
        <p:txBody>
          <a:bodyPr/>
          <a:lstStyle/>
          <a:p>
            <a:pPr marL="0" lvl="0" indent="0">
              <a:spcAft>
                <a:spcPct val="0"/>
              </a:spcAft>
              <a:buSzPts val="2400"/>
              <a:buNone/>
            </a:pPr>
            <a:r>
              <a:rPr lang="en-US" b="1" kern="1200" dirty="0">
                <a:solidFill>
                  <a:schemeClr val="tx2"/>
                </a:solidFill>
                <a:latin typeface="Arial" panose="020B0604020202020204" pitchFamily="34" charset="0"/>
              </a:rPr>
              <a:t>6.1</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Understand the key features of the Internet audience, the basic concepts of consumer behavior and purchasing, and how consumers behave online.</a:t>
            </a:r>
          </a:p>
          <a:p>
            <a:pPr marL="0" lvl="0" indent="0">
              <a:spcAft>
                <a:spcPct val="0"/>
              </a:spcAft>
              <a:buSzPts val="2400"/>
              <a:buNone/>
            </a:pPr>
            <a:r>
              <a:rPr lang="en-US" b="1" kern="1200" dirty="0">
                <a:solidFill>
                  <a:schemeClr val="tx2"/>
                </a:solidFill>
                <a:latin typeface="Arial" panose="020B0604020202020204" pitchFamily="34" charset="0"/>
              </a:rPr>
              <a:t>6.2</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Identify and describe the basic digital commerce marketing and advertising strategies and tools.</a:t>
            </a:r>
          </a:p>
          <a:p>
            <a:pPr marL="0" lvl="0" indent="0">
              <a:spcAft>
                <a:spcPct val="0"/>
              </a:spcAft>
              <a:buSzPts val="2400"/>
              <a:buNone/>
            </a:pPr>
            <a:r>
              <a:rPr lang="en-US" b="1" kern="1200" dirty="0">
                <a:solidFill>
                  <a:schemeClr val="tx2"/>
                </a:solidFill>
                <a:latin typeface="Arial" panose="020B0604020202020204" pitchFamily="34" charset="0"/>
              </a:rPr>
              <a:t>6.3</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Identify and describe the main technologies that support online marketing.</a:t>
            </a:r>
          </a:p>
          <a:p>
            <a:pPr marL="0" lvl="0" indent="0">
              <a:spcAft>
                <a:spcPct val="0"/>
              </a:spcAft>
              <a:buSzPts val="2400"/>
              <a:buNone/>
            </a:pPr>
            <a:r>
              <a:rPr lang="en-US" b="1" kern="1200" dirty="0">
                <a:solidFill>
                  <a:schemeClr val="tx2"/>
                </a:solidFill>
                <a:latin typeface="Arial" panose="020B0604020202020204" pitchFamily="34" charset="0"/>
              </a:rPr>
              <a:t>6.4</a:t>
            </a:r>
            <a:r>
              <a:rPr lang="en-US" b="1"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Understand the costs and benefits of online marketing communications.</a:t>
            </a:r>
          </a:p>
        </p:txBody>
      </p:sp>
    </p:spTree>
    <p:extLst>
      <p:ext uri="{BB962C8B-B14F-4D97-AF65-F5344CB8AC3E}">
        <p14:creationId xmlns:p14="http://schemas.microsoft.com/office/powerpoint/2010/main" xmlns="" val="34520983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Establishing the Customer Relationship</a:t>
            </a:r>
            <a:endParaRPr lang="en-IN" sz="3200" dirty="0"/>
          </a:p>
        </p:txBody>
      </p:sp>
      <p:sp>
        <p:nvSpPr>
          <p:cNvPr id="3" name="Content Placeholder 2"/>
          <p:cNvSpPr>
            <a:spLocks noGrp="1"/>
          </p:cNvSpPr>
          <p:nvPr>
            <p:ph sz="quarter" idx="13"/>
          </p:nvPr>
        </p:nvSpPr>
        <p:spPr>
          <a:xfrm>
            <a:off x="454025" y="1151068"/>
            <a:ext cx="8232775" cy="3621991"/>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Website functions to:</a:t>
            </a:r>
          </a:p>
          <a:p>
            <a:pPr marL="741553" lvl="1" indent="-284353">
              <a:spcAft>
                <a:spcPct val="0"/>
              </a:spcAft>
              <a:buSzPts val="2400"/>
            </a:pPr>
            <a:r>
              <a:rPr lang="en-US" kern="1200" dirty="0">
                <a:solidFill>
                  <a:srgbClr val="000000"/>
                </a:solidFill>
                <a:latin typeface="Arial" panose="020B0604020202020204" pitchFamily="34" charset="0"/>
              </a:rPr>
              <a:t>Establish brand identity and customer expectations</a:t>
            </a:r>
          </a:p>
          <a:p>
            <a:pPr marL="1144778" lvl="2" indent="-230378">
              <a:spcAft>
                <a:spcPct val="0"/>
              </a:spcAft>
              <a:buSzPts val="2400"/>
            </a:pPr>
            <a:r>
              <a:rPr lang="en-US" kern="1200" dirty="0">
                <a:solidFill>
                  <a:srgbClr val="000000"/>
                </a:solidFill>
                <a:latin typeface="Arial" panose="020B0604020202020204" pitchFamily="34" charset="0"/>
              </a:rPr>
              <a:t>Differentiating </a:t>
            </a:r>
            <a:r>
              <a:rPr lang="en-US" kern="1200" dirty="0" smtClean="0">
                <a:solidFill>
                  <a:srgbClr val="000000"/>
                </a:solidFill>
                <a:latin typeface="Arial" panose="020B0604020202020204" pitchFamily="34" charset="0"/>
              </a:rPr>
              <a:t>product: </a:t>
            </a:r>
            <a:r>
              <a:rPr lang="en-US" sz="1800" dirty="0" smtClean="0"/>
              <a:t>involves identifying for the consumer the differentiating features of the product or service in terms of quality, price, product support, and reliability. </a:t>
            </a:r>
          </a:p>
          <a:p>
            <a:pPr marL="1144778" lvl="2" indent="-230378">
              <a:spcAft>
                <a:spcPct val="0"/>
              </a:spcAft>
              <a:buSzPts val="2400"/>
            </a:pPr>
            <a:r>
              <a:rPr lang="en-US" sz="1800" dirty="0" smtClean="0"/>
              <a:t>Identifying the differentiating features of the product on the website’s home page is intended to create expectations in the user of what it will be like to consume the product</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Anchor the brand online</a:t>
            </a:r>
          </a:p>
          <a:p>
            <a:pPr marL="1144778" lvl="2" indent="-230378">
              <a:spcAft>
                <a:spcPct val="0"/>
              </a:spcAft>
              <a:buSzPts val="2400"/>
            </a:pPr>
            <a:r>
              <a:rPr lang="en-US" kern="1200" dirty="0">
                <a:solidFill>
                  <a:srgbClr val="000000"/>
                </a:solidFill>
                <a:latin typeface="Arial" panose="020B0604020202020204" pitchFamily="34" charset="0"/>
              </a:rPr>
              <a:t>Central point for all marketing messages</a:t>
            </a:r>
          </a:p>
          <a:p>
            <a:pPr marL="741553" lvl="1" indent="-284353">
              <a:spcAft>
                <a:spcPct val="0"/>
              </a:spcAft>
              <a:buSzPts val="2400"/>
            </a:pPr>
            <a:r>
              <a:rPr lang="en-US" kern="1200" dirty="0">
                <a:solidFill>
                  <a:srgbClr val="000000"/>
                </a:solidFill>
                <a:latin typeface="Arial" panose="020B0604020202020204" pitchFamily="34" charset="0"/>
              </a:rPr>
              <a:t>Inform and educate customer</a:t>
            </a:r>
          </a:p>
          <a:p>
            <a:pPr marL="741553" lvl="1" indent="-284353">
              <a:spcAft>
                <a:spcPct val="0"/>
              </a:spcAft>
              <a:buSzPts val="2400"/>
            </a:pPr>
            <a:r>
              <a:rPr lang="en-US" kern="1200" dirty="0">
                <a:solidFill>
                  <a:srgbClr val="000000"/>
                </a:solidFill>
                <a:latin typeface="Arial" panose="020B0604020202020204" pitchFamily="34" charset="0"/>
              </a:rPr>
              <a:t>Shape customer </a:t>
            </a:r>
            <a:r>
              <a:rPr lang="en-US" kern="1200" dirty="0" smtClean="0">
                <a:solidFill>
                  <a:srgbClr val="000000"/>
                </a:solidFill>
                <a:latin typeface="Arial" panose="020B0604020202020204" pitchFamily="34" charset="0"/>
              </a:rPr>
              <a:t>experience: </a:t>
            </a:r>
            <a:r>
              <a:rPr lang="en-US" sz="1800" dirty="0" smtClean="0"/>
              <a:t>the totality of experiences that a customer has with a firm, including the search, informing, purchase, consumption, and after sales support for its products, services, and various retail channel</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8396448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Online Marketing and Advertising</a:t>
            </a:r>
            <a:endParaRPr lang="en-IN" dirty="0"/>
          </a:p>
        </p:txBody>
      </p:sp>
      <p:sp>
        <p:nvSpPr>
          <p:cNvPr id="3" name="Content Placeholder 2"/>
          <p:cNvSpPr>
            <a:spLocks noGrp="1"/>
          </p:cNvSpPr>
          <p:nvPr>
            <p:ph sz="quarter" idx="13"/>
          </p:nvPr>
        </p:nvSpPr>
        <p:spPr>
          <a:xfrm>
            <a:off x="457200" y="1554921"/>
            <a:ext cx="8232775" cy="3734532"/>
          </a:xfrm>
        </p:spPr>
        <p:txBody>
          <a:bodyPr/>
          <a:lstStyle/>
          <a:p>
            <a:pPr marL="255651" lvl="0" indent="-255651">
              <a:spcAft>
                <a:spcPct val="0"/>
              </a:spcAft>
              <a:buSzPts val="2400"/>
              <a:tabLst/>
            </a:pPr>
            <a:r>
              <a:rPr lang="en-US" altLang="en-US" sz="2000" kern="1200" dirty="0">
                <a:solidFill>
                  <a:srgbClr val="000000"/>
                </a:solidFill>
                <a:latin typeface="Arial" panose="020B0604020202020204" pitchFamily="34" charset="0"/>
              </a:rPr>
              <a:t>Online </a:t>
            </a:r>
            <a:r>
              <a:rPr lang="en-US" altLang="en-US" sz="2000" kern="1200" dirty="0" smtClean="0">
                <a:solidFill>
                  <a:srgbClr val="000000"/>
                </a:solidFill>
                <a:latin typeface="Arial" panose="020B0604020202020204" pitchFamily="34" charset="0"/>
              </a:rPr>
              <a:t>advertising: </a:t>
            </a:r>
            <a:r>
              <a:rPr lang="en-US" sz="2000" dirty="0" smtClean="0">
                <a:solidFill>
                  <a:schemeClr val="accent2">
                    <a:lumMod val="75000"/>
                  </a:schemeClr>
                </a:solidFill>
              </a:rPr>
              <a:t>a paid message on a website, online service, or other interactive medium</a:t>
            </a:r>
            <a:endParaRPr lang="en-US" altLang="en-US" sz="2000" kern="1200" dirty="0">
              <a:solidFill>
                <a:schemeClr val="accent2">
                  <a:lumMod val="75000"/>
                </a:schemeClr>
              </a:solidFill>
              <a:latin typeface="Arial" panose="020B0604020202020204" pitchFamily="34" charset="0"/>
            </a:endParaRPr>
          </a:p>
          <a:p>
            <a:pPr marL="741553" lvl="1" indent="-284353">
              <a:spcAft>
                <a:spcPct val="0"/>
              </a:spcAft>
              <a:buSzPts val="2400"/>
            </a:pPr>
            <a:r>
              <a:rPr lang="en-US" altLang="en-US" sz="2000" kern="1200" dirty="0">
                <a:solidFill>
                  <a:srgbClr val="000000"/>
                </a:solidFill>
                <a:latin typeface="Arial" panose="020B0604020202020204" pitchFamily="34" charset="0"/>
              </a:rPr>
              <a:t>Display, search, mobile messaging, sponsorships, classifieds, lead generation, e-mail</a:t>
            </a:r>
          </a:p>
          <a:p>
            <a:pPr marL="741553" lvl="1" indent="-284353">
              <a:spcAft>
                <a:spcPct val="0"/>
              </a:spcAft>
              <a:buSzPts val="2400"/>
            </a:pPr>
            <a:r>
              <a:rPr lang="en-US" altLang="en-US" sz="2000" kern="1200" dirty="0">
                <a:solidFill>
                  <a:srgbClr val="000000"/>
                </a:solidFill>
                <a:latin typeface="Arial" panose="020B0604020202020204" pitchFamily="34" charset="0"/>
              </a:rPr>
              <a:t>Advantages:</a:t>
            </a:r>
          </a:p>
          <a:p>
            <a:pPr marL="1144778" lvl="2" indent="-230378">
              <a:spcAft>
                <a:spcPct val="0"/>
              </a:spcAft>
              <a:buSzPts val="2400"/>
            </a:pPr>
            <a:r>
              <a:rPr lang="en-US" altLang="en-US" sz="2000" kern="1200" dirty="0">
                <a:solidFill>
                  <a:srgbClr val="000000"/>
                </a:solidFill>
                <a:latin typeface="Arial" panose="020B0604020202020204" pitchFamily="34" charset="0"/>
              </a:rPr>
              <a:t>Best way to reach the 18-to-34-year-old audience</a:t>
            </a:r>
          </a:p>
          <a:p>
            <a:pPr marL="1144778" lvl="2" indent="-230378">
              <a:spcAft>
                <a:spcPct val="0"/>
              </a:spcAft>
              <a:buSzPts val="2400"/>
            </a:pPr>
            <a:r>
              <a:rPr lang="en-US" altLang="en-US" sz="2000" kern="1200" dirty="0">
                <a:solidFill>
                  <a:srgbClr val="000000"/>
                </a:solidFill>
                <a:latin typeface="Arial" panose="020B0604020202020204" pitchFamily="34" charset="0"/>
              </a:rPr>
              <a:t>Ad </a:t>
            </a:r>
            <a:r>
              <a:rPr lang="en-US" altLang="en-US" sz="2000" kern="1200" dirty="0" smtClean="0">
                <a:solidFill>
                  <a:srgbClr val="000000"/>
                </a:solidFill>
                <a:latin typeface="Arial" panose="020B0604020202020204" pitchFamily="34" charset="0"/>
              </a:rPr>
              <a:t>targeting: </a:t>
            </a:r>
            <a:r>
              <a:rPr lang="en-US" sz="2000" dirty="0" smtClean="0">
                <a:solidFill>
                  <a:schemeClr val="accent2">
                    <a:lumMod val="75000"/>
                  </a:schemeClr>
                </a:solidFill>
              </a:rPr>
              <a:t>the sending of market messages to specific subgroups in the population</a:t>
            </a:r>
            <a:endParaRPr lang="en-US" altLang="en-US" sz="2000" kern="1200" dirty="0" smtClean="0">
              <a:solidFill>
                <a:schemeClr val="accent2">
                  <a:lumMod val="75000"/>
                </a:schemeClr>
              </a:solidFill>
              <a:latin typeface="Arial" panose="020B0604020202020204" pitchFamily="34" charset="0"/>
            </a:endParaRPr>
          </a:p>
          <a:p>
            <a:pPr marL="1144778" lvl="2" indent="-230378">
              <a:spcAft>
                <a:spcPct val="0"/>
              </a:spcAft>
              <a:buSzPts val="2400"/>
            </a:pPr>
            <a:r>
              <a:rPr lang="en-US" altLang="en-US" sz="2000" kern="1200" dirty="0" smtClean="0">
                <a:solidFill>
                  <a:srgbClr val="000000"/>
                </a:solidFill>
                <a:latin typeface="Arial" panose="020B0604020202020204" pitchFamily="34" charset="0"/>
              </a:rPr>
              <a:t>Price discrimination</a:t>
            </a:r>
          </a:p>
          <a:p>
            <a:pPr marL="1144778" lvl="2" indent="-230378">
              <a:spcAft>
                <a:spcPct val="0"/>
              </a:spcAft>
              <a:buSzPts val="2400"/>
            </a:pPr>
            <a:r>
              <a:rPr lang="en-US" altLang="en-US" sz="2000" kern="1200" dirty="0" smtClean="0">
                <a:solidFill>
                  <a:srgbClr val="000000"/>
                </a:solidFill>
                <a:latin typeface="Arial" panose="020B0604020202020204" pitchFamily="34" charset="0"/>
              </a:rPr>
              <a:t>Personalization</a:t>
            </a:r>
          </a:p>
          <a:p>
            <a:pPr marL="741553" lvl="1" indent="-284353">
              <a:spcAft>
                <a:spcPct val="0"/>
              </a:spcAft>
              <a:buSzPts val="2400"/>
            </a:pPr>
            <a:r>
              <a:rPr lang="en-US" altLang="en-US" sz="2000" kern="1200" dirty="0" smtClean="0">
                <a:solidFill>
                  <a:srgbClr val="000000"/>
                </a:solidFill>
                <a:latin typeface="Arial" panose="020B0604020202020204" pitchFamily="34" charset="0"/>
              </a:rPr>
              <a:t>The primary disadvantages of online advertising are concerns about its cost versus its benefits, how to adequately measure its results, and the supply of good venues to display ads.</a:t>
            </a:r>
            <a:endParaRPr lang="en-US" altLang="en-US" sz="20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28827343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asdfg.png"/>
          <p:cNvPicPr>
            <a:picLocks noChangeAspect="1"/>
          </p:cNvPicPr>
          <p:nvPr/>
        </p:nvPicPr>
        <p:blipFill>
          <a:blip r:embed="rId2"/>
          <a:stretch>
            <a:fillRect/>
          </a:stretch>
        </p:blipFill>
        <p:spPr>
          <a:xfrm>
            <a:off x="1528337" y="1404654"/>
            <a:ext cx="6087325" cy="4867053"/>
          </a:xfrm>
          <a:prstGeom prst="rect">
            <a:avLst/>
          </a:prstGeom>
        </p:spPr>
      </p:pic>
      <p:sp>
        <p:nvSpPr>
          <p:cNvPr id="5" name="Title 1"/>
          <p:cNvSpPr>
            <a:spLocks noGrp="1"/>
          </p:cNvSpPr>
          <p:nvPr>
            <p:ph type="title"/>
          </p:nvPr>
        </p:nvSpPr>
        <p:spPr>
          <a:xfrm>
            <a:off x="457200" y="215371"/>
            <a:ext cx="8229600" cy="1097279"/>
          </a:xfrm>
        </p:spPr>
        <p:txBody>
          <a:bodyPr/>
          <a:lstStyle/>
          <a:p>
            <a:r>
              <a:rPr lang="en-US" kern="1200" dirty="0">
                <a:cs typeface="Times New Roman" panose="02020603050405020304" pitchFamily="18" charset="0"/>
              </a:rPr>
              <a:t>Online Marketing and Advertising</a:t>
            </a:r>
            <a:endParaRPr lang="en-IN"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Traditional Online Marketing and Advertising Tools</a:t>
            </a:r>
            <a:endParaRPr lang="en-IN" sz="3200" dirty="0"/>
          </a:p>
        </p:txBody>
      </p:sp>
      <p:sp>
        <p:nvSpPr>
          <p:cNvPr id="3" name="Content Placeholder 2"/>
          <p:cNvSpPr>
            <a:spLocks noGrp="1"/>
          </p:cNvSpPr>
          <p:nvPr>
            <p:ph sz="quarter" idx="13"/>
          </p:nvPr>
        </p:nvSpPr>
        <p:spPr>
          <a:xfrm>
            <a:off x="457200" y="1312650"/>
            <a:ext cx="8493161" cy="3706397"/>
          </a:xfrm>
        </p:spPr>
        <p:txBody>
          <a:bodyPr/>
          <a:lstStyle/>
          <a:p>
            <a:pPr marL="255651" lvl="0" indent="-255651">
              <a:spcAft>
                <a:spcPct val="0"/>
              </a:spcAft>
              <a:buSzPts val="2400"/>
              <a:tabLst/>
            </a:pPr>
            <a:r>
              <a:rPr lang="en-US" sz="1800" kern="1200" dirty="0">
                <a:solidFill>
                  <a:srgbClr val="000000"/>
                </a:solidFill>
              </a:rPr>
              <a:t>Search engine marketing and </a:t>
            </a:r>
            <a:r>
              <a:rPr lang="en-US" sz="1800" kern="1200" dirty="0" smtClean="0">
                <a:solidFill>
                  <a:srgbClr val="000000"/>
                </a:solidFill>
              </a:rPr>
              <a:t>advertising</a:t>
            </a:r>
          </a:p>
          <a:p>
            <a:pPr marL="742569" lvl="1" indent="-255651">
              <a:spcAft>
                <a:spcPct val="0"/>
              </a:spcAft>
              <a:buSzPts val="2400"/>
            </a:pPr>
            <a:r>
              <a:rPr lang="en-US" sz="1800" dirty="0" smtClean="0">
                <a:solidFill>
                  <a:schemeClr val="accent2">
                    <a:lumMod val="75000"/>
                  </a:schemeClr>
                </a:solidFill>
              </a:rPr>
              <a:t>SEM:</a:t>
            </a:r>
            <a:r>
              <a:rPr lang="en-US" sz="1800" dirty="0" smtClean="0"/>
              <a:t> involves the use of search engines to build and sustain brands</a:t>
            </a:r>
          </a:p>
          <a:p>
            <a:pPr marL="742569" lvl="1" indent="-255651">
              <a:spcAft>
                <a:spcPct val="0"/>
              </a:spcAft>
              <a:buSzPts val="2400"/>
            </a:pPr>
            <a:r>
              <a:rPr lang="en-US" sz="1800" dirty="0" smtClean="0">
                <a:solidFill>
                  <a:schemeClr val="accent2">
                    <a:lumMod val="75000"/>
                  </a:schemeClr>
                </a:solidFill>
              </a:rPr>
              <a:t>Search engine advertising: </a:t>
            </a:r>
            <a:r>
              <a:rPr lang="en-US" sz="1800" dirty="0" smtClean="0"/>
              <a:t>involves the use of search engines to support direct sales to online</a:t>
            </a:r>
            <a:endParaRPr lang="en-US" sz="1800" kern="1200" dirty="0">
              <a:solidFill>
                <a:srgbClr val="000000"/>
              </a:solidFill>
            </a:endParaRPr>
          </a:p>
          <a:p>
            <a:pPr marL="255651" lvl="0" indent="-255651">
              <a:spcAft>
                <a:spcPct val="0"/>
              </a:spcAft>
              <a:buSzPts val="2400"/>
              <a:tabLst/>
            </a:pPr>
            <a:r>
              <a:rPr lang="en-US" sz="1800" kern="1200" dirty="0">
                <a:solidFill>
                  <a:srgbClr val="000000"/>
                </a:solidFill>
              </a:rPr>
              <a:t>Display ad marketing (including video ads)</a:t>
            </a:r>
          </a:p>
          <a:p>
            <a:pPr marL="255651" lvl="0" indent="-255651">
              <a:spcAft>
                <a:spcPct val="0"/>
              </a:spcAft>
              <a:buSzPts val="2400"/>
              <a:tabLst/>
            </a:pPr>
            <a:r>
              <a:rPr lang="en-US" sz="1800" kern="1200" dirty="0">
                <a:solidFill>
                  <a:srgbClr val="000000"/>
                </a:solidFill>
              </a:rPr>
              <a:t>E</a:t>
            </a:r>
            <a:r>
              <a:rPr lang="en-US" sz="1800" dirty="0"/>
              <a:t>-</a:t>
            </a:r>
            <a:r>
              <a:rPr lang="en-US" sz="1800" kern="1200" dirty="0">
                <a:solidFill>
                  <a:srgbClr val="000000"/>
                </a:solidFill>
              </a:rPr>
              <a:t>mail marketing</a:t>
            </a:r>
          </a:p>
          <a:p>
            <a:pPr marL="255651" lvl="0" indent="-255651">
              <a:spcAft>
                <a:spcPct val="0"/>
              </a:spcAft>
              <a:buSzPts val="2400"/>
              <a:tabLst/>
            </a:pPr>
            <a:r>
              <a:rPr lang="en-US" sz="1800" kern="1200" dirty="0">
                <a:solidFill>
                  <a:srgbClr val="FF0000"/>
                </a:solidFill>
              </a:rPr>
              <a:t>Affiliate </a:t>
            </a:r>
            <a:r>
              <a:rPr lang="en-US" sz="1800" kern="1200" dirty="0" smtClean="0">
                <a:solidFill>
                  <a:srgbClr val="FF0000"/>
                </a:solidFill>
              </a:rPr>
              <a:t>marketing: </a:t>
            </a:r>
            <a:r>
              <a:rPr lang="en-US" sz="1800" dirty="0" smtClean="0"/>
              <a:t>commissions paid by advertisers to affiliate websites for referring potential customers to their website</a:t>
            </a:r>
            <a:endParaRPr lang="en-US" sz="1800" kern="1200" dirty="0">
              <a:solidFill>
                <a:srgbClr val="000000"/>
              </a:solidFill>
            </a:endParaRPr>
          </a:p>
          <a:p>
            <a:pPr marL="255651" lvl="0" indent="-255651">
              <a:spcAft>
                <a:spcPct val="0"/>
              </a:spcAft>
              <a:buSzPts val="2400"/>
              <a:tabLst/>
            </a:pPr>
            <a:r>
              <a:rPr lang="en-US" sz="1800" kern="1200" dirty="0">
                <a:solidFill>
                  <a:srgbClr val="FF0000"/>
                </a:solidFill>
              </a:rPr>
              <a:t>Viral </a:t>
            </a:r>
            <a:r>
              <a:rPr lang="en-US" sz="1800" kern="1200" dirty="0" smtClean="0">
                <a:solidFill>
                  <a:srgbClr val="FF0000"/>
                </a:solidFill>
              </a:rPr>
              <a:t>marketing</a:t>
            </a:r>
            <a:r>
              <a:rPr lang="en-US" sz="1800" kern="1200" dirty="0" smtClean="0">
                <a:solidFill>
                  <a:srgbClr val="000000"/>
                </a:solidFill>
              </a:rPr>
              <a:t>: </a:t>
            </a:r>
            <a:r>
              <a:rPr lang="en-US" sz="1800" dirty="0" smtClean="0"/>
              <a:t>the process of getting customers to pass along a company’s marketing message to friends, family, and colleagues</a:t>
            </a:r>
            <a:endParaRPr lang="en-US" sz="1800" kern="1200" dirty="0">
              <a:solidFill>
                <a:srgbClr val="000000"/>
              </a:solidFill>
            </a:endParaRPr>
          </a:p>
          <a:p>
            <a:pPr marL="255651" lvl="0" indent="-255651">
              <a:spcAft>
                <a:spcPct val="0"/>
              </a:spcAft>
              <a:buSzPts val="2400"/>
              <a:tabLst/>
            </a:pPr>
            <a:r>
              <a:rPr lang="en-US" sz="1800" kern="1200" dirty="0">
                <a:solidFill>
                  <a:srgbClr val="FF0000"/>
                </a:solidFill>
              </a:rPr>
              <a:t>Lead generation </a:t>
            </a:r>
            <a:r>
              <a:rPr lang="en-US" sz="1800" kern="1200" dirty="0" smtClean="0">
                <a:solidFill>
                  <a:srgbClr val="FF0000"/>
                </a:solidFill>
              </a:rPr>
              <a:t>marketing: </a:t>
            </a:r>
            <a:r>
              <a:rPr lang="en-US" sz="1800" dirty="0" smtClean="0"/>
              <a:t>uses multiple e-commerce presences to generate leads for businesses who later can be contacted and converted into customers</a:t>
            </a:r>
            <a:endParaRPr lang="en-US" sz="1800" kern="1200" dirty="0">
              <a:solidFill>
                <a:srgbClr val="000000"/>
              </a:solidFill>
            </a:endParaRPr>
          </a:p>
        </p:txBody>
      </p:sp>
    </p:spTree>
    <p:extLst>
      <p:ext uri="{BB962C8B-B14F-4D97-AF65-F5344CB8AC3E}">
        <p14:creationId xmlns:p14="http://schemas.microsoft.com/office/powerpoint/2010/main" xmlns="" val="182655122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5306"/>
            <a:ext cx="8299525" cy="699246"/>
          </a:xfrm>
        </p:spPr>
        <p:txBody>
          <a:bodyPr/>
          <a:lstStyle/>
          <a:p>
            <a:r>
              <a:rPr lang="en-US" sz="3200" kern="1200" dirty="0">
                <a:cs typeface="Times New Roman" panose="02020603050405020304" pitchFamily="18" charset="0"/>
              </a:rPr>
              <a:t>Search Engine Marketing and </a:t>
            </a:r>
            <a:r>
              <a:rPr lang="en-US" sz="3200" kern="1200" dirty="0" smtClean="0">
                <a:cs typeface="Times New Roman" panose="02020603050405020304" pitchFamily="18" charset="0"/>
              </a:rPr>
              <a:t>Advertising</a:t>
            </a:r>
            <a:endParaRPr lang="en-IN" sz="2000" dirty="0"/>
          </a:p>
        </p:txBody>
      </p:sp>
      <p:sp>
        <p:nvSpPr>
          <p:cNvPr id="3" name="Content Placeholder 2"/>
          <p:cNvSpPr>
            <a:spLocks noGrp="1"/>
          </p:cNvSpPr>
          <p:nvPr>
            <p:ph sz="quarter" idx="13"/>
          </p:nvPr>
        </p:nvSpPr>
        <p:spPr>
          <a:xfrm>
            <a:off x="69925" y="774552"/>
            <a:ext cx="8686800" cy="4663335"/>
          </a:xfrm>
        </p:spPr>
        <p:txBody>
          <a:bodyPr/>
          <a:lstStyle/>
          <a:p>
            <a:pPr marL="255651" lvl="0" indent="-255651">
              <a:spcAft>
                <a:spcPct val="0"/>
              </a:spcAft>
              <a:buSzPts val="2400"/>
              <a:tabLst/>
            </a:pPr>
            <a:r>
              <a:rPr lang="en-US" sz="1800" kern="1200" dirty="0">
                <a:solidFill>
                  <a:srgbClr val="000000"/>
                </a:solidFill>
                <a:latin typeface="Arial" panose="020B0604020202020204" pitchFamily="34" charset="0"/>
              </a:rPr>
              <a:t>Search engine marketing (S</a:t>
            </a:r>
            <a:r>
              <a:rPr lang="en-US" sz="100" kern="1200" dirty="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E</a:t>
            </a:r>
            <a:r>
              <a:rPr lang="en-US" sz="100" kern="1200" dirty="0">
                <a:solidFill>
                  <a:srgbClr val="000000"/>
                </a:solidFill>
                <a:latin typeface="Arial" panose="020B0604020202020204" pitchFamily="34" charset="0"/>
              </a:rPr>
              <a:t> </a:t>
            </a:r>
            <a:r>
              <a:rPr lang="en-US" sz="1800" kern="1200" dirty="0">
                <a:solidFill>
                  <a:srgbClr val="000000"/>
                </a:solidFill>
                <a:latin typeface="Arial" panose="020B0604020202020204" pitchFamily="34" charset="0"/>
              </a:rPr>
              <a:t>M)</a:t>
            </a:r>
          </a:p>
          <a:p>
            <a:pPr marL="255651" lvl="0" indent="-255651">
              <a:spcAft>
                <a:spcPct val="0"/>
              </a:spcAft>
              <a:buSzPts val="2400"/>
              <a:tabLst/>
            </a:pPr>
            <a:r>
              <a:rPr lang="en-US" sz="1800" kern="1200" dirty="0" smtClean="0">
                <a:solidFill>
                  <a:srgbClr val="000000"/>
                </a:solidFill>
                <a:latin typeface="Arial" panose="020B0604020202020204" pitchFamily="34" charset="0"/>
              </a:rPr>
              <a:t>Search </a:t>
            </a:r>
            <a:r>
              <a:rPr lang="en-US" sz="1800" kern="1200" dirty="0">
                <a:solidFill>
                  <a:srgbClr val="000000"/>
                </a:solidFill>
                <a:latin typeface="Arial" panose="020B0604020202020204" pitchFamily="34" charset="0"/>
              </a:rPr>
              <a:t>engine advertising</a:t>
            </a:r>
          </a:p>
          <a:p>
            <a:pPr marL="255651" lvl="0" indent="-255651">
              <a:spcAft>
                <a:spcPct val="0"/>
              </a:spcAft>
              <a:buSzPts val="2400"/>
              <a:tabLst/>
            </a:pPr>
            <a:r>
              <a:rPr lang="en-US" sz="1800" kern="1200" dirty="0" smtClean="0">
                <a:solidFill>
                  <a:srgbClr val="000000"/>
                </a:solidFill>
                <a:latin typeface="Arial" panose="020B0604020202020204" pitchFamily="34" charset="0"/>
              </a:rPr>
              <a:t>Types </a:t>
            </a:r>
            <a:r>
              <a:rPr lang="en-US" sz="1800" kern="1200" dirty="0">
                <a:solidFill>
                  <a:srgbClr val="000000"/>
                </a:solidFill>
                <a:latin typeface="Arial" panose="020B0604020202020204" pitchFamily="34" charset="0"/>
              </a:rPr>
              <a:t>of search engine advertising</a:t>
            </a:r>
          </a:p>
          <a:p>
            <a:pPr marL="741553" lvl="1" indent="-284353">
              <a:spcAft>
                <a:spcPct val="0"/>
              </a:spcAft>
              <a:buSzPts val="2400"/>
            </a:pPr>
            <a:r>
              <a:rPr lang="en-US" sz="1800" dirty="0" smtClean="0">
                <a:solidFill>
                  <a:schemeClr val="accent2">
                    <a:lumMod val="75000"/>
                  </a:schemeClr>
                </a:solidFill>
              </a:rPr>
              <a:t>Organic search</a:t>
            </a:r>
            <a:r>
              <a:rPr lang="en-US" sz="1800" dirty="0" smtClean="0"/>
              <a:t>: inclusion and ranking of sites depends on a more or less unbiased application of a set of rules imposed by the search engine</a:t>
            </a:r>
            <a:endParaRPr lang="en-US" sz="1800" kern="1200" dirty="0" smtClean="0">
              <a:solidFill>
                <a:srgbClr val="000000"/>
              </a:solidFill>
              <a:latin typeface="Arial" panose="020B0604020202020204" pitchFamily="34" charset="0"/>
            </a:endParaRPr>
          </a:p>
          <a:p>
            <a:pPr marL="741553" lvl="1" indent="-284353">
              <a:spcAft>
                <a:spcPct val="0"/>
              </a:spcAft>
              <a:buSzPts val="2400"/>
            </a:pPr>
            <a:r>
              <a:rPr lang="en-US" sz="1800" kern="1200" dirty="0" smtClean="0">
                <a:solidFill>
                  <a:schemeClr val="accent2">
                    <a:lumMod val="75000"/>
                  </a:schemeClr>
                </a:solidFill>
                <a:latin typeface="Arial" panose="020B0604020202020204" pitchFamily="34" charset="0"/>
              </a:rPr>
              <a:t>Paid inclusion: </a:t>
            </a:r>
            <a:r>
              <a:rPr lang="en-US" sz="1800" dirty="0" smtClean="0"/>
              <a:t>for a fee, guarantees a website’s inclusion in its list of sites, more frequent visits by its web crawler, and suggestions for improving the results of organic searching</a:t>
            </a:r>
            <a:endParaRPr lang="en-US" sz="1800" kern="1200" dirty="0">
              <a:solidFill>
                <a:srgbClr val="000000"/>
              </a:solidFill>
              <a:latin typeface="Arial" panose="020B0604020202020204" pitchFamily="34" charset="0"/>
            </a:endParaRPr>
          </a:p>
          <a:p>
            <a:pPr marL="741553" lvl="1" indent="-284353">
              <a:spcAft>
                <a:spcPct val="0"/>
              </a:spcAft>
              <a:buSzPts val="2400"/>
            </a:pPr>
            <a:r>
              <a:rPr lang="en-US" sz="1800" kern="1200" dirty="0">
                <a:solidFill>
                  <a:schemeClr val="accent2">
                    <a:lumMod val="75000"/>
                  </a:schemeClr>
                </a:solidFill>
                <a:latin typeface="Arial" panose="020B0604020202020204" pitchFamily="34" charset="0"/>
              </a:rPr>
              <a:t>Pay-per-click (P</a:t>
            </a:r>
            <a:r>
              <a:rPr lang="en-US" sz="100" kern="1200" dirty="0">
                <a:solidFill>
                  <a:schemeClr val="accent2">
                    <a:lumMod val="75000"/>
                  </a:schemeClr>
                </a:solidFill>
                <a:latin typeface="Arial" panose="020B0604020202020204" pitchFamily="34" charset="0"/>
              </a:rPr>
              <a:t> </a:t>
            </a:r>
            <a:r>
              <a:rPr lang="en-US" sz="1800" kern="1200" dirty="0" err="1">
                <a:solidFill>
                  <a:schemeClr val="accent2">
                    <a:lumMod val="75000"/>
                  </a:schemeClr>
                </a:solidFill>
                <a:latin typeface="Arial" panose="020B0604020202020204" pitchFamily="34" charset="0"/>
              </a:rPr>
              <a:t>P</a:t>
            </a:r>
            <a:r>
              <a:rPr lang="en-US" sz="100" kern="1200" dirty="0">
                <a:solidFill>
                  <a:schemeClr val="accent2">
                    <a:lumMod val="75000"/>
                  </a:schemeClr>
                </a:solidFill>
                <a:latin typeface="Arial" panose="020B0604020202020204" pitchFamily="34" charset="0"/>
              </a:rPr>
              <a:t> </a:t>
            </a:r>
            <a:r>
              <a:rPr lang="en-US" sz="1800" kern="1200" dirty="0">
                <a:solidFill>
                  <a:schemeClr val="accent2">
                    <a:lumMod val="75000"/>
                  </a:schemeClr>
                </a:solidFill>
                <a:latin typeface="Arial" panose="020B0604020202020204" pitchFamily="34" charset="0"/>
              </a:rPr>
              <a:t>C) search </a:t>
            </a:r>
            <a:r>
              <a:rPr lang="en-US" sz="1800" kern="1200" dirty="0" smtClean="0">
                <a:solidFill>
                  <a:schemeClr val="accent2">
                    <a:lumMod val="75000"/>
                  </a:schemeClr>
                </a:solidFill>
                <a:latin typeface="Arial" panose="020B0604020202020204" pitchFamily="34" charset="0"/>
              </a:rPr>
              <a:t>ads: </a:t>
            </a:r>
            <a:r>
              <a:rPr lang="en-US" sz="1800" dirty="0" smtClean="0"/>
              <a:t>primary type of search engine advertising</a:t>
            </a:r>
            <a:endParaRPr lang="en-US" sz="1800" kern="1200" dirty="0">
              <a:solidFill>
                <a:schemeClr val="accent2">
                  <a:lumMod val="75000"/>
                </a:schemeClr>
              </a:solidFill>
              <a:latin typeface="Arial" panose="020B0604020202020204" pitchFamily="34" charset="0"/>
            </a:endParaRPr>
          </a:p>
          <a:p>
            <a:pPr marL="1144778" lvl="2" indent="-230378">
              <a:spcAft>
                <a:spcPct val="0"/>
              </a:spcAft>
              <a:buSzPts val="2400"/>
            </a:pPr>
            <a:r>
              <a:rPr lang="en-US" sz="1800" kern="1200" dirty="0">
                <a:solidFill>
                  <a:schemeClr val="accent2">
                    <a:lumMod val="75000"/>
                  </a:schemeClr>
                </a:solidFill>
                <a:latin typeface="Arial" panose="020B0604020202020204" pitchFamily="34" charset="0"/>
              </a:rPr>
              <a:t>Keyword </a:t>
            </a:r>
            <a:r>
              <a:rPr lang="en-US" sz="1800" kern="1200" dirty="0" smtClean="0">
                <a:solidFill>
                  <a:schemeClr val="accent2">
                    <a:lumMod val="75000"/>
                  </a:schemeClr>
                </a:solidFill>
                <a:latin typeface="Arial" panose="020B0604020202020204" pitchFamily="34" charset="0"/>
              </a:rPr>
              <a:t>advertising: </a:t>
            </a:r>
            <a:r>
              <a:rPr lang="en-US" sz="1800" dirty="0" smtClean="0"/>
              <a:t>merchants purchase keywords through a bidding process at search sites, and whenever a consumer searches for that word, their advertisement shows up somewhere on the page</a:t>
            </a:r>
          </a:p>
          <a:p>
            <a:pPr marL="1144778" lvl="2" indent="-230378">
              <a:spcAft>
                <a:spcPct val="0"/>
              </a:spcAft>
              <a:buSzPts val="2400"/>
            </a:pPr>
            <a:r>
              <a:rPr lang="en-US" sz="1800" dirty="0" smtClean="0"/>
              <a:t>Google’s keyword advertising program is called Google Ads (formerly </a:t>
            </a:r>
            <a:r>
              <a:rPr lang="en-US" sz="1800" dirty="0" err="1" smtClean="0"/>
              <a:t>AdWords</a:t>
            </a:r>
            <a:r>
              <a:rPr lang="en-US" sz="1800" dirty="0" smtClean="0"/>
              <a:t>)</a:t>
            </a:r>
            <a:endParaRPr lang="en-US" sz="1800" kern="1200" dirty="0">
              <a:solidFill>
                <a:srgbClr val="000000"/>
              </a:solidFill>
              <a:latin typeface="Arial" panose="020B0604020202020204" pitchFamily="34" charset="0"/>
            </a:endParaRPr>
          </a:p>
          <a:p>
            <a:pPr marL="1144778" lvl="2" indent="-230378">
              <a:spcAft>
                <a:spcPct val="0"/>
              </a:spcAft>
              <a:buSzPts val="2400"/>
            </a:pPr>
            <a:r>
              <a:rPr lang="en-US" sz="1800" kern="1200" dirty="0">
                <a:solidFill>
                  <a:schemeClr val="accent2">
                    <a:lumMod val="75000"/>
                  </a:schemeClr>
                </a:solidFill>
                <a:latin typeface="Arial" panose="020B0604020202020204" pitchFamily="34" charset="0"/>
              </a:rPr>
              <a:t>Network keyword advertising (context advertising</a:t>
            </a:r>
            <a:r>
              <a:rPr lang="en-US" sz="1800" kern="1200" dirty="0" smtClean="0">
                <a:solidFill>
                  <a:schemeClr val="accent2">
                    <a:lumMod val="75000"/>
                  </a:schemeClr>
                </a:solidFill>
                <a:latin typeface="Arial" panose="020B0604020202020204" pitchFamily="34" charset="0"/>
              </a:rPr>
              <a:t>): </a:t>
            </a:r>
            <a:r>
              <a:rPr lang="en-US" sz="1800" dirty="0" smtClean="0"/>
              <a:t>publishers accept ads placed by Google on their websites, and receive a fee for any click-</a:t>
            </a:r>
            <a:r>
              <a:rPr lang="en-US" sz="1800" dirty="0" err="1" smtClean="0"/>
              <a:t>throughs</a:t>
            </a:r>
            <a:r>
              <a:rPr lang="en-US" sz="1800" dirty="0" smtClean="0"/>
              <a:t> from those ads</a:t>
            </a:r>
            <a:endParaRPr lang="en-US" sz="18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2173403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1"/>
            <a:ext cx="7645791" cy="1097279"/>
          </a:xfrm>
        </p:spPr>
        <p:txBody>
          <a:bodyPr/>
          <a:lstStyle/>
          <a:p>
            <a:r>
              <a:rPr lang="en-US" sz="3200" kern="1200" dirty="0">
                <a:cs typeface="Times New Roman" panose="02020603050405020304" pitchFamily="18" charset="0"/>
              </a:rPr>
              <a:t>Search Engine Marketing and Advertising </a:t>
            </a:r>
            <a:r>
              <a:rPr lang="en-US" sz="2000" b="0" kern="1200" dirty="0">
                <a:cs typeface="Times New Roman" panose="02020603050405020304" pitchFamily="18" charset="0"/>
              </a:rPr>
              <a:t>(2 of 2)</a:t>
            </a:r>
            <a:endParaRPr lang="en-IN" sz="2000" dirty="0"/>
          </a:p>
        </p:txBody>
      </p:sp>
      <p:sp>
        <p:nvSpPr>
          <p:cNvPr id="3" name="Content Placeholder 2"/>
          <p:cNvSpPr>
            <a:spLocks noGrp="1"/>
          </p:cNvSpPr>
          <p:nvPr>
            <p:ph sz="quarter" idx="13"/>
          </p:nvPr>
        </p:nvSpPr>
        <p:spPr>
          <a:xfrm>
            <a:off x="457200" y="1183341"/>
            <a:ext cx="8232775" cy="4663335"/>
          </a:xfrm>
        </p:spPr>
        <p:txBody>
          <a:bodyPr/>
          <a:lstStyle/>
          <a:p>
            <a:pPr marL="255651" lvl="0" indent="-255651">
              <a:spcAft>
                <a:spcPct val="0"/>
              </a:spcAft>
              <a:buSzPts val="2400"/>
              <a:tabLst/>
            </a:pPr>
            <a:r>
              <a:rPr lang="en-US" altLang="en-US" sz="1800" kern="1200" dirty="0">
                <a:solidFill>
                  <a:schemeClr val="accent2">
                    <a:lumMod val="75000"/>
                  </a:schemeClr>
                </a:solidFill>
                <a:latin typeface="Arial" panose="020B0604020202020204" pitchFamily="34" charset="0"/>
              </a:rPr>
              <a:t>Search engine optimization (S</a:t>
            </a:r>
            <a:r>
              <a:rPr lang="en-US" altLang="en-US" sz="100" kern="1200" dirty="0">
                <a:solidFill>
                  <a:schemeClr val="accent2">
                    <a:lumMod val="75000"/>
                  </a:schemeClr>
                </a:solidFill>
                <a:latin typeface="Arial" panose="020B0604020202020204" pitchFamily="34" charset="0"/>
              </a:rPr>
              <a:t> </a:t>
            </a:r>
            <a:r>
              <a:rPr lang="en-US" altLang="en-US" sz="1800" kern="1200" dirty="0">
                <a:solidFill>
                  <a:schemeClr val="accent2">
                    <a:lumMod val="75000"/>
                  </a:schemeClr>
                </a:solidFill>
                <a:latin typeface="Arial" panose="020B0604020202020204" pitchFamily="34" charset="0"/>
              </a:rPr>
              <a:t>E</a:t>
            </a:r>
            <a:r>
              <a:rPr lang="en-US" altLang="en-US" sz="100" kern="1200" dirty="0">
                <a:solidFill>
                  <a:schemeClr val="accent2">
                    <a:lumMod val="75000"/>
                  </a:schemeClr>
                </a:solidFill>
                <a:latin typeface="Arial" panose="020B0604020202020204" pitchFamily="34" charset="0"/>
              </a:rPr>
              <a:t> </a:t>
            </a:r>
            <a:r>
              <a:rPr lang="en-US" altLang="en-US" sz="1800" kern="1200" dirty="0">
                <a:solidFill>
                  <a:schemeClr val="accent2">
                    <a:lumMod val="75000"/>
                  </a:schemeClr>
                </a:solidFill>
                <a:latin typeface="Arial" panose="020B0604020202020204" pitchFamily="34" charset="0"/>
              </a:rPr>
              <a:t>O</a:t>
            </a:r>
            <a:r>
              <a:rPr lang="en-US" altLang="en-US" sz="1800" kern="1200" dirty="0" smtClean="0">
                <a:solidFill>
                  <a:schemeClr val="accent2">
                    <a:lumMod val="75000"/>
                  </a:schemeClr>
                </a:solidFill>
                <a:latin typeface="Arial" panose="020B0604020202020204" pitchFamily="34" charset="0"/>
              </a:rPr>
              <a:t>): </a:t>
            </a:r>
            <a:r>
              <a:rPr lang="en-US" sz="1800" dirty="0" smtClean="0"/>
              <a:t>techniques to improve the ranking of web pages generated by search engine algorithms</a:t>
            </a:r>
            <a:endParaRPr lang="en-US" altLang="en-US" sz="1800" kern="1200" dirty="0">
              <a:solidFill>
                <a:srgbClr val="000000"/>
              </a:solidFill>
              <a:latin typeface="Arial" panose="020B0604020202020204" pitchFamily="34" charset="0"/>
            </a:endParaRPr>
          </a:p>
          <a:p>
            <a:pPr marL="255651" lvl="0" indent="-255651">
              <a:spcAft>
                <a:spcPct val="0"/>
              </a:spcAft>
              <a:buSzPts val="2400"/>
              <a:tabLst/>
            </a:pPr>
            <a:r>
              <a:rPr lang="en-US" altLang="en-US" sz="1800" kern="1200" dirty="0">
                <a:solidFill>
                  <a:srgbClr val="000000"/>
                </a:solidFill>
                <a:latin typeface="Arial" panose="020B0604020202020204" pitchFamily="34" charset="0"/>
              </a:rPr>
              <a:t>Google search engine algorithms</a:t>
            </a:r>
          </a:p>
          <a:p>
            <a:pPr marL="255651" lvl="0" indent="-255651">
              <a:spcAft>
                <a:spcPct val="0"/>
              </a:spcAft>
              <a:buSzPts val="2400"/>
              <a:tabLst/>
            </a:pPr>
            <a:r>
              <a:rPr lang="en-US" altLang="en-US" sz="1800" kern="1200" dirty="0">
                <a:solidFill>
                  <a:srgbClr val="000000"/>
                </a:solidFill>
                <a:latin typeface="Arial" panose="020B0604020202020204" pitchFamily="34" charset="0"/>
              </a:rPr>
              <a:t>Social search</a:t>
            </a:r>
          </a:p>
          <a:p>
            <a:pPr marL="741553" lvl="1" indent="-284353">
              <a:spcAft>
                <a:spcPct val="0"/>
              </a:spcAft>
              <a:buSzPts val="2400"/>
            </a:pPr>
            <a:r>
              <a:rPr lang="en-US" altLang="en-US" sz="1800" kern="1200" dirty="0">
                <a:solidFill>
                  <a:srgbClr val="000000"/>
                </a:solidFill>
                <a:latin typeface="Arial" panose="020B0604020202020204" pitchFamily="34" charset="0"/>
              </a:rPr>
              <a:t>Utilizes social contacts and social graph </a:t>
            </a:r>
            <a:r>
              <a:rPr lang="en-US" altLang="ja-JP" sz="1800" kern="1200" dirty="0">
                <a:solidFill>
                  <a:srgbClr val="000000"/>
                </a:solidFill>
                <a:latin typeface="Arial" panose="020B0604020202020204" pitchFamily="34" charset="0"/>
              </a:rPr>
              <a:t>to provide fewer and more relevant results</a:t>
            </a:r>
          </a:p>
          <a:p>
            <a:pPr marL="255651" lvl="0" indent="-255651">
              <a:spcAft>
                <a:spcPct val="0"/>
              </a:spcAft>
              <a:buSzPts val="2400"/>
              <a:tabLst/>
            </a:pPr>
            <a:r>
              <a:rPr lang="en-US" altLang="en-US" sz="1800" kern="1200" dirty="0">
                <a:solidFill>
                  <a:srgbClr val="000000"/>
                </a:solidFill>
                <a:latin typeface="Arial" panose="020B0604020202020204" pitchFamily="34" charset="0"/>
              </a:rPr>
              <a:t>Search engine issues</a:t>
            </a:r>
          </a:p>
          <a:p>
            <a:pPr marL="741553" lvl="1" indent="-284353">
              <a:spcAft>
                <a:spcPct val="0"/>
              </a:spcAft>
              <a:buSzPts val="2400"/>
            </a:pPr>
            <a:r>
              <a:rPr lang="en-US" altLang="en-US" sz="1800" kern="1200" dirty="0">
                <a:solidFill>
                  <a:srgbClr val="000000"/>
                </a:solidFill>
                <a:latin typeface="Arial" panose="020B0604020202020204" pitchFamily="34" charset="0"/>
              </a:rPr>
              <a:t>Paid inclusion and placement practices</a:t>
            </a:r>
          </a:p>
          <a:p>
            <a:pPr marL="741553" lvl="1" indent="-284353">
              <a:spcAft>
                <a:spcPct val="0"/>
              </a:spcAft>
              <a:buSzPts val="2400"/>
            </a:pPr>
            <a:r>
              <a:rPr lang="en-US" altLang="en-US" sz="1800" kern="1200" dirty="0">
                <a:solidFill>
                  <a:srgbClr val="FF0000"/>
                </a:solidFill>
                <a:latin typeface="Arial" panose="020B0604020202020204" pitchFamily="34" charset="0"/>
              </a:rPr>
              <a:t>Link </a:t>
            </a:r>
            <a:r>
              <a:rPr lang="en-US" altLang="en-US" sz="1800" kern="1200" dirty="0" smtClean="0">
                <a:solidFill>
                  <a:srgbClr val="FF0000"/>
                </a:solidFill>
                <a:latin typeface="Arial" panose="020B0604020202020204" pitchFamily="34" charset="0"/>
              </a:rPr>
              <a:t>farms: </a:t>
            </a:r>
            <a:r>
              <a:rPr lang="en-US" sz="1800" dirty="0" smtClean="0"/>
              <a:t>groups of websites that link to one another, thereby boosting their ranking in search engines </a:t>
            </a:r>
            <a:endParaRPr lang="en-US" altLang="en-US" sz="1800" kern="1200" dirty="0" smtClean="0">
              <a:solidFill>
                <a:srgbClr val="FF0000"/>
              </a:solidFill>
              <a:latin typeface="Arial" panose="020B0604020202020204" pitchFamily="34" charset="0"/>
            </a:endParaRPr>
          </a:p>
          <a:p>
            <a:pPr marL="741553" lvl="1" indent="-284353">
              <a:spcAft>
                <a:spcPct val="0"/>
              </a:spcAft>
              <a:buSzPts val="2400"/>
            </a:pPr>
            <a:r>
              <a:rPr lang="en-US" altLang="en-US" sz="1800" kern="1200" dirty="0" smtClean="0">
                <a:solidFill>
                  <a:srgbClr val="FF0000"/>
                </a:solidFill>
                <a:latin typeface="Arial" panose="020B0604020202020204" pitchFamily="34" charset="0"/>
              </a:rPr>
              <a:t>content farms</a:t>
            </a:r>
            <a:r>
              <a:rPr lang="en-US" altLang="en-US" sz="1800" kern="1200" dirty="0" smtClean="0">
                <a:solidFill>
                  <a:srgbClr val="000000"/>
                </a:solidFill>
                <a:latin typeface="Arial" panose="020B0604020202020204" pitchFamily="34" charset="0"/>
              </a:rPr>
              <a:t>: </a:t>
            </a:r>
            <a:r>
              <a:rPr lang="en-US" sz="1800" dirty="0" smtClean="0"/>
              <a:t>companies that generate large volumes of textual content for multiple websites designed to attract viewers and search engines</a:t>
            </a:r>
            <a:endParaRPr lang="en-US" altLang="en-US" sz="1800" kern="1200" dirty="0">
              <a:solidFill>
                <a:srgbClr val="000000"/>
              </a:solidFill>
              <a:latin typeface="Arial" panose="020B0604020202020204" pitchFamily="34" charset="0"/>
            </a:endParaRPr>
          </a:p>
          <a:p>
            <a:pPr marL="741553" lvl="1" indent="-284353">
              <a:spcAft>
                <a:spcPct val="0"/>
              </a:spcAft>
              <a:buSzPts val="2400"/>
            </a:pPr>
            <a:r>
              <a:rPr lang="en-US" altLang="en-US" sz="1800" kern="1200" dirty="0">
                <a:solidFill>
                  <a:srgbClr val="FF0000"/>
                </a:solidFill>
                <a:latin typeface="Arial" panose="020B0604020202020204" pitchFamily="34" charset="0"/>
              </a:rPr>
              <a:t>Click </a:t>
            </a:r>
            <a:r>
              <a:rPr lang="en-US" altLang="en-US" sz="1800" kern="1200" dirty="0" smtClean="0">
                <a:solidFill>
                  <a:srgbClr val="FF0000"/>
                </a:solidFill>
                <a:latin typeface="Arial" panose="020B0604020202020204" pitchFamily="34" charset="0"/>
              </a:rPr>
              <a:t>fraud: </a:t>
            </a:r>
            <a:r>
              <a:rPr lang="en-US" sz="1800" dirty="0" smtClean="0"/>
              <a:t>occurs when a competitor clicks on search engine results and ads, forcing the advertiser to pay for the click even though the click is not legitimate</a:t>
            </a:r>
            <a:endParaRPr lang="en-US" altLang="en-US" sz="18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1001419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Display Ad Marketing </a:t>
            </a:r>
            <a:r>
              <a:rPr lang="en-US" sz="2000" b="0" kern="1200" dirty="0">
                <a:cs typeface="Times New Roman" panose="02020603050405020304" pitchFamily="18" charset="0"/>
              </a:rPr>
              <a:t>(1 of 2)</a:t>
            </a:r>
            <a:endParaRPr lang="en-IN" dirty="0"/>
          </a:p>
        </p:txBody>
      </p:sp>
      <p:sp>
        <p:nvSpPr>
          <p:cNvPr id="3" name="Content Placeholder 2"/>
          <p:cNvSpPr>
            <a:spLocks noGrp="1"/>
          </p:cNvSpPr>
          <p:nvPr>
            <p:ph sz="quarter" idx="13"/>
          </p:nvPr>
        </p:nvSpPr>
        <p:spPr>
          <a:xfrm>
            <a:off x="454025" y="1312650"/>
            <a:ext cx="8232775" cy="4029954"/>
          </a:xfrm>
        </p:spPr>
        <p:txBody>
          <a:bodyPr/>
          <a:lstStyle/>
          <a:p>
            <a:pPr marL="255651" lvl="0" indent="-255651">
              <a:spcAft>
                <a:spcPct val="0"/>
              </a:spcAft>
              <a:buSzPts val="2400"/>
              <a:tabLst/>
            </a:pPr>
            <a:r>
              <a:rPr lang="en-US" sz="2000" kern="1200" dirty="0">
                <a:solidFill>
                  <a:srgbClr val="FF0000"/>
                </a:solidFill>
                <a:latin typeface="Arial" panose="020B0604020202020204" pitchFamily="34" charset="0"/>
              </a:rPr>
              <a:t>Banner </a:t>
            </a:r>
            <a:r>
              <a:rPr lang="en-US" sz="2000" kern="1200" dirty="0" smtClean="0">
                <a:solidFill>
                  <a:srgbClr val="FF0000"/>
                </a:solidFill>
                <a:latin typeface="Arial" panose="020B0604020202020204" pitchFamily="34" charset="0"/>
              </a:rPr>
              <a:t>ads: </a:t>
            </a:r>
            <a:r>
              <a:rPr lang="en-US" sz="2000" dirty="0" smtClean="0"/>
              <a:t>displays a promotional message in a rectangular box at the top or bottom of a computer screen</a:t>
            </a:r>
            <a:endParaRPr lang="en-US" sz="2000" kern="1200" dirty="0">
              <a:solidFill>
                <a:srgbClr val="000000"/>
              </a:solidFill>
              <a:latin typeface="Arial" panose="020B0604020202020204" pitchFamily="34" charset="0"/>
            </a:endParaRPr>
          </a:p>
          <a:p>
            <a:pPr marL="255651" lvl="0" indent="-255651">
              <a:spcAft>
                <a:spcPct val="0"/>
              </a:spcAft>
              <a:buSzPts val="2400"/>
              <a:tabLst/>
            </a:pPr>
            <a:r>
              <a:rPr lang="en-US" sz="2000" kern="1200" dirty="0">
                <a:solidFill>
                  <a:srgbClr val="FF0000"/>
                </a:solidFill>
                <a:latin typeface="Arial" panose="020B0604020202020204" pitchFamily="34" charset="0"/>
              </a:rPr>
              <a:t>Rich media </a:t>
            </a:r>
            <a:r>
              <a:rPr lang="en-US" sz="2000" kern="1200" dirty="0" smtClean="0">
                <a:solidFill>
                  <a:srgbClr val="FF0000"/>
                </a:solidFill>
                <a:latin typeface="Arial" panose="020B0604020202020204" pitchFamily="34" charset="0"/>
              </a:rPr>
              <a:t>ads</a:t>
            </a:r>
            <a:r>
              <a:rPr lang="en-US" sz="2000" kern="1200" dirty="0" smtClean="0">
                <a:solidFill>
                  <a:srgbClr val="000000"/>
                </a:solidFill>
                <a:latin typeface="Arial" panose="020B0604020202020204" pitchFamily="34" charset="0"/>
              </a:rPr>
              <a:t>: </a:t>
            </a:r>
            <a:r>
              <a:rPr lang="en-US" sz="2000" dirty="0" smtClean="0"/>
              <a:t>ad employing interactive features that engage the user</a:t>
            </a:r>
            <a:endParaRPr lang="en-US" sz="2000" kern="1200" dirty="0">
              <a:solidFill>
                <a:srgbClr val="000000"/>
              </a:solidFill>
              <a:latin typeface="Arial" panose="020B0604020202020204" pitchFamily="34" charset="0"/>
            </a:endParaRPr>
          </a:p>
          <a:p>
            <a:pPr marL="741553" lvl="1" indent="-284353">
              <a:spcAft>
                <a:spcPct val="0"/>
              </a:spcAft>
              <a:buSzPts val="2400"/>
            </a:pPr>
            <a:r>
              <a:rPr lang="en-US" sz="2000" kern="1200" dirty="0">
                <a:solidFill>
                  <a:srgbClr val="000000"/>
                </a:solidFill>
                <a:latin typeface="Arial" panose="020B0604020202020204" pitchFamily="34" charset="0"/>
              </a:rPr>
              <a:t>Interstitial </a:t>
            </a:r>
            <a:r>
              <a:rPr lang="en-US" sz="2000" kern="1200" dirty="0" smtClean="0">
                <a:solidFill>
                  <a:srgbClr val="000000"/>
                </a:solidFill>
                <a:latin typeface="Arial" panose="020B0604020202020204" pitchFamily="34" charset="0"/>
              </a:rPr>
              <a:t>ads: </a:t>
            </a:r>
            <a:endParaRPr lang="en-US" sz="2000" kern="1200" dirty="0">
              <a:solidFill>
                <a:srgbClr val="000000"/>
              </a:solidFill>
              <a:latin typeface="Arial" panose="020B0604020202020204" pitchFamily="34" charset="0"/>
            </a:endParaRPr>
          </a:p>
          <a:p>
            <a:pPr marL="255651" lvl="0" indent="-255651">
              <a:spcAft>
                <a:spcPct val="0"/>
              </a:spcAft>
              <a:buSzPts val="2400"/>
              <a:tabLst/>
            </a:pPr>
            <a:r>
              <a:rPr lang="en-US" sz="2000" kern="1200" dirty="0">
                <a:solidFill>
                  <a:srgbClr val="FF0000"/>
                </a:solidFill>
                <a:latin typeface="Arial" panose="020B0604020202020204" pitchFamily="34" charset="0"/>
              </a:rPr>
              <a:t>Video </a:t>
            </a:r>
            <a:r>
              <a:rPr lang="en-US" sz="2000" kern="1200" dirty="0" smtClean="0">
                <a:solidFill>
                  <a:srgbClr val="FF0000"/>
                </a:solidFill>
                <a:latin typeface="Arial" panose="020B0604020202020204" pitchFamily="34" charset="0"/>
              </a:rPr>
              <a:t>ads: </a:t>
            </a:r>
            <a:r>
              <a:rPr lang="en-US" sz="2000" dirty="0" smtClean="0"/>
              <a:t>TV-like advertisement that appears as an in-page video commercial or before, during, or after content</a:t>
            </a:r>
            <a:endParaRPr lang="en-US" sz="2000" kern="1200" dirty="0">
              <a:solidFill>
                <a:srgbClr val="000000"/>
              </a:solidFill>
              <a:latin typeface="Arial" panose="020B0604020202020204" pitchFamily="34" charset="0"/>
            </a:endParaRPr>
          </a:p>
          <a:p>
            <a:pPr marL="741553" lvl="1" indent="-284353">
              <a:spcAft>
                <a:spcPct val="0"/>
              </a:spcAft>
              <a:buSzPts val="2400"/>
            </a:pPr>
            <a:r>
              <a:rPr lang="en-US" sz="2000" kern="1200" dirty="0">
                <a:solidFill>
                  <a:srgbClr val="000000"/>
                </a:solidFill>
                <a:latin typeface="Arial" panose="020B0604020202020204" pitchFamily="34" charset="0"/>
              </a:rPr>
              <a:t>Far more effective than other display formats</a:t>
            </a:r>
          </a:p>
          <a:p>
            <a:pPr marL="255651" lvl="0" indent="-255651">
              <a:spcAft>
                <a:spcPct val="0"/>
              </a:spcAft>
              <a:buSzPts val="2400"/>
              <a:tabLst/>
            </a:pPr>
            <a:r>
              <a:rPr lang="en-US" sz="2000" kern="1200" dirty="0" smtClean="0">
                <a:solidFill>
                  <a:srgbClr val="FF0000"/>
                </a:solidFill>
                <a:latin typeface="Arial" panose="020B0604020202020204" pitchFamily="34" charset="0"/>
              </a:rPr>
              <a:t>Sponsorships: </a:t>
            </a:r>
            <a:r>
              <a:rPr lang="en-US" sz="2000" dirty="0" smtClean="0"/>
              <a:t>a paid effort to tie an advertiser’s name to </a:t>
            </a:r>
            <a:r>
              <a:rPr lang="en-US" sz="2000" dirty="0" err="1" smtClean="0"/>
              <a:t>information</a:t>
            </a:r>
            <a:r>
              <a:rPr lang="en-US" sz="2000" dirty="0" smtClean="0"/>
              <a:t>, an event, or a venue in a way that </a:t>
            </a:r>
            <a:r>
              <a:rPr lang="en-US" sz="2000" dirty="0" err="1" smtClean="0"/>
              <a:t>reinforces</a:t>
            </a:r>
            <a:r>
              <a:rPr lang="en-US" sz="2000" dirty="0" smtClean="0"/>
              <a:t> its brand in a positive yet not overtly commercial manner</a:t>
            </a:r>
            <a:endParaRPr lang="en-US" sz="2000" kern="1200" dirty="0">
              <a:solidFill>
                <a:srgbClr val="000000"/>
              </a:solidFill>
              <a:latin typeface="Arial" panose="020B0604020202020204" pitchFamily="34" charset="0"/>
            </a:endParaRPr>
          </a:p>
          <a:p>
            <a:pPr marL="255651" lvl="0" indent="-255651">
              <a:spcAft>
                <a:spcPct val="0"/>
              </a:spcAft>
              <a:buSzPts val="2400"/>
              <a:tabLst/>
            </a:pPr>
            <a:r>
              <a:rPr lang="en-US" sz="2000" kern="1200" dirty="0">
                <a:solidFill>
                  <a:srgbClr val="FF0000"/>
                </a:solidFill>
                <a:latin typeface="Arial" panose="020B0604020202020204" pitchFamily="34" charset="0"/>
              </a:rPr>
              <a:t>Native </a:t>
            </a:r>
            <a:r>
              <a:rPr lang="en-US" sz="2000" kern="1200" dirty="0" smtClean="0">
                <a:solidFill>
                  <a:srgbClr val="FF0000"/>
                </a:solidFill>
                <a:latin typeface="Arial" panose="020B0604020202020204" pitchFamily="34" charset="0"/>
              </a:rPr>
              <a:t>advertising</a:t>
            </a:r>
            <a:r>
              <a:rPr lang="en-US" sz="2000" kern="1200" dirty="0" smtClean="0">
                <a:solidFill>
                  <a:srgbClr val="000000"/>
                </a:solidFill>
                <a:latin typeface="Arial" panose="020B0604020202020204" pitchFamily="34" charset="0"/>
              </a:rPr>
              <a:t>: </a:t>
            </a:r>
            <a:r>
              <a:rPr lang="en-US" sz="2000" dirty="0" smtClean="0"/>
              <a:t>advertising that looks similar to editorial content</a:t>
            </a:r>
            <a:endParaRPr lang="en-US" sz="20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33682491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Display Ad Marketing </a:t>
            </a:r>
            <a:r>
              <a:rPr lang="en-US" sz="2000" b="0" kern="1200" dirty="0">
                <a:cs typeface="Times New Roman" panose="02020603050405020304" pitchFamily="18" charset="0"/>
              </a:rPr>
              <a:t>(2 of 2)</a:t>
            </a:r>
            <a:endParaRPr lang="en-IN" dirty="0"/>
          </a:p>
        </p:txBody>
      </p:sp>
      <p:sp>
        <p:nvSpPr>
          <p:cNvPr id="3" name="Content Placeholder 2"/>
          <p:cNvSpPr>
            <a:spLocks noGrp="1"/>
          </p:cNvSpPr>
          <p:nvPr>
            <p:ph sz="quarter" idx="13"/>
          </p:nvPr>
        </p:nvSpPr>
        <p:spPr>
          <a:xfrm>
            <a:off x="457200" y="1554921"/>
            <a:ext cx="8232775" cy="4029954"/>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Content marketing</a:t>
            </a:r>
          </a:p>
          <a:p>
            <a:pPr marL="255651" lvl="0" indent="-255651">
              <a:spcAft>
                <a:spcPct val="0"/>
              </a:spcAft>
              <a:buSzPts val="2400"/>
              <a:tabLst/>
            </a:pPr>
            <a:r>
              <a:rPr lang="en-US" kern="1200" dirty="0">
                <a:solidFill>
                  <a:srgbClr val="000000"/>
                </a:solidFill>
                <a:latin typeface="Arial" panose="020B0604020202020204" pitchFamily="34" charset="0"/>
              </a:rPr>
              <a:t>Advertising networks</a:t>
            </a:r>
          </a:p>
          <a:p>
            <a:pPr marL="255651" lvl="0" indent="-255651">
              <a:spcAft>
                <a:spcPct val="0"/>
              </a:spcAft>
              <a:buSzPts val="2400"/>
              <a:tabLst/>
            </a:pPr>
            <a:r>
              <a:rPr lang="en-US" kern="1200" dirty="0">
                <a:solidFill>
                  <a:srgbClr val="000000"/>
                </a:solidFill>
                <a:latin typeface="Arial" panose="020B0604020202020204" pitchFamily="34" charset="0"/>
              </a:rPr>
              <a:t>Ad exchanges, programmatic advertising, and real-time bidding (R</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B)</a:t>
            </a:r>
          </a:p>
          <a:p>
            <a:pPr marL="255651" lvl="0" indent="-255651">
              <a:spcAft>
                <a:spcPct val="0"/>
              </a:spcAft>
              <a:buSzPts val="2400"/>
              <a:tabLst/>
            </a:pPr>
            <a:r>
              <a:rPr lang="en-US" kern="1200" dirty="0">
                <a:solidFill>
                  <a:srgbClr val="000000"/>
                </a:solidFill>
                <a:latin typeface="Arial" panose="020B0604020202020204" pitchFamily="34" charset="0"/>
              </a:rPr>
              <a:t>Display advertising issues</a:t>
            </a:r>
          </a:p>
          <a:p>
            <a:pPr marL="741553" lvl="1" indent="-284353">
              <a:spcAft>
                <a:spcPct val="0"/>
              </a:spcAft>
              <a:buSzPts val="2400"/>
            </a:pPr>
            <a:r>
              <a:rPr lang="en-US" kern="1200" dirty="0">
                <a:solidFill>
                  <a:srgbClr val="000000"/>
                </a:solidFill>
                <a:latin typeface="Arial" panose="020B0604020202020204" pitchFamily="34" charset="0"/>
              </a:rPr>
              <a:t>Ad fraud</a:t>
            </a:r>
          </a:p>
          <a:p>
            <a:pPr marL="741553" lvl="1" indent="-284353">
              <a:spcAft>
                <a:spcPct val="0"/>
              </a:spcAft>
              <a:buSzPts val="2400"/>
            </a:pPr>
            <a:r>
              <a:rPr lang="en-US" kern="1200" dirty="0" err="1">
                <a:solidFill>
                  <a:srgbClr val="000000"/>
                </a:solidFill>
                <a:latin typeface="Arial" panose="020B0604020202020204" pitchFamily="34" charset="0"/>
              </a:rPr>
              <a:t>Viewability</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Ad blocking</a:t>
            </a:r>
          </a:p>
        </p:txBody>
      </p:sp>
    </p:spTree>
    <p:extLst>
      <p:ext uri="{BB962C8B-B14F-4D97-AF65-F5344CB8AC3E}">
        <p14:creationId xmlns:p14="http://schemas.microsoft.com/office/powerpoint/2010/main" xmlns="" val="30781381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Figure 6.6 How an Advertising Network Works</a:t>
            </a:r>
            <a:endParaRPr lang="en-IN" sz="3200" dirty="0"/>
          </a:p>
        </p:txBody>
      </p:sp>
      <p:pic>
        <p:nvPicPr>
          <p:cNvPr id="7" name="Content Placeholder 6" descr="An illustration depicts how an advertising network works. For a full description, see Notes. Press F6."/>
          <p:cNvPicPr>
            <a:picLocks noGrp="1" noChangeAspect="1"/>
          </p:cNvPicPr>
          <p:nvPr>
            <p:ph sz="quarter" idx="13"/>
          </p:nvPr>
        </p:nvPicPr>
        <p:blipFill rotWithShape="1">
          <a:blip r:embed="rId3"/>
          <a:srcRect b="6188"/>
          <a:stretch/>
        </p:blipFill>
        <p:spPr>
          <a:xfrm>
            <a:off x="1264633" y="1592758"/>
            <a:ext cx="6614733" cy="4392406"/>
          </a:xfrm>
          <a:prstGeom prst="rect">
            <a:avLst/>
          </a:prstGeom>
        </p:spPr>
      </p:pic>
    </p:spTree>
    <p:extLst>
      <p:ext uri="{BB962C8B-B14F-4D97-AF65-F5344CB8AC3E}">
        <p14:creationId xmlns:p14="http://schemas.microsoft.com/office/powerpoint/2010/main" xmlns="" val="24069960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E-mail Marketing</a:t>
            </a:r>
            <a:endParaRPr lang="en-IN" dirty="0"/>
          </a:p>
        </p:txBody>
      </p:sp>
      <p:sp>
        <p:nvSpPr>
          <p:cNvPr id="3" name="Content Placeholder 2"/>
          <p:cNvSpPr>
            <a:spLocks noGrp="1"/>
          </p:cNvSpPr>
          <p:nvPr>
            <p:ph sz="quarter" idx="13"/>
          </p:nvPr>
        </p:nvSpPr>
        <p:spPr>
          <a:xfrm>
            <a:off x="457200" y="1554920"/>
            <a:ext cx="8232775" cy="4753805"/>
          </a:xfrm>
        </p:spPr>
        <p:txBody>
          <a:bodyPr/>
          <a:lstStyle/>
          <a:p>
            <a:pPr marL="255651" lvl="0" indent="-255651">
              <a:spcAft>
                <a:spcPct val="0"/>
              </a:spcAft>
              <a:buSzPts val="2400"/>
              <a:tabLst/>
            </a:pPr>
            <a:r>
              <a:rPr lang="en-US" sz="2200" kern="1200" dirty="0">
                <a:solidFill>
                  <a:srgbClr val="000000"/>
                </a:solidFill>
                <a:latin typeface="Arial" panose="020B0604020202020204" pitchFamily="34" charset="0"/>
              </a:rPr>
              <a:t>Direct e-mail marketing</a:t>
            </a:r>
          </a:p>
          <a:p>
            <a:pPr marL="741553" lvl="1" indent="-284353">
              <a:spcAft>
                <a:spcPct val="0"/>
              </a:spcAft>
              <a:buSzPts val="2400"/>
            </a:pPr>
            <a:r>
              <a:rPr lang="en-US" sz="2200" kern="1200" dirty="0">
                <a:solidFill>
                  <a:srgbClr val="000000"/>
                </a:solidFill>
                <a:latin typeface="Arial" panose="020B0604020202020204" pitchFamily="34" charset="0"/>
              </a:rPr>
              <a:t>Messages sent directly to interested users</a:t>
            </a:r>
          </a:p>
          <a:p>
            <a:pPr marL="741553" lvl="1" indent="-284353">
              <a:spcAft>
                <a:spcPct val="0"/>
              </a:spcAft>
              <a:buSzPts val="2400"/>
            </a:pPr>
            <a:r>
              <a:rPr lang="en-US" sz="2200" kern="1200" dirty="0">
                <a:solidFill>
                  <a:srgbClr val="000000"/>
                </a:solidFill>
                <a:latin typeface="Arial" panose="020B0604020202020204" pitchFamily="34" charset="0"/>
              </a:rPr>
              <a:t>Benefits include</a:t>
            </a:r>
          </a:p>
          <a:p>
            <a:pPr marL="1144778" lvl="2" indent="-230378">
              <a:spcAft>
                <a:spcPct val="0"/>
              </a:spcAft>
              <a:buSzPts val="2400"/>
            </a:pPr>
            <a:r>
              <a:rPr lang="en-US" sz="2200" kern="1200" dirty="0">
                <a:solidFill>
                  <a:srgbClr val="000000"/>
                </a:solidFill>
                <a:latin typeface="Arial" panose="020B0604020202020204" pitchFamily="34" charset="0"/>
              </a:rPr>
              <a:t>Inexpensive</a:t>
            </a:r>
          </a:p>
          <a:p>
            <a:pPr marL="1144778" lvl="2" indent="-230378">
              <a:spcAft>
                <a:spcPct val="0"/>
              </a:spcAft>
              <a:buSzPts val="2400"/>
            </a:pPr>
            <a:r>
              <a:rPr lang="en-US" sz="2200" kern="1200" dirty="0">
                <a:solidFill>
                  <a:srgbClr val="000000"/>
                </a:solidFill>
                <a:latin typeface="Arial" panose="020B0604020202020204" pitchFamily="34" charset="0"/>
              </a:rPr>
              <a:t>Average around 3% to 4% click-</a:t>
            </a:r>
            <a:r>
              <a:rPr lang="en-US" sz="2200" kern="1200" dirty="0" err="1">
                <a:solidFill>
                  <a:srgbClr val="000000"/>
                </a:solidFill>
                <a:latin typeface="Arial" panose="020B0604020202020204" pitchFamily="34" charset="0"/>
              </a:rPr>
              <a:t>throughs</a:t>
            </a:r>
            <a:endParaRPr lang="en-US" sz="2200" kern="1200" dirty="0">
              <a:solidFill>
                <a:srgbClr val="000000"/>
              </a:solidFill>
              <a:latin typeface="Arial" panose="020B0604020202020204" pitchFamily="34" charset="0"/>
            </a:endParaRPr>
          </a:p>
          <a:p>
            <a:pPr marL="1144778" lvl="2" indent="-230378">
              <a:spcAft>
                <a:spcPct val="0"/>
              </a:spcAft>
              <a:buSzPts val="2400"/>
            </a:pPr>
            <a:r>
              <a:rPr lang="en-US" sz="2200" kern="1200" dirty="0">
                <a:solidFill>
                  <a:srgbClr val="000000"/>
                </a:solidFill>
                <a:latin typeface="Arial" panose="020B0604020202020204" pitchFamily="34" charset="0"/>
              </a:rPr>
              <a:t>Measuring and tracking responses</a:t>
            </a:r>
          </a:p>
          <a:p>
            <a:pPr marL="1144778" lvl="2" indent="-230378">
              <a:spcAft>
                <a:spcPct val="0"/>
              </a:spcAft>
              <a:buSzPts val="2400"/>
            </a:pPr>
            <a:r>
              <a:rPr lang="en-US" sz="2200" kern="1200" dirty="0">
                <a:solidFill>
                  <a:srgbClr val="000000"/>
                </a:solidFill>
                <a:latin typeface="Arial" panose="020B0604020202020204" pitchFamily="34" charset="0"/>
              </a:rPr>
              <a:t>Personalization and targeting</a:t>
            </a:r>
          </a:p>
          <a:p>
            <a:pPr marL="255651" lvl="0" indent="-255651">
              <a:spcAft>
                <a:spcPct val="0"/>
              </a:spcAft>
              <a:buSzPts val="2400"/>
              <a:tabLst/>
            </a:pPr>
            <a:r>
              <a:rPr lang="en-US" sz="2200" kern="1200" dirty="0">
                <a:solidFill>
                  <a:srgbClr val="000000"/>
                </a:solidFill>
                <a:latin typeface="Arial" panose="020B0604020202020204" pitchFamily="34" charset="0"/>
              </a:rPr>
              <a:t>Three main challenges</a:t>
            </a:r>
          </a:p>
          <a:p>
            <a:pPr marL="741553" lvl="1" indent="-284353">
              <a:spcAft>
                <a:spcPct val="0"/>
              </a:spcAft>
              <a:buSzPts val="2400"/>
            </a:pPr>
            <a:r>
              <a:rPr lang="en-US" sz="2200" kern="1200" dirty="0">
                <a:solidFill>
                  <a:srgbClr val="000000"/>
                </a:solidFill>
                <a:latin typeface="Arial" panose="020B0604020202020204" pitchFamily="34" charset="0"/>
              </a:rPr>
              <a:t>Spam</a:t>
            </a:r>
          </a:p>
          <a:p>
            <a:pPr marL="741553" lvl="1" indent="-284353">
              <a:spcAft>
                <a:spcPct val="0"/>
              </a:spcAft>
              <a:buSzPts val="2400"/>
            </a:pPr>
            <a:r>
              <a:rPr lang="en-US" sz="2200" kern="1200" dirty="0">
                <a:solidFill>
                  <a:srgbClr val="000000"/>
                </a:solidFill>
                <a:latin typeface="Arial" panose="020B0604020202020204" pitchFamily="34" charset="0"/>
              </a:rPr>
              <a:t>Anti-spam software</a:t>
            </a:r>
          </a:p>
          <a:p>
            <a:pPr marL="741553" lvl="1" indent="-284353">
              <a:spcAft>
                <a:spcPct val="0"/>
              </a:spcAft>
              <a:buSzPts val="2400"/>
            </a:pPr>
            <a:r>
              <a:rPr lang="en-US" sz="2200" kern="1200" dirty="0">
                <a:solidFill>
                  <a:srgbClr val="000000"/>
                </a:solidFill>
                <a:latin typeface="Arial" panose="020B0604020202020204" pitchFamily="34" charset="0"/>
              </a:rPr>
              <a:t>Poorly targeted purchased e-mail lists</a:t>
            </a:r>
          </a:p>
        </p:txBody>
      </p:sp>
    </p:spTree>
    <p:extLst>
      <p:ext uri="{BB962C8B-B14F-4D97-AF65-F5344CB8AC3E}">
        <p14:creationId xmlns:p14="http://schemas.microsoft.com/office/powerpoint/2010/main" xmlns="" val="27231196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kern="1200" dirty="0">
                <a:cs typeface="Times New Roman" panose="02020603050405020304" pitchFamily="18" charset="0"/>
              </a:rPr>
              <a:t>Video Ads: Shoot, Click, Buy</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rPr>
              <a:t>Class Discussion</a:t>
            </a:r>
          </a:p>
          <a:p>
            <a:pPr marL="741553" lvl="1" indent="-284353">
              <a:spcAft>
                <a:spcPct val="0"/>
              </a:spcAft>
              <a:buSzPts val="2400"/>
              <a:defRPr/>
            </a:pPr>
            <a:r>
              <a:rPr lang="en-US" altLang="en-US" kern="1200" dirty="0">
                <a:solidFill>
                  <a:srgbClr val="000000"/>
                </a:solidFill>
              </a:rPr>
              <a:t>What advantages do video ads have over traditional banner ads?</a:t>
            </a:r>
          </a:p>
          <a:p>
            <a:pPr marL="741553" lvl="1" indent="-284353">
              <a:spcAft>
                <a:spcPct val="0"/>
              </a:spcAft>
              <a:buSzPts val="2400"/>
              <a:defRPr/>
            </a:pPr>
            <a:r>
              <a:rPr lang="en-US" altLang="en-US" kern="1200" dirty="0">
                <a:solidFill>
                  <a:srgbClr val="000000"/>
                </a:solidFill>
              </a:rPr>
              <a:t>Where do sites such as YouTube fit into a marketing strategy featuring video ads?</a:t>
            </a:r>
          </a:p>
          <a:p>
            <a:pPr marL="741553" lvl="1" indent="-284353">
              <a:spcAft>
                <a:spcPct val="0"/>
              </a:spcAft>
              <a:buSzPts val="2400"/>
              <a:defRPr/>
            </a:pPr>
            <a:r>
              <a:rPr lang="en-US" altLang="en-US" kern="1200" dirty="0">
                <a:solidFill>
                  <a:srgbClr val="000000"/>
                </a:solidFill>
              </a:rPr>
              <a:t>What are some of the challenges and risks of placing video ads online?</a:t>
            </a:r>
          </a:p>
          <a:p>
            <a:pPr marL="741553" lvl="1" indent="-284353">
              <a:spcAft>
                <a:spcPct val="0"/>
              </a:spcAft>
              <a:buSzPts val="2400"/>
              <a:defRPr/>
            </a:pPr>
            <a:r>
              <a:rPr lang="en-US" altLang="en-US" kern="1200" dirty="0">
                <a:solidFill>
                  <a:srgbClr val="000000"/>
                </a:solidFill>
              </a:rPr>
              <a:t>Do you think Internet users will ever develop </a:t>
            </a:r>
            <a:r>
              <a:rPr lang="en-US" altLang="ja-JP" kern="1200" dirty="0">
                <a:solidFill>
                  <a:srgbClr val="000000"/>
                </a:solidFill>
              </a:rPr>
              <a:t>“blindness” toward video ads as they have towards display ads?</a:t>
            </a:r>
            <a:endParaRPr lang="en-US" altLang="en-US" kern="1200" dirty="0">
              <a:solidFill>
                <a:srgbClr val="000000"/>
              </a:solidFill>
            </a:endParaRPr>
          </a:p>
        </p:txBody>
      </p:sp>
    </p:spTree>
    <p:extLst>
      <p:ext uri="{BB962C8B-B14F-4D97-AF65-F5344CB8AC3E}">
        <p14:creationId xmlns:p14="http://schemas.microsoft.com/office/powerpoint/2010/main" xmlns="" val="11064242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Spam</a:t>
            </a:r>
            <a:endParaRPr lang="en-IN" dirty="0"/>
          </a:p>
        </p:txBody>
      </p:sp>
      <p:sp>
        <p:nvSpPr>
          <p:cNvPr id="3" name="Content Placeholder 2"/>
          <p:cNvSpPr>
            <a:spLocks noGrp="1"/>
          </p:cNvSpPr>
          <p:nvPr>
            <p:ph sz="quarter" idx="13"/>
          </p:nvPr>
        </p:nvSpPr>
        <p:spPr>
          <a:xfrm>
            <a:off x="457201" y="1554920"/>
            <a:ext cx="7589520" cy="4142495"/>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Unsolicited commercial e-mail</a:t>
            </a:r>
          </a:p>
          <a:p>
            <a:pPr marL="255651" lvl="0" indent="-255651">
              <a:spcAft>
                <a:spcPct val="0"/>
              </a:spcAft>
              <a:buSzPts val="2400"/>
              <a:tabLst/>
            </a:pPr>
            <a:r>
              <a:rPr lang="en-US" altLang="en-US" kern="1200" dirty="0">
                <a:solidFill>
                  <a:srgbClr val="000000"/>
                </a:solidFill>
                <a:latin typeface="Arial" panose="020B0604020202020204" pitchFamily="34" charset="0"/>
              </a:rPr>
              <a:t>Around 55% of all e-mail in 2020</a:t>
            </a:r>
          </a:p>
          <a:p>
            <a:pPr marL="255651" lvl="0" indent="-255651">
              <a:spcAft>
                <a:spcPct val="0"/>
              </a:spcAft>
              <a:buSzPts val="2400"/>
              <a:tabLst/>
            </a:pPr>
            <a:r>
              <a:rPr lang="en-US" altLang="en-US" kern="1200" dirty="0">
                <a:solidFill>
                  <a:srgbClr val="000000"/>
                </a:solidFill>
                <a:latin typeface="Arial" panose="020B0604020202020204" pitchFamily="34" charset="0"/>
              </a:rPr>
              <a:t>Most originates from bot networks</a:t>
            </a:r>
          </a:p>
          <a:p>
            <a:pPr marL="255651" lvl="0" indent="-255651">
              <a:spcAft>
                <a:spcPct val="0"/>
              </a:spcAft>
              <a:buSzPts val="2400"/>
              <a:tabLst/>
            </a:pPr>
            <a:r>
              <a:rPr lang="en-US" altLang="en-US" kern="1200" dirty="0">
                <a:solidFill>
                  <a:srgbClr val="000000"/>
                </a:solidFill>
                <a:latin typeface="Arial" panose="020B0604020202020204" pitchFamily="34" charset="0"/>
              </a:rPr>
              <a:t>Efforts to control spam have largely failed:</a:t>
            </a:r>
          </a:p>
          <a:p>
            <a:pPr marL="741553" lvl="1" indent="-284353">
              <a:spcAft>
                <a:spcPct val="0"/>
              </a:spcAft>
              <a:buSzPts val="2400"/>
            </a:pPr>
            <a:r>
              <a:rPr lang="en-US" altLang="en-US" kern="1200" dirty="0">
                <a:solidFill>
                  <a:srgbClr val="000000"/>
                </a:solidFill>
                <a:latin typeface="Arial" panose="020B0604020202020204" pitchFamily="34" charset="0"/>
              </a:rPr>
              <a:t>Government regulation (</a:t>
            </a:r>
            <a:r>
              <a:rPr lang="pt-BR" altLang="en-US" kern="1200" dirty="0">
                <a:solidFill>
                  <a:srgbClr val="000000"/>
                </a:solidFill>
                <a:latin typeface="Arial" panose="020B0604020202020204" pitchFamily="34" charset="0"/>
              </a:rPr>
              <a:t>C</a:t>
            </a:r>
            <a:r>
              <a:rPr lang="pt-BR" altLang="en-US" sz="100" kern="1200" dirty="0">
                <a:solidFill>
                  <a:srgbClr val="000000"/>
                </a:solidFill>
                <a:latin typeface="Arial" panose="020B0604020202020204" pitchFamily="34" charset="0"/>
              </a:rPr>
              <a:t> </a:t>
            </a:r>
            <a:r>
              <a:rPr lang="pt-BR" altLang="en-US" kern="1200" dirty="0">
                <a:solidFill>
                  <a:srgbClr val="000000"/>
                </a:solidFill>
                <a:latin typeface="Arial" panose="020B0604020202020204" pitchFamily="34" charset="0"/>
              </a:rPr>
              <a:t>A</a:t>
            </a:r>
            <a:r>
              <a:rPr lang="pt-BR" altLang="en-US" sz="100" kern="1200" dirty="0">
                <a:solidFill>
                  <a:srgbClr val="000000"/>
                </a:solidFill>
                <a:latin typeface="Arial" panose="020B0604020202020204" pitchFamily="34" charset="0"/>
              </a:rPr>
              <a:t> </a:t>
            </a:r>
            <a:r>
              <a:rPr lang="pt-BR" altLang="en-US" kern="1200" dirty="0">
                <a:solidFill>
                  <a:srgbClr val="000000"/>
                </a:solidFill>
                <a:latin typeface="Arial" panose="020B0604020202020204" pitchFamily="34" charset="0"/>
              </a:rPr>
              <a:t>N-S</a:t>
            </a:r>
            <a:r>
              <a:rPr lang="pt-BR" altLang="en-US" sz="100" kern="1200" dirty="0">
                <a:solidFill>
                  <a:srgbClr val="000000"/>
                </a:solidFill>
                <a:latin typeface="Arial" panose="020B0604020202020204" pitchFamily="34" charset="0"/>
              </a:rPr>
              <a:t> </a:t>
            </a:r>
            <a:r>
              <a:rPr lang="pt-BR" altLang="en-US" kern="1200" dirty="0">
                <a:solidFill>
                  <a:srgbClr val="000000"/>
                </a:solidFill>
                <a:latin typeface="Arial" panose="020B0604020202020204" pitchFamily="34" charset="0"/>
              </a:rPr>
              <a:t>P</a:t>
            </a:r>
            <a:r>
              <a:rPr lang="pt-BR" altLang="en-US" sz="100" kern="1200" dirty="0">
                <a:solidFill>
                  <a:srgbClr val="000000"/>
                </a:solidFill>
                <a:latin typeface="Arial" panose="020B0604020202020204" pitchFamily="34" charset="0"/>
              </a:rPr>
              <a:t> </a:t>
            </a:r>
            <a:r>
              <a:rPr lang="pt-BR" altLang="en-US" kern="1200" dirty="0">
                <a:solidFill>
                  <a:srgbClr val="000000"/>
                </a:solidFill>
                <a:latin typeface="Arial" panose="020B0604020202020204" pitchFamily="34" charset="0"/>
              </a:rPr>
              <a:t>A</a:t>
            </a:r>
            <a:r>
              <a:rPr lang="pt-BR" altLang="en-US" sz="100" kern="1200" dirty="0">
                <a:solidFill>
                  <a:srgbClr val="000000"/>
                </a:solidFill>
                <a:latin typeface="Arial" panose="020B0604020202020204" pitchFamily="34" charset="0"/>
              </a:rPr>
              <a:t> </a:t>
            </a:r>
            <a:r>
              <a:rPr lang="pt-BR" altLang="en-US" kern="1200" dirty="0">
                <a:solidFill>
                  <a:srgbClr val="000000"/>
                </a:solidFill>
                <a:latin typeface="Arial" panose="020B0604020202020204" pitchFamily="34" charset="0"/>
              </a:rPr>
              <a:t>M Act</a:t>
            </a:r>
            <a:r>
              <a:rPr lang="en-US" altLang="en-US" kern="1200" dirty="0">
                <a:solidFill>
                  <a:srgbClr val="000000"/>
                </a:solidFill>
                <a:latin typeface="Arial" panose="020B0604020202020204" pitchFamily="34" charset="0"/>
              </a:rPr>
              <a:t>)</a:t>
            </a:r>
          </a:p>
          <a:p>
            <a:pPr marL="741553" lvl="1" indent="-284353">
              <a:spcAft>
                <a:spcPct val="0"/>
              </a:spcAft>
              <a:buSzPts val="2400"/>
            </a:pPr>
            <a:r>
              <a:rPr lang="en-US" altLang="en-US" kern="1200" dirty="0">
                <a:solidFill>
                  <a:srgbClr val="000000"/>
                </a:solidFill>
                <a:latin typeface="Arial" panose="020B0604020202020204" pitchFamily="34" charset="0"/>
              </a:rPr>
              <a:t>State laws</a:t>
            </a:r>
          </a:p>
          <a:p>
            <a:pPr marL="741553" lvl="1" indent="-284353">
              <a:spcAft>
                <a:spcPct val="0"/>
              </a:spcAft>
              <a:buSzPts val="2400"/>
            </a:pPr>
            <a:r>
              <a:rPr lang="en-US" altLang="en-US" kern="1200" dirty="0">
                <a:solidFill>
                  <a:srgbClr val="000000"/>
                </a:solidFill>
                <a:latin typeface="Arial" panose="020B0604020202020204" pitchFamily="34" charset="0"/>
              </a:rPr>
              <a:t>Voluntary self-regulation by industries (D</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M</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A)</a:t>
            </a:r>
          </a:p>
          <a:p>
            <a:pPr marL="741553" lvl="1" indent="-284353">
              <a:spcAft>
                <a:spcPct val="0"/>
              </a:spcAft>
              <a:buSzPts val="2400"/>
            </a:pPr>
            <a:r>
              <a:rPr lang="en-US" altLang="en-US" kern="1200" dirty="0">
                <a:solidFill>
                  <a:srgbClr val="000000"/>
                </a:solidFill>
                <a:latin typeface="Arial" panose="020B0604020202020204" pitchFamily="34" charset="0"/>
              </a:rPr>
              <a:t>Canada’s stringent anti-spam laws</a:t>
            </a:r>
          </a:p>
        </p:txBody>
      </p:sp>
    </p:spTree>
    <p:extLst>
      <p:ext uri="{BB962C8B-B14F-4D97-AF65-F5344CB8AC3E}">
        <p14:creationId xmlns:p14="http://schemas.microsoft.com/office/powerpoint/2010/main" xmlns="" val="48378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Other Types of Traditional Online Marketing</a:t>
            </a:r>
            <a:endParaRPr lang="en-IN" sz="3200" dirty="0"/>
          </a:p>
        </p:txBody>
      </p:sp>
      <p:sp>
        <p:nvSpPr>
          <p:cNvPr id="3" name="Content Placeholder 2"/>
          <p:cNvSpPr>
            <a:spLocks noGrp="1"/>
          </p:cNvSpPr>
          <p:nvPr>
            <p:ph sz="quarter" idx="13"/>
          </p:nvPr>
        </p:nvSpPr>
        <p:spPr>
          <a:xfrm>
            <a:off x="457200" y="1554921"/>
            <a:ext cx="8232775" cy="4184698"/>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Affiliate marketing</a:t>
            </a:r>
          </a:p>
          <a:p>
            <a:pPr marL="741553" lvl="1" indent="-284353">
              <a:spcAft>
                <a:spcPct val="0"/>
              </a:spcAft>
              <a:buSzPts val="2400"/>
            </a:pPr>
            <a:r>
              <a:rPr lang="en-US" kern="1200" dirty="0">
                <a:solidFill>
                  <a:srgbClr val="000000"/>
                </a:solidFill>
                <a:latin typeface="Arial" panose="020B0604020202020204" pitchFamily="34" charset="0"/>
              </a:rPr>
              <a:t>Commission fee paid to other websites for sending customers to their website</a:t>
            </a:r>
          </a:p>
          <a:p>
            <a:pPr marL="255651" lvl="0" indent="-255651">
              <a:spcAft>
                <a:spcPct val="0"/>
              </a:spcAft>
              <a:buSzPts val="2400"/>
              <a:tabLst/>
            </a:pPr>
            <a:r>
              <a:rPr lang="en-US" kern="1200" dirty="0">
                <a:solidFill>
                  <a:srgbClr val="000000"/>
                </a:solidFill>
                <a:latin typeface="Arial" panose="020B0604020202020204" pitchFamily="34" charset="0"/>
              </a:rPr>
              <a:t>Viral marketing</a:t>
            </a:r>
          </a:p>
          <a:p>
            <a:pPr marL="741553" lvl="1" indent="-284353">
              <a:spcAft>
                <a:spcPct val="0"/>
              </a:spcAft>
              <a:buSzPts val="2400"/>
            </a:pPr>
            <a:r>
              <a:rPr lang="en-US" kern="1200" dirty="0">
                <a:solidFill>
                  <a:srgbClr val="000000"/>
                </a:solidFill>
                <a:latin typeface="Arial" panose="020B0604020202020204" pitchFamily="34" charset="0"/>
              </a:rPr>
              <a:t>Marketing designed to inspire customers to pass message to others</a:t>
            </a:r>
          </a:p>
          <a:p>
            <a:pPr marL="255651" lvl="0" indent="-255651">
              <a:spcAft>
                <a:spcPct val="0"/>
              </a:spcAft>
              <a:buSzPts val="2400"/>
              <a:tabLst/>
            </a:pPr>
            <a:r>
              <a:rPr lang="en-US" kern="1200" dirty="0">
                <a:solidFill>
                  <a:srgbClr val="000000"/>
                </a:solidFill>
                <a:latin typeface="Arial" panose="020B0604020202020204" pitchFamily="34" charset="0"/>
              </a:rPr>
              <a:t>Lead generation marketing</a:t>
            </a:r>
          </a:p>
          <a:p>
            <a:pPr marL="741553" lvl="1" indent="-284353">
              <a:spcAft>
                <a:spcPct val="0"/>
              </a:spcAft>
              <a:buSzPts val="2400"/>
            </a:pPr>
            <a:r>
              <a:rPr lang="en-US" kern="1200" dirty="0">
                <a:solidFill>
                  <a:srgbClr val="000000"/>
                </a:solidFill>
                <a:latin typeface="Arial" panose="020B0604020202020204" pitchFamily="34" charset="0"/>
              </a:rPr>
              <a:t>Services and tools for collecting, managing, and converting leads</a:t>
            </a:r>
          </a:p>
        </p:txBody>
      </p:sp>
    </p:spTree>
    <p:extLst>
      <p:ext uri="{BB962C8B-B14F-4D97-AF65-F5344CB8AC3E}">
        <p14:creationId xmlns:p14="http://schemas.microsoft.com/office/powerpoint/2010/main" xmlns="" val="22117539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Social, Mobile, and Local Marketing and Advertising</a:t>
            </a:r>
            <a:endParaRPr lang="en-IN" sz="3200" dirty="0"/>
          </a:p>
        </p:txBody>
      </p:sp>
      <p:sp>
        <p:nvSpPr>
          <p:cNvPr id="3" name="Content Placeholder 2"/>
          <p:cNvSpPr>
            <a:spLocks noGrp="1"/>
          </p:cNvSpPr>
          <p:nvPr>
            <p:ph sz="quarter" idx="13"/>
          </p:nvPr>
        </p:nvSpPr>
        <p:spPr>
          <a:xfrm>
            <a:off x="457201" y="1554921"/>
            <a:ext cx="7856806" cy="4409782"/>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Social marketing and advertising</a:t>
            </a:r>
          </a:p>
          <a:p>
            <a:pPr marL="741553" lvl="1" indent="-284353">
              <a:spcAft>
                <a:spcPct val="0"/>
              </a:spcAft>
              <a:buSzPts val="2400"/>
            </a:pPr>
            <a:r>
              <a:rPr lang="en-US" kern="1200" dirty="0">
                <a:solidFill>
                  <a:srgbClr val="000000"/>
                </a:solidFill>
                <a:latin typeface="Arial" panose="020B0604020202020204" pitchFamily="34" charset="0"/>
              </a:rPr>
              <a:t>Use of online social networks and communities</a:t>
            </a:r>
          </a:p>
          <a:p>
            <a:pPr marL="255651" lvl="0" indent="-255651">
              <a:spcAft>
                <a:spcPct val="0"/>
              </a:spcAft>
              <a:buSzPts val="2400"/>
              <a:tabLst/>
            </a:pPr>
            <a:r>
              <a:rPr lang="en-US" kern="1200" dirty="0">
                <a:solidFill>
                  <a:srgbClr val="000000"/>
                </a:solidFill>
                <a:latin typeface="Arial" panose="020B0604020202020204" pitchFamily="34" charset="0"/>
              </a:rPr>
              <a:t>Mobile marketing and advertising</a:t>
            </a:r>
          </a:p>
          <a:p>
            <a:pPr marL="741553" lvl="1" indent="-284353">
              <a:spcAft>
                <a:spcPct val="0"/>
              </a:spcAft>
              <a:buSzPts val="2400"/>
            </a:pPr>
            <a:r>
              <a:rPr lang="en-US" kern="1200" dirty="0">
                <a:solidFill>
                  <a:srgbClr val="000000"/>
                </a:solidFill>
                <a:latin typeface="Arial" panose="020B0604020202020204" pitchFamily="34" charset="0"/>
              </a:rPr>
              <a:t>Use of mobile platform</a:t>
            </a:r>
          </a:p>
          <a:p>
            <a:pPr marL="741553" lvl="1" indent="-284353">
              <a:spcAft>
                <a:spcPct val="0"/>
              </a:spcAft>
              <a:buSzPts val="2400"/>
            </a:pPr>
            <a:r>
              <a:rPr lang="en-US" kern="1200" dirty="0">
                <a:solidFill>
                  <a:srgbClr val="000000"/>
                </a:solidFill>
                <a:latin typeface="Arial" panose="020B0604020202020204" pitchFamily="34" charset="0"/>
              </a:rPr>
              <a:t>Influence of mobile apps</a:t>
            </a:r>
          </a:p>
          <a:p>
            <a:pPr marL="255651" lvl="0" indent="-255651">
              <a:spcAft>
                <a:spcPct val="0"/>
              </a:spcAft>
              <a:buSzPts val="2400"/>
              <a:tabLst/>
            </a:pPr>
            <a:r>
              <a:rPr lang="en-US" kern="1200" dirty="0">
                <a:solidFill>
                  <a:srgbClr val="000000"/>
                </a:solidFill>
                <a:latin typeface="Arial" panose="020B0604020202020204" pitchFamily="34" charset="0"/>
              </a:rPr>
              <a:t>Local marketing</a:t>
            </a:r>
          </a:p>
          <a:p>
            <a:pPr marL="741553" lvl="1" indent="-284353">
              <a:spcAft>
                <a:spcPct val="0"/>
              </a:spcAft>
              <a:buSzPts val="2400"/>
            </a:pPr>
            <a:r>
              <a:rPr lang="en-US" kern="1200" dirty="0" err="1">
                <a:solidFill>
                  <a:srgbClr val="000000"/>
                </a:solidFill>
                <a:latin typeface="Arial" panose="020B0604020202020204" pitchFamily="34" charset="0"/>
              </a:rPr>
              <a:t>Geotargeting</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Display ads in hyperlocal publications</a:t>
            </a:r>
          </a:p>
          <a:p>
            <a:pPr marL="741553" lvl="1" indent="-284353">
              <a:spcAft>
                <a:spcPct val="0"/>
              </a:spcAft>
              <a:buSzPts val="2400"/>
            </a:pPr>
            <a:r>
              <a:rPr lang="en-US" kern="1200" dirty="0">
                <a:solidFill>
                  <a:srgbClr val="000000"/>
                </a:solidFill>
                <a:latin typeface="Arial" panose="020B0604020202020204" pitchFamily="34" charset="0"/>
              </a:rPr>
              <a:t>Coupons</a:t>
            </a:r>
          </a:p>
        </p:txBody>
      </p:sp>
    </p:spTree>
    <p:extLst>
      <p:ext uri="{BB962C8B-B14F-4D97-AF65-F5344CB8AC3E}">
        <p14:creationId xmlns:p14="http://schemas.microsoft.com/office/powerpoint/2010/main" xmlns="" val="271730272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Multi-Channel Marketing</a:t>
            </a:r>
            <a:endParaRPr lang="en-IN" dirty="0"/>
          </a:p>
        </p:txBody>
      </p:sp>
      <p:sp>
        <p:nvSpPr>
          <p:cNvPr id="3" name="Content Placeholder 2"/>
          <p:cNvSpPr>
            <a:spLocks noGrp="1"/>
          </p:cNvSpPr>
          <p:nvPr>
            <p:ph sz="quarter" idx="13"/>
          </p:nvPr>
        </p:nvSpPr>
        <p:spPr>
          <a:xfrm>
            <a:off x="457200" y="1554921"/>
            <a:ext cx="8104909" cy="3382840"/>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Integration of online and offline marketing</a:t>
            </a:r>
          </a:p>
          <a:p>
            <a:pPr marL="255651" lvl="0" indent="-255651">
              <a:spcAft>
                <a:spcPct val="0"/>
              </a:spcAft>
              <a:buSzPts val="2400"/>
              <a:tabLst/>
            </a:pPr>
            <a:r>
              <a:rPr lang="en-US" kern="1200" dirty="0">
                <a:solidFill>
                  <a:srgbClr val="000000"/>
                </a:solidFill>
                <a:latin typeface="Arial" panose="020B0604020202020204" pitchFamily="34" charset="0"/>
              </a:rPr>
              <a:t>Increasing percentage of American media consumers use several media at once</a:t>
            </a:r>
          </a:p>
          <a:p>
            <a:pPr marL="255651" lvl="0" indent="-255651">
              <a:spcAft>
                <a:spcPct val="0"/>
              </a:spcAft>
              <a:buSzPts val="2400"/>
              <a:tabLst/>
            </a:pPr>
            <a:r>
              <a:rPr lang="en-US" kern="1200" dirty="0">
                <a:solidFill>
                  <a:srgbClr val="000000"/>
                </a:solidFill>
                <a:latin typeface="Arial" panose="020B0604020202020204" pitchFamily="34" charset="0"/>
              </a:rPr>
              <a:t>Reinforce branding messages across media</a:t>
            </a:r>
          </a:p>
          <a:p>
            <a:pPr marL="255651" lvl="0" indent="-255651">
              <a:spcAft>
                <a:spcPct val="0"/>
              </a:spcAft>
              <a:buSzPts val="2400"/>
              <a:tabLst/>
            </a:pPr>
            <a:r>
              <a:rPr lang="en-US" kern="1200" dirty="0">
                <a:solidFill>
                  <a:srgbClr val="000000"/>
                </a:solidFill>
                <a:latin typeface="Arial" panose="020B0604020202020204" pitchFamily="34" charset="0"/>
              </a:rPr>
              <a:t>Most effective multi-channel campaigns use consistent imagery across media</a:t>
            </a:r>
          </a:p>
        </p:txBody>
      </p:sp>
    </p:spTree>
    <p:extLst>
      <p:ext uri="{BB962C8B-B14F-4D97-AF65-F5344CB8AC3E}">
        <p14:creationId xmlns:p14="http://schemas.microsoft.com/office/powerpoint/2010/main" xmlns="" val="316539618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Insight on Business: Are the Very Rich </a:t>
            </a:r>
            <a:r>
              <a:rPr lang="en-US" sz="3200" kern="1200">
                <a:cs typeface="Times New Roman" panose="02020603050405020304" pitchFamily="18" charset="0"/>
              </a:rPr>
              <a:t>Different From </a:t>
            </a:r>
            <a:r>
              <a:rPr lang="en-US" sz="3200" kern="1200" dirty="0">
                <a:cs typeface="Times New Roman" panose="02020603050405020304" pitchFamily="18" charset="0"/>
              </a:rPr>
              <a:t>You and Me?</a:t>
            </a:r>
            <a:endParaRPr lang="en-IN" sz="3200" dirty="0"/>
          </a:p>
        </p:txBody>
      </p:sp>
      <p:sp>
        <p:nvSpPr>
          <p:cNvPr id="3" name="Content Placeholder 2"/>
          <p:cNvSpPr>
            <a:spLocks noGrp="1"/>
          </p:cNvSpPr>
          <p:nvPr>
            <p:ph sz="quarter" idx="13"/>
          </p:nvPr>
        </p:nvSpPr>
        <p:spPr>
          <a:xfrm>
            <a:off x="457201" y="1554921"/>
            <a:ext cx="8081158" cy="4128428"/>
          </a:xfrm>
        </p:spPr>
        <p:txBody>
          <a:bodyPr/>
          <a:lstStyle/>
          <a:p>
            <a:pPr marL="255651" lvl="0" indent="-255651">
              <a:spcAft>
                <a:spcPct val="0"/>
              </a:spcAft>
              <a:buSzPts val="2400"/>
              <a:tabLst/>
              <a:defRPr/>
            </a:pPr>
            <a:r>
              <a:rPr lang="en-US" kern="1200" dirty="0">
                <a:solidFill>
                  <a:srgbClr val="000000"/>
                </a:solidFill>
                <a:latin typeface="Arial" panose="020B0604020202020204" pitchFamily="34" charset="0"/>
              </a:rPr>
              <a:t>Class Discussion</a:t>
            </a:r>
          </a:p>
          <a:p>
            <a:pPr marL="741553" lvl="1" indent="-284353">
              <a:spcAft>
                <a:spcPct val="0"/>
              </a:spcAft>
              <a:buSzPts val="2400"/>
              <a:defRPr/>
            </a:pPr>
            <a:r>
              <a:rPr lang="en-US" kern="1200" dirty="0">
                <a:solidFill>
                  <a:srgbClr val="000000"/>
                </a:solidFill>
                <a:latin typeface="Arial" panose="020B0604020202020204" pitchFamily="34" charset="0"/>
              </a:rPr>
              <a:t>What distinguishes luxury marketing from ordinary retail marketing?</a:t>
            </a:r>
          </a:p>
          <a:p>
            <a:pPr marL="741553" lvl="1" indent="-284353">
              <a:spcAft>
                <a:spcPct val="0"/>
              </a:spcAft>
              <a:buSzPts val="2400"/>
              <a:defRPr/>
            </a:pPr>
            <a:r>
              <a:rPr lang="en-US" kern="1200" dirty="0">
                <a:solidFill>
                  <a:srgbClr val="000000"/>
                </a:solidFill>
                <a:latin typeface="Arial" panose="020B0604020202020204" pitchFamily="34" charset="0"/>
              </a:rPr>
              <a:t>What challenges do luxury retailers have in translating their brands and the look and feel of luxury shops into Web sites?</a:t>
            </a:r>
          </a:p>
          <a:p>
            <a:pPr marL="741553" lvl="1" indent="-284353">
              <a:spcAft>
                <a:spcPct val="0"/>
              </a:spcAft>
              <a:buSzPts val="2400"/>
              <a:defRPr/>
            </a:pPr>
            <a:r>
              <a:rPr lang="en-US" kern="1200" dirty="0">
                <a:solidFill>
                  <a:srgbClr val="000000"/>
                </a:solidFill>
                <a:latin typeface="Arial" panose="020B0604020202020204" pitchFamily="34" charset="0"/>
              </a:rPr>
              <a:t>How has social media affected luxury marketing?</a:t>
            </a:r>
          </a:p>
          <a:p>
            <a:pPr marL="741553" lvl="1" indent="-284353">
              <a:spcAft>
                <a:spcPct val="0"/>
              </a:spcAft>
              <a:buSzPts val="2400"/>
              <a:defRPr/>
            </a:pPr>
            <a:r>
              <a:rPr lang="en-US" kern="1200" dirty="0">
                <a:solidFill>
                  <a:srgbClr val="000000"/>
                </a:solidFill>
                <a:latin typeface="Arial" panose="020B0604020202020204" pitchFamily="34" charset="0"/>
              </a:rPr>
              <a:t>Visit the Net-a-Porter website. What do you find there?</a:t>
            </a:r>
          </a:p>
        </p:txBody>
      </p:sp>
    </p:spTree>
    <p:extLst>
      <p:ext uri="{BB962C8B-B14F-4D97-AF65-F5344CB8AC3E}">
        <p14:creationId xmlns:p14="http://schemas.microsoft.com/office/powerpoint/2010/main" xmlns="" val="59224211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Other Online Marketing Strategies</a:t>
            </a:r>
            <a:endParaRPr lang="en-IN" dirty="0"/>
          </a:p>
        </p:txBody>
      </p:sp>
      <p:sp>
        <p:nvSpPr>
          <p:cNvPr id="3" name="Content Placeholder 2"/>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Customer retention strategies</a:t>
            </a:r>
          </a:p>
          <a:p>
            <a:pPr marL="741553" lvl="1" indent="-284353">
              <a:spcAft>
                <a:spcPct val="0"/>
              </a:spcAft>
              <a:buSzPts val="2400"/>
            </a:pPr>
            <a:r>
              <a:rPr lang="en-US" kern="1200" dirty="0">
                <a:solidFill>
                  <a:srgbClr val="000000"/>
                </a:solidFill>
                <a:latin typeface="Arial" panose="020B0604020202020204" pitchFamily="34" charset="0"/>
              </a:rPr>
              <a:t>One-to-one marketing (personalization)</a:t>
            </a:r>
          </a:p>
          <a:p>
            <a:pPr marL="741553" lvl="1" indent="-284353">
              <a:spcAft>
                <a:spcPct val="0"/>
              </a:spcAft>
              <a:buSzPts val="2400"/>
            </a:pPr>
            <a:r>
              <a:rPr lang="en-US" kern="1200" dirty="0">
                <a:solidFill>
                  <a:srgbClr val="000000"/>
                </a:solidFill>
                <a:latin typeface="Arial" panose="020B0604020202020204" pitchFamily="34" charset="0"/>
              </a:rPr>
              <a:t>Behavioral targeting (interest-based advertising)</a:t>
            </a:r>
          </a:p>
          <a:p>
            <a:pPr marL="741553" lvl="1" indent="-284353">
              <a:spcAft>
                <a:spcPct val="0"/>
              </a:spcAft>
              <a:buSzPts val="2400"/>
            </a:pPr>
            <a:r>
              <a:rPr lang="en-US" kern="1200" dirty="0">
                <a:solidFill>
                  <a:srgbClr val="000000"/>
                </a:solidFill>
                <a:latin typeface="Arial" panose="020B0604020202020204" pitchFamily="34" charset="0"/>
              </a:rPr>
              <a:t>Retargeting</a:t>
            </a:r>
          </a:p>
          <a:p>
            <a:pPr marL="255651" lvl="0" indent="-255651">
              <a:spcAft>
                <a:spcPct val="0"/>
              </a:spcAft>
              <a:buSzPts val="2400"/>
              <a:tabLst/>
            </a:pPr>
            <a:r>
              <a:rPr lang="en-US" kern="1200" dirty="0">
                <a:solidFill>
                  <a:srgbClr val="000000"/>
                </a:solidFill>
                <a:latin typeface="Arial" panose="020B0604020202020204" pitchFamily="34" charset="0"/>
              </a:rPr>
              <a:t>Customization and customer co-production</a:t>
            </a:r>
          </a:p>
          <a:p>
            <a:pPr marL="255651" lvl="0" indent="-255651">
              <a:spcAft>
                <a:spcPct val="0"/>
              </a:spcAft>
              <a:buSzPts val="2400"/>
              <a:tabLst/>
            </a:pPr>
            <a:r>
              <a:rPr lang="en-US" kern="1200" dirty="0">
                <a:solidFill>
                  <a:srgbClr val="000000"/>
                </a:solidFill>
                <a:latin typeface="Arial" panose="020B0604020202020204" pitchFamily="34" charset="0"/>
              </a:rPr>
              <a:t>Customer service</a:t>
            </a:r>
          </a:p>
          <a:p>
            <a:pPr marL="741553" lvl="1" indent="-284353">
              <a:spcAft>
                <a:spcPct val="0"/>
              </a:spcAft>
              <a:buSzPts val="2400"/>
            </a:pPr>
            <a:r>
              <a:rPr lang="en-US" kern="1200" dirty="0">
                <a:solidFill>
                  <a:srgbClr val="000000"/>
                </a:solidFill>
                <a:latin typeface="Arial" panose="020B0604020202020204" pitchFamily="34" charset="0"/>
              </a:rPr>
              <a:t>F</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A</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Q</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a:t>
            </a:r>
          </a:p>
          <a:p>
            <a:pPr marL="741553" lvl="1" indent="-284353">
              <a:spcAft>
                <a:spcPct val="0"/>
              </a:spcAft>
              <a:buSzPts val="2400"/>
            </a:pPr>
            <a:r>
              <a:rPr lang="en-US" kern="1200" dirty="0">
                <a:solidFill>
                  <a:srgbClr val="000000"/>
                </a:solidFill>
                <a:latin typeface="Arial" panose="020B0604020202020204" pitchFamily="34" charset="0"/>
              </a:rPr>
              <a:t>Real-time customer service chat systems</a:t>
            </a:r>
          </a:p>
          <a:p>
            <a:pPr marL="741553" lvl="1" indent="-284353">
              <a:spcAft>
                <a:spcPct val="0"/>
              </a:spcAft>
              <a:buSzPts val="2400"/>
            </a:pPr>
            <a:r>
              <a:rPr lang="en-US" kern="1200" dirty="0">
                <a:solidFill>
                  <a:srgbClr val="000000"/>
                </a:solidFill>
                <a:latin typeface="Arial" panose="020B0604020202020204" pitchFamily="34" charset="0"/>
              </a:rPr>
              <a:t>Automated response systems</a:t>
            </a:r>
          </a:p>
        </p:txBody>
      </p:sp>
    </p:spTree>
    <p:extLst>
      <p:ext uri="{BB962C8B-B14F-4D97-AF65-F5344CB8AC3E}">
        <p14:creationId xmlns:p14="http://schemas.microsoft.com/office/powerpoint/2010/main" xmlns="" val="2658192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Pricing Strategies </a:t>
            </a:r>
            <a:r>
              <a:rPr lang="en-US" sz="2000" b="0" kern="1200" dirty="0">
                <a:cs typeface="Times New Roman" panose="02020603050405020304" pitchFamily="18" charset="0"/>
              </a:rPr>
              <a:t>(1 of 2)</a:t>
            </a:r>
            <a:endParaRPr lang="en-IN" dirty="0"/>
          </a:p>
        </p:txBody>
      </p:sp>
      <p:sp>
        <p:nvSpPr>
          <p:cNvPr id="3" name="Content Placeholder 2"/>
          <p:cNvSpPr>
            <a:spLocks noGrp="1"/>
          </p:cNvSpPr>
          <p:nvPr>
            <p:ph sz="quarter" idx="13"/>
          </p:nvPr>
        </p:nvSpPr>
        <p:spPr>
          <a:xfrm>
            <a:off x="457200" y="1554921"/>
            <a:ext cx="8232775" cy="3861142"/>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Pricing: integral part of marketing strategy</a:t>
            </a:r>
          </a:p>
          <a:p>
            <a:pPr marL="255651" lvl="0" indent="-255651">
              <a:spcAft>
                <a:spcPct val="0"/>
              </a:spcAft>
              <a:buSzPts val="2400"/>
              <a:tabLst/>
            </a:pPr>
            <a:r>
              <a:rPr lang="en-US" kern="1200" dirty="0">
                <a:solidFill>
                  <a:srgbClr val="000000"/>
                </a:solidFill>
                <a:latin typeface="Arial" panose="020B0604020202020204" pitchFamily="34" charset="0"/>
              </a:rPr>
              <a:t>Traditional pricing based on fixed costs, variable costs, demand curve</a:t>
            </a:r>
          </a:p>
          <a:p>
            <a:pPr marL="741553" lvl="1" indent="-284353">
              <a:spcAft>
                <a:spcPct val="0"/>
              </a:spcAft>
              <a:buSzPts val="2400"/>
            </a:pPr>
            <a:r>
              <a:rPr lang="en-US" kern="1200" dirty="0">
                <a:solidFill>
                  <a:srgbClr val="000000"/>
                </a:solidFill>
                <a:latin typeface="Arial" panose="020B0604020202020204" pitchFamily="34" charset="0"/>
              </a:rPr>
              <a:t>Marginal costs</a:t>
            </a:r>
          </a:p>
          <a:p>
            <a:pPr marL="741553" lvl="1" indent="-284353">
              <a:spcAft>
                <a:spcPct val="0"/>
              </a:spcAft>
              <a:buSzPts val="2400"/>
            </a:pPr>
            <a:r>
              <a:rPr lang="en-US" kern="1200" dirty="0">
                <a:solidFill>
                  <a:srgbClr val="000000"/>
                </a:solidFill>
                <a:latin typeface="Arial" panose="020B0604020202020204" pitchFamily="34" charset="0"/>
              </a:rPr>
              <a:t>Marginal revenue</a:t>
            </a:r>
          </a:p>
          <a:p>
            <a:pPr marL="255651" lvl="0" indent="-255651">
              <a:spcAft>
                <a:spcPct val="0"/>
              </a:spcAft>
              <a:buSzPts val="2400"/>
              <a:tabLst/>
            </a:pPr>
            <a:r>
              <a:rPr lang="en-US" kern="1200" dirty="0">
                <a:solidFill>
                  <a:srgbClr val="000000"/>
                </a:solidFill>
                <a:latin typeface="Arial" panose="020B0604020202020204" pitchFamily="34" charset="0"/>
              </a:rPr>
              <a:t>Piggyback strategy</a:t>
            </a:r>
          </a:p>
          <a:p>
            <a:pPr marL="255651" lvl="0" indent="-255651">
              <a:spcAft>
                <a:spcPct val="0"/>
              </a:spcAft>
              <a:buSzPts val="2400"/>
              <a:tabLst/>
            </a:pPr>
            <a:r>
              <a:rPr lang="en-US" kern="1200" dirty="0">
                <a:solidFill>
                  <a:srgbClr val="000000"/>
                </a:solidFill>
                <a:latin typeface="Arial" panose="020B0604020202020204" pitchFamily="34" charset="0"/>
              </a:rPr>
              <a:t>Price discrimination</a:t>
            </a:r>
          </a:p>
        </p:txBody>
      </p:sp>
    </p:spTree>
    <p:extLst>
      <p:ext uri="{BB962C8B-B14F-4D97-AF65-F5344CB8AC3E}">
        <p14:creationId xmlns:p14="http://schemas.microsoft.com/office/powerpoint/2010/main" xmlns="" val="226190915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Pricing Strategies </a:t>
            </a:r>
            <a:r>
              <a:rPr lang="en-US" sz="2000" b="0" kern="1200" dirty="0">
                <a:cs typeface="Times New Roman" panose="02020603050405020304" pitchFamily="18" charset="0"/>
              </a:rPr>
              <a:t>(2 of 2)</a:t>
            </a:r>
            <a:endParaRPr lang="en-IN" dirty="0"/>
          </a:p>
        </p:txBody>
      </p:sp>
      <p:sp>
        <p:nvSpPr>
          <p:cNvPr id="3" name="Content Placeholder 2"/>
          <p:cNvSpPr>
            <a:spLocks noGrp="1"/>
          </p:cNvSpPr>
          <p:nvPr>
            <p:ph sz="quarter" idx="13"/>
          </p:nvPr>
        </p:nvSpPr>
        <p:spPr>
          <a:xfrm>
            <a:off x="457200" y="1554921"/>
            <a:ext cx="8232775" cy="4226902"/>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Free and freemium</a:t>
            </a:r>
          </a:p>
          <a:p>
            <a:pPr marL="255651" lvl="0" indent="-255651">
              <a:spcAft>
                <a:spcPct val="0"/>
              </a:spcAft>
              <a:buSzPts val="2400"/>
              <a:tabLst/>
            </a:pPr>
            <a:r>
              <a:rPr lang="en-US" kern="1200" dirty="0">
                <a:solidFill>
                  <a:srgbClr val="000000"/>
                </a:solidFill>
                <a:latin typeface="Arial" panose="020B0604020202020204" pitchFamily="34" charset="0"/>
              </a:rPr>
              <a:t>Versioning</a:t>
            </a:r>
          </a:p>
          <a:p>
            <a:pPr marL="255651" lvl="0" indent="-255651">
              <a:spcAft>
                <a:spcPct val="0"/>
              </a:spcAft>
              <a:buSzPts val="2400"/>
              <a:tabLst/>
            </a:pPr>
            <a:r>
              <a:rPr lang="en-US" kern="1200" dirty="0">
                <a:solidFill>
                  <a:srgbClr val="000000"/>
                </a:solidFill>
                <a:latin typeface="Arial" panose="020B0604020202020204" pitchFamily="34" charset="0"/>
              </a:rPr>
              <a:t>Bundling</a:t>
            </a:r>
          </a:p>
          <a:p>
            <a:pPr marL="255651" lvl="0" indent="-255651">
              <a:spcAft>
                <a:spcPct val="0"/>
              </a:spcAft>
              <a:buSzPts val="2400"/>
              <a:tabLst/>
            </a:pPr>
            <a:r>
              <a:rPr lang="en-US" kern="1200" dirty="0">
                <a:solidFill>
                  <a:srgbClr val="000000"/>
                </a:solidFill>
                <a:latin typeface="Arial" panose="020B0604020202020204" pitchFamily="34" charset="0"/>
              </a:rPr>
              <a:t>Dynamic pricing</a:t>
            </a:r>
          </a:p>
          <a:p>
            <a:pPr marL="741553" lvl="1" indent="-284353">
              <a:spcAft>
                <a:spcPct val="0"/>
              </a:spcAft>
              <a:buSzPts val="2400"/>
            </a:pPr>
            <a:r>
              <a:rPr lang="en-US" kern="1200" dirty="0">
                <a:solidFill>
                  <a:srgbClr val="000000"/>
                </a:solidFill>
                <a:latin typeface="Arial" panose="020B0604020202020204" pitchFamily="34" charset="0"/>
              </a:rPr>
              <a:t>Auctions</a:t>
            </a:r>
          </a:p>
          <a:p>
            <a:pPr marL="741553" lvl="1" indent="-284353">
              <a:spcAft>
                <a:spcPct val="0"/>
              </a:spcAft>
              <a:buSzPts val="2400"/>
            </a:pPr>
            <a:r>
              <a:rPr lang="en-US" kern="1200" dirty="0">
                <a:solidFill>
                  <a:srgbClr val="000000"/>
                </a:solidFill>
                <a:latin typeface="Arial" panose="020B0604020202020204" pitchFamily="34" charset="0"/>
              </a:rPr>
              <a:t>Yield management</a:t>
            </a:r>
          </a:p>
          <a:p>
            <a:pPr marL="741553" lvl="1" indent="-284353">
              <a:spcAft>
                <a:spcPct val="0"/>
              </a:spcAft>
              <a:buSzPts val="2400"/>
            </a:pPr>
            <a:r>
              <a:rPr lang="en-US" kern="1200" dirty="0">
                <a:solidFill>
                  <a:srgbClr val="000000"/>
                </a:solidFill>
                <a:latin typeface="Arial" panose="020B0604020202020204" pitchFamily="34" charset="0"/>
              </a:rPr>
              <a:t>Surge pricing</a:t>
            </a:r>
          </a:p>
          <a:p>
            <a:pPr marL="741553" lvl="1" indent="-284353">
              <a:spcAft>
                <a:spcPct val="0"/>
              </a:spcAft>
              <a:buSzPts val="2400"/>
            </a:pPr>
            <a:r>
              <a:rPr lang="en-US" kern="1200" dirty="0">
                <a:solidFill>
                  <a:srgbClr val="000000"/>
                </a:solidFill>
                <a:latin typeface="Arial" panose="020B0604020202020204" pitchFamily="34" charset="0"/>
              </a:rPr>
              <a:t>Flash marketing</a:t>
            </a:r>
          </a:p>
        </p:txBody>
      </p:sp>
    </p:spTree>
    <p:extLst>
      <p:ext uri="{BB962C8B-B14F-4D97-AF65-F5344CB8AC3E}">
        <p14:creationId xmlns:p14="http://schemas.microsoft.com/office/powerpoint/2010/main" xmlns="" val="43232181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Long Tail Marketing</a:t>
            </a:r>
            <a:endParaRPr lang="en-IN" dirty="0"/>
          </a:p>
        </p:txBody>
      </p:sp>
      <p:sp>
        <p:nvSpPr>
          <p:cNvPr id="3" name="Content Placeholder 2"/>
          <p:cNvSpPr>
            <a:spLocks noGrp="1"/>
          </p:cNvSpPr>
          <p:nvPr>
            <p:ph sz="quarter" idx="13"/>
          </p:nvPr>
        </p:nvSpPr>
        <p:spPr>
          <a:xfrm>
            <a:off x="457200" y="1554920"/>
            <a:ext cx="8232775" cy="3326569"/>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Internet allows for sales of obscure products with little demand</a:t>
            </a:r>
          </a:p>
          <a:p>
            <a:pPr marL="255651" lvl="0" indent="-255651">
              <a:spcAft>
                <a:spcPct val="0"/>
              </a:spcAft>
              <a:buSzPts val="2400"/>
              <a:tabLst/>
            </a:pPr>
            <a:r>
              <a:rPr lang="en-US" kern="1200" dirty="0">
                <a:solidFill>
                  <a:srgbClr val="000000"/>
                </a:solidFill>
                <a:latin typeface="Arial" panose="020B0604020202020204" pitchFamily="34" charset="0"/>
              </a:rPr>
              <a:t>Substantial revenue because</a:t>
            </a:r>
          </a:p>
          <a:p>
            <a:pPr marL="741553" lvl="1" indent="-284353">
              <a:spcAft>
                <a:spcPct val="0"/>
              </a:spcAft>
              <a:buSzPts val="2400"/>
            </a:pPr>
            <a:r>
              <a:rPr lang="en-US" kern="1200" dirty="0">
                <a:solidFill>
                  <a:srgbClr val="000000"/>
                </a:solidFill>
                <a:latin typeface="Arial" panose="020B0604020202020204" pitchFamily="34" charset="0"/>
              </a:rPr>
              <a:t>Near zero inventory costs</a:t>
            </a:r>
          </a:p>
          <a:p>
            <a:pPr marL="741553" lvl="1" indent="-284353">
              <a:spcAft>
                <a:spcPct val="0"/>
              </a:spcAft>
              <a:buSzPts val="2400"/>
            </a:pPr>
            <a:r>
              <a:rPr lang="en-US" kern="1200" dirty="0">
                <a:solidFill>
                  <a:srgbClr val="000000"/>
                </a:solidFill>
                <a:latin typeface="Arial" panose="020B0604020202020204" pitchFamily="34" charset="0"/>
              </a:rPr>
              <a:t>Little marketing costs</a:t>
            </a:r>
          </a:p>
          <a:p>
            <a:pPr marL="741553" lvl="1" indent="-284353">
              <a:spcAft>
                <a:spcPct val="0"/>
              </a:spcAft>
              <a:buSzPts val="2400"/>
            </a:pPr>
            <a:r>
              <a:rPr lang="en-US" kern="1200" dirty="0">
                <a:solidFill>
                  <a:srgbClr val="000000"/>
                </a:solidFill>
                <a:latin typeface="Arial" panose="020B0604020202020204" pitchFamily="34" charset="0"/>
              </a:rPr>
              <a:t>Search and recommendation engines</a:t>
            </a:r>
          </a:p>
        </p:txBody>
      </p:sp>
    </p:spTree>
    <p:extLst>
      <p:ext uri="{BB962C8B-B14F-4D97-AF65-F5344CB8AC3E}">
        <p14:creationId xmlns:p14="http://schemas.microsoft.com/office/powerpoint/2010/main" xmlns="" val="149638790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Insight on Technology: The Long Tail: Big Hits and Big Misses</a:t>
            </a:r>
            <a:endParaRPr lang="en-IN" sz="3200" dirty="0"/>
          </a:p>
        </p:txBody>
      </p:sp>
      <p:sp>
        <p:nvSpPr>
          <p:cNvPr id="3" name="Content Placeholder 2"/>
          <p:cNvSpPr>
            <a:spLocks noGrp="1"/>
          </p:cNvSpPr>
          <p:nvPr>
            <p:ph sz="quarter" idx="13"/>
          </p:nvPr>
        </p:nvSpPr>
        <p:spPr>
          <a:xfrm>
            <a:off x="457201" y="1554920"/>
            <a:ext cx="7772400" cy="3242163"/>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pPr>
            <a:r>
              <a:rPr lang="en-US" altLang="en-US" kern="1200" dirty="0">
                <a:solidFill>
                  <a:srgbClr val="000000"/>
                </a:solidFill>
                <a:latin typeface="Arial" panose="020B0604020202020204" pitchFamily="34" charset="0"/>
              </a:rPr>
              <a:t>What are </a:t>
            </a:r>
            <a:r>
              <a:rPr lang="en-US" altLang="ja-JP" kern="1200" dirty="0">
                <a:solidFill>
                  <a:srgbClr val="000000"/>
                </a:solidFill>
                <a:latin typeface="Arial" panose="020B0604020202020204" pitchFamily="34" charset="0"/>
              </a:rPr>
              <a:t>recommender systems? Give an example of one you have used.</a:t>
            </a:r>
          </a:p>
          <a:p>
            <a:pPr marL="741553" lvl="1" indent="-284353">
              <a:spcAft>
                <a:spcPct val="0"/>
              </a:spcAft>
              <a:buSzPts val="2400"/>
            </a:pPr>
            <a:r>
              <a:rPr lang="en-US" altLang="en-US" kern="1200" dirty="0">
                <a:solidFill>
                  <a:srgbClr val="000000"/>
                </a:solidFill>
                <a:latin typeface="Arial" panose="020B0604020202020204" pitchFamily="34" charset="0"/>
              </a:rPr>
              <a:t>What is the </a:t>
            </a:r>
            <a:r>
              <a:rPr lang="en-US" altLang="ja-JP" kern="1200" dirty="0">
                <a:solidFill>
                  <a:srgbClr val="000000"/>
                </a:solidFill>
                <a:latin typeface="Arial" panose="020B0604020202020204" pitchFamily="34" charset="0"/>
              </a:rPr>
              <a:t>Long Tail and how do recommender systems support sales of items in the Long Tail?</a:t>
            </a:r>
          </a:p>
          <a:p>
            <a:pPr marL="741553" lvl="1" indent="-284353">
              <a:spcAft>
                <a:spcPct val="0"/>
              </a:spcAft>
              <a:buSzPts val="2400"/>
            </a:pPr>
            <a:r>
              <a:rPr lang="en-US" altLang="en-US" kern="1200" dirty="0">
                <a:solidFill>
                  <a:srgbClr val="000000"/>
                </a:solidFill>
                <a:latin typeface="Arial" panose="020B0604020202020204" pitchFamily="34" charset="0"/>
              </a:rPr>
              <a:t>How can human editors, including consumers, make recommender systems more helpful?</a:t>
            </a:r>
          </a:p>
        </p:txBody>
      </p:sp>
    </p:spTree>
    <p:extLst>
      <p:ext uri="{BB962C8B-B14F-4D97-AF65-F5344CB8AC3E}">
        <p14:creationId xmlns:p14="http://schemas.microsoft.com/office/powerpoint/2010/main" xmlns="" val="35365001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Consumers Online: The Internet Audience and Consumer Behavior </a:t>
            </a:r>
            <a:r>
              <a:rPr lang="en-US" sz="2000" b="0" kern="1200" dirty="0">
                <a:cs typeface="Times New Roman" panose="02020603050405020304" pitchFamily="18" charset="0"/>
              </a:rPr>
              <a:t>(1 of 3)</a:t>
            </a:r>
            <a:endParaRPr lang="en-IN" sz="2000" dirty="0"/>
          </a:p>
        </p:txBody>
      </p:sp>
      <p:sp>
        <p:nvSpPr>
          <p:cNvPr id="3" name="Content Placeholder 2"/>
          <p:cNvSpPr>
            <a:spLocks noGrp="1"/>
          </p:cNvSpPr>
          <p:nvPr>
            <p:ph sz="quarter" idx="13"/>
          </p:nvPr>
        </p:nvSpPr>
        <p:spPr>
          <a:xfrm>
            <a:off x="457200" y="1172584"/>
            <a:ext cx="8001000" cy="4663335"/>
          </a:xfrm>
        </p:spPr>
        <p:txBody>
          <a:bodyPr/>
          <a:lstStyle/>
          <a:p>
            <a:pPr marL="255651" lvl="0" indent="-255651">
              <a:spcAft>
                <a:spcPct val="0"/>
              </a:spcAft>
              <a:buSzPts val="2400"/>
              <a:tabLst/>
              <a:defRPr/>
            </a:pPr>
            <a:r>
              <a:rPr lang="en-US" sz="1800" dirty="0"/>
              <a:t>Around 290 million in the U.S. have</a:t>
            </a:r>
            <a:r>
              <a:rPr lang="en-US" sz="1800" kern="1200" dirty="0">
                <a:solidFill>
                  <a:srgbClr val="000000"/>
                </a:solidFill>
                <a:latin typeface="Arial" panose="020B0604020202020204" pitchFamily="34" charset="0"/>
              </a:rPr>
              <a:t> Internet access in 2020</a:t>
            </a:r>
          </a:p>
          <a:p>
            <a:pPr marL="255651" lvl="0" indent="-255651">
              <a:spcAft>
                <a:spcPct val="0"/>
              </a:spcAft>
              <a:buSzPts val="2400"/>
              <a:tabLst/>
              <a:defRPr/>
            </a:pPr>
            <a:r>
              <a:rPr lang="en-US" sz="1800" kern="1200" dirty="0">
                <a:solidFill>
                  <a:srgbClr val="000000"/>
                </a:solidFill>
                <a:latin typeface="Arial" panose="020B0604020202020204" pitchFamily="34" charset="0"/>
              </a:rPr>
              <a:t>Growth rate has slowed</a:t>
            </a:r>
          </a:p>
          <a:p>
            <a:pPr marL="255651" lvl="0" indent="-255651">
              <a:spcAft>
                <a:spcPct val="0"/>
              </a:spcAft>
              <a:buSzPts val="2400"/>
              <a:tabLst/>
              <a:defRPr/>
            </a:pPr>
            <a:r>
              <a:rPr lang="en-US" sz="1800" kern="1200" dirty="0">
                <a:solidFill>
                  <a:srgbClr val="000000"/>
                </a:solidFill>
                <a:latin typeface="Arial" panose="020B0604020202020204" pitchFamily="34" charset="0"/>
              </a:rPr>
              <a:t>Intensity and scope of use both increasing</a:t>
            </a:r>
          </a:p>
          <a:p>
            <a:pPr marL="255651" lvl="0" indent="-255651">
              <a:spcAft>
                <a:spcPct val="0"/>
              </a:spcAft>
              <a:buSzPts val="2400"/>
              <a:tabLst/>
              <a:defRPr/>
            </a:pPr>
            <a:r>
              <a:rPr lang="en-US" sz="1800" kern="1200" dirty="0">
                <a:solidFill>
                  <a:srgbClr val="000000"/>
                </a:solidFill>
                <a:latin typeface="Arial" panose="020B0604020202020204" pitchFamily="34" charset="0"/>
              </a:rPr>
              <a:t>Some demographic groups have much higher percentages of online usage</a:t>
            </a:r>
          </a:p>
          <a:p>
            <a:pPr marL="741553" lvl="1" indent="-284353">
              <a:spcAft>
                <a:spcPct val="0"/>
              </a:spcAft>
              <a:buSzPts val="2400"/>
              <a:defRPr/>
            </a:pPr>
            <a:r>
              <a:rPr lang="en-US" sz="1600" kern="1200" dirty="0">
                <a:solidFill>
                  <a:srgbClr val="000000"/>
                </a:solidFill>
                <a:latin typeface="Arial" panose="020B0604020202020204" pitchFamily="34" charset="0"/>
                <a:ea typeface="ＭＳ Ｐゴシック" charset="0"/>
              </a:rPr>
              <a:t>Income, education, age, ethnic </a:t>
            </a:r>
            <a:r>
              <a:rPr lang="en-US" sz="1600" kern="1200" dirty="0" smtClean="0">
                <a:solidFill>
                  <a:srgbClr val="000000"/>
                </a:solidFill>
                <a:latin typeface="Arial" panose="020B0604020202020204" pitchFamily="34" charset="0"/>
                <a:ea typeface="ＭＳ Ｐゴシック" charset="0"/>
              </a:rPr>
              <a:t>dimensions</a:t>
            </a:r>
          </a:p>
          <a:p>
            <a:pPr marL="741553" lvl="1" indent="-284353">
              <a:spcAft>
                <a:spcPct val="0"/>
              </a:spcAft>
              <a:buSzPts val="2400"/>
              <a:defRPr/>
            </a:pPr>
            <a:r>
              <a:rPr lang="en-US" sz="1600" dirty="0" smtClean="0"/>
              <a:t>A roughly equal percentage of men (88%) and women (85%) in the United States use the Internet today.</a:t>
            </a:r>
          </a:p>
          <a:p>
            <a:pPr marL="741553" lvl="1" indent="-284353">
              <a:spcAft>
                <a:spcPct val="0"/>
              </a:spcAft>
              <a:buSzPts val="2400"/>
              <a:defRPr/>
            </a:pPr>
            <a:r>
              <a:rPr lang="en-US" sz="1600" dirty="0" smtClean="0"/>
              <a:t>Young adults (18–24) at over 98,  teens (12–17) at 97%. , Adults in the 25–54 over 90%, Another fast-growing group online is the 65 and over segment, about 70% , The percentage of very young children (0–11 years) about 68%.</a:t>
            </a:r>
          </a:p>
          <a:p>
            <a:pPr marL="741553" lvl="1" indent="-284353">
              <a:spcAft>
                <a:spcPct val="0"/>
              </a:spcAft>
              <a:buSzPts val="2400"/>
              <a:defRPr/>
            </a:pPr>
            <a:r>
              <a:rPr lang="en-US" sz="1600" dirty="0" smtClean="0"/>
              <a:t>About 98% of U.S. households with income levels above $75,000 used the Internet, compared to only 82% of households earning less than $30,000. </a:t>
            </a:r>
          </a:p>
          <a:p>
            <a:pPr marL="741553" lvl="1" indent="-284353">
              <a:spcAft>
                <a:spcPct val="0"/>
              </a:spcAft>
              <a:buSzPts val="2400"/>
              <a:defRPr/>
            </a:pPr>
            <a:r>
              <a:rPr lang="en-US" sz="1600" dirty="0" smtClean="0"/>
              <a:t>Of those individuals with less than a high school education, only 71% went online in 2019, compared to 98% of individuals with a college degree or more.</a:t>
            </a:r>
            <a:endParaRPr lang="en-US" sz="1600" kern="1200" dirty="0">
              <a:solidFill>
                <a:srgbClr val="000000"/>
              </a:solidFill>
              <a:latin typeface="Arial" panose="020B0604020202020204" pitchFamily="34" charset="0"/>
              <a:ea typeface="ＭＳ Ｐゴシック" charset="0"/>
            </a:endParaRPr>
          </a:p>
        </p:txBody>
      </p:sp>
    </p:spTree>
    <p:extLst>
      <p:ext uri="{BB962C8B-B14F-4D97-AF65-F5344CB8AC3E}">
        <p14:creationId xmlns:p14="http://schemas.microsoft.com/office/powerpoint/2010/main" xmlns="" val="3159116770"/>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Internet Marketing Technologies</a:t>
            </a:r>
            <a:endParaRPr lang="en-IN" dirty="0"/>
          </a:p>
        </p:txBody>
      </p:sp>
      <p:sp>
        <p:nvSpPr>
          <p:cNvPr id="3" name="Content Placeholder 2"/>
          <p:cNvSpPr>
            <a:spLocks noGrp="1"/>
          </p:cNvSpPr>
          <p:nvPr>
            <p:ph sz="quarter" idx="13"/>
          </p:nvPr>
        </p:nvSpPr>
        <p:spPr>
          <a:xfrm>
            <a:off x="457200" y="1554921"/>
            <a:ext cx="8232775" cy="3115554"/>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Internet’</a:t>
            </a:r>
            <a:r>
              <a:rPr lang="en-US" altLang="ja-JP" kern="1200" dirty="0">
                <a:solidFill>
                  <a:srgbClr val="000000"/>
                </a:solidFill>
                <a:latin typeface="Arial" panose="020B0604020202020204" pitchFamily="34" charset="0"/>
              </a:rPr>
              <a:t>s main impacts on marketing:</a:t>
            </a:r>
          </a:p>
          <a:p>
            <a:pPr marL="741553" lvl="1" indent="-284353">
              <a:spcAft>
                <a:spcPct val="0"/>
              </a:spcAft>
              <a:buSzPts val="2400"/>
            </a:pPr>
            <a:r>
              <a:rPr lang="en-US" altLang="en-US" kern="1200" dirty="0">
                <a:solidFill>
                  <a:srgbClr val="000000"/>
                </a:solidFill>
                <a:latin typeface="Arial" panose="020B0604020202020204" pitchFamily="34" charset="0"/>
              </a:rPr>
              <a:t>Scope of marketing communications broadened</a:t>
            </a:r>
          </a:p>
          <a:p>
            <a:pPr marL="741553" lvl="1" indent="-284353">
              <a:spcAft>
                <a:spcPct val="0"/>
              </a:spcAft>
              <a:buSzPts val="2400"/>
            </a:pPr>
            <a:r>
              <a:rPr lang="en-US" altLang="en-US" kern="1200" dirty="0">
                <a:solidFill>
                  <a:srgbClr val="000000"/>
                </a:solidFill>
                <a:latin typeface="Arial" panose="020B0604020202020204" pitchFamily="34" charset="0"/>
              </a:rPr>
              <a:t>Richness of marketing communications increased</a:t>
            </a:r>
          </a:p>
          <a:p>
            <a:pPr marL="741553" lvl="1" indent="-284353">
              <a:spcAft>
                <a:spcPct val="0"/>
              </a:spcAft>
              <a:buSzPts val="2400"/>
            </a:pPr>
            <a:r>
              <a:rPr lang="en-US" altLang="en-US" kern="1200" dirty="0">
                <a:solidFill>
                  <a:srgbClr val="000000"/>
                </a:solidFill>
                <a:latin typeface="Arial" panose="020B0604020202020204" pitchFamily="34" charset="0"/>
              </a:rPr>
              <a:t>Information intensity of marketplace expanded</a:t>
            </a:r>
          </a:p>
          <a:p>
            <a:pPr marL="741553" lvl="1" indent="-284353">
              <a:spcAft>
                <a:spcPct val="0"/>
              </a:spcAft>
              <a:buSzPts val="2400"/>
            </a:pPr>
            <a:r>
              <a:rPr lang="en-US" altLang="en-US" kern="1200" dirty="0">
                <a:solidFill>
                  <a:srgbClr val="000000"/>
                </a:solidFill>
                <a:latin typeface="Arial" panose="020B0604020202020204" pitchFamily="34" charset="0"/>
              </a:rPr>
              <a:t>Always-on mobile environment expands marketing opportunities</a:t>
            </a:r>
          </a:p>
        </p:txBody>
      </p:sp>
    </p:spTree>
    <p:extLst>
      <p:ext uri="{BB962C8B-B14F-4D97-AF65-F5344CB8AC3E}">
        <p14:creationId xmlns:p14="http://schemas.microsoft.com/office/powerpoint/2010/main" xmlns="" val="397871170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Web Transaction Logs</a:t>
            </a:r>
            <a:endParaRPr lang="en-IN" dirty="0"/>
          </a:p>
        </p:txBody>
      </p:sp>
      <p:sp>
        <p:nvSpPr>
          <p:cNvPr id="3" name="Content Placeholder 2"/>
          <p:cNvSpPr>
            <a:spLocks noGrp="1"/>
          </p:cNvSpPr>
          <p:nvPr>
            <p:ph sz="quarter" idx="13"/>
          </p:nvPr>
        </p:nvSpPr>
        <p:spPr>
          <a:xfrm>
            <a:off x="457200" y="1554920"/>
            <a:ext cx="8104909"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Built into web server software</a:t>
            </a:r>
          </a:p>
          <a:p>
            <a:pPr marL="255651" lvl="0" indent="-255651">
              <a:spcAft>
                <a:spcPct val="0"/>
              </a:spcAft>
              <a:buSzPts val="2400"/>
              <a:tabLst/>
            </a:pPr>
            <a:r>
              <a:rPr lang="en-US" kern="1200" dirty="0">
                <a:solidFill>
                  <a:srgbClr val="000000"/>
                </a:solidFill>
                <a:latin typeface="Arial" panose="020B0604020202020204" pitchFamily="34" charset="0"/>
              </a:rPr>
              <a:t>Record user activity at website</a:t>
            </a:r>
          </a:p>
          <a:p>
            <a:pPr marL="255651" lvl="0" indent="-255651">
              <a:spcAft>
                <a:spcPct val="0"/>
              </a:spcAft>
              <a:buSzPts val="2400"/>
              <a:tabLst/>
            </a:pPr>
            <a:r>
              <a:rPr lang="en-US" kern="1200" dirty="0">
                <a:solidFill>
                  <a:srgbClr val="000000"/>
                </a:solidFill>
                <a:latin typeface="Arial" panose="020B0604020202020204" pitchFamily="34" charset="0"/>
              </a:rPr>
              <a:t>Provides much marketing data, especially combined with:</a:t>
            </a:r>
          </a:p>
          <a:p>
            <a:pPr marL="741553" lvl="1" indent="-284353">
              <a:spcAft>
                <a:spcPct val="0"/>
              </a:spcAft>
              <a:buSzPts val="2400"/>
            </a:pPr>
            <a:r>
              <a:rPr lang="en-US" kern="1200" dirty="0">
                <a:solidFill>
                  <a:srgbClr val="000000"/>
                </a:solidFill>
                <a:latin typeface="Arial" panose="020B0604020202020204" pitchFamily="34" charset="0"/>
              </a:rPr>
              <a:t>Registration forms</a:t>
            </a:r>
          </a:p>
          <a:p>
            <a:pPr marL="741553" lvl="1" indent="-284353">
              <a:spcAft>
                <a:spcPct val="0"/>
              </a:spcAft>
              <a:buSzPts val="2400"/>
            </a:pPr>
            <a:r>
              <a:rPr lang="en-US" kern="1200" dirty="0">
                <a:solidFill>
                  <a:srgbClr val="000000"/>
                </a:solidFill>
                <a:latin typeface="Arial" panose="020B0604020202020204" pitchFamily="34" charset="0"/>
              </a:rPr>
              <a:t>Shopping cart database</a:t>
            </a:r>
          </a:p>
          <a:p>
            <a:pPr marL="255651" lvl="0" indent="-255651">
              <a:spcAft>
                <a:spcPct val="0"/>
              </a:spcAft>
              <a:buSzPts val="2400"/>
              <a:tabLst/>
            </a:pPr>
            <a:r>
              <a:rPr lang="en-US" kern="1200" dirty="0">
                <a:solidFill>
                  <a:srgbClr val="000000"/>
                </a:solidFill>
                <a:latin typeface="Arial" panose="020B0604020202020204" pitchFamily="34" charset="0"/>
              </a:rPr>
              <a:t>Answers questions such as:</a:t>
            </a:r>
          </a:p>
          <a:p>
            <a:pPr marL="741553" lvl="1" indent="-284353">
              <a:spcAft>
                <a:spcPct val="0"/>
              </a:spcAft>
              <a:buSzPts val="2400"/>
            </a:pPr>
            <a:r>
              <a:rPr lang="en-US" kern="1200" dirty="0">
                <a:solidFill>
                  <a:srgbClr val="000000"/>
                </a:solidFill>
                <a:latin typeface="Arial" panose="020B0604020202020204" pitchFamily="34" charset="0"/>
              </a:rPr>
              <a:t>What are major patterns of interest and purchase?</a:t>
            </a:r>
          </a:p>
          <a:p>
            <a:pPr marL="741553" lvl="1" indent="-284353">
              <a:spcAft>
                <a:spcPct val="0"/>
              </a:spcAft>
              <a:buSzPts val="2400"/>
            </a:pPr>
            <a:r>
              <a:rPr lang="en-US" kern="1200" dirty="0">
                <a:solidFill>
                  <a:srgbClr val="000000"/>
                </a:solidFill>
                <a:latin typeface="Arial" panose="020B0604020202020204" pitchFamily="34" charset="0"/>
              </a:rPr>
              <a:t>After home page, where do users go first? Second?</a:t>
            </a:r>
          </a:p>
        </p:txBody>
      </p:sp>
    </p:spTree>
    <p:extLst>
      <p:ext uri="{BB962C8B-B14F-4D97-AF65-F5344CB8AC3E}">
        <p14:creationId xmlns:p14="http://schemas.microsoft.com/office/powerpoint/2010/main" xmlns="" val="398598598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Cookies and Tracking Files</a:t>
            </a:r>
            <a:endParaRPr lang="en-IN" dirty="0"/>
          </a:p>
        </p:txBody>
      </p:sp>
      <p:sp>
        <p:nvSpPr>
          <p:cNvPr id="3" name="Content Placeholder 2"/>
          <p:cNvSpPr>
            <a:spLocks noGrp="1"/>
          </p:cNvSpPr>
          <p:nvPr>
            <p:ph sz="quarter" idx="13"/>
          </p:nvPr>
        </p:nvSpPr>
        <p:spPr>
          <a:xfrm>
            <a:off x="457200" y="1554920"/>
            <a:ext cx="8232775" cy="4753805"/>
          </a:xfrm>
        </p:spPr>
        <p:txBody>
          <a:bodyPr/>
          <a:lstStyle/>
          <a:p>
            <a:pPr marL="255651" lvl="0" indent="-255651">
              <a:spcAft>
                <a:spcPct val="0"/>
              </a:spcAft>
              <a:buSzPts val="2400"/>
              <a:tabLst/>
            </a:pPr>
            <a:r>
              <a:rPr lang="en-US" altLang="en-US" kern="1200" dirty="0">
                <a:solidFill>
                  <a:srgbClr val="000000"/>
                </a:solidFill>
                <a:latin typeface="Arial" panose="020B0604020202020204" pitchFamily="34" charset="0"/>
              </a:rPr>
              <a:t>Types of tracking files</a:t>
            </a:r>
          </a:p>
          <a:p>
            <a:pPr marL="741553" lvl="1" indent="-284353">
              <a:spcAft>
                <a:spcPct val="0"/>
              </a:spcAft>
              <a:buSzPts val="2400"/>
            </a:pPr>
            <a:r>
              <a:rPr lang="en-US" altLang="en-US" kern="1200" dirty="0">
                <a:solidFill>
                  <a:srgbClr val="000000"/>
                </a:solidFill>
                <a:latin typeface="Arial" panose="020B0604020202020204" pitchFamily="34" charset="0"/>
              </a:rPr>
              <a:t>Cookies</a:t>
            </a:r>
          </a:p>
          <a:p>
            <a:pPr marL="741553" lvl="1" indent="-284353">
              <a:spcAft>
                <a:spcPct val="0"/>
              </a:spcAft>
              <a:buSzPts val="2400"/>
            </a:pPr>
            <a:r>
              <a:rPr lang="en-US" altLang="en-US" kern="1200" dirty="0">
                <a:solidFill>
                  <a:srgbClr val="000000"/>
                </a:solidFill>
                <a:latin typeface="Arial" panose="020B0604020202020204" pitchFamily="34" charset="0"/>
              </a:rPr>
              <a:t>Flash cookies</a:t>
            </a:r>
          </a:p>
          <a:p>
            <a:pPr marL="741553" lvl="1" indent="-284353">
              <a:spcAft>
                <a:spcPct val="0"/>
              </a:spcAft>
              <a:buSzPts val="2400"/>
            </a:pPr>
            <a:r>
              <a:rPr lang="en-US" altLang="en-US" kern="1200" dirty="0">
                <a:solidFill>
                  <a:srgbClr val="000000"/>
                </a:solidFill>
                <a:latin typeface="Arial" panose="020B0604020202020204" pitchFamily="34" charset="0"/>
              </a:rPr>
              <a:t>Web beacons (</a:t>
            </a:r>
            <a:r>
              <a:rPr lang="en-US" altLang="ja-JP" kern="1200" dirty="0">
                <a:solidFill>
                  <a:srgbClr val="000000"/>
                </a:solidFill>
                <a:latin typeface="Arial" panose="020B0604020202020204" pitchFamily="34" charset="0"/>
              </a:rPr>
              <a:t>“bugs”)</a:t>
            </a:r>
          </a:p>
          <a:p>
            <a:pPr marL="741553" lvl="1" indent="-284353">
              <a:spcAft>
                <a:spcPct val="0"/>
              </a:spcAft>
              <a:buSzPts val="2400"/>
            </a:pPr>
            <a:r>
              <a:rPr lang="en-US" altLang="en-US" kern="1200" dirty="0">
                <a:solidFill>
                  <a:srgbClr val="000000"/>
                </a:solidFill>
                <a:latin typeface="Arial" panose="020B0604020202020204" pitchFamily="34" charset="0"/>
              </a:rPr>
              <a:t>Tracking headers (</a:t>
            </a:r>
            <a:r>
              <a:rPr lang="en-US" altLang="en-US" kern="1200" dirty="0" err="1">
                <a:solidFill>
                  <a:srgbClr val="000000"/>
                </a:solidFill>
                <a:latin typeface="Arial" panose="020B0604020202020204" pitchFamily="34" charset="0"/>
              </a:rPr>
              <a:t>supercookies</a:t>
            </a:r>
            <a:r>
              <a:rPr lang="en-US" altLang="en-US" kern="1200" dirty="0">
                <a:solidFill>
                  <a:srgbClr val="000000"/>
                </a:solidFill>
                <a:latin typeface="Arial" panose="020B0604020202020204" pitchFamily="34" charset="0"/>
              </a:rPr>
              <a:t>)</a:t>
            </a:r>
          </a:p>
          <a:p>
            <a:pPr marL="255651" lvl="0" indent="-255651">
              <a:spcAft>
                <a:spcPct val="0"/>
              </a:spcAft>
              <a:buSzPts val="2400"/>
              <a:tabLst/>
            </a:pPr>
            <a:r>
              <a:rPr lang="en-US" altLang="en-US" kern="1200" dirty="0">
                <a:solidFill>
                  <a:srgbClr val="000000"/>
                </a:solidFill>
                <a:latin typeface="Arial" panose="020B0604020202020204" pitchFamily="34" charset="0"/>
              </a:rPr>
              <a:t>Other tracking methods</a:t>
            </a:r>
          </a:p>
          <a:p>
            <a:pPr marL="741553" lvl="1" indent="-284353">
              <a:spcAft>
                <a:spcPct val="0"/>
              </a:spcAft>
              <a:buSzPts val="2400"/>
            </a:pPr>
            <a:r>
              <a:rPr lang="en-US" altLang="en-US" kern="1200" dirty="0">
                <a:solidFill>
                  <a:srgbClr val="000000"/>
                </a:solidFill>
                <a:latin typeface="Arial" panose="020B0604020202020204" pitchFamily="34" charset="0"/>
              </a:rPr>
              <a:t>Deterministic cross-device tracking</a:t>
            </a:r>
          </a:p>
          <a:p>
            <a:pPr marL="741553" lvl="1" indent="-284353">
              <a:spcAft>
                <a:spcPct val="0"/>
              </a:spcAft>
              <a:buSzPts val="2400"/>
            </a:pPr>
            <a:r>
              <a:rPr lang="en-US" altLang="en-US" kern="1200" dirty="0">
                <a:solidFill>
                  <a:srgbClr val="000000"/>
                </a:solidFill>
                <a:latin typeface="Arial" panose="020B0604020202020204" pitchFamily="34" charset="0"/>
              </a:rPr>
              <a:t>Probabilistic cross-device tracking</a:t>
            </a:r>
          </a:p>
          <a:p>
            <a:pPr marL="255651" lvl="0" indent="-255651">
              <a:spcAft>
                <a:spcPct val="0"/>
              </a:spcAft>
              <a:buSzPts val="2400"/>
              <a:tabLst/>
            </a:pPr>
            <a:r>
              <a:rPr lang="en-US" altLang="en-US" kern="1200" dirty="0">
                <a:solidFill>
                  <a:srgbClr val="000000"/>
                </a:solidFill>
                <a:latin typeface="Arial" panose="020B0604020202020204" pitchFamily="34" charset="0"/>
              </a:rPr>
              <a:t>Becoming less useful due to Apple’s Intelligent Tracking Prevention and similar technologies</a:t>
            </a:r>
          </a:p>
        </p:txBody>
      </p:sp>
    </p:spTree>
    <p:extLst>
      <p:ext uri="{BB962C8B-B14F-4D97-AF65-F5344CB8AC3E}">
        <p14:creationId xmlns:p14="http://schemas.microsoft.com/office/powerpoint/2010/main" xmlns="" val="40491787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kern="1200" dirty="0">
                <a:cs typeface="Times New Roman" panose="02020603050405020304" pitchFamily="18" charset="0"/>
              </a:rPr>
              <a:t>Insight on Society: Every Move You Make, Every Click You Make, We’ll Be Tracking You</a:t>
            </a:r>
            <a:endParaRPr lang="en-IN" sz="2800" dirty="0"/>
          </a:p>
        </p:txBody>
      </p:sp>
      <p:sp>
        <p:nvSpPr>
          <p:cNvPr id="3" name="Content Placeholder 2"/>
          <p:cNvSpPr>
            <a:spLocks noGrp="1"/>
          </p:cNvSpPr>
          <p:nvPr>
            <p:ph sz="quarter" idx="13"/>
          </p:nvPr>
        </p:nvSpPr>
        <p:spPr>
          <a:xfrm>
            <a:off x="457200" y="1554921"/>
            <a:ext cx="8069283" cy="4029954"/>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Class Discussion</a:t>
            </a:r>
          </a:p>
          <a:p>
            <a:pPr marL="741553" lvl="1" indent="-284353">
              <a:spcAft>
                <a:spcPct val="0"/>
              </a:spcAft>
              <a:buSzPts val="2400"/>
              <a:defRPr/>
            </a:pPr>
            <a:r>
              <a:rPr lang="en-US" kern="1200" dirty="0">
                <a:solidFill>
                  <a:srgbClr val="000000"/>
                </a:solidFill>
                <a:latin typeface="Arial" panose="020B0604020202020204" pitchFamily="34" charset="0"/>
              </a:rPr>
              <a:t>Are beacons innocuous or are they an invasion of personal privacy?</a:t>
            </a:r>
          </a:p>
          <a:p>
            <a:pPr marL="741553" lvl="1" indent="-284353">
              <a:spcAft>
                <a:spcPct val="0"/>
              </a:spcAft>
              <a:buSzPts val="2400"/>
              <a:defRPr/>
            </a:pPr>
            <a:r>
              <a:rPr lang="en-US" kern="1200" dirty="0">
                <a:solidFill>
                  <a:srgbClr val="000000"/>
                </a:solidFill>
                <a:latin typeface="Arial" panose="020B0604020202020204" pitchFamily="34" charset="0"/>
              </a:rPr>
              <a:t>Do you think your web browsing should be known to marketers?</a:t>
            </a:r>
          </a:p>
          <a:p>
            <a:pPr marL="741553" lvl="1" indent="-284353">
              <a:spcAft>
                <a:spcPct val="0"/>
              </a:spcAft>
              <a:buSzPts val="2400"/>
              <a:defRPr/>
            </a:pPr>
            <a:r>
              <a:rPr lang="en-US" dirty="0"/>
              <a:t>Should online shopping be allowed to be a private activity?</a:t>
            </a:r>
          </a:p>
          <a:p>
            <a:pPr marL="741553" lvl="1" indent="-284353">
              <a:spcAft>
                <a:spcPct val="0"/>
              </a:spcAft>
              <a:buSzPts val="2400"/>
              <a:defRPr/>
            </a:pPr>
            <a:r>
              <a:rPr lang="en-US" dirty="0"/>
              <a:t>What impact may the California Privacy Protection Act have on D</a:t>
            </a:r>
            <a:r>
              <a:rPr lang="en-US" sz="100" dirty="0"/>
              <a:t> </a:t>
            </a:r>
            <a:r>
              <a:rPr lang="en-US" dirty="0"/>
              <a:t>N</a:t>
            </a:r>
            <a:r>
              <a:rPr lang="en-US" sz="100" dirty="0"/>
              <a:t> </a:t>
            </a:r>
            <a:r>
              <a:rPr lang="en-US" dirty="0"/>
              <a:t>T?</a:t>
            </a:r>
            <a:endParaRPr lang="en-US"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10858779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Databases</a:t>
            </a:r>
            <a:endParaRPr lang="en-IN" dirty="0"/>
          </a:p>
        </p:txBody>
      </p:sp>
      <p:sp>
        <p:nvSpPr>
          <p:cNvPr id="3" name="Content Placeholder 2"/>
          <p:cNvSpPr>
            <a:spLocks noGrp="1"/>
          </p:cNvSpPr>
          <p:nvPr>
            <p:ph sz="quarter" idx="13"/>
          </p:nvPr>
        </p:nvSpPr>
        <p:spPr>
          <a:xfrm>
            <a:off x="457200" y="1554921"/>
            <a:ext cx="8232775" cy="3748600"/>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Enable profiling</a:t>
            </a:r>
          </a:p>
          <a:p>
            <a:pPr marL="255651" lvl="0" indent="-255651">
              <a:spcAft>
                <a:spcPct val="0"/>
              </a:spcAft>
              <a:buSzPts val="2400"/>
              <a:tabLst/>
            </a:pPr>
            <a:r>
              <a:rPr lang="en-US" kern="1200" dirty="0">
                <a:solidFill>
                  <a:srgbClr val="000000"/>
                </a:solidFill>
                <a:latin typeface="Arial" panose="020B0604020202020204" pitchFamily="34" charset="0"/>
              </a:rPr>
              <a:t>Store records and attributes</a:t>
            </a:r>
          </a:p>
          <a:p>
            <a:pPr marL="255651" lvl="0" indent="-255651">
              <a:spcAft>
                <a:spcPct val="0"/>
              </a:spcAft>
              <a:buSzPts val="2400"/>
              <a:tabLst/>
            </a:pPr>
            <a:r>
              <a:rPr lang="en-US" kern="1200" dirty="0">
                <a:solidFill>
                  <a:srgbClr val="000000"/>
                </a:solidFill>
                <a:latin typeface="Arial" panose="020B0604020202020204" pitchFamily="34" charset="0"/>
              </a:rPr>
              <a:t>Database management system (D</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B</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S):</a:t>
            </a:r>
          </a:p>
          <a:p>
            <a:pPr marL="255651" lvl="0" indent="-255651">
              <a:spcAft>
                <a:spcPct val="0"/>
              </a:spcAft>
              <a:buSzPts val="2400"/>
              <a:tabLst/>
            </a:pPr>
            <a:r>
              <a:rPr lang="en-US" kern="1200" dirty="0">
                <a:solidFill>
                  <a:srgbClr val="000000"/>
                </a:solidFill>
                <a:latin typeface="Arial" panose="020B0604020202020204" pitchFamily="34" charset="0"/>
              </a:rPr>
              <a:t>S</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Q</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L (Structured Query Language):</a:t>
            </a:r>
          </a:p>
          <a:p>
            <a:pPr marL="741553" lvl="1" indent="-284353">
              <a:spcAft>
                <a:spcPct val="0"/>
              </a:spcAft>
              <a:buSzPts val="2400"/>
            </a:pPr>
            <a:r>
              <a:rPr lang="en-US" kern="1200" dirty="0">
                <a:solidFill>
                  <a:srgbClr val="000000"/>
                </a:solidFill>
                <a:latin typeface="Arial" panose="020B0604020202020204" pitchFamily="34" charset="0"/>
              </a:rPr>
              <a:t>Industry-standard database query and manipulation language used in a relational database</a:t>
            </a:r>
          </a:p>
          <a:p>
            <a:pPr marL="255651" lvl="0" indent="-255651">
              <a:spcAft>
                <a:spcPct val="0"/>
              </a:spcAft>
              <a:buSzPts val="2400"/>
              <a:tabLst/>
            </a:pPr>
            <a:r>
              <a:rPr lang="en-US" kern="1200" dirty="0">
                <a:solidFill>
                  <a:srgbClr val="000000"/>
                </a:solidFill>
                <a:latin typeface="Arial" panose="020B0604020202020204" pitchFamily="34" charset="0"/>
              </a:rPr>
              <a:t>Relational databases</a:t>
            </a:r>
          </a:p>
        </p:txBody>
      </p:sp>
    </p:spTree>
    <p:extLst>
      <p:ext uri="{BB962C8B-B14F-4D97-AF65-F5344CB8AC3E}">
        <p14:creationId xmlns:p14="http://schemas.microsoft.com/office/powerpoint/2010/main" xmlns="" val="267013708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Data Warehouses and Data Mining</a:t>
            </a:r>
            <a:endParaRPr lang="en-IN" dirty="0"/>
          </a:p>
        </p:txBody>
      </p:sp>
      <p:sp>
        <p:nvSpPr>
          <p:cNvPr id="3" name="Content Placeholder 2"/>
          <p:cNvSpPr>
            <a:spLocks noGrp="1"/>
          </p:cNvSpPr>
          <p:nvPr>
            <p:ph sz="quarter" idx="13"/>
          </p:nvPr>
        </p:nvSpPr>
        <p:spPr>
          <a:xfrm>
            <a:off x="457200" y="1554920"/>
            <a:ext cx="8232775" cy="4753805"/>
          </a:xfrm>
        </p:spPr>
        <p:txBody>
          <a:bodyPr/>
          <a:lstStyle/>
          <a:p>
            <a:pPr marL="255651" lvl="0" indent="-255651">
              <a:spcAft>
                <a:spcPct val="0"/>
              </a:spcAft>
              <a:buSzPts val="2400"/>
              <a:tabLst/>
            </a:pPr>
            <a:r>
              <a:rPr lang="en-US" altLang="en-US" kern="1200" dirty="0">
                <a:solidFill>
                  <a:srgbClr val="000000"/>
                </a:solidFill>
              </a:rPr>
              <a:t>Data warehouse:</a:t>
            </a:r>
          </a:p>
          <a:p>
            <a:pPr marL="741553" lvl="1" indent="-284353">
              <a:spcAft>
                <a:spcPct val="0"/>
              </a:spcAft>
              <a:buSzPts val="2400"/>
            </a:pPr>
            <a:r>
              <a:rPr lang="en-US" altLang="en-US" kern="1200" dirty="0">
                <a:solidFill>
                  <a:srgbClr val="000000"/>
                </a:solidFill>
              </a:rPr>
              <a:t>Collects firm</a:t>
            </a:r>
            <a:r>
              <a:rPr lang="en-US" altLang="ja-JP" kern="1200" dirty="0">
                <a:solidFill>
                  <a:srgbClr val="000000"/>
                </a:solidFill>
              </a:rPr>
              <a:t>’s transactional and customer data in single location for offline analysis by marketers and site managers</a:t>
            </a:r>
          </a:p>
          <a:p>
            <a:pPr marL="255651" lvl="0" indent="-255651">
              <a:spcAft>
                <a:spcPct val="0"/>
              </a:spcAft>
              <a:buSzPts val="2400"/>
              <a:tabLst/>
            </a:pPr>
            <a:r>
              <a:rPr lang="en-US" altLang="en-US" kern="1200" dirty="0">
                <a:solidFill>
                  <a:srgbClr val="000000"/>
                </a:solidFill>
              </a:rPr>
              <a:t>Data mining:</a:t>
            </a:r>
          </a:p>
          <a:p>
            <a:pPr marL="741553" lvl="1" indent="-284353">
              <a:spcAft>
                <a:spcPct val="0"/>
              </a:spcAft>
              <a:buSzPts val="2400"/>
            </a:pPr>
            <a:r>
              <a:rPr lang="en-US" altLang="en-US" kern="1200" dirty="0">
                <a:solidFill>
                  <a:srgbClr val="000000"/>
                </a:solidFill>
              </a:rPr>
              <a:t>Analytical techniques to find patterns in data, model behavior of customers, develop customer profiles</a:t>
            </a:r>
          </a:p>
          <a:p>
            <a:pPr marL="255651" lvl="0" indent="-255651">
              <a:spcAft>
                <a:spcPct val="0"/>
              </a:spcAft>
              <a:buSzPts val="2400"/>
              <a:tabLst/>
            </a:pPr>
            <a:r>
              <a:rPr lang="en-US" altLang="en-US" kern="1200" dirty="0">
                <a:solidFill>
                  <a:srgbClr val="000000"/>
                </a:solidFill>
              </a:rPr>
              <a:t>Query-driven data mining</a:t>
            </a:r>
          </a:p>
          <a:p>
            <a:pPr marL="255651" lvl="0" indent="-255651">
              <a:spcAft>
                <a:spcPct val="0"/>
              </a:spcAft>
              <a:buSzPts val="2400"/>
              <a:tabLst/>
            </a:pPr>
            <a:r>
              <a:rPr lang="en-US" altLang="en-US" kern="1200" dirty="0">
                <a:solidFill>
                  <a:srgbClr val="000000"/>
                </a:solidFill>
              </a:rPr>
              <a:t>Model-driven data mining</a:t>
            </a:r>
          </a:p>
          <a:p>
            <a:pPr marL="255651" lvl="0" indent="-255651">
              <a:spcAft>
                <a:spcPct val="0"/>
              </a:spcAft>
              <a:buSzPts val="2400"/>
              <a:tabLst/>
            </a:pPr>
            <a:r>
              <a:rPr lang="en-US" altLang="en-US" kern="1200" dirty="0">
                <a:solidFill>
                  <a:srgbClr val="000000"/>
                </a:solidFill>
              </a:rPr>
              <a:t>Rule-based data mining</a:t>
            </a:r>
          </a:p>
        </p:txBody>
      </p:sp>
    </p:spTree>
    <p:extLst>
      <p:ext uri="{BB962C8B-B14F-4D97-AF65-F5344CB8AC3E}">
        <p14:creationId xmlns:p14="http://schemas.microsoft.com/office/powerpoint/2010/main" xmlns="" val="9180438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3200" kern="1200" dirty="0">
                <a:cs typeface="Times New Roman" panose="02020603050405020304" pitchFamily="18" charset="0"/>
              </a:rPr>
              <a:t>Hadoop and the Challenge of Big Data</a:t>
            </a:r>
            <a:endParaRPr lang="en-IN" sz="3200" dirty="0"/>
          </a:p>
        </p:txBody>
      </p:sp>
      <p:sp>
        <p:nvSpPr>
          <p:cNvPr id="2" name="Content Placeholder 1"/>
          <p:cNvSpPr>
            <a:spLocks noGrp="1"/>
          </p:cNvSpPr>
          <p:nvPr>
            <p:ph sz="quarter" idx="13"/>
          </p:nvPr>
        </p:nvSpPr>
        <p:spPr>
          <a:xfrm>
            <a:off x="457200" y="1554921"/>
            <a:ext cx="8232775" cy="4311308"/>
          </a:xfrm>
        </p:spPr>
        <p:txBody>
          <a:bodyPr/>
          <a:lstStyle/>
          <a:p>
            <a:pPr marL="255600" lvl="0">
              <a:spcAft>
                <a:spcPct val="0"/>
              </a:spcAft>
              <a:buSzPts val="2400"/>
              <a:tabLst/>
            </a:pPr>
            <a:r>
              <a:rPr lang="en-US" altLang="ja-JP" kern="1200" dirty="0">
                <a:solidFill>
                  <a:srgbClr val="000000"/>
                </a:solidFill>
                <a:latin typeface="Arial" panose="020B0604020202020204" pitchFamily="34" charset="0"/>
              </a:rPr>
              <a:t>Big data</a:t>
            </a:r>
          </a:p>
          <a:p>
            <a:pPr marL="741553" lvl="1" indent="-284353">
              <a:spcAft>
                <a:spcPct val="0"/>
              </a:spcAft>
              <a:buSzPts val="2400"/>
            </a:pPr>
            <a:r>
              <a:rPr lang="en-US" altLang="en-US" kern="1200" dirty="0">
                <a:solidFill>
                  <a:srgbClr val="000000"/>
                </a:solidFill>
                <a:latin typeface="Arial" panose="020B0604020202020204" pitchFamily="34" charset="0"/>
              </a:rPr>
              <a:t>Petabyte, exabyte range</a:t>
            </a:r>
          </a:p>
          <a:p>
            <a:pPr marL="741553" lvl="1" indent="-284353">
              <a:spcAft>
                <a:spcPct val="0"/>
              </a:spcAft>
              <a:buSzPts val="2400"/>
            </a:pPr>
            <a:r>
              <a:rPr lang="en-US" altLang="en-US" kern="1200" dirty="0">
                <a:solidFill>
                  <a:srgbClr val="000000"/>
                </a:solidFill>
                <a:latin typeface="Arial" panose="020B0604020202020204" pitchFamily="34" charset="0"/>
              </a:rPr>
              <a:t>Web traffic, e-mail, social media, content</a:t>
            </a:r>
          </a:p>
          <a:p>
            <a:pPr marL="741553" lvl="1" indent="-284353">
              <a:spcAft>
                <a:spcPct val="0"/>
              </a:spcAft>
              <a:buSzPts val="2400"/>
            </a:pPr>
            <a:r>
              <a:rPr lang="en-US" altLang="en-US" kern="1200" dirty="0">
                <a:solidFill>
                  <a:srgbClr val="000000"/>
                </a:solidFill>
                <a:latin typeface="Arial" panose="020B0604020202020204" pitchFamily="34" charset="0"/>
              </a:rPr>
              <a:t>Traditional D</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B</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M</a:t>
            </a:r>
            <a:r>
              <a:rPr lang="en-US" altLang="en-US" sz="100" kern="1200" dirty="0">
                <a:solidFill>
                  <a:srgbClr val="000000"/>
                </a:solidFill>
                <a:latin typeface="Arial" panose="020B0604020202020204" pitchFamily="34" charset="0"/>
              </a:rPr>
              <a:t> </a:t>
            </a:r>
            <a:r>
              <a:rPr lang="en-US" altLang="en-US" kern="1200" dirty="0">
                <a:solidFill>
                  <a:srgbClr val="000000"/>
                </a:solidFill>
                <a:latin typeface="Arial" panose="020B0604020202020204" pitchFamily="34" charset="0"/>
              </a:rPr>
              <a:t>S unable to process </a:t>
            </a:r>
            <a:r>
              <a:rPr lang="en-US" dirty="0"/>
              <a:t>the increasing volume of data</a:t>
            </a:r>
          </a:p>
          <a:p>
            <a:pPr marL="255600">
              <a:spcAft>
                <a:spcPct val="0"/>
              </a:spcAft>
              <a:buSzPts val="2400"/>
            </a:pPr>
            <a:r>
              <a:rPr lang="en-US" altLang="en-US" kern="1200" dirty="0">
                <a:solidFill>
                  <a:srgbClr val="000000"/>
                </a:solidFill>
                <a:latin typeface="Arial" panose="020B0604020202020204" pitchFamily="34" charset="0"/>
              </a:rPr>
              <a:t>Hadoop</a:t>
            </a:r>
          </a:p>
          <a:p>
            <a:pPr marL="741553" lvl="1" indent="-284353">
              <a:spcAft>
                <a:spcPct val="0"/>
              </a:spcAft>
              <a:buSzPts val="2400"/>
            </a:pPr>
            <a:r>
              <a:rPr lang="en-US" altLang="en-US" kern="1200" dirty="0">
                <a:solidFill>
                  <a:srgbClr val="000000"/>
                </a:solidFill>
                <a:latin typeface="Arial" panose="020B0604020202020204" pitchFamily="34" charset="0"/>
              </a:rPr>
              <a:t>Open-source software framework</a:t>
            </a:r>
          </a:p>
          <a:p>
            <a:pPr marL="741553" lvl="1" indent="-284353">
              <a:spcAft>
                <a:spcPct val="0"/>
              </a:spcAft>
              <a:buSzPts val="2400"/>
            </a:pPr>
            <a:r>
              <a:rPr lang="en-US" altLang="en-US" kern="1200" dirty="0">
                <a:solidFill>
                  <a:srgbClr val="000000"/>
                </a:solidFill>
                <a:latin typeface="Arial" panose="020B0604020202020204" pitchFamily="34" charset="0"/>
              </a:rPr>
              <a:t>Processes any type of data, even unstructured</a:t>
            </a:r>
          </a:p>
          <a:p>
            <a:pPr marL="741553" lvl="1" indent="-284353">
              <a:spcAft>
                <a:spcPct val="0"/>
              </a:spcAft>
              <a:buSzPts val="2400"/>
            </a:pPr>
            <a:r>
              <a:rPr lang="en-US" altLang="en-US" kern="1200" dirty="0">
                <a:solidFill>
                  <a:srgbClr val="000000"/>
                </a:solidFill>
                <a:latin typeface="Arial" panose="020B0604020202020204" pitchFamily="34" charset="0"/>
              </a:rPr>
              <a:t>Distributed processing</a:t>
            </a:r>
          </a:p>
        </p:txBody>
      </p:sp>
    </p:spTree>
    <p:extLst>
      <p:ext uri="{BB962C8B-B14F-4D97-AF65-F5344CB8AC3E}">
        <p14:creationId xmlns:p14="http://schemas.microsoft.com/office/powerpoint/2010/main" xmlns="" val="271266104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3000" kern="1200" dirty="0">
                <a:cs typeface="Times New Roman" panose="02020603050405020304" pitchFamily="18" charset="0"/>
              </a:rPr>
              <a:t>Marketing Automation and Customer Relationship Management (C</a:t>
            </a:r>
            <a:r>
              <a:rPr lang="en-US" sz="100" kern="1200" dirty="0">
                <a:cs typeface="Times New Roman" panose="02020603050405020304" pitchFamily="18" charset="0"/>
              </a:rPr>
              <a:t> </a:t>
            </a:r>
            <a:r>
              <a:rPr lang="en-US" sz="3000" kern="1200" dirty="0">
                <a:cs typeface="Times New Roman" panose="02020603050405020304" pitchFamily="18" charset="0"/>
              </a:rPr>
              <a:t>R</a:t>
            </a:r>
            <a:r>
              <a:rPr lang="en-US" sz="100" kern="1200" dirty="0">
                <a:cs typeface="Times New Roman" panose="02020603050405020304" pitchFamily="18" charset="0"/>
              </a:rPr>
              <a:t> </a:t>
            </a:r>
            <a:r>
              <a:rPr lang="en-US" sz="3000" kern="1200" dirty="0">
                <a:cs typeface="Times New Roman" panose="02020603050405020304" pitchFamily="18" charset="0"/>
              </a:rPr>
              <a:t>M) Systems</a:t>
            </a:r>
            <a:endParaRPr lang="en-IN" sz="3000" dirty="0"/>
          </a:p>
        </p:txBody>
      </p:sp>
      <p:sp>
        <p:nvSpPr>
          <p:cNvPr id="2" name="Content Placeholder 1"/>
          <p:cNvSpPr>
            <a:spLocks noGrp="1"/>
          </p:cNvSpPr>
          <p:nvPr>
            <p:ph sz="quarter" idx="13"/>
          </p:nvPr>
        </p:nvSpPr>
        <p:spPr>
          <a:xfrm>
            <a:off x="457201" y="1554920"/>
            <a:ext cx="8081158" cy="475380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Marketing automation systems</a:t>
            </a:r>
          </a:p>
          <a:p>
            <a:pPr marL="741553" lvl="1" indent="-284353">
              <a:spcAft>
                <a:spcPct val="0"/>
              </a:spcAft>
              <a:buSzPts val="2400"/>
            </a:pPr>
            <a:r>
              <a:rPr lang="en-US" kern="1200" dirty="0">
                <a:solidFill>
                  <a:srgbClr val="000000"/>
                </a:solidFill>
                <a:latin typeface="Arial" panose="020B0604020202020204" pitchFamily="34" charset="0"/>
              </a:rPr>
              <a:t>Track steps in lead generation</a:t>
            </a:r>
          </a:p>
          <a:p>
            <a:pPr marL="255651" lvl="0" indent="-255651">
              <a:spcAft>
                <a:spcPct val="0"/>
              </a:spcAft>
              <a:buSzPts val="2400"/>
              <a:tabLst/>
            </a:pPr>
            <a:r>
              <a:rPr lang="en-US" kern="1200" dirty="0">
                <a:solidFill>
                  <a:srgbClr val="000000"/>
                </a:solidFill>
                <a:latin typeface="Arial" panose="020B0604020202020204" pitchFamily="34" charset="0"/>
              </a:rPr>
              <a:t>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R</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 systems</a:t>
            </a:r>
          </a:p>
          <a:p>
            <a:pPr marL="741553" lvl="1" indent="-284353">
              <a:spcAft>
                <a:spcPct val="0"/>
              </a:spcAft>
              <a:buSzPts val="2400"/>
            </a:pPr>
            <a:r>
              <a:rPr lang="en-US" kern="1200" dirty="0">
                <a:solidFill>
                  <a:srgbClr val="000000"/>
                </a:solidFill>
                <a:latin typeface="Arial" panose="020B0604020202020204" pitchFamily="34" charset="0"/>
              </a:rPr>
              <a:t>Manage relationship with customers once purchase is made</a:t>
            </a:r>
          </a:p>
          <a:p>
            <a:pPr marL="741553" lvl="1" indent="-284353">
              <a:spcAft>
                <a:spcPct val="0"/>
              </a:spcAft>
              <a:buSzPts val="2400"/>
            </a:pPr>
            <a:r>
              <a:rPr lang="en-US" kern="1200" dirty="0">
                <a:solidFill>
                  <a:srgbClr val="000000"/>
                </a:solidFill>
                <a:latin typeface="Arial" panose="020B0604020202020204" pitchFamily="34" charset="0"/>
              </a:rPr>
              <a:t>Create customer profiles</a:t>
            </a:r>
          </a:p>
          <a:p>
            <a:pPr marL="255651" lvl="0" indent="-255651">
              <a:spcAft>
                <a:spcPct val="0"/>
              </a:spcAft>
              <a:buSzPts val="2400"/>
              <a:tabLst/>
            </a:pPr>
            <a:r>
              <a:rPr lang="en-US" kern="1200" dirty="0">
                <a:solidFill>
                  <a:srgbClr val="000000"/>
                </a:solidFill>
                <a:latin typeface="Arial" panose="020B0604020202020204" pitchFamily="34" charset="0"/>
              </a:rPr>
              <a:t>Customer data used to:</a:t>
            </a:r>
          </a:p>
          <a:p>
            <a:pPr marL="741553" lvl="1" indent="-284353">
              <a:spcAft>
                <a:spcPct val="0"/>
              </a:spcAft>
              <a:buSzPts val="2400"/>
            </a:pPr>
            <a:r>
              <a:rPr lang="en-US" kern="1200" dirty="0">
                <a:solidFill>
                  <a:srgbClr val="000000"/>
                </a:solidFill>
                <a:latin typeface="Arial" panose="020B0604020202020204" pitchFamily="34" charset="0"/>
              </a:rPr>
              <a:t>Develop and sell additional products</a:t>
            </a:r>
          </a:p>
          <a:p>
            <a:pPr marL="741553" lvl="1" indent="-284353">
              <a:spcAft>
                <a:spcPct val="0"/>
              </a:spcAft>
              <a:buSzPts val="2400"/>
            </a:pPr>
            <a:r>
              <a:rPr lang="en-US" kern="1200" dirty="0">
                <a:solidFill>
                  <a:srgbClr val="000000"/>
                </a:solidFill>
                <a:latin typeface="Arial" panose="020B0604020202020204" pitchFamily="34" charset="0"/>
              </a:rPr>
              <a:t>Identify profitable customers</a:t>
            </a:r>
          </a:p>
          <a:p>
            <a:pPr marL="741553" lvl="1" indent="-284353">
              <a:spcAft>
                <a:spcPct val="0"/>
              </a:spcAft>
              <a:buSzPts val="2400"/>
            </a:pPr>
            <a:r>
              <a:rPr lang="en-US" kern="1200" dirty="0">
                <a:solidFill>
                  <a:srgbClr val="000000"/>
                </a:solidFill>
                <a:latin typeface="Arial" panose="020B0604020202020204" pitchFamily="34" charset="0"/>
              </a:rPr>
              <a:t>Optimize service delivery, and so on</a:t>
            </a:r>
          </a:p>
        </p:txBody>
      </p:sp>
    </p:spTree>
    <p:extLst>
      <p:ext uri="{BB962C8B-B14F-4D97-AF65-F5344CB8AC3E}">
        <p14:creationId xmlns:p14="http://schemas.microsoft.com/office/powerpoint/2010/main" xmlns="" val="165113889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solidFill>
                  <a:schemeClr val="tx2"/>
                </a:solidFill>
                <a:cs typeface="Times New Roman" panose="02020603050405020304" pitchFamily="18" charset="0"/>
              </a:rPr>
              <a:t>Figure 6.9 A Customer Relationship Management System</a:t>
            </a:r>
            <a:endParaRPr lang="en-IN" sz="3200" dirty="0"/>
          </a:p>
        </p:txBody>
      </p:sp>
      <p:pic>
        <p:nvPicPr>
          <p:cNvPr id="7" name="Content Placeholder 6" descr="An illustration depicts a customer relationship management system. For a full description, see Notes. Press F6."/>
          <p:cNvPicPr>
            <a:picLocks noGrp="1" noChangeAspect="1"/>
          </p:cNvPicPr>
          <p:nvPr>
            <p:ph sz="quarter" idx="13"/>
          </p:nvPr>
        </p:nvPicPr>
        <p:blipFill rotWithShape="1">
          <a:blip r:embed="rId3"/>
          <a:srcRect b="5442"/>
          <a:stretch/>
        </p:blipFill>
        <p:spPr>
          <a:xfrm>
            <a:off x="1615183" y="1565323"/>
            <a:ext cx="5913633" cy="4479217"/>
          </a:xfrm>
          <a:prstGeom prst="rect">
            <a:avLst/>
          </a:prstGeom>
        </p:spPr>
      </p:pic>
    </p:spTree>
    <p:extLst>
      <p:ext uri="{BB962C8B-B14F-4D97-AF65-F5344CB8AC3E}">
        <p14:creationId xmlns:p14="http://schemas.microsoft.com/office/powerpoint/2010/main" xmlns="" val="5747869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dirty="0">
                <a:cs typeface="Times New Roman" panose="02020603050405020304" pitchFamily="18" charset="0"/>
              </a:rPr>
              <a:t>Online Marketing Metrics: Lexicon</a:t>
            </a:r>
            <a:endParaRPr lang="en-IN" dirty="0"/>
          </a:p>
        </p:txBody>
      </p:sp>
      <p:sp>
        <p:nvSpPr>
          <p:cNvPr id="7" name="Content Placeholder 6"/>
          <p:cNvSpPr>
            <a:spLocks noGrp="1"/>
          </p:cNvSpPr>
          <p:nvPr>
            <p:ph sz="quarter" idx="13"/>
          </p:nvPr>
        </p:nvSpPr>
        <p:spPr>
          <a:xfrm>
            <a:off x="457200" y="1554920"/>
            <a:ext cx="8232775" cy="4753805"/>
          </a:xfrm>
        </p:spPr>
        <p:txBody>
          <a:bodyPr/>
          <a:lstStyle/>
          <a:p>
            <a:pPr marL="255651" lvl="0" indent="-255651">
              <a:spcAft>
                <a:spcPct val="0"/>
              </a:spcAft>
              <a:buSzPts val="2400"/>
              <a:tabLst/>
            </a:pPr>
            <a:r>
              <a:rPr lang="en-US" sz="2200" kern="1200" dirty="0">
                <a:solidFill>
                  <a:srgbClr val="000000"/>
                </a:solidFill>
                <a:latin typeface="Arial" panose="020B0604020202020204" pitchFamily="34" charset="0"/>
              </a:rPr>
              <a:t>Audience size/market share metrics</a:t>
            </a:r>
          </a:p>
          <a:p>
            <a:pPr marL="741553" lvl="1" indent="-284353">
              <a:spcAft>
                <a:spcPct val="0"/>
              </a:spcAft>
              <a:buSzPts val="2400"/>
            </a:pPr>
            <a:r>
              <a:rPr lang="en-US" sz="2200" kern="1200" dirty="0">
                <a:solidFill>
                  <a:srgbClr val="000000"/>
                </a:solidFill>
                <a:latin typeface="Arial" panose="020B0604020202020204" pitchFamily="34" charset="0"/>
              </a:rPr>
              <a:t>Impressions, click-through rate (C</a:t>
            </a:r>
            <a:r>
              <a:rPr lang="en-US" sz="100" kern="1200" dirty="0">
                <a:solidFill>
                  <a:srgbClr val="000000"/>
                </a:solidFill>
                <a:latin typeface="Arial" panose="020B0604020202020204" pitchFamily="34" charset="0"/>
              </a:rPr>
              <a:t> </a:t>
            </a:r>
            <a:r>
              <a:rPr lang="en-US" sz="2200" kern="1200" dirty="0">
                <a:solidFill>
                  <a:srgbClr val="000000"/>
                </a:solidFill>
                <a:latin typeface="Arial" panose="020B0604020202020204" pitchFamily="34" charset="0"/>
              </a:rPr>
              <a:t>T</a:t>
            </a:r>
            <a:r>
              <a:rPr lang="en-US" sz="100" kern="1200" dirty="0">
                <a:solidFill>
                  <a:srgbClr val="000000"/>
                </a:solidFill>
                <a:latin typeface="Arial" panose="020B0604020202020204" pitchFamily="34" charset="0"/>
              </a:rPr>
              <a:t> </a:t>
            </a:r>
            <a:r>
              <a:rPr lang="en-US" sz="2200" kern="1200" dirty="0">
                <a:solidFill>
                  <a:srgbClr val="000000"/>
                </a:solidFill>
                <a:latin typeface="Arial" panose="020B0604020202020204" pitchFamily="34" charset="0"/>
              </a:rPr>
              <a:t>R), page views, </a:t>
            </a:r>
            <a:r>
              <a:rPr lang="en-US" sz="2200" kern="1200" dirty="0" err="1">
                <a:solidFill>
                  <a:srgbClr val="000000"/>
                </a:solidFill>
                <a:latin typeface="Arial" panose="020B0604020202020204" pitchFamily="34" charset="0"/>
              </a:rPr>
              <a:t>viewability</a:t>
            </a:r>
            <a:r>
              <a:rPr lang="en-US" sz="2200" kern="1200" dirty="0">
                <a:solidFill>
                  <a:srgbClr val="000000"/>
                </a:solidFill>
                <a:latin typeface="Arial" panose="020B0604020202020204" pitchFamily="34" charset="0"/>
              </a:rPr>
              <a:t> rate, stickiness, loyalty, reach, </a:t>
            </a:r>
            <a:r>
              <a:rPr lang="en-US" sz="2200" kern="1200" dirty="0" err="1">
                <a:solidFill>
                  <a:srgbClr val="000000"/>
                </a:solidFill>
                <a:latin typeface="Arial" panose="020B0604020202020204" pitchFamily="34" charset="0"/>
              </a:rPr>
              <a:t>recency</a:t>
            </a:r>
            <a:endParaRPr lang="en-US" sz="2200" kern="1200" dirty="0">
              <a:solidFill>
                <a:srgbClr val="000000"/>
              </a:solidFill>
              <a:latin typeface="Arial" panose="020B0604020202020204" pitchFamily="34" charset="0"/>
            </a:endParaRPr>
          </a:p>
          <a:p>
            <a:pPr marL="255651" lvl="0" indent="-255651">
              <a:spcAft>
                <a:spcPct val="0"/>
              </a:spcAft>
              <a:buSzPts val="2400"/>
              <a:tabLst/>
            </a:pPr>
            <a:r>
              <a:rPr lang="en-US" sz="2200" kern="1200" dirty="0">
                <a:solidFill>
                  <a:srgbClr val="000000"/>
                </a:solidFill>
                <a:latin typeface="Arial" panose="020B0604020202020204" pitchFamily="34" charset="0"/>
              </a:rPr>
              <a:t>Conversion to customer metrics</a:t>
            </a:r>
          </a:p>
          <a:p>
            <a:pPr marL="741553" lvl="1" indent="-284353">
              <a:spcAft>
                <a:spcPct val="0"/>
              </a:spcAft>
              <a:buSzPts val="2400"/>
            </a:pPr>
            <a:r>
              <a:rPr lang="en-US" sz="2200" kern="1200" dirty="0">
                <a:solidFill>
                  <a:srgbClr val="000000"/>
                </a:solidFill>
                <a:latin typeface="Arial" panose="020B0604020202020204" pitchFamily="34" charset="0"/>
              </a:rPr>
              <a:t>Acquisition rate, conversion rate, browse-to-buy ratio, cart conversion rate, abandonment rate</a:t>
            </a:r>
          </a:p>
          <a:p>
            <a:pPr marL="255651" lvl="0" indent="-255651">
              <a:spcAft>
                <a:spcPct val="0"/>
              </a:spcAft>
              <a:buSzPts val="2400"/>
              <a:tabLst/>
            </a:pPr>
            <a:r>
              <a:rPr lang="en-US" sz="2200" kern="1200" dirty="0">
                <a:solidFill>
                  <a:srgbClr val="000000"/>
                </a:solidFill>
                <a:latin typeface="Arial" panose="020B0604020202020204" pitchFamily="34" charset="0"/>
              </a:rPr>
              <a:t>Video ad metrics</a:t>
            </a:r>
          </a:p>
          <a:p>
            <a:pPr marL="741553" lvl="1" indent="-284353">
              <a:spcAft>
                <a:spcPct val="0"/>
              </a:spcAft>
              <a:buSzPts val="2400"/>
            </a:pPr>
            <a:r>
              <a:rPr lang="en-US" sz="2200" kern="1200" dirty="0">
                <a:solidFill>
                  <a:srgbClr val="000000"/>
                </a:solidFill>
                <a:latin typeface="Arial" panose="020B0604020202020204" pitchFamily="34" charset="0"/>
              </a:rPr>
              <a:t>View time, completion rate</a:t>
            </a:r>
          </a:p>
          <a:p>
            <a:pPr marL="255651" lvl="0" indent="-255651">
              <a:spcAft>
                <a:spcPct val="0"/>
              </a:spcAft>
              <a:buSzPts val="2400"/>
              <a:tabLst/>
            </a:pPr>
            <a:r>
              <a:rPr lang="en-US" sz="2200" kern="1200" dirty="0">
                <a:solidFill>
                  <a:srgbClr val="000000"/>
                </a:solidFill>
                <a:latin typeface="Arial" panose="020B0604020202020204" pitchFamily="34" charset="0"/>
              </a:rPr>
              <a:t>E-mail campaign metrics</a:t>
            </a:r>
          </a:p>
          <a:p>
            <a:pPr marL="741553" lvl="1" indent="-284353">
              <a:spcAft>
                <a:spcPct val="0"/>
              </a:spcAft>
              <a:buSzPts val="2400"/>
            </a:pPr>
            <a:r>
              <a:rPr lang="en-US" sz="2200" kern="1200" dirty="0">
                <a:solidFill>
                  <a:srgbClr val="000000"/>
                </a:solidFill>
                <a:latin typeface="Arial" panose="020B0604020202020204" pitchFamily="34" charset="0"/>
              </a:rPr>
              <a:t>Open rate, delivery rate, click-through rate, bounce-back rate</a:t>
            </a:r>
          </a:p>
        </p:txBody>
      </p:sp>
    </p:spTree>
    <p:extLst>
      <p:ext uri="{BB962C8B-B14F-4D97-AF65-F5344CB8AC3E}">
        <p14:creationId xmlns:p14="http://schemas.microsoft.com/office/powerpoint/2010/main" xmlns="" val="34698890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Consumers Online: The Internet Audience and Consumer Behavior </a:t>
            </a:r>
            <a:r>
              <a:rPr lang="en-US" sz="2000" b="0" kern="1200" dirty="0">
                <a:cs typeface="Times New Roman" panose="02020603050405020304" pitchFamily="18" charset="0"/>
              </a:rPr>
              <a:t>(2 of 3)</a:t>
            </a:r>
            <a:endParaRPr lang="en-IN" sz="2000" dirty="0"/>
          </a:p>
        </p:txBody>
      </p:sp>
      <p:sp>
        <p:nvSpPr>
          <p:cNvPr id="3" name="Content Placeholder 2"/>
          <p:cNvSpPr>
            <a:spLocks noGrp="1"/>
          </p:cNvSpPr>
          <p:nvPr>
            <p:ph sz="quarter" idx="13"/>
          </p:nvPr>
        </p:nvSpPr>
        <p:spPr>
          <a:xfrm>
            <a:off x="454025" y="1140311"/>
            <a:ext cx="8232775" cy="4753805"/>
          </a:xfrm>
        </p:spPr>
        <p:txBody>
          <a:bodyPr/>
          <a:lstStyle/>
          <a:p>
            <a:pPr marL="255651" lvl="0" indent="-255651">
              <a:spcAft>
                <a:spcPct val="0"/>
              </a:spcAft>
              <a:buSzPts val="2400"/>
              <a:tabLst/>
            </a:pPr>
            <a:r>
              <a:rPr lang="en-US" altLang="en-US" sz="2000" kern="1200" dirty="0">
                <a:solidFill>
                  <a:srgbClr val="000000"/>
                </a:solidFill>
              </a:rPr>
              <a:t>Broadband and mobile</a:t>
            </a:r>
          </a:p>
          <a:p>
            <a:pPr marL="741553" lvl="1" indent="-284353">
              <a:spcAft>
                <a:spcPct val="0"/>
              </a:spcAft>
              <a:buSzPts val="2400"/>
            </a:pPr>
            <a:r>
              <a:rPr lang="en-US" altLang="en-US" sz="2000" kern="1200" dirty="0">
                <a:solidFill>
                  <a:srgbClr val="000000"/>
                </a:solidFill>
              </a:rPr>
              <a:t>Significant inequalities in broadband access</a:t>
            </a:r>
          </a:p>
          <a:p>
            <a:pPr marL="741553" lvl="1" indent="-284353">
              <a:spcAft>
                <a:spcPct val="0"/>
              </a:spcAft>
              <a:buSzPts val="2400"/>
            </a:pPr>
            <a:r>
              <a:rPr lang="en-US" altLang="en-US" sz="2000" kern="1200" dirty="0">
                <a:solidFill>
                  <a:srgbClr val="000000"/>
                </a:solidFill>
              </a:rPr>
              <a:t>Older adults, lower income, lower educational levels</a:t>
            </a:r>
          </a:p>
          <a:p>
            <a:pPr marL="741553" lvl="1" indent="-284353">
              <a:spcAft>
                <a:spcPct val="0"/>
              </a:spcAft>
              <a:buSzPts val="2400"/>
            </a:pPr>
            <a:r>
              <a:rPr lang="en-US" altLang="en-US" sz="2000" kern="1200" dirty="0">
                <a:solidFill>
                  <a:srgbClr val="000000"/>
                </a:solidFill>
              </a:rPr>
              <a:t>Non-broadband household still accesses Internet via mobile or other locations</a:t>
            </a:r>
          </a:p>
          <a:p>
            <a:pPr marL="255651" lvl="0" indent="-255651">
              <a:spcAft>
                <a:spcPct val="0"/>
              </a:spcAft>
              <a:buSzPts val="2400"/>
              <a:tabLst/>
            </a:pPr>
            <a:r>
              <a:rPr lang="en-US" altLang="en-US" sz="2000" kern="1200" dirty="0">
                <a:solidFill>
                  <a:srgbClr val="000000"/>
                </a:solidFill>
              </a:rPr>
              <a:t>Community </a:t>
            </a:r>
            <a:r>
              <a:rPr lang="en-US" altLang="en-US" sz="2000" kern="1200" dirty="0" smtClean="0">
                <a:solidFill>
                  <a:srgbClr val="000000"/>
                </a:solidFill>
              </a:rPr>
              <a:t>effects</a:t>
            </a:r>
          </a:p>
          <a:p>
            <a:pPr marL="255651" lvl="0" indent="-255651">
              <a:spcAft>
                <a:spcPct val="0"/>
              </a:spcAft>
              <a:buSzPts val="2400"/>
              <a:tabLst/>
            </a:pPr>
            <a:r>
              <a:rPr lang="en-US" sz="1800" dirty="0" smtClean="0"/>
              <a:t>For a physical retail store, the most important factor in shaping sales is location,</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000000"/>
                </a:solidFill>
              </a:rPr>
              <a:t>Role of social emulation in consumption decisions</a:t>
            </a:r>
          </a:p>
          <a:p>
            <a:pPr marL="741553" lvl="1" indent="-284353">
              <a:spcAft>
                <a:spcPct val="0"/>
              </a:spcAft>
              <a:buSzPts val="2400"/>
            </a:pPr>
            <a:r>
              <a:rPr lang="en-US" altLang="ja-JP" sz="2000" kern="1200" dirty="0">
                <a:solidFill>
                  <a:srgbClr val="000000"/>
                </a:solidFill>
              </a:rPr>
              <a:t>“Connectedness</a:t>
            </a:r>
            <a:r>
              <a:rPr lang="en-US" altLang="ja-JP" sz="2000" kern="1200" dirty="0" smtClean="0">
                <a:solidFill>
                  <a:srgbClr val="000000"/>
                </a:solidFill>
              </a:rPr>
              <a:t>”: </a:t>
            </a:r>
            <a:r>
              <a:rPr lang="en-US" sz="2000" dirty="0" smtClean="0"/>
              <a:t>so-called neighborhood effects</a:t>
            </a:r>
            <a:endParaRPr lang="en-US" altLang="ja-JP" sz="2000" kern="1200" dirty="0">
              <a:solidFill>
                <a:srgbClr val="000000"/>
              </a:solidFill>
            </a:endParaRPr>
          </a:p>
          <a:p>
            <a:pPr marL="1144778" lvl="2" indent="-230378">
              <a:spcAft>
                <a:spcPct val="0"/>
              </a:spcAft>
              <a:buSzPts val="2400"/>
            </a:pPr>
            <a:r>
              <a:rPr lang="en-US" altLang="en-US" sz="2000" kern="1200" dirty="0">
                <a:solidFill>
                  <a:srgbClr val="000000"/>
                </a:solidFill>
              </a:rPr>
              <a:t>Top 10-15% are more </a:t>
            </a:r>
            <a:r>
              <a:rPr lang="en-US" altLang="en-US" sz="2000" kern="1200" dirty="0" smtClean="0">
                <a:solidFill>
                  <a:srgbClr val="000000"/>
                </a:solidFill>
              </a:rPr>
              <a:t>independent, </a:t>
            </a:r>
            <a:r>
              <a:rPr lang="en-US" sz="2000" dirty="0" smtClean="0"/>
              <a:t>iconoclasts.</a:t>
            </a:r>
            <a:endParaRPr lang="en-US" altLang="en-US" sz="2000" kern="1200" dirty="0">
              <a:solidFill>
                <a:srgbClr val="000000"/>
              </a:solidFill>
            </a:endParaRPr>
          </a:p>
          <a:p>
            <a:pPr marL="1144778" lvl="2" indent="-230378">
              <a:spcAft>
                <a:spcPct val="0"/>
              </a:spcAft>
              <a:buSzPts val="2400"/>
            </a:pPr>
            <a:r>
              <a:rPr lang="en-US" altLang="en-US" sz="2000" kern="1200" dirty="0">
                <a:solidFill>
                  <a:srgbClr val="000000"/>
                </a:solidFill>
              </a:rPr>
              <a:t>Middle 50% share more purchase patterns of </a:t>
            </a:r>
            <a:r>
              <a:rPr lang="en-US" altLang="en-US" sz="2000" kern="1200" dirty="0" smtClean="0">
                <a:solidFill>
                  <a:srgbClr val="000000"/>
                </a:solidFill>
              </a:rPr>
              <a:t>friends </a:t>
            </a:r>
            <a:r>
              <a:rPr lang="en-US" sz="2000" dirty="0" smtClean="0"/>
              <a:t>keeping up with the Joneses.</a:t>
            </a:r>
            <a:endParaRPr lang="en-US" altLang="en-US" sz="2000" kern="1200" dirty="0">
              <a:solidFill>
                <a:srgbClr val="000000"/>
              </a:solidFill>
            </a:endParaRPr>
          </a:p>
          <a:p>
            <a:pPr marL="741553" lvl="1" indent="-284353">
              <a:spcAft>
                <a:spcPct val="0"/>
              </a:spcAft>
              <a:buSzPts val="2400"/>
            </a:pPr>
            <a:r>
              <a:rPr lang="en-US" altLang="en-US" sz="2000" kern="1200" dirty="0">
                <a:solidFill>
                  <a:srgbClr val="000000"/>
                </a:solidFill>
              </a:rPr>
              <a:t>Recommender systems - co-purchase networks</a:t>
            </a:r>
          </a:p>
        </p:txBody>
      </p:sp>
    </p:spTree>
    <p:extLst>
      <p:ext uri="{BB962C8B-B14F-4D97-AF65-F5344CB8AC3E}">
        <p14:creationId xmlns:p14="http://schemas.microsoft.com/office/powerpoint/2010/main" xmlns="" val="111774609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kern="1200" dirty="0">
                <a:cs typeface="Times New Roman" panose="02020603050405020304" pitchFamily="18" charset="0"/>
              </a:rPr>
              <a:t>Figure 6.10 An Online Consumer Purchasing Model</a:t>
            </a:r>
            <a:endParaRPr lang="en-IN" sz="3200" dirty="0"/>
          </a:p>
        </p:txBody>
      </p:sp>
      <p:pic>
        <p:nvPicPr>
          <p:cNvPr id="5" name="Content Placeholder 4" descr="An illustration depicts an online consumer purchasing model. For a full description, see Notes. Press F6."/>
          <p:cNvPicPr>
            <a:picLocks noGrp="1" noChangeAspect="1"/>
          </p:cNvPicPr>
          <p:nvPr>
            <p:ph sz="quarter" idx="13"/>
          </p:nvPr>
        </p:nvPicPr>
        <p:blipFill rotWithShape="1">
          <a:blip r:embed="rId3"/>
          <a:srcRect b="4312"/>
          <a:stretch/>
        </p:blipFill>
        <p:spPr>
          <a:xfrm>
            <a:off x="1669345" y="1558925"/>
            <a:ext cx="5805310" cy="4544992"/>
          </a:xfrm>
          <a:prstGeom prst="rect">
            <a:avLst/>
          </a:prstGeom>
        </p:spPr>
      </p:pic>
    </p:spTree>
    <p:extLst>
      <p:ext uri="{BB962C8B-B14F-4D97-AF65-F5344CB8AC3E}">
        <p14:creationId xmlns:p14="http://schemas.microsoft.com/office/powerpoint/2010/main" xmlns="" val="78930612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57200" y="215371"/>
            <a:ext cx="8341112" cy="1097279"/>
          </a:xfrm>
        </p:spPr>
        <p:txBody>
          <a:bodyPr/>
          <a:lstStyle/>
          <a:p>
            <a:r>
              <a:rPr lang="en-US" sz="3200" kern="1200" dirty="0">
                <a:cs typeface="Times New Roman" panose="02020603050405020304" pitchFamily="18" charset="0"/>
              </a:rPr>
              <a:t>How Well Does Online Advertising Work?</a:t>
            </a:r>
            <a:endParaRPr lang="en-IN" sz="3200" dirty="0"/>
          </a:p>
        </p:txBody>
      </p:sp>
      <p:sp>
        <p:nvSpPr>
          <p:cNvPr id="7" name="Content Placeholder 6"/>
          <p:cNvSpPr>
            <a:spLocks noGrp="1"/>
          </p:cNvSpPr>
          <p:nvPr>
            <p:ph sz="quarter" idx="13"/>
          </p:nvPr>
        </p:nvSpPr>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Use R</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O</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I to measure ad campaign</a:t>
            </a:r>
          </a:p>
          <a:p>
            <a:pPr marL="255651" lvl="0" indent="-255651">
              <a:spcAft>
                <a:spcPct val="0"/>
              </a:spcAft>
              <a:buSzPts val="2400"/>
              <a:tabLst/>
            </a:pPr>
            <a:r>
              <a:rPr lang="en-US" kern="1200" dirty="0">
                <a:solidFill>
                  <a:srgbClr val="000000"/>
                </a:solidFill>
                <a:latin typeface="Arial" panose="020B0604020202020204" pitchFamily="34" charset="0"/>
              </a:rPr>
              <a:t>Difficulty of cross-platform attribution</a:t>
            </a:r>
          </a:p>
          <a:p>
            <a:pPr marL="255651" lvl="0" indent="-255651">
              <a:spcAft>
                <a:spcPct val="0"/>
              </a:spcAft>
              <a:buSzPts val="2400"/>
              <a:tabLst/>
            </a:pPr>
            <a:r>
              <a:rPr lang="en-US" kern="1200" dirty="0">
                <a:solidFill>
                  <a:srgbClr val="000000"/>
                </a:solidFill>
                <a:latin typeface="Arial" panose="020B0604020202020204" pitchFamily="34" charset="0"/>
              </a:rPr>
              <a:t>Highest click-through rates: Search engine ads, permission e-mail campaigns</a:t>
            </a:r>
          </a:p>
          <a:p>
            <a:pPr marL="255651" lvl="0" indent="-255651">
              <a:spcAft>
                <a:spcPct val="0"/>
              </a:spcAft>
              <a:buSzPts val="2400"/>
              <a:tabLst/>
            </a:pPr>
            <a:r>
              <a:rPr lang="en-US" kern="1200" dirty="0">
                <a:solidFill>
                  <a:srgbClr val="000000"/>
                </a:solidFill>
                <a:latin typeface="Arial" panose="020B0604020202020204" pitchFamily="34" charset="0"/>
              </a:rPr>
              <a:t>Online channels compare favorably with traditional</a:t>
            </a:r>
          </a:p>
          <a:p>
            <a:pPr marL="255651" lvl="0" indent="-255651">
              <a:spcAft>
                <a:spcPct val="0"/>
              </a:spcAft>
              <a:buSzPts val="2400"/>
              <a:tabLst/>
            </a:pPr>
            <a:r>
              <a:rPr lang="en-US" kern="1200" dirty="0">
                <a:solidFill>
                  <a:srgbClr val="000000"/>
                </a:solidFill>
                <a:latin typeface="Arial" panose="020B0604020202020204" pitchFamily="34" charset="0"/>
              </a:rPr>
              <a:t>Most powerful marketing campaigns use multiple channels, including online, catalog, T</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V, radio, newspapers, stores</a:t>
            </a:r>
          </a:p>
        </p:txBody>
      </p:sp>
    </p:spTree>
    <p:extLst>
      <p:ext uri="{BB962C8B-B14F-4D97-AF65-F5344CB8AC3E}">
        <p14:creationId xmlns:p14="http://schemas.microsoft.com/office/powerpoint/2010/main" xmlns="" val="183978476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dirty="0">
                <a:cs typeface="Times New Roman" panose="02020603050405020304" pitchFamily="18" charset="0"/>
              </a:rPr>
              <a:t>The Costs of Online Advertising</a:t>
            </a:r>
            <a:endParaRPr lang="en-IN" dirty="0"/>
          </a:p>
        </p:txBody>
      </p:sp>
      <p:sp>
        <p:nvSpPr>
          <p:cNvPr id="7" name="Content Placeholder 6"/>
          <p:cNvSpPr>
            <a:spLocks noGrp="1"/>
          </p:cNvSpPr>
          <p:nvPr>
            <p:ph sz="quarter" idx="13"/>
          </p:nvPr>
        </p:nvSpPr>
        <p:spPr>
          <a:xfrm>
            <a:off x="457200" y="1554920"/>
            <a:ext cx="7449015" cy="466333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Pricing models</a:t>
            </a:r>
          </a:p>
          <a:p>
            <a:pPr marL="741553" lvl="1" indent="-284353">
              <a:spcAft>
                <a:spcPct val="0"/>
              </a:spcAft>
              <a:buSzPts val="2400"/>
            </a:pPr>
            <a:r>
              <a:rPr lang="en-US" kern="1200" dirty="0">
                <a:solidFill>
                  <a:srgbClr val="000000"/>
                </a:solidFill>
                <a:latin typeface="Arial" panose="020B0604020202020204" pitchFamily="34" charset="0"/>
              </a:rPr>
              <a:t>Barter, cost per thousand (C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 cost per click (C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C), cost per action (C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A), hybrid, sponsorship</a:t>
            </a:r>
          </a:p>
          <a:p>
            <a:pPr marL="255651" lvl="0" indent="-255651">
              <a:spcAft>
                <a:spcPct val="0"/>
              </a:spcAft>
              <a:buSzPts val="2400"/>
              <a:tabLst/>
            </a:pPr>
            <a:r>
              <a:rPr lang="en-US" kern="1200" dirty="0">
                <a:solidFill>
                  <a:srgbClr val="000000"/>
                </a:solidFill>
                <a:latin typeface="Arial" panose="020B0604020202020204" pitchFamily="34" charset="0"/>
              </a:rPr>
              <a:t>Measuring issues</a:t>
            </a:r>
          </a:p>
          <a:p>
            <a:pPr marL="741553" lvl="1" indent="-284353">
              <a:spcAft>
                <a:spcPct val="0"/>
              </a:spcAft>
              <a:buSzPts val="2400"/>
            </a:pPr>
            <a:r>
              <a:rPr lang="en-US" kern="1200" dirty="0">
                <a:solidFill>
                  <a:srgbClr val="000000"/>
                </a:solidFill>
                <a:latin typeface="Arial" panose="020B0604020202020204" pitchFamily="34" charset="0"/>
              </a:rPr>
              <a:t>Correlating online marketing to online or offline sales</a:t>
            </a:r>
          </a:p>
          <a:p>
            <a:pPr marL="255651" lvl="0" indent="-255651">
              <a:spcAft>
                <a:spcPct val="0"/>
              </a:spcAft>
              <a:buSzPts val="2400"/>
              <a:tabLst/>
            </a:pPr>
            <a:r>
              <a:rPr lang="en-US" kern="1200" dirty="0">
                <a:solidFill>
                  <a:srgbClr val="000000"/>
                </a:solidFill>
                <a:latin typeface="Arial" panose="020B0604020202020204" pitchFamily="34" charset="0"/>
              </a:rPr>
              <a:t>In general, online marketing is more expensive on 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 basis, but more efficient in producing sales</a:t>
            </a:r>
          </a:p>
          <a:p>
            <a:pPr marL="255651" lvl="0" indent="-255651">
              <a:spcAft>
                <a:spcPct val="0"/>
              </a:spcAft>
              <a:buSzPts val="2400"/>
              <a:tabLst/>
            </a:pPr>
            <a:r>
              <a:rPr lang="en-US" kern="1200" dirty="0">
                <a:solidFill>
                  <a:srgbClr val="000000"/>
                </a:solidFill>
                <a:latin typeface="Arial" panose="020B0604020202020204" pitchFamily="34" charset="0"/>
              </a:rPr>
              <a:t>Effective cost-per-thousand (e</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C</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P</a:t>
            </a:r>
            <a:r>
              <a:rPr lang="en-US" sz="100" kern="1200" dirty="0">
                <a:solidFill>
                  <a:srgbClr val="000000"/>
                </a:solidFill>
                <a:latin typeface="Arial" panose="020B0604020202020204" pitchFamily="34" charset="0"/>
              </a:rPr>
              <a:t> </a:t>
            </a:r>
            <a:r>
              <a:rPr lang="en-US" kern="1200" dirty="0">
                <a:solidFill>
                  <a:srgbClr val="000000"/>
                </a:solidFill>
                <a:latin typeface="Arial" panose="020B0604020202020204" pitchFamily="34" charset="0"/>
              </a:rPr>
              <a:t>M)</a:t>
            </a:r>
          </a:p>
        </p:txBody>
      </p:sp>
    </p:spTree>
    <p:extLst>
      <p:ext uri="{BB962C8B-B14F-4D97-AF65-F5344CB8AC3E}">
        <p14:creationId xmlns:p14="http://schemas.microsoft.com/office/powerpoint/2010/main" xmlns="" val="29894548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dirty="0">
                <a:cs typeface="Times New Roman" panose="02020603050405020304" pitchFamily="18" charset="0"/>
              </a:rPr>
              <a:t>Marketing Analytics</a:t>
            </a:r>
            <a:endParaRPr lang="en-IN" dirty="0"/>
          </a:p>
        </p:txBody>
      </p:sp>
      <p:sp>
        <p:nvSpPr>
          <p:cNvPr id="7" name="Content Placeholder 6"/>
          <p:cNvSpPr>
            <a:spLocks noGrp="1"/>
          </p:cNvSpPr>
          <p:nvPr>
            <p:ph sz="quarter" idx="13"/>
          </p:nvPr>
        </p:nvSpPr>
        <p:spPr>
          <a:xfrm>
            <a:off x="457200" y="1554920"/>
            <a:ext cx="8232775" cy="4753805"/>
          </a:xfrm>
        </p:spPr>
        <p:txBody>
          <a:bodyPr/>
          <a:lstStyle/>
          <a:p>
            <a:pPr marL="255651" lvl="0" indent="-255651">
              <a:spcAft>
                <a:spcPct val="0"/>
              </a:spcAft>
              <a:buSzPts val="2400"/>
              <a:tabLst/>
            </a:pPr>
            <a:r>
              <a:rPr lang="en-US" sz="2200" kern="1200" dirty="0">
                <a:solidFill>
                  <a:srgbClr val="000000"/>
                </a:solidFill>
                <a:latin typeface="Arial" panose="020B0604020202020204" pitchFamily="34" charset="0"/>
              </a:rPr>
              <a:t>Software that analyzes data at each stage of the customer conversion process</a:t>
            </a:r>
          </a:p>
          <a:p>
            <a:pPr marL="741553" lvl="1" indent="-284353">
              <a:spcAft>
                <a:spcPct val="0"/>
              </a:spcAft>
              <a:buSzPts val="2400"/>
            </a:pPr>
            <a:r>
              <a:rPr lang="en-US" sz="2200" kern="1200" dirty="0">
                <a:solidFill>
                  <a:srgbClr val="000000"/>
                </a:solidFill>
                <a:latin typeface="Arial" panose="020B0604020202020204" pitchFamily="34" charset="0"/>
              </a:rPr>
              <a:t>Awareness</a:t>
            </a:r>
          </a:p>
          <a:p>
            <a:pPr marL="741553" lvl="1" indent="-284353">
              <a:spcAft>
                <a:spcPct val="0"/>
              </a:spcAft>
              <a:buSzPts val="2400"/>
            </a:pPr>
            <a:r>
              <a:rPr lang="en-US" sz="2200" kern="1200" dirty="0">
                <a:solidFill>
                  <a:srgbClr val="000000"/>
                </a:solidFill>
                <a:latin typeface="Arial" panose="020B0604020202020204" pitchFamily="34" charset="0"/>
              </a:rPr>
              <a:t>Engagement</a:t>
            </a:r>
          </a:p>
          <a:p>
            <a:pPr marL="741553" lvl="1" indent="-284353">
              <a:spcAft>
                <a:spcPct val="0"/>
              </a:spcAft>
              <a:buSzPts val="2400"/>
            </a:pPr>
            <a:r>
              <a:rPr lang="en-US" sz="2200" kern="1200" dirty="0">
                <a:solidFill>
                  <a:srgbClr val="000000"/>
                </a:solidFill>
                <a:latin typeface="Arial" panose="020B0604020202020204" pitchFamily="34" charset="0"/>
              </a:rPr>
              <a:t>Interaction</a:t>
            </a:r>
          </a:p>
          <a:p>
            <a:pPr marL="741553" lvl="1" indent="-284353">
              <a:spcAft>
                <a:spcPct val="0"/>
              </a:spcAft>
              <a:buSzPts val="2400"/>
            </a:pPr>
            <a:r>
              <a:rPr lang="en-US" sz="2200" kern="1200" dirty="0">
                <a:solidFill>
                  <a:srgbClr val="000000"/>
                </a:solidFill>
                <a:latin typeface="Arial" panose="020B0604020202020204" pitchFamily="34" charset="0"/>
              </a:rPr>
              <a:t>Purchase activity</a:t>
            </a:r>
          </a:p>
          <a:p>
            <a:pPr marL="741553" lvl="1" indent="-284353">
              <a:spcAft>
                <a:spcPct val="0"/>
              </a:spcAft>
              <a:buSzPts val="2400"/>
            </a:pPr>
            <a:r>
              <a:rPr lang="en-US" sz="2200" kern="1200" dirty="0">
                <a:solidFill>
                  <a:srgbClr val="000000"/>
                </a:solidFill>
                <a:latin typeface="Arial" panose="020B0604020202020204" pitchFamily="34" charset="0"/>
              </a:rPr>
              <a:t>Loyalty and post-purchase</a:t>
            </a:r>
          </a:p>
          <a:p>
            <a:pPr marL="255651" lvl="0" indent="-255651">
              <a:spcAft>
                <a:spcPct val="0"/>
              </a:spcAft>
              <a:buSzPts val="2400"/>
              <a:tabLst/>
            </a:pPr>
            <a:r>
              <a:rPr lang="en-US" sz="2200" kern="1200" dirty="0">
                <a:solidFill>
                  <a:srgbClr val="000000"/>
                </a:solidFill>
                <a:latin typeface="Arial" panose="020B0604020202020204" pitchFamily="34" charset="0"/>
              </a:rPr>
              <a:t>Helps managers</a:t>
            </a:r>
          </a:p>
          <a:p>
            <a:pPr marL="741553" lvl="1" indent="-284353">
              <a:spcAft>
                <a:spcPct val="0"/>
              </a:spcAft>
              <a:buSzPts val="2400"/>
            </a:pPr>
            <a:r>
              <a:rPr lang="en-US" sz="2200" kern="1200" dirty="0">
                <a:solidFill>
                  <a:srgbClr val="000000"/>
                </a:solidFill>
                <a:latin typeface="Arial" panose="020B0604020202020204" pitchFamily="34" charset="0"/>
              </a:rPr>
              <a:t>Optimize R</a:t>
            </a:r>
            <a:r>
              <a:rPr lang="en-US" sz="100" kern="1200" dirty="0">
                <a:solidFill>
                  <a:srgbClr val="000000"/>
                </a:solidFill>
                <a:latin typeface="Arial" panose="020B0604020202020204" pitchFamily="34" charset="0"/>
              </a:rPr>
              <a:t> </a:t>
            </a:r>
            <a:r>
              <a:rPr lang="en-US" sz="2200" kern="1200" dirty="0">
                <a:solidFill>
                  <a:srgbClr val="000000"/>
                </a:solidFill>
                <a:latin typeface="Arial" panose="020B0604020202020204" pitchFamily="34" charset="0"/>
              </a:rPr>
              <a:t>O</a:t>
            </a:r>
            <a:r>
              <a:rPr lang="en-US" sz="100" kern="1200" dirty="0">
                <a:solidFill>
                  <a:srgbClr val="000000"/>
                </a:solidFill>
                <a:latin typeface="Arial" panose="020B0604020202020204" pitchFamily="34" charset="0"/>
              </a:rPr>
              <a:t> </a:t>
            </a:r>
            <a:r>
              <a:rPr lang="en-US" sz="2200" kern="1200" dirty="0">
                <a:solidFill>
                  <a:srgbClr val="000000"/>
                </a:solidFill>
                <a:latin typeface="Arial" panose="020B0604020202020204" pitchFamily="34" charset="0"/>
              </a:rPr>
              <a:t>I on website and marketing efforts</a:t>
            </a:r>
          </a:p>
          <a:p>
            <a:pPr marL="741553" lvl="1" indent="-284353">
              <a:spcAft>
                <a:spcPct val="0"/>
              </a:spcAft>
              <a:buSzPts val="2400"/>
            </a:pPr>
            <a:r>
              <a:rPr lang="en-US" sz="2200" kern="1200" dirty="0">
                <a:solidFill>
                  <a:srgbClr val="000000"/>
                </a:solidFill>
                <a:latin typeface="Arial" panose="020B0604020202020204" pitchFamily="34" charset="0"/>
              </a:rPr>
              <a:t>Build detailed customer profiles</a:t>
            </a:r>
          </a:p>
          <a:p>
            <a:pPr marL="741553" lvl="1" indent="-284353">
              <a:spcAft>
                <a:spcPct val="0"/>
              </a:spcAft>
              <a:buSzPts val="2400"/>
            </a:pPr>
            <a:r>
              <a:rPr lang="en-US" sz="2200" kern="1200" dirty="0">
                <a:solidFill>
                  <a:srgbClr val="000000"/>
                </a:solidFill>
                <a:latin typeface="Arial" panose="020B0604020202020204" pitchFamily="34" charset="0"/>
              </a:rPr>
              <a:t>Measure impact of marketing campaigns</a:t>
            </a:r>
          </a:p>
        </p:txBody>
      </p:sp>
    </p:spTree>
    <p:extLst>
      <p:ext uri="{BB962C8B-B14F-4D97-AF65-F5344CB8AC3E}">
        <p14:creationId xmlns:p14="http://schemas.microsoft.com/office/powerpoint/2010/main" xmlns="" val="387324676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z="3200" kern="1200" dirty="0">
                <a:cs typeface="Times New Roman" panose="02020603050405020304" pitchFamily="18" charset="0"/>
              </a:rPr>
              <a:t>Figure 6.11 Web Analytics and the Online Purchasing Process</a:t>
            </a:r>
            <a:endParaRPr lang="en-IN" sz="3200" dirty="0"/>
          </a:p>
        </p:txBody>
      </p:sp>
      <p:pic>
        <p:nvPicPr>
          <p:cNvPr id="5" name="Content Placeholder 4" descr="An illustration depicts marketing analytics and the online purchasing process model. For a full description, see Notes. Press F6."/>
          <p:cNvPicPr>
            <a:picLocks noGrp="1" noChangeAspect="1"/>
          </p:cNvPicPr>
          <p:nvPr>
            <p:ph sz="quarter" idx="13"/>
          </p:nvPr>
        </p:nvPicPr>
        <p:blipFill rotWithShape="1">
          <a:blip r:embed="rId3"/>
          <a:srcRect b="5663"/>
          <a:stretch/>
        </p:blipFill>
        <p:spPr>
          <a:xfrm>
            <a:off x="457200" y="1687450"/>
            <a:ext cx="8229600" cy="4238338"/>
          </a:xfrm>
          <a:prstGeom prst="rect">
            <a:avLst/>
          </a:prstGeom>
        </p:spPr>
      </p:pic>
    </p:spTree>
    <p:extLst>
      <p:ext uri="{BB962C8B-B14F-4D97-AF65-F5344CB8AC3E}">
        <p14:creationId xmlns:p14="http://schemas.microsoft.com/office/powerpoint/2010/main" xmlns="" val="40183476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kern="1200" dirty="0">
                <a:cs typeface="Times New Roman" panose="02020603050405020304" pitchFamily="18" charset="0"/>
              </a:rPr>
              <a:t>Careers in </a:t>
            </a:r>
            <a:r>
              <a:rPr lang="pt-BR" kern="1200" dirty="0">
                <a:cs typeface="Times New Roman" panose="02020603050405020304" pitchFamily="18" charset="0"/>
              </a:rPr>
              <a:t>E-commerce</a:t>
            </a:r>
            <a:endParaRPr lang="en-IN" dirty="0"/>
          </a:p>
        </p:txBody>
      </p:sp>
      <p:sp>
        <p:nvSpPr>
          <p:cNvPr id="7" name="Content Placeholder 6"/>
          <p:cNvSpPr>
            <a:spLocks noGrp="1"/>
          </p:cNvSpPr>
          <p:nvPr>
            <p:ph sz="quarter" idx="13"/>
          </p:nvPr>
        </p:nvSpPr>
        <p:spPr>
          <a:xfrm>
            <a:off x="457200" y="1554920"/>
            <a:ext cx="7280031" cy="2679455"/>
          </a:xfrm>
        </p:spPr>
        <p:txBody>
          <a:bodyPr/>
          <a:lstStyle/>
          <a:p>
            <a:pPr marL="255651" lvl="0" indent="-255651">
              <a:spcAft>
                <a:spcPct val="0"/>
              </a:spcAft>
              <a:buSzPts val="2400"/>
              <a:tabLst/>
            </a:pPr>
            <a:r>
              <a:rPr lang="en-US" kern="1200" dirty="0">
                <a:solidFill>
                  <a:srgbClr val="000000"/>
                </a:solidFill>
                <a:latin typeface="Arial" panose="020B0604020202020204" pitchFamily="34" charset="0"/>
              </a:rPr>
              <a:t>Position: Digital Marketing Assistant</a:t>
            </a:r>
          </a:p>
          <a:p>
            <a:pPr marL="255651" lvl="0" indent="-255651">
              <a:spcAft>
                <a:spcPct val="0"/>
              </a:spcAft>
              <a:buSzPts val="2400"/>
              <a:tabLst/>
            </a:pPr>
            <a:r>
              <a:rPr lang="en-US" kern="1200" dirty="0">
                <a:solidFill>
                  <a:srgbClr val="000000"/>
                </a:solidFill>
                <a:latin typeface="Arial" panose="020B0604020202020204" pitchFamily="34" charset="0"/>
              </a:rPr>
              <a:t>Qualification/Skills</a:t>
            </a:r>
          </a:p>
          <a:p>
            <a:pPr marL="255651" lvl="0" indent="-255651">
              <a:spcAft>
                <a:spcPct val="0"/>
              </a:spcAft>
              <a:buSzPts val="2400"/>
              <a:tabLst/>
            </a:pPr>
            <a:r>
              <a:rPr lang="en-US" kern="1200" dirty="0">
                <a:solidFill>
                  <a:srgbClr val="000000"/>
                </a:solidFill>
                <a:latin typeface="Arial" panose="020B0604020202020204" pitchFamily="34" charset="0"/>
              </a:rPr>
              <a:t>Preparing for the Interview</a:t>
            </a:r>
          </a:p>
          <a:p>
            <a:pPr marL="255651" lvl="0" indent="-255651">
              <a:spcAft>
                <a:spcPct val="0"/>
              </a:spcAft>
              <a:buSzPts val="2400"/>
              <a:tabLst/>
            </a:pPr>
            <a:r>
              <a:rPr lang="en-US" kern="1200" dirty="0">
                <a:solidFill>
                  <a:srgbClr val="000000"/>
                </a:solidFill>
                <a:latin typeface="Arial" panose="020B0604020202020204" pitchFamily="34" charset="0"/>
              </a:rPr>
              <a:t>Possible Interview Questions</a:t>
            </a:r>
          </a:p>
        </p:txBody>
      </p:sp>
    </p:spTree>
    <p:extLst>
      <p:ext uri="{BB962C8B-B14F-4D97-AF65-F5344CB8AC3E}">
        <p14:creationId xmlns:p14="http://schemas.microsoft.com/office/powerpoint/2010/main" xmlns="" val="5985929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384"/>
        <p:cNvGrpSpPr/>
        <p:nvPr/>
      </p:nvGrpSpPr>
      <p:grpSpPr>
        <a:xfrm>
          <a:off x="0" y="0"/>
          <a:ext cx="0" cy="0"/>
          <a:chOff x="0" y="0"/>
          <a:chExt cx="0" cy="0"/>
        </a:xfrm>
      </p:grpSpPr>
      <p:sp>
        <p:nvSpPr>
          <p:cNvPr id="5" name="Title 4">
            <a:extLst>
              <a:ext uri="{FF2B5EF4-FFF2-40B4-BE49-F238E27FC236}">
                <a16:creationId xmlns:a16="http://schemas.microsoft.com/office/drawing/2014/main" xmlns="" id="{E47FF819-0D5D-491A-BF8F-B42813E7390C}"/>
              </a:ext>
            </a:extLst>
          </p:cNvPr>
          <p:cNvSpPr>
            <a:spLocks noGrp="1"/>
          </p:cNvSpPr>
          <p:nvPr>
            <p:ph type="title"/>
          </p:nvPr>
        </p:nvSpPr>
        <p:spPr/>
        <p:txBody>
          <a:bodyPr/>
          <a:lstStyle/>
          <a:p>
            <a:r>
              <a:rPr lang="en-US" dirty="0"/>
              <a:t>Copyright</a:t>
            </a:r>
          </a:p>
        </p:txBody>
      </p:sp>
      <p:pic>
        <p:nvPicPr>
          <p:cNvPr id="7" name="Graphic 6" descr="Warning">
            <a:extLst>
              <a:ext uri="{FF2B5EF4-FFF2-40B4-BE49-F238E27FC236}">
                <a16:creationId xmlns:a16="http://schemas.microsoft.com/office/drawing/2014/main" xmlns="" id="{C06FB2D2-3F36-42C9-A5A6-B6234DC54C96}"/>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246184" y="2317359"/>
            <a:ext cx="1277815" cy="1434026"/>
          </a:xfrm>
          <a:prstGeom prst="rect">
            <a:avLst/>
          </a:prstGeom>
        </p:spPr>
      </p:pic>
      <p:sp>
        <p:nvSpPr>
          <p:cNvPr id="2" name="Text Placeholder 1">
            <a:extLst>
              <a:ext uri="{FF2B5EF4-FFF2-40B4-BE49-F238E27FC236}">
                <a16:creationId xmlns:a16="http://schemas.microsoft.com/office/drawing/2014/main" xmlns="" id="{AD5FAE7B-F718-4307-B112-AD6256157E8F}"/>
              </a:ext>
            </a:extLst>
          </p:cNvPr>
          <p:cNvSpPr>
            <a:spLocks noGrp="1"/>
          </p:cNvSpPr>
          <p:nvPr>
            <p:ph type="body" idx="4294967295"/>
          </p:nvPr>
        </p:nvSpPr>
        <p:spPr>
          <a:xfrm>
            <a:off x="1606061" y="1852246"/>
            <a:ext cx="6858001" cy="2854836"/>
          </a:xfrm>
          <a:ln/>
        </p:spPr>
        <p:style>
          <a:lnRef idx="2">
            <a:schemeClr val="dk1"/>
          </a:lnRef>
          <a:fillRef idx="1">
            <a:schemeClr val="lt1"/>
          </a:fillRef>
          <a:effectRef idx="0">
            <a:schemeClr val="dk1"/>
          </a:effectRef>
          <a:fontRef idx="minor">
            <a:schemeClr val="dk1"/>
          </a:fontRef>
        </p:style>
        <p:txBody>
          <a:bodyPr lIns="182880" tIns="182880" rIns="182880" bIns="182880" anchor="ctr"/>
          <a:lstStyle/>
          <a:p>
            <a:pPr marL="101600" indent="0">
              <a:buNone/>
            </a:pPr>
            <a:r>
              <a:rPr lang="en-US" b="1" dirty="0"/>
              <a:t>This work is protected by United States copyright laws and is</a:t>
            </a:r>
            <a:r>
              <a:rPr lang="en-US" b="1" baseline="0" dirty="0"/>
              <a:t> </a:t>
            </a:r>
            <a:r>
              <a:rPr lang="en-US" b="1" dirty="0"/>
              <a:t>provided solely for the use of instructors in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to honor the intended pedagogical purposes and the needs of other instructors who rely on these materials.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Consumers Online: The Internet Audience and Consumer Behavior </a:t>
            </a:r>
            <a:r>
              <a:rPr lang="en-US" sz="2000" b="0" kern="1200" dirty="0">
                <a:cs typeface="Times New Roman" panose="02020603050405020304" pitchFamily="18" charset="0"/>
              </a:rPr>
              <a:t>(3 of 3)</a:t>
            </a:r>
            <a:endParaRPr lang="en-IN" sz="2000" dirty="0"/>
          </a:p>
        </p:txBody>
      </p:sp>
      <p:sp>
        <p:nvSpPr>
          <p:cNvPr id="3" name="Content Placeholder 2"/>
          <p:cNvSpPr>
            <a:spLocks noGrp="1"/>
          </p:cNvSpPr>
          <p:nvPr>
            <p:ph sz="quarter" idx="13"/>
          </p:nvPr>
        </p:nvSpPr>
        <p:spPr>
          <a:xfrm>
            <a:off x="457200" y="1312650"/>
            <a:ext cx="8045532" cy="4255037"/>
          </a:xfrm>
        </p:spPr>
        <p:txBody>
          <a:bodyPr/>
          <a:lstStyle/>
          <a:p>
            <a:pPr marL="255651" lvl="0" indent="-255651">
              <a:spcAft>
                <a:spcPct val="0"/>
              </a:spcAft>
              <a:buSzPts val="2400"/>
              <a:tabLst/>
            </a:pPr>
            <a:r>
              <a:rPr lang="en-US" sz="1800" kern="1200" dirty="0">
                <a:solidFill>
                  <a:srgbClr val="000000"/>
                </a:solidFill>
                <a:latin typeface="Arial" panose="020B0604020202020204" pitchFamily="34" charset="0"/>
              </a:rPr>
              <a:t>Consumer behavior models</a:t>
            </a:r>
          </a:p>
          <a:p>
            <a:pPr marL="741553" lvl="1" indent="-284353">
              <a:spcAft>
                <a:spcPct val="0"/>
              </a:spcAft>
              <a:buSzPts val="2400"/>
            </a:pPr>
            <a:r>
              <a:rPr lang="en-US" sz="1800" kern="1200" dirty="0">
                <a:solidFill>
                  <a:srgbClr val="000000"/>
                </a:solidFill>
                <a:latin typeface="Arial" panose="020B0604020202020204" pitchFamily="34" charset="0"/>
              </a:rPr>
              <a:t>Study of consumer behavior; social science </a:t>
            </a:r>
            <a:r>
              <a:rPr lang="en-US" sz="1800" kern="1200" dirty="0" smtClean="0">
                <a:solidFill>
                  <a:srgbClr val="000000"/>
                </a:solidFill>
                <a:latin typeface="Arial" panose="020B0604020202020204" pitchFamily="34" charset="0"/>
              </a:rPr>
              <a:t>discipline </a:t>
            </a:r>
            <a:r>
              <a:rPr lang="en-US" sz="1800" dirty="0" smtClean="0"/>
              <a:t>that attempts to model and understand the behavior of humans in a marketplace</a:t>
            </a:r>
            <a:endParaRPr lang="en-US" sz="1800" kern="1200" dirty="0">
              <a:solidFill>
                <a:srgbClr val="000000"/>
              </a:solidFill>
              <a:latin typeface="Arial" panose="020B0604020202020204" pitchFamily="34" charset="0"/>
            </a:endParaRPr>
          </a:p>
          <a:p>
            <a:pPr marL="741553" lvl="1" indent="-284353">
              <a:spcAft>
                <a:spcPct val="0"/>
              </a:spcAft>
              <a:buSzPts val="2400"/>
            </a:pPr>
            <a:r>
              <a:rPr lang="en-US" sz="1800" kern="1200" dirty="0">
                <a:solidFill>
                  <a:srgbClr val="000000"/>
                </a:solidFill>
                <a:latin typeface="Arial" panose="020B0604020202020204" pitchFamily="34" charset="0"/>
              </a:rPr>
              <a:t>Attempt to predict or explain wide range of consumer decisions</a:t>
            </a:r>
          </a:p>
          <a:p>
            <a:pPr marL="741553" lvl="1" indent="-284353">
              <a:spcAft>
                <a:spcPct val="0"/>
              </a:spcAft>
              <a:buSzPts val="2400"/>
            </a:pPr>
            <a:r>
              <a:rPr lang="en-US" sz="1800" kern="1200" dirty="0">
                <a:solidFill>
                  <a:srgbClr val="000000"/>
                </a:solidFill>
                <a:latin typeface="Arial" panose="020B0604020202020204" pitchFamily="34" charset="0"/>
              </a:rPr>
              <a:t>Based on background demographic factors and other intervening, more immediate </a:t>
            </a:r>
            <a:r>
              <a:rPr lang="en-US" sz="1800" kern="1200" dirty="0" smtClean="0">
                <a:solidFill>
                  <a:srgbClr val="000000"/>
                </a:solidFill>
                <a:latin typeface="Arial" panose="020B0604020202020204" pitchFamily="34" charset="0"/>
              </a:rPr>
              <a:t>variables</a:t>
            </a:r>
          </a:p>
          <a:p>
            <a:pPr marL="741553" lvl="1" indent="-284353">
              <a:spcAft>
                <a:spcPct val="0"/>
              </a:spcAft>
              <a:buSzPts val="2400"/>
            </a:pPr>
            <a:r>
              <a:rPr lang="en-US" sz="1800" dirty="0" smtClean="0"/>
              <a:t>Research online, followed by purchase offline (sometimes referred to as ROPO or </a:t>
            </a:r>
            <a:r>
              <a:rPr lang="en-US" sz="1800" dirty="0" err="1" smtClean="0"/>
              <a:t>webrooming</a:t>
            </a:r>
            <a:r>
              <a:rPr lang="en-US" sz="1800" dirty="0" smtClean="0"/>
              <a:t>),</a:t>
            </a:r>
          </a:p>
          <a:p>
            <a:pPr marL="741553" lvl="1" indent="-284353">
              <a:spcAft>
                <a:spcPct val="0"/>
              </a:spcAft>
              <a:buSzPts val="2400"/>
            </a:pPr>
            <a:r>
              <a:rPr lang="en-US" sz="1800" dirty="0" err="1" smtClean="0"/>
              <a:t>Showrooming</a:t>
            </a:r>
            <a:r>
              <a:rPr lang="en-US" sz="1800" dirty="0" smtClean="0"/>
              <a:t> effect where consumers shop in stores and then purchase online. T</a:t>
            </a:r>
            <a:endParaRPr lang="en-US" sz="1800" kern="1200" dirty="0">
              <a:solidFill>
                <a:srgbClr val="000000"/>
              </a:solidFill>
              <a:latin typeface="Arial" panose="020B0604020202020204" pitchFamily="34" charset="0"/>
            </a:endParaRPr>
          </a:p>
          <a:p>
            <a:pPr marL="255651" lvl="0" indent="-255651">
              <a:spcAft>
                <a:spcPct val="0"/>
              </a:spcAft>
              <a:buSzPts val="2400"/>
              <a:tabLst/>
            </a:pPr>
            <a:r>
              <a:rPr lang="en-US" sz="1800" kern="1200" dirty="0">
                <a:solidFill>
                  <a:srgbClr val="000000"/>
                </a:solidFill>
                <a:latin typeface="Arial" panose="020B0604020202020204" pitchFamily="34" charset="0"/>
              </a:rPr>
              <a:t>Profiles of online consumers</a:t>
            </a:r>
          </a:p>
          <a:p>
            <a:pPr marL="741553" lvl="1" indent="-284353">
              <a:spcAft>
                <a:spcPct val="0"/>
              </a:spcAft>
              <a:buSzPts val="2400"/>
            </a:pPr>
            <a:r>
              <a:rPr lang="en-US" sz="1800" kern="1200" dirty="0">
                <a:solidFill>
                  <a:srgbClr val="000000"/>
                </a:solidFill>
                <a:latin typeface="Arial" panose="020B0604020202020204" pitchFamily="34" charset="0"/>
              </a:rPr>
              <a:t>Consumers shop online primarily for </a:t>
            </a:r>
            <a:r>
              <a:rPr lang="en-US" sz="1800" kern="1200" dirty="0" smtClean="0">
                <a:solidFill>
                  <a:srgbClr val="000000"/>
                </a:solidFill>
                <a:latin typeface="Arial" panose="020B0604020202020204" pitchFamily="34" charset="0"/>
              </a:rPr>
              <a:t>convenience: </a:t>
            </a:r>
            <a:r>
              <a:rPr lang="en-US" sz="1800" dirty="0" smtClean="0"/>
              <a:t>produced largely by saving them time. Overall transaction cost reduction appears to be a major motivator for choosing the online channel</a:t>
            </a:r>
            <a:endParaRPr lang="en-US" sz="1800" kern="1200" dirty="0">
              <a:solidFill>
                <a:srgbClr val="000000"/>
              </a:solidFill>
              <a:latin typeface="Arial" panose="020B0604020202020204" pitchFamily="34" charset="0"/>
            </a:endParaRPr>
          </a:p>
        </p:txBody>
      </p:sp>
    </p:spTree>
    <p:extLst>
      <p:ext uri="{BB962C8B-B14F-4D97-AF65-F5344CB8AC3E}">
        <p14:creationId xmlns:p14="http://schemas.microsoft.com/office/powerpoint/2010/main" xmlns="" val="5552286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kern="1200" dirty="0">
                <a:cs typeface="Times New Roman" panose="02020603050405020304" pitchFamily="18" charset="0"/>
              </a:rPr>
              <a:t>Figure 6.1 A General Model of Consumer Behavior</a:t>
            </a:r>
            <a:endParaRPr lang="en-IN" sz="3200" dirty="0"/>
          </a:p>
        </p:txBody>
      </p:sp>
      <p:pic>
        <p:nvPicPr>
          <p:cNvPr id="7" name="Content Placeholder 6" descr="An illustration depicts a general model of consumer behavior. For a full description, see Notes. Press F6."/>
          <p:cNvPicPr>
            <a:picLocks noGrp="1" noChangeAspect="1"/>
          </p:cNvPicPr>
          <p:nvPr>
            <p:ph sz="quarter" idx="13"/>
          </p:nvPr>
        </p:nvPicPr>
        <p:blipFill rotWithShape="1">
          <a:blip r:embed="rId3"/>
          <a:srcRect b="6663"/>
          <a:stretch/>
        </p:blipFill>
        <p:spPr>
          <a:xfrm>
            <a:off x="709849" y="1772605"/>
            <a:ext cx="7724301" cy="4034429"/>
          </a:xfrm>
          <a:prstGeom prst="rect">
            <a:avLst/>
          </a:prstGeom>
        </p:spPr>
      </p:pic>
    </p:spTree>
    <p:extLst>
      <p:ext uri="{BB962C8B-B14F-4D97-AF65-F5344CB8AC3E}">
        <p14:creationId xmlns:p14="http://schemas.microsoft.com/office/powerpoint/2010/main" xmlns="" val="30121143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kern="1200" dirty="0">
                <a:cs typeface="Times New Roman" panose="02020603050405020304" pitchFamily="18" charset="0"/>
              </a:rPr>
              <a:t>The Online Purchasing Decision </a:t>
            </a:r>
            <a:r>
              <a:rPr lang="en-US" sz="2000" b="0" kern="1200" dirty="0">
                <a:cs typeface="Times New Roman" panose="02020603050405020304" pitchFamily="18" charset="0"/>
              </a:rPr>
              <a:t>(1 of 2)</a:t>
            </a:r>
            <a:endParaRPr lang="en-IN" dirty="0"/>
          </a:p>
        </p:txBody>
      </p:sp>
      <p:sp>
        <p:nvSpPr>
          <p:cNvPr id="3" name="Content Placeholder 2"/>
          <p:cNvSpPr>
            <a:spLocks noGrp="1"/>
          </p:cNvSpPr>
          <p:nvPr>
            <p:ph sz="quarter" idx="13"/>
          </p:nvPr>
        </p:nvSpPr>
        <p:spPr>
          <a:xfrm>
            <a:off x="457200" y="1554921"/>
            <a:ext cx="8232775" cy="3284366"/>
          </a:xfrm>
        </p:spPr>
        <p:txBody>
          <a:bodyPr/>
          <a:lstStyle/>
          <a:p>
            <a:pPr marL="255651" lvl="0" indent="-255651">
              <a:spcAft>
                <a:spcPct val="0"/>
              </a:spcAft>
              <a:buSzPts val="2400"/>
              <a:tabLst/>
            </a:pPr>
            <a:r>
              <a:rPr lang="en-US" kern="1200" dirty="0" smtClean="0">
                <a:solidFill>
                  <a:srgbClr val="FF0000"/>
                </a:solidFill>
                <a:cs typeface="Times New Roman" panose="02020603050405020304" pitchFamily="18" charset="0"/>
              </a:rPr>
              <a:t>Purchasing Decision: </a:t>
            </a:r>
            <a:r>
              <a:rPr lang="en-US" dirty="0" smtClean="0">
                <a:solidFill>
                  <a:srgbClr val="FF0000"/>
                </a:solidFill>
              </a:rPr>
              <a:t>why do consumers actually purchase a product or service at a specific site?</a:t>
            </a:r>
            <a:endParaRPr lang="en-US" kern="1200" dirty="0" smtClean="0">
              <a:solidFill>
                <a:srgbClr val="FF0000"/>
              </a:solidFill>
              <a:latin typeface="Arial" panose="020B0604020202020204" pitchFamily="34" charset="0"/>
            </a:endParaRPr>
          </a:p>
          <a:p>
            <a:pPr marL="255651" lvl="0" indent="-255651">
              <a:spcAft>
                <a:spcPct val="0"/>
              </a:spcAft>
              <a:buSzPts val="2400"/>
              <a:tabLst/>
            </a:pPr>
            <a:r>
              <a:rPr lang="en-US" kern="1200" dirty="0" smtClean="0">
                <a:solidFill>
                  <a:srgbClr val="000000"/>
                </a:solidFill>
                <a:latin typeface="Arial" panose="020B0604020202020204" pitchFamily="34" charset="0"/>
              </a:rPr>
              <a:t>Five </a:t>
            </a:r>
            <a:r>
              <a:rPr lang="en-US" kern="1200" dirty="0">
                <a:solidFill>
                  <a:srgbClr val="000000"/>
                </a:solidFill>
                <a:latin typeface="Arial" panose="020B0604020202020204" pitchFamily="34" charset="0"/>
              </a:rPr>
              <a:t>stages in consumer decision </a:t>
            </a:r>
            <a:r>
              <a:rPr lang="en-US" kern="1200" dirty="0" smtClean="0">
                <a:solidFill>
                  <a:srgbClr val="000000"/>
                </a:solidFill>
                <a:latin typeface="Arial" panose="020B0604020202020204" pitchFamily="34" charset="0"/>
              </a:rPr>
              <a:t>process</a:t>
            </a:r>
            <a:endParaRPr lang="en-US" kern="1200" dirty="0">
              <a:solidFill>
                <a:srgbClr val="000000"/>
              </a:solidFill>
              <a:latin typeface="Arial" panose="020B0604020202020204" pitchFamily="34" charset="0"/>
            </a:endParaRPr>
          </a:p>
          <a:p>
            <a:pPr marL="741553" lvl="1" indent="-284353">
              <a:spcAft>
                <a:spcPct val="0"/>
              </a:spcAft>
              <a:buSzPts val="2400"/>
            </a:pPr>
            <a:r>
              <a:rPr lang="en-US" kern="1200" dirty="0">
                <a:solidFill>
                  <a:srgbClr val="000000"/>
                </a:solidFill>
                <a:latin typeface="Arial" panose="020B0604020202020204" pitchFamily="34" charset="0"/>
              </a:rPr>
              <a:t>Awareness of need</a:t>
            </a:r>
          </a:p>
          <a:p>
            <a:pPr marL="741553" lvl="1" indent="-284353">
              <a:spcAft>
                <a:spcPct val="0"/>
              </a:spcAft>
              <a:buSzPts val="2400"/>
            </a:pPr>
            <a:r>
              <a:rPr lang="en-US" kern="1200" dirty="0">
                <a:solidFill>
                  <a:srgbClr val="000000"/>
                </a:solidFill>
                <a:latin typeface="Arial" panose="020B0604020202020204" pitchFamily="34" charset="0"/>
              </a:rPr>
              <a:t>Search for more information</a:t>
            </a:r>
          </a:p>
          <a:p>
            <a:pPr marL="741553" lvl="1" indent="-284353">
              <a:spcAft>
                <a:spcPct val="0"/>
              </a:spcAft>
              <a:buSzPts val="2400"/>
            </a:pPr>
            <a:r>
              <a:rPr lang="en-US" kern="1200" dirty="0">
                <a:solidFill>
                  <a:srgbClr val="000000"/>
                </a:solidFill>
                <a:latin typeface="Arial" panose="020B0604020202020204" pitchFamily="34" charset="0"/>
              </a:rPr>
              <a:t>Evaluation of alternatives</a:t>
            </a:r>
          </a:p>
          <a:p>
            <a:pPr marL="741553" lvl="1" indent="-284353">
              <a:spcAft>
                <a:spcPct val="0"/>
              </a:spcAft>
              <a:buSzPts val="2400"/>
            </a:pPr>
            <a:r>
              <a:rPr lang="en-US" kern="1200" dirty="0">
                <a:solidFill>
                  <a:srgbClr val="000000"/>
                </a:solidFill>
                <a:latin typeface="Arial" panose="020B0604020202020204" pitchFamily="34" charset="0"/>
              </a:rPr>
              <a:t>Actual purchase decision</a:t>
            </a:r>
          </a:p>
          <a:p>
            <a:pPr marL="741553" lvl="1" indent="-284353">
              <a:spcAft>
                <a:spcPct val="0"/>
              </a:spcAft>
              <a:buSzPts val="2400"/>
            </a:pPr>
            <a:r>
              <a:rPr lang="en-US" kern="1200" dirty="0">
                <a:solidFill>
                  <a:srgbClr val="000000"/>
                </a:solidFill>
                <a:latin typeface="Arial" panose="020B0604020202020204" pitchFamily="34" charset="0"/>
              </a:rPr>
              <a:t>Post-purchase contact with firm</a:t>
            </a:r>
          </a:p>
        </p:txBody>
      </p:sp>
    </p:spTree>
    <p:extLst>
      <p:ext uri="{BB962C8B-B14F-4D97-AF65-F5344CB8AC3E}">
        <p14:creationId xmlns:p14="http://schemas.microsoft.com/office/powerpoint/2010/main" xmlns="" val="3090370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kern="1200" dirty="0">
                <a:cs typeface="Times New Roman" panose="02020603050405020304" pitchFamily="18" charset="0"/>
              </a:rPr>
              <a:t>Figure 6.2 The Consumer Decision Process and Supporting Communications</a:t>
            </a:r>
            <a:endParaRPr lang="en-IN" sz="3000" dirty="0"/>
          </a:p>
        </p:txBody>
      </p:sp>
      <p:pic>
        <p:nvPicPr>
          <p:cNvPr id="7" name="Content Placeholder 6" descr="An illustration depicts the consumer decision process and supporting communications. For a full description, see Notes. Press F6."/>
          <p:cNvPicPr>
            <a:picLocks noGrp="1" noChangeAspect="1"/>
          </p:cNvPicPr>
          <p:nvPr>
            <p:ph sz="quarter" idx="13"/>
          </p:nvPr>
        </p:nvPicPr>
        <p:blipFill rotWithShape="1">
          <a:blip r:embed="rId3"/>
          <a:srcRect b="4312"/>
          <a:stretch/>
        </p:blipFill>
        <p:spPr>
          <a:xfrm>
            <a:off x="856480" y="1557338"/>
            <a:ext cx="7431040" cy="4544992"/>
          </a:xfrm>
          <a:prstGeom prst="rect">
            <a:avLst/>
          </a:prstGeom>
        </p:spPr>
      </p:pic>
    </p:spTree>
    <p:extLst>
      <p:ext uri="{BB962C8B-B14F-4D97-AF65-F5344CB8AC3E}">
        <p14:creationId xmlns:p14="http://schemas.microsoft.com/office/powerpoint/2010/main" xmlns="" val="4080529433"/>
      </p:ext>
    </p:extLst>
  </p:cSld>
  <p:clrMapOvr>
    <a:masterClrMapping/>
  </p:clrMapOvr>
</p:sld>
</file>

<file path=ppt/theme/theme1.xml><?xml version="1.0" encoding="utf-8"?>
<a:theme xmlns:a="http://schemas.openxmlformats.org/drawingml/2006/main" name="USHE">
  <a:themeElements>
    <a:clrScheme name="Custom 7">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USHE_slide options">
  <a:themeElements>
    <a:clrScheme name="Custom 40">
      <a:dk1>
        <a:srgbClr val="000000"/>
      </a:dk1>
      <a:lt1>
        <a:srgbClr val="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33399"/>
      </a:hlink>
      <a:folHlink>
        <a:srgbClr val="7030A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146760</TotalTime>
  <Words>4431</Words>
  <Application>Microsoft Office PowerPoint</Application>
  <PresentationFormat>عرض على الشاشة (3:4)‏</PresentationFormat>
  <Paragraphs>476</Paragraphs>
  <Slides>56</Slides>
  <Notes>54</Notes>
  <HiddenSlides>0</HiddenSlides>
  <MMClips>0</MMClips>
  <ScaleCrop>false</ScaleCrop>
  <HeadingPairs>
    <vt:vector size="6" baseType="variant">
      <vt:variant>
        <vt:lpstr>الخطوط المستخدمة</vt:lpstr>
      </vt:variant>
      <vt:variant>
        <vt:i4>7</vt:i4>
      </vt:variant>
      <vt:variant>
        <vt:lpstr>سمة</vt:lpstr>
      </vt:variant>
      <vt:variant>
        <vt:i4>2</vt:i4>
      </vt:variant>
      <vt:variant>
        <vt:lpstr>عناوين الشرائح</vt:lpstr>
      </vt:variant>
      <vt:variant>
        <vt:i4>56</vt:i4>
      </vt:variant>
    </vt:vector>
  </HeadingPairs>
  <TitlesOfParts>
    <vt:vector size="65" baseType="lpstr">
      <vt:lpstr>Arial</vt:lpstr>
      <vt:lpstr>Times New Roman</vt:lpstr>
      <vt:lpstr>Verdana</vt:lpstr>
      <vt:lpstr>MS PGothic</vt:lpstr>
      <vt:lpstr>Wingdings</vt:lpstr>
      <vt:lpstr>Calibri</vt:lpstr>
      <vt:lpstr>Noto Sans Symbols</vt:lpstr>
      <vt:lpstr>USHE</vt:lpstr>
      <vt:lpstr>USHE_slide options</vt:lpstr>
      <vt:lpstr>E-commerce 2021: Business. Technology. Society.</vt:lpstr>
      <vt:lpstr>Learning Objectives</vt:lpstr>
      <vt:lpstr>Video Ads: Shoot, Click, Buy</vt:lpstr>
      <vt:lpstr>Consumers Online: The Internet Audience and Consumer Behavior (1 of 3)</vt:lpstr>
      <vt:lpstr>Consumers Online: The Internet Audience and Consumer Behavior (2 of 3)</vt:lpstr>
      <vt:lpstr>Consumers Online: The Internet Audience and Consumer Behavior (3 of 3)</vt:lpstr>
      <vt:lpstr>Figure 6.1 A General Model of Consumer Behavior</vt:lpstr>
      <vt:lpstr>The Online Purchasing Decision (1 of 2)</vt:lpstr>
      <vt:lpstr>Figure 6.2 The Consumer Decision Process and Supporting Communications</vt:lpstr>
      <vt:lpstr>The Online Purchasing Decision (2 of 2)</vt:lpstr>
      <vt:lpstr>SHOPPERS: BROWSERS AND BUYERS</vt:lpstr>
      <vt:lpstr>Figure 6.3 A Model of Online Consumer Behavior</vt:lpstr>
      <vt:lpstr>Shoppers: Browsers and Buyers</vt:lpstr>
      <vt:lpstr>What Consumers Shop for and Buy Online</vt:lpstr>
      <vt:lpstr>How Consumers Shop</vt:lpstr>
      <vt:lpstr>Trust, Utility, and Opportunism in Online Markets</vt:lpstr>
      <vt:lpstr>Digital Commerce Marketing and Advertising: Strategies and Tools</vt:lpstr>
      <vt:lpstr>Multi-Channel Marketing Plan</vt:lpstr>
      <vt:lpstr>Strategic Issues and Questions</vt:lpstr>
      <vt:lpstr>Establishing the Customer Relationship</vt:lpstr>
      <vt:lpstr>Online Marketing and Advertising</vt:lpstr>
      <vt:lpstr>Online Marketing and Advertising</vt:lpstr>
      <vt:lpstr>Traditional Online Marketing and Advertising Tools</vt:lpstr>
      <vt:lpstr>Search Engine Marketing and Advertising</vt:lpstr>
      <vt:lpstr>Search Engine Marketing and Advertising (2 of 2)</vt:lpstr>
      <vt:lpstr>Display Ad Marketing (1 of 2)</vt:lpstr>
      <vt:lpstr>Display Ad Marketing (2 of 2)</vt:lpstr>
      <vt:lpstr>Figure 6.6 How an Advertising Network Works</vt:lpstr>
      <vt:lpstr>E-mail Marketing</vt:lpstr>
      <vt:lpstr>Spam</vt:lpstr>
      <vt:lpstr>Other Types of Traditional Online Marketing</vt:lpstr>
      <vt:lpstr>Social, Mobile, and Local Marketing and Advertising</vt:lpstr>
      <vt:lpstr>Multi-Channel Marketing</vt:lpstr>
      <vt:lpstr>Insight on Business: Are the Very Rich Different From You and Me?</vt:lpstr>
      <vt:lpstr>Other Online Marketing Strategies</vt:lpstr>
      <vt:lpstr>Pricing Strategies (1 of 2)</vt:lpstr>
      <vt:lpstr>Pricing Strategies (2 of 2)</vt:lpstr>
      <vt:lpstr>Long Tail Marketing</vt:lpstr>
      <vt:lpstr>Insight on Technology: The Long Tail: Big Hits and Big Misses</vt:lpstr>
      <vt:lpstr>Internet Marketing Technologies</vt:lpstr>
      <vt:lpstr>Web Transaction Logs</vt:lpstr>
      <vt:lpstr>Cookies and Tracking Files</vt:lpstr>
      <vt:lpstr>Insight on Society: Every Move You Make, Every Click You Make, We’ll Be Tracking You</vt:lpstr>
      <vt:lpstr>Databases</vt:lpstr>
      <vt:lpstr>Data Warehouses and Data Mining</vt:lpstr>
      <vt:lpstr>Hadoop and the Challenge of Big Data</vt:lpstr>
      <vt:lpstr>Marketing Automation and Customer Relationship Management (C R M) Systems</vt:lpstr>
      <vt:lpstr>Figure 6.9 A Customer Relationship Management System</vt:lpstr>
      <vt:lpstr>Online Marketing Metrics: Lexicon</vt:lpstr>
      <vt:lpstr>Figure 6.10 An Online Consumer Purchasing Model</vt:lpstr>
      <vt:lpstr>How Well Does Online Advertising Work?</vt:lpstr>
      <vt:lpstr>The Costs of Online Advertising</vt:lpstr>
      <vt:lpstr>Marketing Analytics</vt:lpstr>
      <vt:lpstr>Figure 6.11 Web Analytics and the Online Purchasing Process</vt:lpstr>
      <vt:lpstr>Careers in E-commerce</vt:lpstr>
      <vt:lpstr>Copyright</vt:lpstr>
    </vt:vector>
  </TitlesOfParts>
  <Company>Pearson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E-commerce 2021: Business. Technology. Society., Sixteenth Edition, Chapter 6, E-commerce Marketing and Advertising Concepts</dc:title>
  <dc:subject>MIS</dc:subject>
  <dc:creator>Laudon/Traver</dc:creator>
  <cp:keywords>E-commerce 2021</cp:keywords>
  <dc:description>Long description alt-text is inserted in the notes pane.</dc:description>
  <cp:lastModifiedBy>Labtop Center</cp:lastModifiedBy>
  <cp:revision>763</cp:revision>
  <dcterms:modified xsi:type="dcterms:W3CDTF">2024-01-13T05:58:25Z</dcterms:modified>
</cp:coreProperties>
</file>