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1" r:id="rId1"/>
  </p:sldMasterIdLst>
  <p:notesMasterIdLst>
    <p:notesMasterId r:id="rId43"/>
  </p:notesMasterIdLst>
  <p:handoutMasterIdLst>
    <p:handoutMasterId r:id="rId44"/>
  </p:handoutMasterIdLst>
  <p:sldIdLst>
    <p:sldId id="325" r:id="rId2"/>
    <p:sldId id="326" r:id="rId3"/>
    <p:sldId id="265" r:id="rId4"/>
    <p:sldId id="266"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4" r:id="rId20"/>
    <p:sldId id="405" r:id="rId21"/>
    <p:sldId id="407" r:id="rId22"/>
    <p:sldId id="406" r:id="rId23"/>
    <p:sldId id="402" r:id="rId24"/>
    <p:sldId id="408" r:id="rId25"/>
    <p:sldId id="403" r:id="rId26"/>
    <p:sldId id="410" r:id="rId27"/>
    <p:sldId id="425" r:id="rId28"/>
    <p:sldId id="412" r:id="rId29"/>
    <p:sldId id="414" r:id="rId30"/>
    <p:sldId id="413" r:id="rId31"/>
    <p:sldId id="415" r:id="rId32"/>
    <p:sldId id="416" r:id="rId33"/>
    <p:sldId id="417" r:id="rId34"/>
    <p:sldId id="418" r:id="rId35"/>
    <p:sldId id="420" r:id="rId36"/>
    <p:sldId id="419" r:id="rId37"/>
    <p:sldId id="421" r:id="rId38"/>
    <p:sldId id="422" r:id="rId39"/>
    <p:sldId id="423" r:id="rId40"/>
    <p:sldId id="424" r:id="rId41"/>
    <p:sldId id="387" r:id="rId42"/>
  </p:sldIdLst>
  <p:sldSz cx="8229600" cy="5943600"/>
  <p:notesSz cx="6858000" cy="9144000"/>
  <p:custDataLst>
    <p:tags r:id="rId46"/>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1872">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581CD"/>
    <a:srgbClr val="A6C9FC"/>
    <a:srgbClr val="66A2FA"/>
    <a:srgbClr val="A3B6FC"/>
    <a:srgbClr val="A3B6FA"/>
    <a:srgbClr val="A3B5FA"/>
    <a:srgbClr val="A3B7FA"/>
    <a:srgbClr val="A2B7FA"/>
    <a:srgbClr val="A0B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7" autoAdjust="0"/>
    <p:restoredTop sz="86420" autoAdjust="0"/>
  </p:normalViewPr>
  <p:slideViewPr>
    <p:cSldViewPr snapToGrid="0">
      <p:cViewPr varScale="1">
        <p:scale>
          <a:sx n="116" d="100"/>
          <a:sy n="116" d="100"/>
        </p:scale>
        <p:origin x="-456" y="-104"/>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91A80-B333-46DA-947C-CA2447BBCBAC}" type="doc">
      <dgm:prSet loTypeId="urn:microsoft.com/office/officeart/2005/8/layout/hierarchy2" loCatId="hierarchy" qsTypeId="urn:microsoft.com/office/officeart/2005/8/quickstyle/simple1" qsCatId="simple" csTypeId="urn:microsoft.com/office/officeart/2005/8/colors/accent2_5" csCatId="accent2" phldr="1"/>
      <dgm:spPr/>
      <dgm:t>
        <a:bodyPr/>
        <a:lstStyle/>
        <a:p>
          <a:endParaRPr lang="en-US"/>
        </a:p>
      </dgm:t>
    </dgm:pt>
    <dgm:pt modelId="{BF20785C-F1CE-4AFA-82A9-FA2D9E16852A}">
      <dgm:prSet phldrT="[Text]"/>
      <dgm:spPr/>
      <dgm:t>
        <a:bodyPr/>
        <a:lstStyle/>
        <a:p>
          <a:r>
            <a:rPr lang="en-US" dirty="0" smtClean="0"/>
            <a:t>Proprietary Funds</a:t>
          </a:r>
          <a:endParaRPr lang="en-US" dirty="0"/>
        </a:p>
      </dgm:t>
    </dgm:pt>
    <dgm:pt modelId="{5A31077E-E17E-4E15-AA82-28C168918B80}" type="parTrans" cxnId="{B3BF4850-C2E5-4667-B18F-A14A8D9CA918}">
      <dgm:prSet/>
      <dgm:spPr/>
      <dgm:t>
        <a:bodyPr/>
        <a:lstStyle/>
        <a:p>
          <a:endParaRPr lang="en-US"/>
        </a:p>
      </dgm:t>
    </dgm:pt>
    <dgm:pt modelId="{8D136BD5-73FC-435F-ADC9-4F51525974AB}" type="sibTrans" cxnId="{B3BF4850-C2E5-4667-B18F-A14A8D9CA918}">
      <dgm:prSet/>
      <dgm:spPr/>
      <dgm:t>
        <a:bodyPr/>
        <a:lstStyle/>
        <a:p>
          <a:endParaRPr lang="en-US"/>
        </a:p>
      </dgm:t>
    </dgm:pt>
    <dgm:pt modelId="{2AB4CA82-4C7F-4FB6-89F6-D0D24B2C8B49}">
      <dgm:prSet phldrT="[Text]"/>
      <dgm:spPr/>
      <dgm:t>
        <a:bodyPr/>
        <a:lstStyle/>
        <a:p>
          <a:r>
            <a:rPr lang="en-US" dirty="0" smtClean="0"/>
            <a:t>Internal Service Funds</a:t>
          </a:r>
          <a:endParaRPr lang="en-US" dirty="0"/>
        </a:p>
      </dgm:t>
    </dgm:pt>
    <dgm:pt modelId="{D0F7BDF3-28E0-477A-BD0C-45E348B297B3}" type="parTrans" cxnId="{5A031701-EC5F-4E62-BB34-3F17AB571E92}">
      <dgm:prSet/>
      <dgm:spPr/>
      <dgm:t>
        <a:bodyPr/>
        <a:lstStyle/>
        <a:p>
          <a:endParaRPr lang="en-US" dirty="0"/>
        </a:p>
      </dgm:t>
    </dgm:pt>
    <dgm:pt modelId="{80E72C8C-E125-4681-A2E3-1FF8510F500F}" type="sibTrans" cxnId="{5A031701-EC5F-4E62-BB34-3F17AB571E92}">
      <dgm:prSet/>
      <dgm:spPr/>
      <dgm:t>
        <a:bodyPr/>
        <a:lstStyle/>
        <a:p>
          <a:endParaRPr lang="en-US"/>
        </a:p>
      </dgm:t>
    </dgm:pt>
    <dgm:pt modelId="{AAC0532A-190A-4120-ABDD-1EAA27D8FD1C}">
      <dgm:prSet phldrT="[Text]"/>
      <dgm:spPr/>
      <dgm:t>
        <a:bodyPr/>
        <a:lstStyle/>
        <a:p>
          <a:r>
            <a:rPr lang="en-US" dirty="0" smtClean="0"/>
            <a:t>Purchasing</a:t>
          </a:r>
          <a:endParaRPr lang="en-US" dirty="0"/>
        </a:p>
      </dgm:t>
    </dgm:pt>
    <dgm:pt modelId="{EB314A9A-DF36-46D2-AC2D-E092FAF5B807}" type="parTrans" cxnId="{76D3078F-E060-4566-B57E-0D3AC8FDC8FC}">
      <dgm:prSet/>
      <dgm:spPr/>
      <dgm:t>
        <a:bodyPr/>
        <a:lstStyle/>
        <a:p>
          <a:endParaRPr lang="en-US" dirty="0"/>
        </a:p>
      </dgm:t>
    </dgm:pt>
    <dgm:pt modelId="{353BDB88-D146-4F8D-B515-4F3CA8A03AB1}" type="sibTrans" cxnId="{76D3078F-E060-4566-B57E-0D3AC8FDC8FC}">
      <dgm:prSet/>
      <dgm:spPr/>
      <dgm:t>
        <a:bodyPr/>
        <a:lstStyle/>
        <a:p>
          <a:endParaRPr lang="en-US"/>
        </a:p>
      </dgm:t>
    </dgm:pt>
    <dgm:pt modelId="{F39440C9-F941-45C5-90EB-AFAD35E34960}">
      <dgm:prSet phldrT="[Text]"/>
      <dgm:spPr/>
      <dgm:t>
        <a:bodyPr/>
        <a:lstStyle/>
        <a:p>
          <a:r>
            <a:rPr lang="en-US" dirty="0" smtClean="0"/>
            <a:t>Information Systems</a:t>
          </a:r>
          <a:endParaRPr lang="en-US" dirty="0"/>
        </a:p>
      </dgm:t>
    </dgm:pt>
    <dgm:pt modelId="{CBA0E933-AE49-4525-B943-485DBBBD9A44}" type="parTrans" cxnId="{525EAEE9-674E-4749-A6C3-8E13F917AB07}">
      <dgm:prSet/>
      <dgm:spPr/>
      <dgm:t>
        <a:bodyPr/>
        <a:lstStyle/>
        <a:p>
          <a:endParaRPr lang="en-US" dirty="0"/>
        </a:p>
      </dgm:t>
    </dgm:pt>
    <dgm:pt modelId="{33F46F42-CF49-4F59-843D-ECC1DFFA16D8}" type="sibTrans" cxnId="{525EAEE9-674E-4749-A6C3-8E13F917AB07}">
      <dgm:prSet/>
      <dgm:spPr/>
      <dgm:t>
        <a:bodyPr/>
        <a:lstStyle/>
        <a:p>
          <a:endParaRPr lang="en-US"/>
        </a:p>
      </dgm:t>
    </dgm:pt>
    <dgm:pt modelId="{4C7F784A-4BA0-46B1-8EE2-847B398FEDDA}">
      <dgm:prSet phldrT="[Text]"/>
      <dgm:spPr/>
      <dgm:t>
        <a:bodyPr/>
        <a:lstStyle/>
        <a:p>
          <a:r>
            <a:rPr lang="en-US" dirty="0" smtClean="0"/>
            <a:t>Enterprise Funds</a:t>
          </a:r>
          <a:endParaRPr lang="en-US" dirty="0"/>
        </a:p>
      </dgm:t>
    </dgm:pt>
    <dgm:pt modelId="{EBD4F13D-AB79-4DE0-ADAD-9E151221382B}" type="parTrans" cxnId="{93362170-3E1B-4F3D-BF95-5247E532C8A9}">
      <dgm:prSet/>
      <dgm:spPr/>
      <dgm:t>
        <a:bodyPr/>
        <a:lstStyle/>
        <a:p>
          <a:endParaRPr lang="en-US" dirty="0"/>
        </a:p>
      </dgm:t>
    </dgm:pt>
    <dgm:pt modelId="{78A9EE7C-D1B8-4C06-AAAC-4D3574411FA6}" type="sibTrans" cxnId="{93362170-3E1B-4F3D-BF95-5247E532C8A9}">
      <dgm:prSet/>
      <dgm:spPr/>
      <dgm:t>
        <a:bodyPr/>
        <a:lstStyle/>
        <a:p>
          <a:endParaRPr lang="en-US"/>
        </a:p>
      </dgm:t>
    </dgm:pt>
    <dgm:pt modelId="{5324BFFF-1C55-4275-AB89-34A92BF7E714}">
      <dgm:prSet phldrT="[Text]"/>
      <dgm:spPr/>
      <dgm:t>
        <a:bodyPr/>
        <a:lstStyle/>
        <a:p>
          <a:r>
            <a:rPr lang="en-US" dirty="0" smtClean="0"/>
            <a:t>Public Utilities</a:t>
          </a:r>
          <a:endParaRPr lang="en-US" dirty="0"/>
        </a:p>
      </dgm:t>
    </dgm:pt>
    <dgm:pt modelId="{14B7D428-6456-4FBB-A44C-1E722E3F3C57}" type="parTrans" cxnId="{1BF60519-2C93-4336-AAE3-CB70B3108FC9}">
      <dgm:prSet/>
      <dgm:spPr/>
      <dgm:t>
        <a:bodyPr/>
        <a:lstStyle/>
        <a:p>
          <a:endParaRPr lang="en-US" dirty="0"/>
        </a:p>
      </dgm:t>
    </dgm:pt>
    <dgm:pt modelId="{8E1C89CB-9A37-4906-ABDA-76D2AF3A06D4}" type="sibTrans" cxnId="{1BF60519-2C93-4336-AAE3-CB70B3108FC9}">
      <dgm:prSet/>
      <dgm:spPr/>
      <dgm:t>
        <a:bodyPr/>
        <a:lstStyle/>
        <a:p>
          <a:endParaRPr lang="en-US"/>
        </a:p>
      </dgm:t>
    </dgm:pt>
    <dgm:pt modelId="{06A3A90C-CFCD-4B7B-AF13-4E9BE0351614}">
      <dgm:prSet phldrT="[Text]"/>
      <dgm:spPr/>
      <dgm:t>
        <a:bodyPr/>
        <a:lstStyle/>
        <a:p>
          <a:r>
            <a:rPr lang="en-US" dirty="0" smtClean="0"/>
            <a:t>Airports</a:t>
          </a:r>
          <a:endParaRPr lang="en-US" dirty="0"/>
        </a:p>
      </dgm:t>
    </dgm:pt>
    <dgm:pt modelId="{66A956EC-5A8E-4831-BA47-24B3FEE3D2C5}" type="parTrans" cxnId="{8FE0DB72-F8D2-44C8-91C1-1AFC7FE46267}">
      <dgm:prSet/>
      <dgm:spPr/>
      <dgm:t>
        <a:bodyPr/>
        <a:lstStyle/>
        <a:p>
          <a:endParaRPr lang="en-US" dirty="0"/>
        </a:p>
      </dgm:t>
    </dgm:pt>
    <dgm:pt modelId="{8942314D-8D8C-4A87-804C-982BFDE36013}" type="sibTrans" cxnId="{8FE0DB72-F8D2-44C8-91C1-1AFC7FE46267}">
      <dgm:prSet/>
      <dgm:spPr/>
      <dgm:t>
        <a:bodyPr/>
        <a:lstStyle/>
        <a:p>
          <a:endParaRPr lang="en-US"/>
        </a:p>
      </dgm:t>
    </dgm:pt>
    <dgm:pt modelId="{12EA0176-9F05-40FA-AB6B-87EBD8DE1524}" type="pres">
      <dgm:prSet presAssocID="{64491A80-B333-46DA-947C-CA2447BBCBAC}" presName="diagram" presStyleCnt="0">
        <dgm:presLayoutVars>
          <dgm:chPref val="1"/>
          <dgm:dir/>
          <dgm:animOne val="branch"/>
          <dgm:animLvl val="lvl"/>
          <dgm:resizeHandles val="exact"/>
        </dgm:presLayoutVars>
      </dgm:prSet>
      <dgm:spPr/>
      <dgm:t>
        <a:bodyPr/>
        <a:lstStyle/>
        <a:p>
          <a:endParaRPr lang="en-US"/>
        </a:p>
      </dgm:t>
    </dgm:pt>
    <dgm:pt modelId="{1C3C2768-7E0A-4D93-8590-39649E6F8D75}" type="pres">
      <dgm:prSet presAssocID="{BF20785C-F1CE-4AFA-82A9-FA2D9E16852A}" presName="root1" presStyleCnt="0"/>
      <dgm:spPr/>
    </dgm:pt>
    <dgm:pt modelId="{E420518F-6B9D-457C-A13C-58D022516AC8}" type="pres">
      <dgm:prSet presAssocID="{BF20785C-F1CE-4AFA-82A9-FA2D9E16852A}" presName="LevelOneTextNode" presStyleLbl="node0" presStyleIdx="0" presStyleCnt="1">
        <dgm:presLayoutVars>
          <dgm:chPref val="3"/>
        </dgm:presLayoutVars>
      </dgm:prSet>
      <dgm:spPr/>
      <dgm:t>
        <a:bodyPr/>
        <a:lstStyle/>
        <a:p>
          <a:endParaRPr lang="en-US"/>
        </a:p>
      </dgm:t>
    </dgm:pt>
    <dgm:pt modelId="{3F936ECC-68BE-41E9-9222-F885ABD24E17}" type="pres">
      <dgm:prSet presAssocID="{BF20785C-F1CE-4AFA-82A9-FA2D9E16852A}" presName="level2hierChild" presStyleCnt="0"/>
      <dgm:spPr/>
    </dgm:pt>
    <dgm:pt modelId="{6EB2661B-4706-4A5A-96D7-98EBB8891076}" type="pres">
      <dgm:prSet presAssocID="{D0F7BDF3-28E0-477A-BD0C-45E348B297B3}" presName="conn2-1" presStyleLbl="parChTrans1D2" presStyleIdx="0" presStyleCnt="2"/>
      <dgm:spPr/>
      <dgm:t>
        <a:bodyPr/>
        <a:lstStyle/>
        <a:p>
          <a:endParaRPr lang="en-US"/>
        </a:p>
      </dgm:t>
    </dgm:pt>
    <dgm:pt modelId="{7EE96EC8-E660-43E8-8F5A-9C8403D69C15}" type="pres">
      <dgm:prSet presAssocID="{D0F7BDF3-28E0-477A-BD0C-45E348B297B3}" presName="connTx" presStyleLbl="parChTrans1D2" presStyleIdx="0" presStyleCnt="2"/>
      <dgm:spPr/>
      <dgm:t>
        <a:bodyPr/>
        <a:lstStyle/>
        <a:p>
          <a:endParaRPr lang="en-US"/>
        </a:p>
      </dgm:t>
    </dgm:pt>
    <dgm:pt modelId="{E927059D-E738-451A-803E-0C60A5C1F789}" type="pres">
      <dgm:prSet presAssocID="{2AB4CA82-4C7F-4FB6-89F6-D0D24B2C8B49}" presName="root2" presStyleCnt="0"/>
      <dgm:spPr/>
    </dgm:pt>
    <dgm:pt modelId="{5769FD59-9835-4276-8C88-7F6E4867645E}" type="pres">
      <dgm:prSet presAssocID="{2AB4CA82-4C7F-4FB6-89F6-D0D24B2C8B49}" presName="LevelTwoTextNode" presStyleLbl="node2" presStyleIdx="0" presStyleCnt="2">
        <dgm:presLayoutVars>
          <dgm:chPref val="3"/>
        </dgm:presLayoutVars>
      </dgm:prSet>
      <dgm:spPr/>
      <dgm:t>
        <a:bodyPr/>
        <a:lstStyle/>
        <a:p>
          <a:endParaRPr lang="en-US"/>
        </a:p>
      </dgm:t>
    </dgm:pt>
    <dgm:pt modelId="{2757E3C5-3C48-4543-AE7F-1A24C021460D}" type="pres">
      <dgm:prSet presAssocID="{2AB4CA82-4C7F-4FB6-89F6-D0D24B2C8B49}" presName="level3hierChild" presStyleCnt="0"/>
      <dgm:spPr/>
    </dgm:pt>
    <dgm:pt modelId="{EB871661-69A6-4FCE-A80F-2F6EED9E85C2}" type="pres">
      <dgm:prSet presAssocID="{EB314A9A-DF36-46D2-AC2D-E092FAF5B807}" presName="conn2-1" presStyleLbl="parChTrans1D3" presStyleIdx="0" presStyleCnt="4"/>
      <dgm:spPr/>
      <dgm:t>
        <a:bodyPr/>
        <a:lstStyle/>
        <a:p>
          <a:endParaRPr lang="en-US"/>
        </a:p>
      </dgm:t>
    </dgm:pt>
    <dgm:pt modelId="{B9CF44A9-5A0D-438F-86B7-F201505DFFE0}" type="pres">
      <dgm:prSet presAssocID="{EB314A9A-DF36-46D2-AC2D-E092FAF5B807}" presName="connTx" presStyleLbl="parChTrans1D3" presStyleIdx="0" presStyleCnt="4"/>
      <dgm:spPr/>
      <dgm:t>
        <a:bodyPr/>
        <a:lstStyle/>
        <a:p>
          <a:endParaRPr lang="en-US"/>
        </a:p>
      </dgm:t>
    </dgm:pt>
    <dgm:pt modelId="{0CAD8616-EC46-4D54-BF58-CD88A6B1A104}" type="pres">
      <dgm:prSet presAssocID="{AAC0532A-190A-4120-ABDD-1EAA27D8FD1C}" presName="root2" presStyleCnt="0"/>
      <dgm:spPr/>
    </dgm:pt>
    <dgm:pt modelId="{83DABE0D-9681-4396-8E5E-60136A08624F}" type="pres">
      <dgm:prSet presAssocID="{AAC0532A-190A-4120-ABDD-1EAA27D8FD1C}" presName="LevelTwoTextNode" presStyleLbl="node3" presStyleIdx="0" presStyleCnt="4">
        <dgm:presLayoutVars>
          <dgm:chPref val="3"/>
        </dgm:presLayoutVars>
      </dgm:prSet>
      <dgm:spPr/>
      <dgm:t>
        <a:bodyPr/>
        <a:lstStyle/>
        <a:p>
          <a:endParaRPr lang="en-US"/>
        </a:p>
      </dgm:t>
    </dgm:pt>
    <dgm:pt modelId="{F3B9C57A-DC87-4B22-BFD0-C1F0277BEF24}" type="pres">
      <dgm:prSet presAssocID="{AAC0532A-190A-4120-ABDD-1EAA27D8FD1C}" presName="level3hierChild" presStyleCnt="0"/>
      <dgm:spPr/>
    </dgm:pt>
    <dgm:pt modelId="{616886FE-FC0A-41E1-BFE5-751215FF90F3}" type="pres">
      <dgm:prSet presAssocID="{CBA0E933-AE49-4525-B943-485DBBBD9A44}" presName="conn2-1" presStyleLbl="parChTrans1D3" presStyleIdx="1" presStyleCnt="4"/>
      <dgm:spPr/>
      <dgm:t>
        <a:bodyPr/>
        <a:lstStyle/>
        <a:p>
          <a:endParaRPr lang="en-US"/>
        </a:p>
      </dgm:t>
    </dgm:pt>
    <dgm:pt modelId="{32DB023C-CF29-49D9-8497-DC3C1850F759}" type="pres">
      <dgm:prSet presAssocID="{CBA0E933-AE49-4525-B943-485DBBBD9A44}" presName="connTx" presStyleLbl="parChTrans1D3" presStyleIdx="1" presStyleCnt="4"/>
      <dgm:spPr/>
      <dgm:t>
        <a:bodyPr/>
        <a:lstStyle/>
        <a:p>
          <a:endParaRPr lang="en-US"/>
        </a:p>
      </dgm:t>
    </dgm:pt>
    <dgm:pt modelId="{EB4C3DC1-21D7-46B3-9A9F-F6D6FABE402D}" type="pres">
      <dgm:prSet presAssocID="{F39440C9-F941-45C5-90EB-AFAD35E34960}" presName="root2" presStyleCnt="0"/>
      <dgm:spPr/>
    </dgm:pt>
    <dgm:pt modelId="{B58E6471-FF2A-4598-8BCA-C0C2CCFF7748}" type="pres">
      <dgm:prSet presAssocID="{F39440C9-F941-45C5-90EB-AFAD35E34960}" presName="LevelTwoTextNode" presStyleLbl="node3" presStyleIdx="1" presStyleCnt="4">
        <dgm:presLayoutVars>
          <dgm:chPref val="3"/>
        </dgm:presLayoutVars>
      </dgm:prSet>
      <dgm:spPr/>
      <dgm:t>
        <a:bodyPr/>
        <a:lstStyle/>
        <a:p>
          <a:endParaRPr lang="en-US"/>
        </a:p>
      </dgm:t>
    </dgm:pt>
    <dgm:pt modelId="{F7F15D00-8F0C-4624-AE14-29FB4D9E95B4}" type="pres">
      <dgm:prSet presAssocID="{F39440C9-F941-45C5-90EB-AFAD35E34960}" presName="level3hierChild" presStyleCnt="0"/>
      <dgm:spPr/>
    </dgm:pt>
    <dgm:pt modelId="{EE9E5951-9942-4190-9C2F-241FA8283C9E}" type="pres">
      <dgm:prSet presAssocID="{EBD4F13D-AB79-4DE0-ADAD-9E151221382B}" presName="conn2-1" presStyleLbl="parChTrans1D2" presStyleIdx="1" presStyleCnt="2"/>
      <dgm:spPr/>
      <dgm:t>
        <a:bodyPr/>
        <a:lstStyle/>
        <a:p>
          <a:endParaRPr lang="en-US"/>
        </a:p>
      </dgm:t>
    </dgm:pt>
    <dgm:pt modelId="{3980B52B-ED80-49FF-8FCF-DED1BD0524EC}" type="pres">
      <dgm:prSet presAssocID="{EBD4F13D-AB79-4DE0-ADAD-9E151221382B}" presName="connTx" presStyleLbl="parChTrans1D2" presStyleIdx="1" presStyleCnt="2"/>
      <dgm:spPr/>
      <dgm:t>
        <a:bodyPr/>
        <a:lstStyle/>
        <a:p>
          <a:endParaRPr lang="en-US"/>
        </a:p>
      </dgm:t>
    </dgm:pt>
    <dgm:pt modelId="{B93537B6-7DC3-4B86-85FE-96EDE52FD248}" type="pres">
      <dgm:prSet presAssocID="{4C7F784A-4BA0-46B1-8EE2-847B398FEDDA}" presName="root2" presStyleCnt="0"/>
      <dgm:spPr/>
    </dgm:pt>
    <dgm:pt modelId="{4C164F5D-F00D-4E1A-B2AE-501052DFF150}" type="pres">
      <dgm:prSet presAssocID="{4C7F784A-4BA0-46B1-8EE2-847B398FEDDA}" presName="LevelTwoTextNode" presStyleLbl="node2" presStyleIdx="1" presStyleCnt="2">
        <dgm:presLayoutVars>
          <dgm:chPref val="3"/>
        </dgm:presLayoutVars>
      </dgm:prSet>
      <dgm:spPr/>
      <dgm:t>
        <a:bodyPr/>
        <a:lstStyle/>
        <a:p>
          <a:endParaRPr lang="en-US"/>
        </a:p>
      </dgm:t>
    </dgm:pt>
    <dgm:pt modelId="{B4F285C4-4C96-457A-B24E-88B4A784FACC}" type="pres">
      <dgm:prSet presAssocID="{4C7F784A-4BA0-46B1-8EE2-847B398FEDDA}" presName="level3hierChild" presStyleCnt="0"/>
      <dgm:spPr/>
    </dgm:pt>
    <dgm:pt modelId="{7CCE64E3-7D44-448C-86FC-DB68ADA51F31}" type="pres">
      <dgm:prSet presAssocID="{14B7D428-6456-4FBB-A44C-1E722E3F3C57}" presName="conn2-1" presStyleLbl="parChTrans1D3" presStyleIdx="2" presStyleCnt="4"/>
      <dgm:spPr/>
      <dgm:t>
        <a:bodyPr/>
        <a:lstStyle/>
        <a:p>
          <a:endParaRPr lang="en-US"/>
        </a:p>
      </dgm:t>
    </dgm:pt>
    <dgm:pt modelId="{1F25E7F1-1F5F-43BD-83AD-62B9CEC4BE88}" type="pres">
      <dgm:prSet presAssocID="{14B7D428-6456-4FBB-A44C-1E722E3F3C57}" presName="connTx" presStyleLbl="parChTrans1D3" presStyleIdx="2" presStyleCnt="4"/>
      <dgm:spPr/>
      <dgm:t>
        <a:bodyPr/>
        <a:lstStyle/>
        <a:p>
          <a:endParaRPr lang="en-US"/>
        </a:p>
      </dgm:t>
    </dgm:pt>
    <dgm:pt modelId="{02884BAA-680D-4C9A-833E-6C785C1F3B12}" type="pres">
      <dgm:prSet presAssocID="{5324BFFF-1C55-4275-AB89-34A92BF7E714}" presName="root2" presStyleCnt="0"/>
      <dgm:spPr/>
    </dgm:pt>
    <dgm:pt modelId="{FB14A9F4-8640-4D57-A9AD-8210895B82A0}" type="pres">
      <dgm:prSet presAssocID="{5324BFFF-1C55-4275-AB89-34A92BF7E714}" presName="LevelTwoTextNode" presStyleLbl="node3" presStyleIdx="2" presStyleCnt="4">
        <dgm:presLayoutVars>
          <dgm:chPref val="3"/>
        </dgm:presLayoutVars>
      </dgm:prSet>
      <dgm:spPr/>
      <dgm:t>
        <a:bodyPr/>
        <a:lstStyle/>
        <a:p>
          <a:endParaRPr lang="en-US"/>
        </a:p>
      </dgm:t>
    </dgm:pt>
    <dgm:pt modelId="{97CBDCC2-B99F-43C5-AD2C-E3F211083EB4}" type="pres">
      <dgm:prSet presAssocID="{5324BFFF-1C55-4275-AB89-34A92BF7E714}" presName="level3hierChild" presStyleCnt="0"/>
      <dgm:spPr/>
    </dgm:pt>
    <dgm:pt modelId="{0B5DCFA1-CC2E-4B28-BA42-FD7B1FCEFF0F}" type="pres">
      <dgm:prSet presAssocID="{66A956EC-5A8E-4831-BA47-24B3FEE3D2C5}" presName="conn2-1" presStyleLbl="parChTrans1D3" presStyleIdx="3" presStyleCnt="4"/>
      <dgm:spPr/>
      <dgm:t>
        <a:bodyPr/>
        <a:lstStyle/>
        <a:p>
          <a:endParaRPr lang="en-US"/>
        </a:p>
      </dgm:t>
    </dgm:pt>
    <dgm:pt modelId="{54A9DD16-E982-46A7-909E-252434E6FD00}" type="pres">
      <dgm:prSet presAssocID="{66A956EC-5A8E-4831-BA47-24B3FEE3D2C5}" presName="connTx" presStyleLbl="parChTrans1D3" presStyleIdx="3" presStyleCnt="4"/>
      <dgm:spPr/>
      <dgm:t>
        <a:bodyPr/>
        <a:lstStyle/>
        <a:p>
          <a:endParaRPr lang="en-US"/>
        </a:p>
      </dgm:t>
    </dgm:pt>
    <dgm:pt modelId="{28D52E5C-387D-49B2-B021-983770B9F709}" type="pres">
      <dgm:prSet presAssocID="{06A3A90C-CFCD-4B7B-AF13-4E9BE0351614}" presName="root2" presStyleCnt="0"/>
      <dgm:spPr/>
    </dgm:pt>
    <dgm:pt modelId="{93011CB0-D821-478F-B9ED-8324211E9FF6}" type="pres">
      <dgm:prSet presAssocID="{06A3A90C-CFCD-4B7B-AF13-4E9BE0351614}" presName="LevelTwoTextNode" presStyleLbl="node3" presStyleIdx="3" presStyleCnt="4">
        <dgm:presLayoutVars>
          <dgm:chPref val="3"/>
        </dgm:presLayoutVars>
      </dgm:prSet>
      <dgm:spPr/>
      <dgm:t>
        <a:bodyPr/>
        <a:lstStyle/>
        <a:p>
          <a:endParaRPr lang="en-US"/>
        </a:p>
      </dgm:t>
    </dgm:pt>
    <dgm:pt modelId="{4AA1D70C-D9FD-46C3-99E9-7AB810AF83E8}" type="pres">
      <dgm:prSet presAssocID="{06A3A90C-CFCD-4B7B-AF13-4E9BE0351614}" presName="level3hierChild" presStyleCnt="0"/>
      <dgm:spPr/>
    </dgm:pt>
  </dgm:ptLst>
  <dgm:cxnLst>
    <dgm:cxn modelId="{4673A112-123F-4C2C-9CCF-ADBD1AEACB75}" type="presOf" srcId="{EBD4F13D-AB79-4DE0-ADAD-9E151221382B}" destId="{3980B52B-ED80-49FF-8FCF-DED1BD0524EC}" srcOrd="1" destOrd="0" presId="urn:microsoft.com/office/officeart/2005/8/layout/hierarchy2"/>
    <dgm:cxn modelId="{C55A1D63-B91C-4952-BBE6-DA5B514EE8A6}" type="presOf" srcId="{06A3A90C-CFCD-4B7B-AF13-4E9BE0351614}" destId="{93011CB0-D821-478F-B9ED-8324211E9FF6}" srcOrd="0" destOrd="0" presId="urn:microsoft.com/office/officeart/2005/8/layout/hierarchy2"/>
    <dgm:cxn modelId="{3958D7A2-1883-49D0-B0B5-9534EF67A944}" type="presOf" srcId="{CBA0E933-AE49-4525-B943-485DBBBD9A44}" destId="{616886FE-FC0A-41E1-BFE5-751215FF90F3}" srcOrd="0" destOrd="0" presId="urn:microsoft.com/office/officeart/2005/8/layout/hierarchy2"/>
    <dgm:cxn modelId="{76D3078F-E060-4566-B57E-0D3AC8FDC8FC}" srcId="{2AB4CA82-4C7F-4FB6-89F6-D0D24B2C8B49}" destId="{AAC0532A-190A-4120-ABDD-1EAA27D8FD1C}" srcOrd="0" destOrd="0" parTransId="{EB314A9A-DF36-46D2-AC2D-E092FAF5B807}" sibTransId="{353BDB88-D146-4F8D-B515-4F3CA8A03AB1}"/>
    <dgm:cxn modelId="{4F03CB39-56FF-4435-82B3-C98632712F04}" type="presOf" srcId="{D0F7BDF3-28E0-477A-BD0C-45E348B297B3}" destId="{6EB2661B-4706-4A5A-96D7-98EBB8891076}" srcOrd="0" destOrd="0" presId="urn:microsoft.com/office/officeart/2005/8/layout/hierarchy2"/>
    <dgm:cxn modelId="{3EE07F6D-B4E7-4155-B7D9-B7604B8C001E}" type="presOf" srcId="{EBD4F13D-AB79-4DE0-ADAD-9E151221382B}" destId="{EE9E5951-9942-4190-9C2F-241FA8283C9E}" srcOrd="0" destOrd="0" presId="urn:microsoft.com/office/officeart/2005/8/layout/hierarchy2"/>
    <dgm:cxn modelId="{D0A114AC-35FD-4408-AA1B-C938CAEB91E5}" type="presOf" srcId="{F39440C9-F941-45C5-90EB-AFAD35E34960}" destId="{B58E6471-FF2A-4598-8BCA-C0C2CCFF7748}" srcOrd="0" destOrd="0" presId="urn:microsoft.com/office/officeart/2005/8/layout/hierarchy2"/>
    <dgm:cxn modelId="{0D7ED21A-EB9C-4A96-A093-07590D9F1D5B}" type="presOf" srcId="{AAC0532A-190A-4120-ABDD-1EAA27D8FD1C}" destId="{83DABE0D-9681-4396-8E5E-60136A08624F}" srcOrd="0" destOrd="0" presId="urn:microsoft.com/office/officeart/2005/8/layout/hierarchy2"/>
    <dgm:cxn modelId="{0DA72B62-0DF9-4F00-B928-29638C3622A9}" type="presOf" srcId="{14B7D428-6456-4FBB-A44C-1E722E3F3C57}" destId="{7CCE64E3-7D44-448C-86FC-DB68ADA51F31}" srcOrd="0" destOrd="0" presId="urn:microsoft.com/office/officeart/2005/8/layout/hierarchy2"/>
    <dgm:cxn modelId="{190AC420-A995-42BF-8652-78E0433CEEDD}" type="presOf" srcId="{BF20785C-F1CE-4AFA-82A9-FA2D9E16852A}" destId="{E420518F-6B9D-457C-A13C-58D022516AC8}" srcOrd="0" destOrd="0" presId="urn:microsoft.com/office/officeart/2005/8/layout/hierarchy2"/>
    <dgm:cxn modelId="{B3BF4850-C2E5-4667-B18F-A14A8D9CA918}" srcId="{64491A80-B333-46DA-947C-CA2447BBCBAC}" destId="{BF20785C-F1CE-4AFA-82A9-FA2D9E16852A}" srcOrd="0" destOrd="0" parTransId="{5A31077E-E17E-4E15-AA82-28C168918B80}" sibTransId="{8D136BD5-73FC-435F-ADC9-4F51525974AB}"/>
    <dgm:cxn modelId="{9292FD7E-5EE3-47B3-85D3-9CA83153AA3A}" type="presOf" srcId="{66A956EC-5A8E-4831-BA47-24B3FEE3D2C5}" destId="{0B5DCFA1-CC2E-4B28-BA42-FD7B1FCEFF0F}" srcOrd="0" destOrd="0" presId="urn:microsoft.com/office/officeart/2005/8/layout/hierarchy2"/>
    <dgm:cxn modelId="{AA0ECC4B-918D-4B21-87E2-A5A16155BF6B}" type="presOf" srcId="{CBA0E933-AE49-4525-B943-485DBBBD9A44}" destId="{32DB023C-CF29-49D9-8497-DC3C1850F759}" srcOrd="1" destOrd="0" presId="urn:microsoft.com/office/officeart/2005/8/layout/hierarchy2"/>
    <dgm:cxn modelId="{6EF7F143-CA0C-4920-9937-E7FB1759D3F0}" type="presOf" srcId="{5324BFFF-1C55-4275-AB89-34A92BF7E714}" destId="{FB14A9F4-8640-4D57-A9AD-8210895B82A0}" srcOrd="0" destOrd="0" presId="urn:microsoft.com/office/officeart/2005/8/layout/hierarchy2"/>
    <dgm:cxn modelId="{5A031701-EC5F-4E62-BB34-3F17AB571E92}" srcId="{BF20785C-F1CE-4AFA-82A9-FA2D9E16852A}" destId="{2AB4CA82-4C7F-4FB6-89F6-D0D24B2C8B49}" srcOrd="0" destOrd="0" parTransId="{D0F7BDF3-28E0-477A-BD0C-45E348B297B3}" sibTransId="{80E72C8C-E125-4681-A2E3-1FF8510F500F}"/>
    <dgm:cxn modelId="{DF3BBCFE-AB7E-4056-B449-AFFB4DECE713}" type="presOf" srcId="{EB314A9A-DF36-46D2-AC2D-E092FAF5B807}" destId="{B9CF44A9-5A0D-438F-86B7-F201505DFFE0}" srcOrd="1" destOrd="0" presId="urn:microsoft.com/office/officeart/2005/8/layout/hierarchy2"/>
    <dgm:cxn modelId="{27C49845-8CC6-4616-AE55-A885558C5EA9}" type="presOf" srcId="{2AB4CA82-4C7F-4FB6-89F6-D0D24B2C8B49}" destId="{5769FD59-9835-4276-8C88-7F6E4867645E}" srcOrd="0" destOrd="0" presId="urn:microsoft.com/office/officeart/2005/8/layout/hierarchy2"/>
    <dgm:cxn modelId="{8FE0DB72-F8D2-44C8-91C1-1AFC7FE46267}" srcId="{4C7F784A-4BA0-46B1-8EE2-847B398FEDDA}" destId="{06A3A90C-CFCD-4B7B-AF13-4E9BE0351614}" srcOrd="1" destOrd="0" parTransId="{66A956EC-5A8E-4831-BA47-24B3FEE3D2C5}" sibTransId="{8942314D-8D8C-4A87-804C-982BFDE36013}"/>
    <dgm:cxn modelId="{93362170-3E1B-4F3D-BF95-5247E532C8A9}" srcId="{BF20785C-F1CE-4AFA-82A9-FA2D9E16852A}" destId="{4C7F784A-4BA0-46B1-8EE2-847B398FEDDA}" srcOrd="1" destOrd="0" parTransId="{EBD4F13D-AB79-4DE0-ADAD-9E151221382B}" sibTransId="{78A9EE7C-D1B8-4C06-AAAC-4D3574411FA6}"/>
    <dgm:cxn modelId="{9F1A81E0-53AD-497D-AB96-E93F7DD9CF66}" type="presOf" srcId="{14B7D428-6456-4FBB-A44C-1E722E3F3C57}" destId="{1F25E7F1-1F5F-43BD-83AD-62B9CEC4BE88}" srcOrd="1" destOrd="0" presId="urn:microsoft.com/office/officeart/2005/8/layout/hierarchy2"/>
    <dgm:cxn modelId="{D37A4544-A02F-4A11-B202-08FBFA78750C}" type="presOf" srcId="{D0F7BDF3-28E0-477A-BD0C-45E348B297B3}" destId="{7EE96EC8-E660-43E8-8F5A-9C8403D69C15}" srcOrd="1" destOrd="0" presId="urn:microsoft.com/office/officeart/2005/8/layout/hierarchy2"/>
    <dgm:cxn modelId="{1BF60519-2C93-4336-AAE3-CB70B3108FC9}" srcId="{4C7F784A-4BA0-46B1-8EE2-847B398FEDDA}" destId="{5324BFFF-1C55-4275-AB89-34A92BF7E714}" srcOrd="0" destOrd="0" parTransId="{14B7D428-6456-4FBB-A44C-1E722E3F3C57}" sibTransId="{8E1C89CB-9A37-4906-ABDA-76D2AF3A06D4}"/>
    <dgm:cxn modelId="{FA0F15A2-45F7-4782-9239-AA1BCFE193A6}" type="presOf" srcId="{66A956EC-5A8E-4831-BA47-24B3FEE3D2C5}" destId="{54A9DD16-E982-46A7-909E-252434E6FD00}" srcOrd="1" destOrd="0" presId="urn:microsoft.com/office/officeart/2005/8/layout/hierarchy2"/>
    <dgm:cxn modelId="{525EAEE9-674E-4749-A6C3-8E13F917AB07}" srcId="{2AB4CA82-4C7F-4FB6-89F6-D0D24B2C8B49}" destId="{F39440C9-F941-45C5-90EB-AFAD35E34960}" srcOrd="1" destOrd="0" parTransId="{CBA0E933-AE49-4525-B943-485DBBBD9A44}" sibTransId="{33F46F42-CF49-4F59-843D-ECC1DFFA16D8}"/>
    <dgm:cxn modelId="{C0DE0F14-BE30-43FB-B1CD-EC27D7A7C38F}" type="presOf" srcId="{4C7F784A-4BA0-46B1-8EE2-847B398FEDDA}" destId="{4C164F5D-F00D-4E1A-B2AE-501052DFF150}" srcOrd="0" destOrd="0" presId="urn:microsoft.com/office/officeart/2005/8/layout/hierarchy2"/>
    <dgm:cxn modelId="{8F9CDF52-DC05-418B-8A62-89D726F54F13}" type="presOf" srcId="{64491A80-B333-46DA-947C-CA2447BBCBAC}" destId="{12EA0176-9F05-40FA-AB6B-87EBD8DE1524}" srcOrd="0" destOrd="0" presId="urn:microsoft.com/office/officeart/2005/8/layout/hierarchy2"/>
    <dgm:cxn modelId="{A4352CA0-782B-412F-8162-8D19C7A3BC19}" type="presOf" srcId="{EB314A9A-DF36-46D2-AC2D-E092FAF5B807}" destId="{EB871661-69A6-4FCE-A80F-2F6EED9E85C2}" srcOrd="0" destOrd="0" presId="urn:microsoft.com/office/officeart/2005/8/layout/hierarchy2"/>
    <dgm:cxn modelId="{94201C70-BCC8-45C0-BCE5-1E8FEBD10CC8}" type="presParOf" srcId="{12EA0176-9F05-40FA-AB6B-87EBD8DE1524}" destId="{1C3C2768-7E0A-4D93-8590-39649E6F8D75}" srcOrd="0" destOrd="0" presId="urn:microsoft.com/office/officeart/2005/8/layout/hierarchy2"/>
    <dgm:cxn modelId="{160FBAC4-2B7C-43E7-8FC3-8FB54264ECB7}" type="presParOf" srcId="{1C3C2768-7E0A-4D93-8590-39649E6F8D75}" destId="{E420518F-6B9D-457C-A13C-58D022516AC8}" srcOrd="0" destOrd="0" presId="urn:microsoft.com/office/officeart/2005/8/layout/hierarchy2"/>
    <dgm:cxn modelId="{52256DE0-B207-441F-AD8D-BC40BAB5C788}" type="presParOf" srcId="{1C3C2768-7E0A-4D93-8590-39649E6F8D75}" destId="{3F936ECC-68BE-41E9-9222-F885ABD24E17}" srcOrd="1" destOrd="0" presId="urn:microsoft.com/office/officeart/2005/8/layout/hierarchy2"/>
    <dgm:cxn modelId="{91366348-483E-4E01-A0DC-A2FD9F8BC432}" type="presParOf" srcId="{3F936ECC-68BE-41E9-9222-F885ABD24E17}" destId="{6EB2661B-4706-4A5A-96D7-98EBB8891076}" srcOrd="0" destOrd="0" presId="urn:microsoft.com/office/officeart/2005/8/layout/hierarchy2"/>
    <dgm:cxn modelId="{0FE58CAB-8E3B-48F5-8682-B4BF21FD6D34}" type="presParOf" srcId="{6EB2661B-4706-4A5A-96D7-98EBB8891076}" destId="{7EE96EC8-E660-43E8-8F5A-9C8403D69C15}" srcOrd="0" destOrd="0" presId="urn:microsoft.com/office/officeart/2005/8/layout/hierarchy2"/>
    <dgm:cxn modelId="{9C834255-99C3-4359-B1A7-E5E9B36E95D9}" type="presParOf" srcId="{3F936ECC-68BE-41E9-9222-F885ABD24E17}" destId="{E927059D-E738-451A-803E-0C60A5C1F789}" srcOrd="1" destOrd="0" presId="urn:microsoft.com/office/officeart/2005/8/layout/hierarchy2"/>
    <dgm:cxn modelId="{26023B30-4546-494C-89F3-B93DD75F0428}" type="presParOf" srcId="{E927059D-E738-451A-803E-0C60A5C1F789}" destId="{5769FD59-9835-4276-8C88-7F6E4867645E}" srcOrd="0" destOrd="0" presId="urn:microsoft.com/office/officeart/2005/8/layout/hierarchy2"/>
    <dgm:cxn modelId="{988D327C-F864-419C-9DF5-07D9A702DCF4}" type="presParOf" srcId="{E927059D-E738-451A-803E-0C60A5C1F789}" destId="{2757E3C5-3C48-4543-AE7F-1A24C021460D}" srcOrd="1" destOrd="0" presId="urn:microsoft.com/office/officeart/2005/8/layout/hierarchy2"/>
    <dgm:cxn modelId="{885CDFDC-206C-4B1E-A016-32FBE21B2740}" type="presParOf" srcId="{2757E3C5-3C48-4543-AE7F-1A24C021460D}" destId="{EB871661-69A6-4FCE-A80F-2F6EED9E85C2}" srcOrd="0" destOrd="0" presId="urn:microsoft.com/office/officeart/2005/8/layout/hierarchy2"/>
    <dgm:cxn modelId="{3F3E026B-6562-41BE-9F25-566C6B7AC56D}" type="presParOf" srcId="{EB871661-69A6-4FCE-A80F-2F6EED9E85C2}" destId="{B9CF44A9-5A0D-438F-86B7-F201505DFFE0}" srcOrd="0" destOrd="0" presId="urn:microsoft.com/office/officeart/2005/8/layout/hierarchy2"/>
    <dgm:cxn modelId="{EFEFB3D2-C53C-41E7-B789-344FC879268B}" type="presParOf" srcId="{2757E3C5-3C48-4543-AE7F-1A24C021460D}" destId="{0CAD8616-EC46-4D54-BF58-CD88A6B1A104}" srcOrd="1" destOrd="0" presId="urn:microsoft.com/office/officeart/2005/8/layout/hierarchy2"/>
    <dgm:cxn modelId="{DD17A3EB-A351-4BBD-8C8B-E7A129C529A6}" type="presParOf" srcId="{0CAD8616-EC46-4D54-BF58-CD88A6B1A104}" destId="{83DABE0D-9681-4396-8E5E-60136A08624F}" srcOrd="0" destOrd="0" presId="urn:microsoft.com/office/officeart/2005/8/layout/hierarchy2"/>
    <dgm:cxn modelId="{455F5159-BD07-4A82-BF88-BB7F5918B8FF}" type="presParOf" srcId="{0CAD8616-EC46-4D54-BF58-CD88A6B1A104}" destId="{F3B9C57A-DC87-4B22-BFD0-C1F0277BEF24}" srcOrd="1" destOrd="0" presId="urn:microsoft.com/office/officeart/2005/8/layout/hierarchy2"/>
    <dgm:cxn modelId="{FA205603-31A9-4B25-B3BA-CBCFF8C2EAA0}" type="presParOf" srcId="{2757E3C5-3C48-4543-AE7F-1A24C021460D}" destId="{616886FE-FC0A-41E1-BFE5-751215FF90F3}" srcOrd="2" destOrd="0" presId="urn:microsoft.com/office/officeart/2005/8/layout/hierarchy2"/>
    <dgm:cxn modelId="{53AE5EBB-A48E-442F-A0C6-D4CDD276F685}" type="presParOf" srcId="{616886FE-FC0A-41E1-BFE5-751215FF90F3}" destId="{32DB023C-CF29-49D9-8497-DC3C1850F759}" srcOrd="0" destOrd="0" presId="urn:microsoft.com/office/officeart/2005/8/layout/hierarchy2"/>
    <dgm:cxn modelId="{C84CC8FB-FA28-4573-9D49-2427741C747B}" type="presParOf" srcId="{2757E3C5-3C48-4543-AE7F-1A24C021460D}" destId="{EB4C3DC1-21D7-46B3-9A9F-F6D6FABE402D}" srcOrd="3" destOrd="0" presId="urn:microsoft.com/office/officeart/2005/8/layout/hierarchy2"/>
    <dgm:cxn modelId="{0D37BD8C-10B3-4F67-8ED6-BBC44F53A262}" type="presParOf" srcId="{EB4C3DC1-21D7-46B3-9A9F-F6D6FABE402D}" destId="{B58E6471-FF2A-4598-8BCA-C0C2CCFF7748}" srcOrd="0" destOrd="0" presId="urn:microsoft.com/office/officeart/2005/8/layout/hierarchy2"/>
    <dgm:cxn modelId="{3BA39D22-CCB4-44BA-81AF-D4331E76632B}" type="presParOf" srcId="{EB4C3DC1-21D7-46B3-9A9F-F6D6FABE402D}" destId="{F7F15D00-8F0C-4624-AE14-29FB4D9E95B4}" srcOrd="1" destOrd="0" presId="urn:microsoft.com/office/officeart/2005/8/layout/hierarchy2"/>
    <dgm:cxn modelId="{E8BF3A78-AFB0-422D-B384-8F325888B6F9}" type="presParOf" srcId="{3F936ECC-68BE-41E9-9222-F885ABD24E17}" destId="{EE9E5951-9942-4190-9C2F-241FA8283C9E}" srcOrd="2" destOrd="0" presId="urn:microsoft.com/office/officeart/2005/8/layout/hierarchy2"/>
    <dgm:cxn modelId="{39F50CD2-F4FF-4867-8D72-1B0A11BEB89C}" type="presParOf" srcId="{EE9E5951-9942-4190-9C2F-241FA8283C9E}" destId="{3980B52B-ED80-49FF-8FCF-DED1BD0524EC}" srcOrd="0" destOrd="0" presId="urn:microsoft.com/office/officeart/2005/8/layout/hierarchy2"/>
    <dgm:cxn modelId="{3635CA73-E634-46A4-87F8-922E05D95942}" type="presParOf" srcId="{3F936ECC-68BE-41E9-9222-F885ABD24E17}" destId="{B93537B6-7DC3-4B86-85FE-96EDE52FD248}" srcOrd="3" destOrd="0" presId="urn:microsoft.com/office/officeart/2005/8/layout/hierarchy2"/>
    <dgm:cxn modelId="{E6E61D11-7D4B-46A2-8CBA-2CEE83267EEB}" type="presParOf" srcId="{B93537B6-7DC3-4B86-85FE-96EDE52FD248}" destId="{4C164F5D-F00D-4E1A-B2AE-501052DFF150}" srcOrd="0" destOrd="0" presId="urn:microsoft.com/office/officeart/2005/8/layout/hierarchy2"/>
    <dgm:cxn modelId="{1D1F69BD-E955-4F18-ADE8-088E778CEC57}" type="presParOf" srcId="{B93537B6-7DC3-4B86-85FE-96EDE52FD248}" destId="{B4F285C4-4C96-457A-B24E-88B4A784FACC}" srcOrd="1" destOrd="0" presId="urn:microsoft.com/office/officeart/2005/8/layout/hierarchy2"/>
    <dgm:cxn modelId="{414D66C5-E83D-4700-A0BF-47D19CB308A7}" type="presParOf" srcId="{B4F285C4-4C96-457A-B24E-88B4A784FACC}" destId="{7CCE64E3-7D44-448C-86FC-DB68ADA51F31}" srcOrd="0" destOrd="0" presId="urn:microsoft.com/office/officeart/2005/8/layout/hierarchy2"/>
    <dgm:cxn modelId="{16989A75-B24D-47BB-AF26-2BFFAB1428B2}" type="presParOf" srcId="{7CCE64E3-7D44-448C-86FC-DB68ADA51F31}" destId="{1F25E7F1-1F5F-43BD-83AD-62B9CEC4BE88}" srcOrd="0" destOrd="0" presId="urn:microsoft.com/office/officeart/2005/8/layout/hierarchy2"/>
    <dgm:cxn modelId="{882968E5-8493-40B3-B402-7DC434F28007}" type="presParOf" srcId="{B4F285C4-4C96-457A-B24E-88B4A784FACC}" destId="{02884BAA-680D-4C9A-833E-6C785C1F3B12}" srcOrd="1" destOrd="0" presId="urn:microsoft.com/office/officeart/2005/8/layout/hierarchy2"/>
    <dgm:cxn modelId="{5BED9DAC-0DE7-48C2-8E99-538E63C8196A}" type="presParOf" srcId="{02884BAA-680D-4C9A-833E-6C785C1F3B12}" destId="{FB14A9F4-8640-4D57-A9AD-8210895B82A0}" srcOrd="0" destOrd="0" presId="urn:microsoft.com/office/officeart/2005/8/layout/hierarchy2"/>
    <dgm:cxn modelId="{363A968D-F583-42CA-859D-BA265E008593}" type="presParOf" srcId="{02884BAA-680D-4C9A-833E-6C785C1F3B12}" destId="{97CBDCC2-B99F-43C5-AD2C-E3F211083EB4}" srcOrd="1" destOrd="0" presId="urn:microsoft.com/office/officeart/2005/8/layout/hierarchy2"/>
    <dgm:cxn modelId="{71D5B41A-DB89-4DF0-A325-6BE69D30D01C}" type="presParOf" srcId="{B4F285C4-4C96-457A-B24E-88B4A784FACC}" destId="{0B5DCFA1-CC2E-4B28-BA42-FD7B1FCEFF0F}" srcOrd="2" destOrd="0" presId="urn:microsoft.com/office/officeart/2005/8/layout/hierarchy2"/>
    <dgm:cxn modelId="{2A69B6E1-1560-4DE6-A872-E0AF1AD5BC64}" type="presParOf" srcId="{0B5DCFA1-CC2E-4B28-BA42-FD7B1FCEFF0F}" destId="{54A9DD16-E982-46A7-909E-252434E6FD00}" srcOrd="0" destOrd="0" presId="urn:microsoft.com/office/officeart/2005/8/layout/hierarchy2"/>
    <dgm:cxn modelId="{DE7901A5-81F2-4C11-BCD4-53A0A59783CD}" type="presParOf" srcId="{B4F285C4-4C96-457A-B24E-88B4A784FACC}" destId="{28D52E5C-387D-49B2-B021-983770B9F709}" srcOrd="3" destOrd="0" presId="urn:microsoft.com/office/officeart/2005/8/layout/hierarchy2"/>
    <dgm:cxn modelId="{809C81F6-11D5-4B1F-8680-D2EBA6EE6C65}" type="presParOf" srcId="{28D52E5C-387D-49B2-B021-983770B9F709}" destId="{93011CB0-D821-478F-B9ED-8324211E9FF6}" srcOrd="0" destOrd="0" presId="urn:microsoft.com/office/officeart/2005/8/layout/hierarchy2"/>
    <dgm:cxn modelId="{C68B1ACD-0D25-404A-8266-F29E1E1E18CF}" type="presParOf" srcId="{28D52E5C-387D-49B2-B021-983770B9F709}" destId="{4AA1D70C-D9FD-46C3-99E9-7AB810AF83E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CA465-259C-429E-BD06-1DFF4B924BD4}"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3F882C52-8587-44F3-93DE-24630F666B79}">
      <dgm:prSet phldrT="[Text]"/>
      <dgm:spPr/>
      <dgm:t>
        <a:bodyPr/>
        <a:lstStyle/>
        <a:p>
          <a:r>
            <a:rPr lang="en-US" dirty="0" smtClean="0"/>
            <a:t>Accounting for proprietary funds is similar to that of investor-owned businesses.</a:t>
          </a:r>
          <a:endParaRPr lang="en-US" dirty="0"/>
        </a:p>
      </dgm:t>
    </dgm:pt>
    <dgm:pt modelId="{026B806C-0A8A-4655-87C5-0287788E48B2}" type="parTrans" cxnId="{1C87D769-A73C-41E6-A771-283364EA2DBD}">
      <dgm:prSet/>
      <dgm:spPr/>
      <dgm:t>
        <a:bodyPr/>
        <a:lstStyle/>
        <a:p>
          <a:endParaRPr lang="en-US"/>
        </a:p>
      </dgm:t>
    </dgm:pt>
    <dgm:pt modelId="{54C1FE1A-CB95-4D91-98D5-1C250AF26335}" type="sibTrans" cxnId="{1C87D769-A73C-41E6-A771-283364EA2DBD}">
      <dgm:prSet/>
      <dgm:spPr/>
      <dgm:t>
        <a:bodyPr/>
        <a:lstStyle/>
        <a:p>
          <a:endParaRPr lang="en-US" dirty="0"/>
        </a:p>
      </dgm:t>
    </dgm:pt>
    <dgm:pt modelId="{5FD185EF-3EB5-467C-AF44-52C1CE76C8F4}">
      <dgm:prSet phldrT="[Text]"/>
      <dgm:spPr/>
      <dgm:t>
        <a:bodyPr/>
        <a:lstStyle/>
        <a:p>
          <a:r>
            <a:rPr lang="en-US" dirty="0" smtClean="0">
              <a:solidFill>
                <a:schemeClr val="accent1">
                  <a:lumMod val="50000"/>
                </a:schemeClr>
              </a:solidFill>
            </a:rPr>
            <a:t>Proprietary funds focus on the flow of economic resources recognized on the accrual basis of accounting.</a:t>
          </a:r>
          <a:endParaRPr lang="en-US" dirty="0">
            <a:solidFill>
              <a:schemeClr val="accent1">
                <a:lumMod val="50000"/>
              </a:schemeClr>
            </a:solidFill>
          </a:endParaRPr>
        </a:p>
      </dgm:t>
    </dgm:pt>
    <dgm:pt modelId="{F6DC973A-C150-4568-A2D4-9EAF289C512C}" type="parTrans" cxnId="{CDA74903-B26B-4D2F-B738-5C1F21D0581C}">
      <dgm:prSet/>
      <dgm:spPr/>
      <dgm:t>
        <a:bodyPr/>
        <a:lstStyle/>
        <a:p>
          <a:endParaRPr lang="en-US"/>
        </a:p>
      </dgm:t>
    </dgm:pt>
    <dgm:pt modelId="{E95C91D3-8D7F-40F2-AD91-C47B50080DB5}" type="sibTrans" cxnId="{CDA74903-B26B-4D2F-B738-5C1F21D0581C}">
      <dgm:prSet/>
      <dgm:spPr/>
      <dgm:t>
        <a:bodyPr/>
        <a:lstStyle/>
        <a:p>
          <a:endParaRPr lang="en-US" dirty="0"/>
        </a:p>
      </dgm:t>
    </dgm:pt>
    <dgm:pt modelId="{93CA0F44-FB34-4432-8F33-148D28EAF8C9}">
      <dgm:prSet phldrT="[Text]"/>
      <dgm:spPr/>
      <dgm:t>
        <a:bodyPr/>
        <a:lstStyle/>
        <a:p>
          <a:r>
            <a:rPr lang="en-US" dirty="0" smtClean="0">
              <a:solidFill>
                <a:schemeClr val="accent1">
                  <a:lumMod val="50000"/>
                </a:schemeClr>
              </a:solidFill>
            </a:rPr>
            <a:t>These funds account for all assets and liabilities related to their operations, both short-term and long-term.</a:t>
          </a:r>
          <a:endParaRPr lang="en-US" dirty="0">
            <a:solidFill>
              <a:schemeClr val="accent1">
                <a:lumMod val="50000"/>
              </a:schemeClr>
            </a:solidFill>
          </a:endParaRPr>
        </a:p>
      </dgm:t>
    </dgm:pt>
    <dgm:pt modelId="{C08467B5-0C73-4164-80EB-6EF7E4ABBF7E}" type="sibTrans" cxnId="{986CA349-71BA-4C38-B14E-E42E5AE594C4}">
      <dgm:prSet/>
      <dgm:spPr/>
      <dgm:t>
        <a:bodyPr/>
        <a:lstStyle/>
        <a:p>
          <a:endParaRPr lang="en-US"/>
        </a:p>
      </dgm:t>
    </dgm:pt>
    <dgm:pt modelId="{C916B8E2-049A-4C95-9DFA-A8ABBB2DC81C}" type="parTrans" cxnId="{986CA349-71BA-4C38-B14E-E42E5AE594C4}">
      <dgm:prSet/>
      <dgm:spPr/>
      <dgm:t>
        <a:bodyPr/>
        <a:lstStyle/>
        <a:p>
          <a:endParaRPr lang="en-US"/>
        </a:p>
      </dgm:t>
    </dgm:pt>
    <dgm:pt modelId="{D29B6C9F-4864-47C4-82F8-2BB61A2FA8C8}" type="pres">
      <dgm:prSet presAssocID="{8FDCA465-259C-429E-BD06-1DFF4B924BD4}" presName="outerComposite" presStyleCnt="0">
        <dgm:presLayoutVars>
          <dgm:chMax val="5"/>
          <dgm:dir/>
          <dgm:resizeHandles val="exact"/>
        </dgm:presLayoutVars>
      </dgm:prSet>
      <dgm:spPr/>
      <dgm:t>
        <a:bodyPr/>
        <a:lstStyle/>
        <a:p>
          <a:endParaRPr lang="en-US"/>
        </a:p>
      </dgm:t>
    </dgm:pt>
    <dgm:pt modelId="{57833F60-F2E1-4F1A-B2B8-9CD38A677728}" type="pres">
      <dgm:prSet presAssocID="{8FDCA465-259C-429E-BD06-1DFF4B924BD4}" presName="dummyMaxCanvas" presStyleCnt="0">
        <dgm:presLayoutVars/>
      </dgm:prSet>
      <dgm:spPr/>
    </dgm:pt>
    <dgm:pt modelId="{B170ED31-A971-4A65-A12A-DE4C5A48C600}" type="pres">
      <dgm:prSet presAssocID="{8FDCA465-259C-429E-BD06-1DFF4B924BD4}" presName="ThreeNodes_1" presStyleLbl="node1" presStyleIdx="0" presStyleCnt="3">
        <dgm:presLayoutVars>
          <dgm:bulletEnabled val="1"/>
        </dgm:presLayoutVars>
      </dgm:prSet>
      <dgm:spPr/>
      <dgm:t>
        <a:bodyPr/>
        <a:lstStyle/>
        <a:p>
          <a:endParaRPr lang="en-US"/>
        </a:p>
      </dgm:t>
    </dgm:pt>
    <dgm:pt modelId="{1A5F2E7E-9956-4613-BB89-36216B970E5D}" type="pres">
      <dgm:prSet presAssocID="{8FDCA465-259C-429E-BD06-1DFF4B924BD4}" presName="ThreeNodes_2" presStyleLbl="node1" presStyleIdx="1" presStyleCnt="3">
        <dgm:presLayoutVars>
          <dgm:bulletEnabled val="1"/>
        </dgm:presLayoutVars>
      </dgm:prSet>
      <dgm:spPr/>
      <dgm:t>
        <a:bodyPr/>
        <a:lstStyle/>
        <a:p>
          <a:endParaRPr lang="en-US"/>
        </a:p>
      </dgm:t>
    </dgm:pt>
    <dgm:pt modelId="{7967BD87-1C48-4E50-8355-816DB8E04C19}" type="pres">
      <dgm:prSet presAssocID="{8FDCA465-259C-429E-BD06-1DFF4B924BD4}" presName="ThreeNodes_3" presStyleLbl="node1" presStyleIdx="2" presStyleCnt="3">
        <dgm:presLayoutVars>
          <dgm:bulletEnabled val="1"/>
        </dgm:presLayoutVars>
      </dgm:prSet>
      <dgm:spPr/>
      <dgm:t>
        <a:bodyPr/>
        <a:lstStyle/>
        <a:p>
          <a:endParaRPr lang="en-US"/>
        </a:p>
      </dgm:t>
    </dgm:pt>
    <dgm:pt modelId="{5277BC82-F1E1-4C36-AAC6-83184C87948E}" type="pres">
      <dgm:prSet presAssocID="{8FDCA465-259C-429E-BD06-1DFF4B924BD4}" presName="ThreeConn_1-2" presStyleLbl="fgAccFollowNode1" presStyleIdx="0" presStyleCnt="2">
        <dgm:presLayoutVars>
          <dgm:bulletEnabled val="1"/>
        </dgm:presLayoutVars>
      </dgm:prSet>
      <dgm:spPr/>
      <dgm:t>
        <a:bodyPr/>
        <a:lstStyle/>
        <a:p>
          <a:endParaRPr lang="en-US"/>
        </a:p>
      </dgm:t>
    </dgm:pt>
    <dgm:pt modelId="{5CA84EA8-196C-4A8E-93C8-FFA392395E77}" type="pres">
      <dgm:prSet presAssocID="{8FDCA465-259C-429E-BD06-1DFF4B924BD4}" presName="ThreeConn_2-3" presStyleLbl="fgAccFollowNode1" presStyleIdx="1" presStyleCnt="2">
        <dgm:presLayoutVars>
          <dgm:bulletEnabled val="1"/>
        </dgm:presLayoutVars>
      </dgm:prSet>
      <dgm:spPr/>
      <dgm:t>
        <a:bodyPr/>
        <a:lstStyle/>
        <a:p>
          <a:endParaRPr lang="en-US"/>
        </a:p>
      </dgm:t>
    </dgm:pt>
    <dgm:pt modelId="{4DFC9B76-AC9B-4B6E-B9D1-DD234456F89F}" type="pres">
      <dgm:prSet presAssocID="{8FDCA465-259C-429E-BD06-1DFF4B924BD4}" presName="ThreeNodes_1_text" presStyleLbl="node1" presStyleIdx="2" presStyleCnt="3">
        <dgm:presLayoutVars>
          <dgm:bulletEnabled val="1"/>
        </dgm:presLayoutVars>
      </dgm:prSet>
      <dgm:spPr/>
      <dgm:t>
        <a:bodyPr/>
        <a:lstStyle/>
        <a:p>
          <a:endParaRPr lang="en-US"/>
        </a:p>
      </dgm:t>
    </dgm:pt>
    <dgm:pt modelId="{A9EFB14B-1FFC-4774-8013-ED8A43554E5D}" type="pres">
      <dgm:prSet presAssocID="{8FDCA465-259C-429E-BD06-1DFF4B924BD4}" presName="ThreeNodes_2_text" presStyleLbl="node1" presStyleIdx="2" presStyleCnt="3">
        <dgm:presLayoutVars>
          <dgm:bulletEnabled val="1"/>
        </dgm:presLayoutVars>
      </dgm:prSet>
      <dgm:spPr/>
      <dgm:t>
        <a:bodyPr/>
        <a:lstStyle/>
        <a:p>
          <a:endParaRPr lang="en-US"/>
        </a:p>
      </dgm:t>
    </dgm:pt>
    <dgm:pt modelId="{11F82E97-DACE-48A1-93B5-7D462DE66ABA}" type="pres">
      <dgm:prSet presAssocID="{8FDCA465-259C-429E-BD06-1DFF4B924BD4}" presName="ThreeNodes_3_text" presStyleLbl="node1" presStyleIdx="2" presStyleCnt="3">
        <dgm:presLayoutVars>
          <dgm:bulletEnabled val="1"/>
        </dgm:presLayoutVars>
      </dgm:prSet>
      <dgm:spPr/>
      <dgm:t>
        <a:bodyPr/>
        <a:lstStyle/>
        <a:p>
          <a:endParaRPr lang="en-US"/>
        </a:p>
      </dgm:t>
    </dgm:pt>
  </dgm:ptLst>
  <dgm:cxnLst>
    <dgm:cxn modelId="{986CA349-71BA-4C38-B14E-E42E5AE594C4}" srcId="{8FDCA465-259C-429E-BD06-1DFF4B924BD4}" destId="{93CA0F44-FB34-4432-8F33-148D28EAF8C9}" srcOrd="2" destOrd="0" parTransId="{C916B8E2-049A-4C95-9DFA-A8ABBB2DC81C}" sibTransId="{C08467B5-0C73-4164-80EB-6EF7E4ABBF7E}"/>
    <dgm:cxn modelId="{843BE160-2BF2-4EE8-B226-FE83A23984A7}" type="presOf" srcId="{E95C91D3-8D7F-40F2-AD91-C47B50080DB5}" destId="{5CA84EA8-196C-4A8E-93C8-FFA392395E77}" srcOrd="0" destOrd="0" presId="urn:microsoft.com/office/officeart/2005/8/layout/vProcess5"/>
    <dgm:cxn modelId="{542BFA7A-D1D8-4036-81DE-F7D8EC4BEE8E}" type="presOf" srcId="{3F882C52-8587-44F3-93DE-24630F666B79}" destId="{B170ED31-A971-4A65-A12A-DE4C5A48C600}" srcOrd="0" destOrd="0" presId="urn:microsoft.com/office/officeart/2005/8/layout/vProcess5"/>
    <dgm:cxn modelId="{CDA74903-B26B-4D2F-B738-5C1F21D0581C}" srcId="{8FDCA465-259C-429E-BD06-1DFF4B924BD4}" destId="{5FD185EF-3EB5-467C-AF44-52C1CE76C8F4}" srcOrd="1" destOrd="0" parTransId="{F6DC973A-C150-4568-A2D4-9EAF289C512C}" sibTransId="{E95C91D3-8D7F-40F2-AD91-C47B50080DB5}"/>
    <dgm:cxn modelId="{F14830B1-1E6C-4B50-9EFF-F44A6C66553F}" type="presOf" srcId="{93CA0F44-FB34-4432-8F33-148D28EAF8C9}" destId="{7967BD87-1C48-4E50-8355-816DB8E04C19}" srcOrd="0" destOrd="0" presId="urn:microsoft.com/office/officeart/2005/8/layout/vProcess5"/>
    <dgm:cxn modelId="{514663E7-D7B9-4E6B-9CF7-66541A203DEC}" type="presOf" srcId="{5FD185EF-3EB5-467C-AF44-52C1CE76C8F4}" destId="{1A5F2E7E-9956-4613-BB89-36216B970E5D}" srcOrd="0" destOrd="0" presId="urn:microsoft.com/office/officeart/2005/8/layout/vProcess5"/>
    <dgm:cxn modelId="{6198AA76-EDA8-4CB4-A157-0B1A021707C8}" type="presOf" srcId="{3F882C52-8587-44F3-93DE-24630F666B79}" destId="{4DFC9B76-AC9B-4B6E-B9D1-DD234456F89F}" srcOrd="1" destOrd="0" presId="urn:microsoft.com/office/officeart/2005/8/layout/vProcess5"/>
    <dgm:cxn modelId="{C066757D-8581-4805-A87D-ECC8CED48FBB}" type="presOf" srcId="{93CA0F44-FB34-4432-8F33-148D28EAF8C9}" destId="{11F82E97-DACE-48A1-93B5-7D462DE66ABA}" srcOrd="1" destOrd="0" presId="urn:microsoft.com/office/officeart/2005/8/layout/vProcess5"/>
    <dgm:cxn modelId="{8A492F3C-4E00-4A88-A53C-9088762ACEC7}" type="presOf" srcId="{54C1FE1A-CB95-4D91-98D5-1C250AF26335}" destId="{5277BC82-F1E1-4C36-AAC6-83184C87948E}" srcOrd="0" destOrd="0" presId="urn:microsoft.com/office/officeart/2005/8/layout/vProcess5"/>
    <dgm:cxn modelId="{1C87D769-A73C-41E6-A771-283364EA2DBD}" srcId="{8FDCA465-259C-429E-BD06-1DFF4B924BD4}" destId="{3F882C52-8587-44F3-93DE-24630F666B79}" srcOrd="0" destOrd="0" parTransId="{026B806C-0A8A-4655-87C5-0287788E48B2}" sibTransId="{54C1FE1A-CB95-4D91-98D5-1C250AF26335}"/>
    <dgm:cxn modelId="{75F747BC-5105-4E74-9007-71E52CB20544}" type="presOf" srcId="{5FD185EF-3EB5-467C-AF44-52C1CE76C8F4}" destId="{A9EFB14B-1FFC-4774-8013-ED8A43554E5D}" srcOrd="1" destOrd="0" presId="urn:microsoft.com/office/officeart/2005/8/layout/vProcess5"/>
    <dgm:cxn modelId="{57185684-0EF6-4FF2-914E-56206F6584C6}" type="presOf" srcId="{8FDCA465-259C-429E-BD06-1DFF4B924BD4}" destId="{D29B6C9F-4864-47C4-82F8-2BB61A2FA8C8}" srcOrd="0" destOrd="0" presId="urn:microsoft.com/office/officeart/2005/8/layout/vProcess5"/>
    <dgm:cxn modelId="{6E8D9D4A-E0F1-477D-A898-14167F3E55F7}" type="presParOf" srcId="{D29B6C9F-4864-47C4-82F8-2BB61A2FA8C8}" destId="{57833F60-F2E1-4F1A-B2B8-9CD38A677728}" srcOrd="0" destOrd="0" presId="urn:microsoft.com/office/officeart/2005/8/layout/vProcess5"/>
    <dgm:cxn modelId="{324942E2-0808-4FC7-93AD-EA356ABAA1DC}" type="presParOf" srcId="{D29B6C9F-4864-47C4-82F8-2BB61A2FA8C8}" destId="{B170ED31-A971-4A65-A12A-DE4C5A48C600}" srcOrd="1" destOrd="0" presId="urn:microsoft.com/office/officeart/2005/8/layout/vProcess5"/>
    <dgm:cxn modelId="{220B69D8-8B2E-4108-84E3-464E735B0010}" type="presParOf" srcId="{D29B6C9F-4864-47C4-82F8-2BB61A2FA8C8}" destId="{1A5F2E7E-9956-4613-BB89-36216B970E5D}" srcOrd="2" destOrd="0" presId="urn:microsoft.com/office/officeart/2005/8/layout/vProcess5"/>
    <dgm:cxn modelId="{6CD82983-0B49-4B71-AA96-B970C7529414}" type="presParOf" srcId="{D29B6C9F-4864-47C4-82F8-2BB61A2FA8C8}" destId="{7967BD87-1C48-4E50-8355-816DB8E04C19}" srcOrd="3" destOrd="0" presId="urn:microsoft.com/office/officeart/2005/8/layout/vProcess5"/>
    <dgm:cxn modelId="{65A38783-546D-4BBA-B956-D1E53518DBA9}" type="presParOf" srcId="{D29B6C9F-4864-47C4-82F8-2BB61A2FA8C8}" destId="{5277BC82-F1E1-4C36-AAC6-83184C87948E}" srcOrd="4" destOrd="0" presId="urn:microsoft.com/office/officeart/2005/8/layout/vProcess5"/>
    <dgm:cxn modelId="{D02D470C-E4FE-4968-8DB7-63F5A5D3A954}" type="presParOf" srcId="{D29B6C9F-4864-47C4-82F8-2BB61A2FA8C8}" destId="{5CA84EA8-196C-4A8E-93C8-FFA392395E77}" srcOrd="5" destOrd="0" presId="urn:microsoft.com/office/officeart/2005/8/layout/vProcess5"/>
    <dgm:cxn modelId="{AD8C4A71-AEBD-4D7E-B1AC-97C5F0A2C745}" type="presParOf" srcId="{D29B6C9F-4864-47C4-82F8-2BB61A2FA8C8}" destId="{4DFC9B76-AC9B-4B6E-B9D1-DD234456F89F}" srcOrd="6" destOrd="0" presId="urn:microsoft.com/office/officeart/2005/8/layout/vProcess5"/>
    <dgm:cxn modelId="{81D024F0-6B8B-42EE-A9F6-635965F6E086}" type="presParOf" srcId="{D29B6C9F-4864-47C4-82F8-2BB61A2FA8C8}" destId="{A9EFB14B-1FFC-4774-8013-ED8A43554E5D}" srcOrd="7" destOrd="0" presId="urn:microsoft.com/office/officeart/2005/8/layout/vProcess5"/>
    <dgm:cxn modelId="{629CFFDB-629F-435F-AA9D-0927B4FEF4D1}" type="presParOf" srcId="{D29B6C9F-4864-47C4-82F8-2BB61A2FA8C8}" destId="{11F82E97-DACE-48A1-93B5-7D462DE66AB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642E0-A60E-4721-8078-E5D7647D2954}" type="doc">
      <dgm:prSet loTypeId="urn:microsoft.com/office/officeart/2005/8/layout/hList3" loCatId="list" qsTypeId="urn:microsoft.com/office/officeart/2005/8/quickstyle/simple4" qsCatId="simple" csTypeId="urn:microsoft.com/office/officeart/2005/8/colors/accent1_4" csCatId="accent1" phldr="1"/>
      <dgm:spPr/>
      <dgm:t>
        <a:bodyPr/>
        <a:lstStyle/>
        <a:p>
          <a:endParaRPr lang="en-US"/>
        </a:p>
      </dgm:t>
    </dgm:pt>
    <dgm:pt modelId="{FAC8C79E-30B6-41A1-BED4-E468787637F1}">
      <dgm:prSet/>
      <dgm:spPr/>
      <dgm:t>
        <a:bodyPr/>
        <a:lstStyle/>
        <a:p>
          <a:r>
            <a:rPr lang="en-US" dirty="0" smtClean="0"/>
            <a:t>Under GASB standards, a government must report certain activities in an enterprise fund if any of the following criteria are met:</a:t>
          </a:r>
          <a:endParaRPr lang="en-US" dirty="0"/>
        </a:p>
      </dgm:t>
    </dgm:pt>
    <dgm:pt modelId="{49655ABA-4112-40E8-9791-0DFB156AF638}" type="parTrans" cxnId="{2439D4A6-68EF-4D3D-8364-14DC50F981F6}">
      <dgm:prSet/>
      <dgm:spPr/>
      <dgm:t>
        <a:bodyPr/>
        <a:lstStyle/>
        <a:p>
          <a:endParaRPr lang="en-US"/>
        </a:p>
      </dgm:t>
    </dgm:pt>
    <dgm:pt modelId="{FD450BFE-A4A2-4CC5-B46D-89E054B2E146}" type="sibTrans" cxnId="{2439D4A6-68EF-4D3D-8364-14DC50F981F6}">
      <dgm:prSet/>
      <dgm:spPr/>
      <dgm:t>
        <a:bodyPr/>
        <a:lstStyle/>
        <a:p>
          <a:endParaRPr lang="en-US"/>
        </a:p>
      </dgm:t>
    </dgm:pt>
    <dgm:pt modelId="{5B5F744B-4232-4873-ACBA-7BCE97036253}">
      <dgm:prSet phldrT="[Text]" custT="1"/>
      <dgm:spPr>
        <a:solidFill>
          <a:schemeClr val="accent5">
            <a:lumMod val="50000"/>
          </a:schemeClr>
        </a:solidFill>
        <a:ln w="28575">
          <a:solidFill>
            <a:schemeClr val="tx1"/>
          </a:solidFill>
        </a:ln>
      </dgm:spPr>
      <dgm:t>
        <a:bodyPr lIns="137160"/>
        <a:lstStyle/>
        <a:p>
          <a:pPr algn="ctr"/>
          <a:r>
            <a:rPr lang="en-US" sz="1800" dirty="0" smtClean="0"/>
            <a:t>The activity is financed with debt that is secured solely by a pledge of the revenues from fees and charges of an activity.</a:t>
          </a:r>
          <a:endParaRPr lang="en-US" sz="1800" dirty="0"/>
        </a:p>
      </dgm:t>
    </dgm:pt>
    <dgm:pt modelId="{100DA521-092C-4113-AA39-CA1DA0AE28F9}" type="parTrans" cxnId="{A8043A04-7BEA-4353-94C3-D89BAE7DFC92}">
      <dgm:prSet/>
      <dgm:spPr/>
      <dgm:t>
        <a:bodyPr/>
        <a:lstStyle/>
        <a:p>
          <a:endParaRPr lang="en-US"/>
        </a:p>
      </dgm:t>
    </dgm:pt>
    <dgm:pt modelId="{50A407F4-5519-41A9-8799-351A36C35C13}" type="sibTrans" cxnId="{A8043A04-7BEA-4353-94C3-D89BAE7DFC92}">
      <dgm:prSet/>
      <dgm:spPr/>
      <dgm:t>
        <a:bodyPr/>
        <a:lstStyle/>
        <a:p>
          <a:endParaRPr lang="en-US"/>
        </a:p>
      </dgm:t>
    </dgm:pt>
    <dgm:pt modelId="{72A1C4D2-7666-44FB-A11F-CF8CFC4A7629}">
      <dgm:prSet phldrT="[Text]" custT="1"/>
      <dgm:spPr>
        <a:solidFill>
          <a:schemeClr val="accent5">
            <a:lumMod val="50000"/>
          </a:schemeClr>
        </a:solidFill>
        <a:ln w="28575">
          <a:solidFill>
            <a:schemeClr val="accent1">
              <a:lumMod val="25000"/>
            </a:schemeClr>
          </a:solidFill>
        </a:ln>
      </dgm:spPr>
      <dgm:t>
        <a:bodyPr/>
        <a:lstStyle/>
        <a:p>
          <a:r>
            <a:rPr lang="en-US" sz="1800" dirty="0" smtClean="0"/>
            <a:t>Laws or regulations require that the activity’s costs of providing services including capital costs be recovered with fees and charges, rather than with taxes or similar revenues.</a:t>
          </a:r>
          <a:endParaRPr lang="en-US" sz="1800" dirty="0"/>
        </a:p>
      </dgm:t>
    </dgm:pt>
    <dgm:pt modelId="{201E9B0C-3303-429D-AF98-8DE7F40FD896}" type="parTrans" cxnId="{8DD21662-ACF3-46D3-80F9-D02E9420356E}">
      <dgm:prSet/>
      <dgm:spPr/>
      <dgm:t>
        <a:bodyPr/>
        <a:lstStyle/>
        <a:p>
          <a:endParaRPr lang="en-US"/>
        </a:p>
      </dgm:t>
    </dgm:pt>
    <dgm:pt modelId="{BE6D52B6-A88C-4525-A566-E381A1B8AF80}" type="sibTrans" cxnId="{8DD21662-ACF3-46D3-80F9-D02E9420356E}">
      <dgm:prSet/>
      <dgm:spPr/>
      <dgm:t>
        <a:bodyPr/>
        <a:lstStyle/>
        <a:p>
          <a:endParaRPr lang="en-US"/>
        </a:p>
      </dgm:t>
    </dgm:pt>
    <dgm:pt modelId="{7CC1F191-4710-4708-B667-063FAAC08B0E}">
      <dgm:prSet phldrT="[Text]" custT="1"/>
      <dgm:spPr>
        <a:solidFill>
          <a:schemeClr val="accent5">
            <a:lumMod val="50000"/>
          </a:schemeClr>
        </a:solidFill>
        <a:ln w="28575">
          <a:solidFill>
            <a:schemeClr val="accent1">
              <a:lumMod val="25000"/>
            </a:schemeClr>
          </a:solidFill>
        </a:ln>
      </dgm:spPr>
      <dgm:t>
        <a:bodyPr/>
        <a:lstStyle/>
        <a:p>
          <a:r>
            <a:rPr lang="en-US" sz="1800" dirty="0" smtClean="0"/>
            <a:t>Pricing policies are designed to recover the costs of the activity, including capital costs.</a:t>
          </a:r>
          <a:endParaRPr lang="en-US" sz="1800" dirty="0"/>
        </a:p>
      </dgm:t>
    </dgm:pt>
    <dgm:pt modelId="{DE3E3D5E-948B-42EF-BDF7-2E8FC1BC3057}" type="parTrans" cxnId="{96E68E4E-36C4-4D8D-B21E-BE3E11848F86}">
      <dgm:prSet/>
      <dgm:spPr/>
      <dgm:t>
        <a:bodyPr/>
        <a:lstStyle/>
        <a:p>
          <a:endParaRPr lang="en-US"/>
        </a:p>
      </dgm:t>
    </dgm:pt>
    <dgm:pt modelId="{3803CCCD-3DE7-4213-BEE4-6E4511699750}" type="sibTrans" cxnId="{96E68E4E-36C4-4D8D-B21E-BE3E11848F86}">
      <dgm:prSet/>
      <dgm:spPr/>
      <dgm:t>
        <a:bodyPr/>
        <a:lstStyle/>
        <a:p>
          <a:endParaRPr lang="en-US"/>
        </a:p>
      </dgm:t>
    </dgm:pt>
    <dgm:pt modelId="{927534AF-6516-4833-8798-4C12DCF3F165}" type="pres">
      <dgm:prSet presAssocID="{447642E0-A60E-4721-8078-E5D7647D2954}" presName="composite" presStyleCnt="0">
        <dgm:presLayoutVars>
          <dgm:chMax val="1"/>
          <dgm:dir/>
          <dgm:resizeHandles val="exact"/>
        </dgm:presLayoutVars>
      </dgm:prSet>
      <dgm:spPr/>
      <dgm:t>
        <a:bodyPr/>
        <a:lstStyle/>
        <a:p>
          <a:endParaRPr lang="en-US"/>
        </a:p>
      </dgm:t>
    </dgm:pt>
    <dgm:pt modelId="{FEF2F0BB-4E52-4C80-AD32-52B4BCFF0919}" type="pres">
      <dgm:prSet presAssocID="{FAC8C79E-30B6-41A1-BED4-E468787637F1}" presName="roof" presStyleLbl="dkBgShp" presStyleIdx="0" presStyleCnt="2"/>
      <dgm:spPr/>
      <dgm:t>
        <a:bodyPr/>
        <a:lstStyle/>
        <a:p>
          <a:endParaRPr lang="en-US"/>
        </a:p>
      </dgm:t>
    </dgm:pt>
    <dgm:pt modelId="{2A1BE971-4405-4F9A-9EF5-118A2B02D387}" type="pres">
      <dgm:prSet presAssocID="{FAC8C79E-30B6-41A1-BED4-E468787637F1}" presName="pillars" presStyleCnt="0"/>
      <dgm:spPr/>
    </dgm:pt>
    <dgm:pt modelId="{97A26B82-402C-4D24-B36F-5A6948A27E76}" type="pres">
      <dgm:prSet presAssocID="{FAC8C79E-30B6-41A1-BED4-E468787637F1}" presName="pillar1" presStyleLbl="node1" presStyleIdx="0" presStyleCnt="3">
        <dgm:presLayoutVars>
          <dgm:bulletEnabled val="1"/>
        </dgm:presLayoutVars>
      </dgm:prSet>
      <dgm:spPr/>
      <dgm:t>
        <a:bodyPr/>
        <a:lstStyle/>
        <a:p>
          <a:endParaRPr lang="en-US"/>
        </a:p>
      </dgm:t>
    </dgm:pt>
    <dgm:pt modelId="{25C9FE2E-F067-4043-8AE4-F3A4F2846799}" type="pres">
      <dgm:prSet presAssocID="{72A1C4D2-7666-44FB-A11F-CF8CFC4A7629}" presName="pillarX" presStyleLbl="node1" presStyleIdx="1" presStyleCnt="3">
        <dgm:presLayoutVars>
          <dgm:bulletEnabled val="1"/>
        </dgm:presLayoutVars>
      </dgm:prSet>
      <dgm:spPr/>
      <dgm:t>
        <a:bodyPr/>
        <a:lstStyle/>
        <a:p>
          <a:endParaRPr lang="en-US"/>
        </a:p>
      </dgm:t>
    </dgm:pt>
    <dgm:pt modelId="{C81362D5-4420-4D98-A3F8-224402339BFF}" type="pres">
      <dgm:prSet presAssocID="{7CC1F191-4710-4708-B667-063FAAC08B0E}" presName="pillarX" presStyleLbl="node1" presStyleIdx="2" presStyleCnt="3">
        <dgm:presLayoutVars>
          <dgm:bulletEnabled val="1"/>
        </dgm:presLayoutVars>
      </dgm:prSet>
      <dgm:spPr/>
      <dgm:t>
        <a:bodyPr/>
        <a:lstStyle/>
        <a:p>
          <a:endParaRPr lang="en-US"/>
        </a:p>
      </dgm:t>
    </dgm:pt>
    <dgm:pt modelId="{A50546D0-701E-434E-885D-8F407C55942C}" type="pres">
      <dgm:prSet presAssocID="{FAC8C79E-30B6-41A1-BED4-E468787637F1}" presName="base" presStyleLbl="dkBgShp" presStyleIdx="1" presStyleCnt="2"/>
      <dgm:spPr/>
    </dgm:pt>
  </dgm:ptLst>
  <dgm:cxnLst>
    <dgm:cxn modelId="{A0670D96-AF57-47BC-8F4C-143D268B4F37}" type="presOf" srcId="{5B5F744B-4232-4873-ACBA-7BCE97036253}" destId="{97A26B82-402C-4D24-B36F-5A6948A27E76}" srcOrd="0" destOrd="0" presId="urn:microsoft.com/office/officeart/2005/8/layout/hList3"/>
    <dgm:cxn modelId="{2439D4A6-68EF-4D3D-8364-14DC50F981F6}" srcId="{447642E0-A60E-4721-8078-E5D7647D2954}" destId="{FAC8C79E-30B6-41A1-BED4-E468787637F1}" srcOrd="0" destOrd="0" parTransId="{49655ABA-4112-40E8-9791-0DFB156AF638}" sibTransId="{FD450BFE-A4A2-4CC5-B46D-89E054B2E146}"/>
    <dgm:cxn modelId="{E1387F8A-801A-4DEC-9AD4-3CEE0FD337A6}" type="presOf" srcId="{FAC8C79E-30B6-41A1-BED4-E468787637F1}" destId="{FEF2F0BB-4E52-4C80-AD32-52B4BCFF0919}" srcOrd="0" destOrd="0" presId="urn:microsoft.com/office/officeart/2005/8/layout/hList3"/>
    <dgm:cxn modelId="{A8043A04-7BEA-4353-94C3-D89BAE7DFC92}" srcId="{FAC8C79E-30B6-41A1-BED4-E468787637F1}" destId="{5B5F744B-4232-4873-ACBA-7BCE97036253}" srcOrd="0" destOrd="0" parTransId="{100DA521-092C-4113-AA39-CA1DA0AE28F9}" sibTransId="{50A407F4-5519-41A9-8799-351A36C35C13}"/>
    <dgm:cxn modelId="{056E7FB5-0290-41F2-9AED-B807EBFE41A2}" type="presOf" srcId="{447642E0-A60E-4721-8078-E5D7647D2954}" destId="{927534AF-6516-4833-8798-4C12DCF3F165}" srcOrd="0" destOrd="0" presId="urn:microsoft.com/office/officeart/2005/8/layout/hList3"/>
    <dgm:cxn modelId="{506BFE3D-798A-4027-BD11-144066AA9E64}" type="presOf" srcId="{72A1C4D2-7666-44FB-A11F-CF8CFC4A7629}" destId="{25C9FE2E-F067-4043-8AE4-F3A4F2846799}" srcOrd="0" destOrd="0" presId="urn:microsoft.com/office/officeart/2005/8/layout/hList3"/>
    <dgm:cxn modelId="{8DD21662-ACF3-46D3-80F9-D02E9420356E}" srcId="{FAC8C79E-30B6-41A1-BED4-E468787637F1}" destId="{72A1C4D2-7666-44FB-A11F-CF8CFC4A7629}" srcOrd="1" destOrd="0" parTransId="{201E9B0C-3303-429D-AF98-8DE7F40FD896}" sibTransId="{BE6D52B6-A88C-4525-A566-E381A1B8AF80}"/>
    <dgm:cxn modelId="{96E68E4E-36C4-4D8D-B21E-BE3E11848F86}" srcId="{FAC8C79E-30B6-41A1-BED4-E468787637F1}" destId="{7CC1F191-4710-4708-B667-063FAAC08B0E}" srcOrd="2" destOrd="0" parTransId="{DE3E3D5E-948B-42EF-BDF7-2E8FC1BC3057}" sibTransId="{3803CCCD-3DE7-4213-BEE4-6E4511699750}"/>
    <dgm:cxn modelId="{2284C6A9-BC3B-40F1-A92B-1C5083678A73}" type="presOf" srcId="{7CC1F191-4710-4708-B667-063FAAC08B0E}" destId="{C81362D5-4420-4D98-A3F8-224402339BFF}" srcOrd="0" destOrd="0" presId="urn:microsoft.com/office/officeart/2005/8/layout/hList3"/>
    <dgm:cxn modelId="{3D4C5FB5-A60E-4D56-8919-F6CE4B3130E9}" type="presParOf" srcId="{927534AF-6516-4833-8798-4C12DCF3F165}" destId="{FEF2F0BB-4E52-4C80-AD32-52B4BCFF0919}" srcOrd="0" destOrd="0" presId="urn:microsoft.com/office/officeart/2005/8/layout/hList3"/>
    <dgm:cxn modelId="{B6ECCBD8-818A-4C56-8FE0-19A866EB632F}" type="presParOf" srcId="{927534AF-6516-4833-8798-4C12DCF3F165}" destId="{2A1BE971-4405-4F9A-9EF5-118A2B02D387}" srcOrd="1" destOrd="0" presId="urn:microsoft.com/office/officeart/2005/8/layout/hList3"/>
    <dgm:cxn modelId="{44FA0161-DFB0-4B7F-A1CE-46B749C38520}" type="presParOf" srcId="{2A1BE971-4405-4F9A-9EF5-118A2B02D387}" destId="{97A26B82-402C-4D24-B36F-5A6948A27E76}" srcOrd="0" destOrd="0" presId="urn:microsoft.com/office/officeart/2005/8/layout/hList3"/>
    <dgm:cxn modelId="{AC1477AC-4582-462E-BF59-66E8FD35866F}" type="presParOf" srcId="{2A1BE971-4405-4F9A-9EF5-118A2B02D387}" destId="{25C9FE2E-F067-4043-8AE4-F3A4F2846799}" srcOrd="1" destOrd="0" presId="urn:microsoft.com/office/officeart/2005/8/layout/hList3"/>
    <dgm:cxn modelId="{1F2FA9D8-0714-43D5-95C5-4B238032F8B0}" type="presParOf" srcId="{2A1BE971-4405-4F9A-9EF5-118A2B02D387}" destId="{C81362D5-4420-4D98-A3F8-224402339BFF}" srcOrd="2" destOrd="0" presId="urn:microsoft.com/office/officeart/2005/8/layout/hList3"/>
    <dgm:cxn modelId="{0FB4E0B8-8279-4DA9-AB0A-85361D4F47D9}" type="presParOf" srcId="{927534AF-6516-4833-8798-4C12DCF3F165}" destId="{A50546D0-701E-434E-885D-8F407C55942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6A559-865A-4993-ACC9-40332E5BA24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8E7681-25F4-48FC-9382-959477D98028}">
      <dgm:prSet phldrT="[Text]"/>
      <dgm:spPr>
        <a:solidFill>
          <a:schemeClr val="accent1">
            <a:lumMod val="75000"/>
          </a:schemeClr>
        </a:solidFill>
      </dgm:spPr>
      <dgm:t>
        <a:bodyPr/>
        <a:lstStyle/>
        <a:p>
          <a:r>
            <a:rPr lang="en-US" dirty="0" smtClean="0"/>
            <a:t>Accrued Utilities Revenue</a:t>
          </a:r>
          <a:endParaRPr lang="en-US" dirty="0"/>
        </a:p>
      </dgm:t>
    </dgm:pt>
    <dgm:pt modelId="{D9861F1D-9CBF-4DE3-AEB2-5532F3F79452}" type="parTrans" cxnId="{81063CDD-3EA6-410F-969B-8F8EC2763472}">
      <dgm:prSet/>
      <dgm:spPr/>
      <dgm:t>
        <a:bodyPr/>
        <a:lstStyle/>
        <a:p>
          <a:endParaRPr lang="en-US"/>
        </a:p>
      </dgm:t>
    </dgm:pt>
    <dgm:pt modelId="{D18FCED7-1510-4356-ACDD-0B3F6E6A3DF1}" type="sibTrans" cxnId="{81063CDD-3EA6-410F-969B-8F8EC2763472}">
      <dgm:prSet/>
      <dgm:spPr/>
      <dgm:t>
        <a:bodyPr/>
        <a:lstStyle/>
        <a:p>
          <a:endParaRPr lang="en-US"/>
        </a:p>
      </dgm:t>
    </dgm:pt>
    <dgm:pt modelId="{72356EAC-FD37-4B3E-8AD5-0718F136A13D}">
      <dgm:prSet phldrT="[Text]" custT="1"/>
      <dgm:spPr/>
      <dgm:t>
        <a:bodyPr anchor="ctr"/>
        <a:lstStyle/>
        <a:p>
          <a:r>
            <a:rPr lang="en-US" sz="2400" dirty="0" smtClean="0"/>
            <a:t>Represents unbilled revenue as a result of cycle billing</a:t>
          </a:r>
          <a:endParaRPr lang="en-US" sz="2400" dirty="0"/>
        </a:p>
      </dgm:t>
    </dgm:pt>
    <dgm:pt modelId="{C6EE1927-749E-4D4A-A760-E33CA733BA2C}" type="parTrans" cxnId="{0DA3DA7E-224D-4101-8CBE-08177B9CB6B7}">
      <dgm:prSet/>
      <dgm:spPr/>
      <dgm:t>
        <a:bodyPr/>
        <a:lstStyle/>
        <a:p>
          <a:endParaRPr lang="en-US"/>
        </a:p>
      </dgm:t>
    </dgm:pt>
    <dgm:pt modelId="{9B290018-F266-4004-B0B7-8AB409EAC150}" type="sibTrans" cxnId="{0DA3DA7E-224D-4101-8CBE-08177B9CB6B7}">
      <dgm:prSet/>
      <dgm:spPr/>
      <dgm:t>
        <a:bodyPr/>
        <a:lstStyle/>
        <a:p>
          <a:endParaRPr lang="en-US"/>
        </a:p>
      </dgm:t>
    </dgm:pt>
    <dgm:pt modelId="{DC83F201-E00F-4F16-AC5F-4004BE2D3DDD}">
      <dgm:prSet phldrT="[Text]"/>
      <dgm:spPr>
        <a:solidFill>
          <a:schemeClr val="accent1">
            <a:lumMod val="75000"/>
          </a:schemeClr>
        </a:solidFill>
      </dgm:spPr>
      <dgm:t>
        <a:bodyPr/>
        <a:lstStyle/>
        <a:p>
          <a:r>
            <a:rPr lang="en-US" dirty="0" smtClean="0"/>
            <a:t>Restricted Assets</a:t>
          </a:r>
          <a:endParaRPr lang="en-US" dirty="0"/>
        </a:p>
      </dgm:t>
    </dgm:pt>
    <dgm:pt modelId="{89AC575E-70AB-4077-879D-876EF1557F76}" type="parTrans" cxnId="{44FBE31D-99B2-4872-8F3C-7676FDAA88EE}">
      <dgm:prSet/>
      <dgm:spPr/>
      <dgm:t>
        <a:bodyPr/>
        <a:lstStyle/>
        <a:p>
          <a:endParaRPr lang="en-US"/>
        </a:p>
      </dgm:t>
    </dgm:pt>
    <dgm:pt modelId="{31CA07AB-F677-41FA-A8FF-E622D5B705AB}" type="sibTrans" cxnId="{44FBE31D-99B2-4872-8F3C-7676FDAA88EE}">
      <dgm:prSet/>
      <dgm:spPr/>
      <dgm:t>
        <a:bodyPr/>
        <a:lstStyle/>
        <a:p>
          <a:endParaRPr lang="en-US"/>
        </a:p>
      </dgm:t>
    </dgm:pt>
    <dgm:pt modelId="{5FC36C24-D70E-4B44-9241-DB0F86B8956B}">
      <dgm:prSet phldrT="[Text]" custT="1"/>
      <dgm:spPr/>
      <dgm:t>
        <a:bodyPr anchor="ctr"/>
        <a:lstStyle/>
        <a:p>
          <a:r>
            <a:rPr lang="en-US" sz="2400" dirty="0" smtClean="0"/>
            <a:t>Cash restricted for return of customer deposits</a:t>
          </a:r>
          <a:endParaRPr lang="en-US" sz="2400" dirty="0"/>
        </a:p>
      </dgm:t>
    </dgm:pt>
    <dgm:pt modelId="{24A0BAC7-2A2A-4A67-BFD7-0997022B109D}" type="parTrans" cxnId="{2E3719AF-7628-43BE-B91B-6FAEC4D35B9D}">
      <dgm:prSet/>
      <dgm:spPr/>
      <dgm:t>
        <a:bodyPr/>
        <a:lstStyle/>
        <a:p>
          <a:endParaRPr lang="en-US"/>
        </a:p>
      </dgm:t>
    </dgm:pt>
    <dgm:pt modelId="{29C69280-3849-42A8-A13A-166B21F0AFA2}" type="sibTrans" cxnId="{2E3719AF-7628-43BE-B91B-6FAEC4D35B9D}">
      <dgm:prSet/>
      <dgm:spPr/>
      <dgm:t>
        <a:bodyPr/>
        <a:lstStyle/>
        <a:p>
          <a:endParaRPr lang="en-US"/>
        </a:p>
      </dgm:t>
    </dgm:pt>
    <dgm:pt modelId="{700420CE-0446-4133-8F5F-9C8CFC3D63B0}">
      <dgm:prSet phldrT="[Text]" custT="1"/>
      <dgm:spPr/>
      <dgm:t>
        <a:bodyPr anchor="ctr"/>
        <a:lstStyle/>
        <a:p>
          <a:r>
            <a:rPr lang="en-US" sz="2400" dirty="0" smtClean="0"/>
            <a:t>Investments restricted for retirement of bonds</a:t>
          </a:r>
          <a:endParaRPr lang="en-US" sz="2400" dirty="0"/>
        </a:p>
      </dgm:t>
    </dgm:pt>
    <dgm:pt modelId="{4DA0B4AA-AF8E-40F3-A55A-AB66FAD72EF7}" type="parTrans" cxnId="{2A65B95E-CD7D-420C-B434-0BEE73587803}">
      <dgm:prSet/>
      <dgm:spPr/>
      <dgm:t>
        <a:bodyPr/>
        <a:lstStyle/>
        <a:p>
          <a:endParaRPr lang="en-US"/>
        </a:p>
      </dgm:t>
    </dgm:pt>
    <dgm:pt modelId="{FB63E4A3-4222-49C1-AF0C-E8B334CF204D}" type="sibTrans" cxnId="{2A65B95E-CD7D-420C-B434-0BEE73587803}">
      <dgm:prSet/>
      <dgm:spPr/>
      <dgm:t>
        <a:bodyPr/>
        <a:lstStyle/>
        <a:p>
          <a:endParaRPr lang="en-US"/>
        </a:p>
      </dgm:t>
    </dgm:pt>
    <dgm:pt modelId="{DD07245A-F31E-4E3A-82E1-8D81CF34A829}" type="pres">
      <dgm:prSet presAssocID="{C7B6A559-865A-4993-ACC9-40332E5BA246}" presName="Name0" presStyleCnt="0">
        <dgm:presLayoutVars>
          <dgm:dir/>
          <dgm:animLvl val="lvl"/>
          <dgm:resizeHandles/>
        </dgm:presLayoutVars>
      </dgm:prSet>
      <dgm:spPr/>
      <dgm:t>
        <a:bodyPr/>
        <a:lstStyle/>
        <a:p>
          <a:endParaRPr lang="en-US"/>
        </a:p>
      </dgm:t>
    </dgm:pt>
    <dgm:pt modelId="{3C2DFD8C-2290-454D-BAF6-9ECC97A32554}" type="pres">
      <dgm:prSet presAssocID="{CA8E7681-25F4-48FC-9382-959477D98028}" presName="linNode" presStyleCnt="0"/>
      <dgm:spPr/>
    </dgm:pt>
    <dgm:pt modelId="{B8F29A80-4E41-4CE8-B2C8-88C0332BD986}" type="pres">
      <dgm:prSet presAssocID="{CA8E7681-25F4-48FC-9382-959477D98028}" presName="parentShp" presStyleLbl="node1" presStyleIdx="0" presStyleCnt="2" custScaleX="57478" custLinFactNeighborX="-17595" custLinFactNeighborY="-2791">
        <dgm:presLayoutVars>
          <dgm:bulletEnabled val="1"/>
        </dgm:presLayoutVars>
      </dgm:prSet>
      <dgm:spPr/>
      <dgm:t>
        <a:bodyPr/>
        <a:lstStyle/>
        <a:p>
          <a:endParaRPr lang="en-US"/>
        </a:p>
      </dgm:t>
    </dgm:pt>
    <dgm:pt modelId="{DCA7434C-82A2-45B4-829B-EFB8418A3466}" type="pres">
      <dgm:prSet presAssocID="{CA8E7681-25F4-48FC-9382-959477D98028}" presName="childShp" presStyleLbl="bgAccFollowNode1" presStyleIdx="0" presStyleCnt="2" custScaleX="121408">
        <dgm:presLayoutVars>
          <dgm:bulletEnabled val="1"/>
        </dgm:presLayoutVars>
      </dgm:prSet>
      <dgm:spPr/>
      <dgm:t>
        <a:bodyPr/>
        <a:lstStyle/>
        <a:p>
          <a:endParaRPr lang="en-US"/>
        </a:p>
      </dgm:t>
    </dgm:pt>
    <dgm:pt modelId="{7292FCEC-050E-4099-A99F-2CEB9A78C1E5}" type="pres">
      <dgm:prSet presAssocID="{D18FCED7-1510-4356-ACDD-0B3F6E6A3DF1}" presName="spacing" presStyleCnt="0"/>
      <dgm:spPr/>
    </dgm:pt>
    <dgm:pt modelId="{6C71D4B8-D9B8-400A-AE59-D0F3BB2DC22E}" type="pres">
      <dgm:prSet presAssocID="{DC83F201-E00F-4F16-AC5F-4004BE2D3DDD}" presName="linNode" presStyleCnt="0"/>
      <dgm:spPr/>
    </dgm:pt>
    <dgm:pt modelId="{41FC294F-52CA-44BC-AA30-B10F9A6505DC}" type="pres">
      <dgm:prSet presAssocID="{DC83F201-E00F-4F16-AC5F-4004BE2D3DDD}" presName="parentShp" presStyleLbl="node1" presStyleIdx="1" presStyleCnt="2" custScaleX="55667" custScaleY="110318" custLinFactNeighborX="-3001" custLinFactNeighborY="-217">
        <dgm:presLayoutVars>
          <dgm:bulletEnabled val="1"/>
        </dgm:presLayoutVars>
      </dgm:prSet>
      <dgm:spPr/>
      <dgm:t>
        <a:bodyPr/>
        <a:lstStyle/>
        <a:p>
          <a:endParaRPr lang="en-US"/>
        </a:p>
      </dgm:t>
    </dgm:pt>
    <dgm:pt modelId="{9E834200-9817-4E80-B471-438855C6C736}" type="pres">
      <dgm:prSet presAssocID="{DC83F201-E00F-4F16-AC5F-4004BE2D3DDD}" presName="childShp" presStyleLbl="bgAccFollowNode1" presStyleIdx="1" presStyleCnt="2" custScaleX="121522" custScaleY="141619" custLinFactNeighborX="806" custLinFactNeighborY="144">
        <dgm:presLayoutVars>
          <dgm:bulletEnabled val="1"/>
        </dgm:presLayoutVars>
      </dgm:prSet>
      <dgm:spPr/>
      <dgm:t>
        <a:bodyPr/>
        <a:lstStyle/>
        <a:p>
          <a:endParaRPr lang="en-US"/>
        </a:p>
      </dgm:t>
    </dgm:pt>
  </dgm:ptLst>
  <dgm:cxnLst>
    <dgm:cxn modelId="{C1FEF662-905D-4EA8-A1DD-35C5DD312CA4}" type="presOf" srcId="{DC83F201-E00F-4F16-AC5F-4004BE2D3DDD}" destId="{41FC294F-52CA-44BC-AA30-B10F9A6505DC}" srcOrd="0" destOrd="0" presId="urn:microsoft.com/office/officeart/2005/8/layout/vList6"/>
    <dgm:cxn modelId="{44FBE31D-99B2-4872-8F3C-7676FDAA88EE}" srcId="{C7B6A559-865A-4993-ACC9-40332E5BA246}" destId="{DC83F201-E00F-4F16-AC5F-4004BE2D3DDD}" srcOrd="1" destOrd="0" parTransId="{89AC575E-70AB-4077-879D-876EF1557F76}" sibTransId="{31CA07AB-F677-41FA-A8FF-E622D5B705AB}"/>
    <dgm:cxn modelId="{E46468C2-0B31-4811-885A-226D3092208C}" type="presOf" srcId="{CA8E7681-25F4-48FC-9382-959477D98028}" destId="{B8F29A80-4E41-4CE8-B2C8-88C0332BD986}" srcOrd="0" destOrd="0" presId="urn:microsoft.com/office/officeart/2005/8/layout/vList6"/>
    <dgm:cxn modelId="{0DA3DA7E-224D-4101-8CBE-08177B9CB6B7}" srcId="{CA8E7681-25F4-48FC-9382-959477D98028}" destId="{72356EAC-FD37-4B3E-8AD5-0718F136A13D}" srcOrd="0" destOrd="0" parTransId="{C6EE1927-749E-4D4A-A760-E33CA733BA2C}" sibTransId="{9B290018-F266-4004-B0B7-8AB409EAC150}"/>
    <dgm:cxn modelId="{2A65B95E-CD7D-420C-B434-0BEE73587803}" srcId="{DC83F201-E00F-4F16-AC5F-4004BE2D3DDD}" destId="{700420CE-0446-4133-8F5F-9C8CFC3D63B0}" srcOrd="1" destOrd="0" parTransId="{4DA0B4AA-AF8E-40F3-A55A-AB66FAD72EF7}" sibTransId="{FB63E4A3-4222-49C1-AF0C-E8B334CF204D}"/>
    <dgm:cxn modelId="{81063CDD-3EA6-410F-969B-8F8EC2763472}" srcId="{C7B6A559-865A-4993-ACC9-40332E5BA246}" destId="{CA8E7681-25F4-48FC-9382-959477D98028}" srcOrd="0" destOrd="0" parTransId="{D9861F1D-9CBF-4DE3-AEB2-5532F3F79452}" sibTransId="{D18FCED7-1510-4356-ACDD-0B3F6E6A3DF1}"/>
    <dgm:cxn modelId="{7E180DEE-E5B3-4802-BA83-412CF675248E}" type="presOf" srcId="{5FC36C24-D70E-4B44-9241-DB0F86B8956B}" destId="{9E834200-9817-4E80-B471-438855C6C736}" srcOrd="0" destOrd="0" presId="urn:microsoft.com/office/officeart/2005/8/layout/vList6"/>
    <dgm:cxn modelId="{73A31067-12E5-474D-B844-A66077385ECA}" type="presOf" srcId="{C7B6A559-865A-4993-ACC9-40332E5BA246}" destId="{DD07245A-F31E-4E3A-82E1-8D81CF34A829}" srcOrd="0" destOrd="0" presId="urn:microsoft.com/office/officeart/2005/8/layout/vList6"/>
    <dgm:cxn modelId="{63BA0F33-924C-40E9-8D85-15E0BE6C5E72}" type="presOf" srcId="{72356EAC-FD37-4B3E-8AD5-0718F136A13D}" destId="{DCA7434C-82A2-45B4-829B-EFB8418A3466}" srcOrd="0" destOrd="0" presId="urn:microsoft.com/office/officeart/2005/8/layout/vList6"/>
    <dgm:cxn modelId="{2E3719AF-7628-43BE-B91B-6FAEC4D35B9D}" srcId="{DC83F201-E00F-4F16-AC5F-4004BE2D3DDD}" destId="{5FC36C24-D70E-4B44-9241-DB0F86B8956B}" srcOrd="0" destOrd="0" parTransId="{24A0BAC7-2A2A-4A67-BFD7-0997022B109D}" sibTransId="{29C69280-3849-42A8-A13A-166B21F0AFA2}"/>
    <dgm:cxn modelId="{3611142B-54CD-48A6-BB4A-6FAAB60D77E2}" type="presOf" srcId="{700420CE-0446-4133-8F5F-9C8CFC3D63B0}" destId="{9E834200-9817-4E80-B471-438855C6C736}" srcOrd="0" destOrd="1" presId="urn:microsoft.com/office/officeart/2005/8/layout/vList6"/>
    <dgm:cxn modelId="{04830596-72BA-4015-8CA1-2F58F5E4EA14}" type="presParOf" srcId="{DD07245A-F31E-4E3A-82E1-8D81CF34A829}" destId="{3C2DFD8C-2290-454D-BAF6-9ECC97A32554}" srcOrd="0" destOrd="0" presId="urn:microsoft.com/office/officeart/2005/8/layout/vList6"/>
    <dgm:cxn modelId="{941FC756-24A1-4D66-9C14-3AEEB8F52943}" type="presParOf" srcId="{3C2DFD8C-2290-454D-BAF6-9ECC97A32554}" destId="{B8F29A80-4E41-4CE8-B2C8-88C0332BD986}" srcOrd="0" destOrd="0" presId="urn:microsoft.com/office/officeart/2005/8/layout/vList6"/>
    <dgm:cxn modelId="{26BB01D3-BC1D-482E-968A-E0D104B91A7E}" type="presParOf" srcId="{3C2DFD8C-2290-454D-BAF6-9ECC97A32554}" destId="{DCA7434C-82A2-45B4-829B-EFB8418A3466}" srcOrd="1" destOrd="0" presId="urn:microsoft.com/office/officeart/2005/8/layout/vList6"/>
    <dgm:cxn modelId="{EF3AC58F-0246-49FB-BD21-543B234A6141}" type="presParOf" srcId="{DD07245A-F31E-4E3A-82E1-8D81CF34A829}" destId="{7292FCEC-050E-4099-A99F-2CEB9A78C1E5}" srcOrd="1" destOrd="0" presId="urn:microsoft.com/office/officeart/2005/8/layout/vList6"/>
    <dgm:cxn modelId="{9FC319A7-3870-4573-9C85-697998FA3165}" type="presParOf" srcId="{DD07245A-F31E-4E3A-82E1-8D81CF34A829}" destId="{6C71D4B8-D9B8-400A-AE59-D0F3BB2DC22E}" srcOrd="2" destOrd="0" presId="urn:microsoft.com/office/officeart/2005/8/layout/vList6"/>
    <dgm:cxn modelId="{799EAF0E-9229-4210-8C65-C82906473CF6}" type="presParOf" srcId="{6C71D4B8-D9B8-400A-AE59-D0F3BB2DC22E}" destId="{41FC294F-52CA-44BC-AA30-B10F9A6505DC}" srcOrd="0" destOrd="0" presId="urn:microsoft.com/office/officeart/2005/8/layout/vList6"/>
    <dgm:cxn modelId="{53902A41-68B1-4C27-A4A6-DE7154E66460}" type="presParOf" srcId="{6C71D4B8-D9B8-400A-AE59-D0F3BB2DC22E}" destId="{9E834200-9817-4E80-B471-438855C6C7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B6A559-865A-4993-ACC9-40332E5BA24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8E7681-25F4-48FC-9382-959477D98028}">
      <dgm:prSet phldrT="[Text]"/>
      <dgm:spPr>
        <a:solidFill>
          <a:schemeClr val="accent1">
            <a:lumMod val="75000"/>
          </a:schemeClr>
        </a:solidFill>
      </dgm:spPr>
      <dgm:t>
        <a:bodyPr/>
        <a:lstStyle/>
        <a:p>
          <a:r>
            <a:rPr lang="en-US" dirty="0" smtClean="0"/>
            <a:t>Source of Supply Plant</a:t>
          </a:r>
          <a:endParaRPr lang="en-US" dirty="0"/>
        </a:p>
      </dgm:t>
    </dgm:pt>
    <dgm:pt modelId="{D9861F1D-9CBF-4DE3-AEB2-5532F3F79452}" type="parTrans" cxnId="{81063CDD-3EA6-410F-969B-8F8EC2763472}">
      <dgm:prSet/>
      <dgm:spPr/>
      <dgm:t>
        <a:bodyPr/>
        <a:lstStyle/>
        <a:p>
          <a:endParaRPr lang="en-US"/>
        </a:p>
      </dgm:t>
    </dgm:pt>
    <dgm:pt modelId="{D18FCED7-1510-4356-ACDD-0B3F6E6A3DF1}" type="sibTrans" cxnId="{81063CDD-3EA6-410F-969B-8F8EC2763472}">
      <dgm:prSet/>
      <dgm:spPr/>
      <dgm:t>
        <a:bodyPr/>
        <a:lstStyle/>
        <a:p>
          <a:endParaRPr lang="en-US"/>
        </a:p>
      </dgm:t>
    </dgm:pt>
    <dgm:pt modelId="{72356EAC-FD37-4B3E-8AD5-0718F136A13D}">
      <dgm:prSet phldrT="[Text]"/>
      <dgm:spPr/>
      <dgm:t>
        <a:bodyPr anchor="ctr"/>
        <a:lstStyle/>
        <a:p>
          <a:r>
            <a:rPr lang="en-US" dirty="0" smtClean="0"/>
            <a:t>Land and land rights; structures; improvements; collecting and impounding reservoirs; lake, river, and other intakes; wells; springs; infiltration galleries; tunnels; supply mains; and other items</a:t>
          </a:r>
          <a:endParaRPr lang="en-US" dirty="0"/>
        </a:p>
      </dgm:t>
    </dgm:pt>
    <dgm:pt modelId="{C6EE1927-749E-4D4A-A760-E33CA733BA2C}" type="parTrans" cxnId="{0DA3DA7E-224D-4101-8CBE-08177B9CB6B7}">
      <dgm:prSet/>
      <dgm:spPr/>
      <dgm:t>
        <a:bodyPr/>
        <a:lstStyle/>
        <a:p>
          <a:endParaRPr lang="en-US"/>
        </a:p>
      </dgm:t>
    </dgm:pt>
    <dgm:pt modelId="{9B290018-F266-4004-B0B7-8AB409EAC150}" type="sibTrans" cxnId="{0DA3DA7E-224D-4101-8CBE-08177B9CB6B7}">
      <dgm:prSet/>
      <dgm:spPr/>
      <dgm:t>
        <a:bodyPr/>
        <a:lstStyle/>
        <a:p>
          <a:endParaRPr lang="en-US"/>
        </a:p>
      </dgm:t>
    </dgm:pt>
    <dgm:pt modelId="{DC83F201-E00F-4F16-AC5F-4004BE2D3DDD}">
      <dgm:prSet phldrT="[Text]"/>
      <dgm:spPr>
        <a:solidFill>
          <a:schemeClr val="accent1">
            <a:lumMod val="75000"/>
          </a:schemeClr>
        </a:solidFill>
      </dgm:spPr>
      <dgm:t>
        <a:bodyPr/>
        <a:lstStyle/>
        <a:p>
          <a:r>
            <a:rPr lang="en-US" dirty="0" smtClean="0"/>
            <a:t>Customer Advances for Construction</a:t>
          </a:r>
          <a:endParaRPr lang="en-US" dirty="0"/>
        </a:p>
      </dgm:t>
    </dgm:pt>
    <dgm:pt modelId="{89AC575E-70AB-4077-879D-876EF1557F76}" type="parTrans" cxnId="{44FBE31D-99B2-4872-8F3C-7676FDAA88EE}">
      <dgm:prSet/>
      <dgm:spPr/>
      <dgm:t>
        <a:bodyPr/>
        <a:lstStyle/>
        <a:p>
          <a:endParaRPr lang="en-US"/>
        </a:p>
      </dgm:t>
    </dgm:pt>
    <dgm:pt modelId="{31CA07AB-F677-41FA-A8FF-E622D5B705AB}" type="sibTrans" cxnId="{44FBE31D-99B2-4872-8F3C-7676FDAA88EE}">
      <dgm:prSet/>
      <dgm:spPr/>
      <dgm:t>
        <a:bodyPr/>
        <a:lstStyle/>
        <a:p>
          <a:endParaRPr lang="en-US"/>
        </a:p>
      </dgm:t>
    </dgm:pt>
    <dgm:pt modelId="{5FC36C24-D70E-4B44-9241-DB0F86B8956B}">
      <dgm:prSet phldrT="[Text]"/>
      <dgm:spPr/>
      <dgm:t>
        <a:bodyPr anchor="ctr"/>
        <a:lstStyle/>
        <a:p>
          <a:r>
            <a:rPr lang="en-US" dirty="0" smtClean="0"/>
            <a:t>Advances received from customers to complete construction requested by customers</a:t>
          </a:r>
          <a:endParaRPr lang="en-US" dirty="0"/>
        </a:p>
      </dgm:t>
    </dgm:pt>
    <dgm:pt modelId="{24A0BAC7-2A2A-4A67-BFD7-0997022B109D}" type="parTrans" cxnId="{2E3719AF-7628-43BE-B91B-6FAEC4D35B9D}">
      <dgm:prSet/>
      <dgm:spPr/>
      <dgm:t>
        <a:bodyPr/>
        <a:lstStyle/>
        <a:p>
          <a:endParaRPr lang="en-US"/>
        </a:p>
      </dgm:t>
    </dgm:pt>
    <dgm:pt modelId="{29C69280-3849-42A8-A13A-166B21F0AFA2}" type="sibTrans" cxnId="{2E3719AF-7628-43BE-B91B-6FAEC4D35B9D}">
      <dgm:prSet/>
      <dgm:spPr/>
      <dgm:t>
        <a:bodyPr/>
        <a:lstStyle/>
        <a:p>
          <a:endParaRPr lang="en-US"/>
        </a:p>
      </dgm:t>
    </dgm:pt>
    <dgm:pt modelId="{DD07245A-F31E-4E3A-82E1-8D81CF34A829}" type="pres">
      <dgm:prSet presAssocID="{C7B6A559-865A-4993-ACC9-40332E5BA246}" presName="Name0" presStyleCnt="0">
        <dgm:presLayoutVars>
          <dgm:dir/>
          <dgm:animLvl val="lvl"/>
          <dgm:resizeHandles/>
        </dgm:presLayoutVars>
      </dgm:prSet>
      <dgm:spPr/>
      <dgm:t>
        <a:bodyPr/>
        <a:lstStyle/>
        <a:p>
          <a:endParaRPr lang="en-US"/>
        </a:p>
      </dgm:t>
    </dgm:pt>
    <dgm:pt modelId="{3C2DFD8C-2290-454D-BAF6-9ECC97A32554}" type="pres">
      <dgm:prSet presAssocID="{CA8E7681-25F4-48FC-9382-959477D98028}" presName="linNode" presStyleCnt="0"/>
      <dgm:spPr/>
    </dgm:pt>
    <dgm:pt modelId="{B8F29A80-4E41-4CE8-B2C8-88C0332BD986}" type="pres">
      <dgm:prSet presAssocID="{CA8E7681-25F4-48FC-9382-959477D98028}" presName="parentShp" presStyleLbl="node1" presStyleIdx="0" presStyleCnt="2" custScaleX="57478" custLinFactNeighborX="-17595" custLinFactNeighborY="-2791">
        <dgm:presLayoutVars>
          <dgm:bulletEnabled val="1"/>
        </dgm:presLayoutVars>
      </dgm:prSet>
      <dgm:spPr/>
      <dgm:t>
        <a:bodyPr/>
        <a:lstStyle/>
        <a:p>
          <a:endParaRPr lang="en-US"/>
        </a:p>
      </dgm:t>
    </dgm:pt>
    <dgm:pt modelId="{DCA7434C-82A2-45B4-829B-EFB8418A3466}" type="pres">
      <dgm:prSet presAssocID="{CA8E7681-25F4-48FC-9382-959477D98028}" presName="childShp" presStyleLbl="bgAccFollowNode1" presStyleIdx="0" presStyleCnt="2" custScaleX="121408" custScaleY="116389">
        <dgm:presLayoutVars>
          <dgm:bulletEnabled val="1"/>
        </dgm:presLayoutVars>
      </dgm:prSet>
      <dgm:spPr/>
      <dgm:t>
        <a:bodyPr/>
        <a:lstStyle/>
        <a:p>
          <a:endParaRPr lang="en-US"/>
        </a:p>
      </dgm:t>
    </dgm:pt>
    <dgm:pt modelId="{7292FCEC-050E-4099-A99F-2CEB9A78C1E5}" type="pres">
      <dgm:prSet presAssocID="{D18FCED7-1510-4356-ACDD-0B3F6E6A3DF1}" presName="spacing" presStyleCnt="0"/>
      <dgm:spPr/>
    </dgm:pt>
    <dgm:pt modelId="{6C71D4B8-D9B8-400A-AE59-D0F3BB2DC22E}" type="pres">
      <dgm:prSet presAssocID="{DC83F201-E00F-4F16-AC5F-4004BE2D3DDD}" presName="linNode" presStyleCnt="0"/>
      <dgm:spPr/>
    </dgm:pt>
    <dgm:pt modelId="{41FC294F-52CA-44BC-AA30-B10F9A6505DC}" type="pres">
      <dgm:prSet presAssocID="{DC83F201-E00F-4F16-AC5F-4004BE2D3DDD}" presName="parentShp" presStyleLbl="node1" presStyleIdx="1" presStyleCnt="2" custScaleX="55667" custScaleY="110318" custLinFactNeighborX="-3001" custLinFactNeighborY="-217">
        <dgm:presLayoutVars>
          <dgm:bulletEnabled val="1"/>
        </dgm:presLayoutVars>
      </dgm:prSet>
      <dgm:spPr/>
      <dgm:t>
        <a:bodyPr/>
        <a:lstStyle/>
        <a:p>
          <a:endParaRPr lang="en-US"/>
        </a:p>
      </dgm:t>
    </dgm:pt>
    <dgm:pt modelId="{9E834200-9817-4E80-B471-438855C6C736}" type="pres">
      <dgm:prSet presAssocID="{DC83F201-E00F-4F16-AC5F-4004BE2D3DDD}" presName="childShp" presStyleLbl="bgAccFollowNode1" presStyleIdx="1" presStyleCnt="2" custScaleX="121522" custScaleY="118358" custLinFactNeighborX="806" custLinFactNeighborY="144">
        <dgm:presLayoutVars>
          <dgm:bulletEnabled val="1"/>
        </dgm:presLayoutVars>
      </dgm:prSet>
      <dgm:spPr/>
      <dgm:t>
        <a:bodyPr/>
        <a:lstStyle/>
        <a:p>
          <a:endParaRPr lang="en-US"/>
        </a:p>
      </dgm:t>
    </dgm:pt>
  </dgm:ptLst>
  <dgm:cxnLst>
    <dgm:cxn modelId="{0F47EF50-DAC2-446A-82E4-EC472D28EFE7}" type="presOf" srcId="{5FC36C24-D70E-4B44-9241-DB0F86B8956B}" destId="{9E834200-9817-4E80-B471-438855C6C736}" srcOrd="0" destOrd="0" presId="urn:microsoft.com/office/officeart/2005/8/layout/vList6"/>
    <dgm:cxn modelId="{44FBE31D-99B2-4872-8F3C-7676FDAA88EE}" srcId="{C7B6A559-865A-4993-ACC9-40332E5BA246}" destId="{DC83F201-E00F-4F16-AC5F-4004BE2D3DDD}" srcOrd="1" destOrd="0" parTransId="{89AC575E-70AB-4077-879D-876EF1557F76}" sibTransId="{31CA07AB-F677-41FA-A8FF-E622D5B705AB}"/>
    <dgm:cxn modelId="{265F4E82-12DE-44FB-AE59-0B0A69084625}" type="presOf" srcId="{72356EAC-FD37-4B3E-8AD5-0718F136A13D}" destId="{DCA7434C-82A2-45B4-829B-EFB8418A3466}" srcOrd="0" destOrd="0" presId="urn:microsoft.com/office/officeart/2005/8/layout/vList6"/>
    <dgm:cxn modelId="{0DA3DA7E-224D-4101-8CBE-08177B9CB6B7}" srcId="{CA8E7681-25F4-48FC-9382-959477D98028}" destId="{72356EAC-FD37-4B3E-8AD5-0718F136A13D}" srcOrd="0" destOrd="0" parTransId="{C6EE1927-749E-4D4A-A760-E33CA733BA2C}" sibTransId="{9B290018-F266-4004-B0B7-8AB409EAC150}"/>
    <dgm:cxn modelId="{81063CDD-3EA6-410F-969B-8F8EC2763472}" srcId="{C7B6A559-865A-4993-ACC9-40332E5BA246}" destId="{CA8E7681-25F4-48FC-9382-959477D98028}" srcOrd="0" destOrd="0" parTransId="{D9861F1D-9CBF-4DE3-AEB2-5532F3F79452}" sibTransId="{D18FCED7-1510-4356-ACDD-0B3F6E6A3DF1}"/>
    <dgm:cxn modelId="{6744F48F-AB1F-4B96-90B2-F311D5FFD923}" type="presOf" srcId="{C7B6A559-865A-4993-ACC9-40332E5BA246}" destId="{DD07245A-F31E-4E3A-82E1-8D81CF34A829}" srcOrd="0" destOrd="0" presId="urn:microsoft.com/office/officeart/2005/8/layout/vList6"/>
    <dgm:cxn modelId="{414DEE0E-BBA6-4182-9ED3-C05D17DE3EFB}" type="presOf" srcId="{CA8E7681-25F4-48FC-9382-959477D98028}" destId="{B8F29A80-4E41-4CE8-B2C8-88C0332BD986}" srcOrd="0" destOrd="0" presId="urn:microsoft.com/office/officeart/2005/8/layout/vList6"/>
    <dgm:cxn modelId="{0FB6AA35-6F5F-4D0F-82BD-28733B9ADE1E}" type="presOf" srcId="{DC83F201-E00F-4F16-AC5F-4004BE2D3DDD}" destId="{41FC294F-52CA-44BC-AA30-B10F9A6505DC}" srcOrd="0" destOrd="0" presId="urn:microsoft.com/office/officeart/2005/8/layout/vList6"/>
    <dgm:cxn modelId="{2E3719AF-7628-43BE-B91B-6FAEC4D35B9D}" srcId="{DC83F201-E00F-4F16-AC5F-4004BE2D3DDD}" destId="{5FC36C24-D70E-4B44-9241-DB0F86B8956B}" srcOrd="0" destOrd="0" parTransId="{24A0BAC7-2A2A-4A67-BFD7-0997022B109D}" sibTransId="{29C69280-3849-42A8-A13A-166B21F0AFA2}"/>
    <dgm:cxn modelId="{48C954C2-2856-4250-A111-F7D922BA1713}" type="presParOf" srcId="{DD07245A-F31E-4E3A-82E1-8D81CF34A829}" destId="{3C2DFD8C-2290-454D-BAF6-9ECC97A32554}" srcOrd="0" destOrd="0" presId="urn:microsoft.com/office/officeart/2005/8/layout/vList6"/>
    <dgm:cxn modelId="{4BF16384-832E-4A1C-8DBC-B3510BCC80F3}" type="presParOf" srcId="{3C2DFD8C-2290-454D-BAF6-9ECC97A32554}" destId="{B8F29A80-4E41-4CE8-B2C8-88C0332BD986}" srcOrd="0" destOrd="0" presId="urn:microsoft.com/office/officeart/2005/8/layout/vList6"/>
    <dgm:cxn modelId="{64A36408-20A7-4B3A-9D6D-12E6EDF0AF06}" type="presParOf" srcId="{3C2DFD8C-2290-454D-BAF6-9ECC97A32554}" destId="{DCA7434C-82A2-45B4-829B-EFB8418A3466}" srcOrd="1" destOrd="0" presId="urn:microsoft.com/office/officeart/2005/8/layout/vList6"/>
    <dgm:cxn modelId="{A4E88401-7D38-421E-8291-16D7C50F60EF}" type="presParOf" srcId="{DD07245A-F31E-4E3A-82E1-8D81CF34A829}" destId="{7292FCEC-050E-4099-A99F-2CEB9A78C1E5}" srcOrd="1" destOrd="0" presId="urn:microsoft.com/office/officeart/2005/8/layout/vList6"/>
    <dgm:cxn modelId="{8F75F975-8081-4578-A93A-C4CF3215A26D}" type="presParOf" srcId="{DD07245A-F31E-4E3A-82E1-8D81CF34A829}" destId="{6C71D4B8-D9B8-400A-AE59-D0F3BB2DC22E}" srcOrd="2" destOrd="0" presId="urn:microsoft.com/office/officeart/2005/8/layout/vList6"/>
    <dgm:cxn modelId="{65B0B677-84A1-4F82-8B5B-3EDF573F964C}" type="presParOf" srcId="{6C71D4B8-D9B8-400A-AE59-D0F3BB2DC22E}" destId="{41FC294F-52CA-44BC-AA30-B10F9A6505DC}" srcOrd="0" destOrd="0" presId="urn:microsoft.com/office/officeart/2005/8/layout/vList6"/>
    <dgm:cxn modelId="{F712545E-DA4D-409E-B285-F9F1DAC10BD9}" type="presParOf" srcId="{6C71D4B8-D9B8-400A-AE59-D0F3BB2DC22E}" destId="{9E834200-9817-4E80-B471-438855C6C7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B6A559-865A-4993-ACC9-40332E5BA24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8E7681-25F4-48FC-9382-959477D98028}">
      <dgm:prSet phldrT="[Text]"/>
      <dgm:spPr>
        <a:solidFill>
          <a:schemeClr val="accent1">
            <a:lumMod val="75000"/>
          </a:schemeClr>
        </a:solidFill>
      </dgm:spPr>
      <dgm:t>
        <a:bodyPr/>
        <a:lstStyle/>
        <a:p>
          <a:r>
            <a:rPr lang="en-US" dirty="0" smtClean="0"/>
            <a:t>Liabilities Payable from Restricted Assets</a:t>
          </a:r>
          <a:endParaRPr lang="en-US" dirty="0"/>
        </a:p>
      </dgm:t>
    </dgm:pt>
    <dgm:pt modelId="{D9861F1D-9CBF-4DE3-AEB2-5532F3F79452}" type="parTrans" cxnId="{81063CDD-3EA6-410F-969B-8F8EC2763472}">
      <dgm:prSet/>
      <dgm:spPr/>
      <dgm:t>
        <a:bodyPr/>
        <a:lstStyle/>
        <a:p>
          <a:endParaRPr lang="en-US"/>
        </a:p>
      </dgm:t>
    </dgm:pt>
    <dgm:pt modelId="{D18FCED7-1510-4356-ACDD-0B3F6E6A3DF1}" type="sibTrans" cxnId="{81063CDD-3EA6-410F-969B-8F8EC2763472}">
      <dgm:prSet/>
      <dgm:spPr/>
      <dgm:t>
        <a:bodyPr/>
        <a:lstStyle/>
        <a:p>
          <a:endParaRPr lang="en-US"/>
        </a:p>
      </dgm:t>
    </dgm:pt>
    <dgm:pt modelId="{A5232F53-367E-4D5B-8BE1-0527DBB6B7FD}">
      <dgm:prSet phldrT="[Text]"/>
      <dgm:spPr>
        <a:solidFill>
          <a:schemeClr val="accent1">
            <a:lumMod val="75000"/>
          </a:schemeClr>
        </a:solidFill>
      </dgm:spPr>
      <dgm:t>
        <a:bodyPr/>
        <a:lstStyle/>
        <a:p>
          <a:r>
            <a:rPr lang="en-US" dirty="0" smtClean="0"/>
            <a:t>Long-term Liabilities</a:t>
          </a:r>
          <a:endParaRPr lang="en-US" dirty="0"/>
        </a:p>
      </dgm:t>
    </dgm:pt>
    <dgm:pt modelId="{B9B67C23-4572-4AD6-817E-DE5D986677E6}" type="parTrans" cxnId="{47AE68E8-0524-4DFF-B12E-E17DEEE71832}">
      <dgm:prSet/>
      <dgm:spPr/>
      <dgm:t>
        <a:bodyPr/>
        <a:lstStyle/>
        <a:p>
          <a:endParaRPr lang="en-US"/>
        </a:p>
      </dgm:t>
    </dgm:pt>
    <dgm:pt modelId="{77FBA6B8-DB14-4014-8617-D418A764FE81}" type="sibTrans" cxnId="{47AE68E8-0524-4DFF-B12E-E17DEEE71832}">
      <dgm:prSet/>
      <dgm:spPr/>
      <dgm:t>
        <a:bodyPr/>
        <a:lstStyle/>
        <a:p>
          <a:endParaRPr lang="en-US"/>
        </a:p>
      </dgm:t>
    </dgm:pt>
    <dgm:pt modelId="{E9F7D32B-0766-4A67-8358-DDD6C26BDE65}">
      <dgm:prSet phldrT="[Text]" custT="1"/>
      <dgm:spPr/>
      <dgm:t>
        <a:bodyPr anchor="ctr"/>
        <a:lstStyle/>
        <a:p>
          <a:r>
            <a:rPr lang="en-US" sz="2000" dirty="0" smtClean="0"/>
            <a:t>Revenue bonds are secured by a portion of the utility’s revenue</a:t>
          </a:r>
          <a:endParaRPr lang="en-US" sz="2000" dirty="0"/>
        </a:p>
      </dgm:t>
    </dgm:pt>
    <dgm:pt modelId="{494CF0C4-A11F-4E90-89D0-A80724D13765}" type="parTrans" cxnId="{31DCF018-9C49-4DE4-AC8C-A838C2321CBF}">
      <dgm:prSet/>
      <dgm:spPr/>
      <dgm:t>
        <a:bodyPr/>
        <a:lstStyle/>
        <a:p>
          <a:endParaRPr lang="en-US"/>
        </a:p>
      </dgm:t>
    </dgm:pt>
    <dgm:pt modelId="{41545AAB-B042-4C0D-9907-0CCDA30CADED}" type="sibTrans" cxnId="{31DCF018-9C49-4DE4-AC8C-A838C2321CBF}">
      <dgm:prSet/>
      <dgm:spPr/>
      <dgm:t>
        <a:bodyPr/>
        <a:lstStyle/>
        <a:p>
          <a:endParaRPr lang="en-US"/>
        </a:p>
      </dgm:t>
    </dgm:pt>
    <dgm:pt modelId="{5C0168E3-93DA-4D35-901D-022CA700AC1A}">
      <dgm:prSet phldrT="[Text]" custT="1"/>
      <dgm:spPr/>
      <dgm:t>
        <a:bodyPr anchor="ctr"/>
        <a:lstStyle/>
        <a:p>
          <a:r>
            <a:rPr lang="en-US" sz="2000" dirty="0" smtClean="0"/>
            <a:t>Customer deposits for service</a:t>
          </a:r>
          <a:endParaRPr lang="en-US" sz="2000" dirty="0"/>
        </a:p>
      </dgm:t>
    </dgm:pt>
    <dgm:pt modelId="{8C26F2FB-E3ED-4001-9B86-4A9882723344}" type="parTrans" cxnId="{EA60B8E2-6486-4CF0-8D61-22EE06CDC096}">
      <dgm:prSet/>
      <dgm:spPr/>
      <dgm:t>
        <a:bodyPr/>
        <a:lstStyle/>
        <a:p>
          <a:endParaRPr lang="en-US"/>
        </a:p>
      </dgm:t>
    </dgm:pt>
    <dgm:pt modelId="{50148032-183D-4830-8D3E-13310402B286}" type="sibTrans" cxnId="{EA60B8E2-6486-4CF0-8D61-22EE06CDC096}">
      <dgm:prSet/>
      <dgm:spPr/>
      <dgm:t>
        <a:bodyPr/>
        <a:lstStyle/>
        <a:p>
          <a:endParaRPr lang="en-US"/>
        </a:p>
      </dgm:t>
    </dgm:pt>
    <dgm:pt modelId="{D23B78B3-E2DA-4E9B-A897-DDA712340B3D}">
      <dgm:prSet phldrT="[Text]" custT="1"/>
      <dgm:spPr/>
      <dgm:t>
        <a:bodyPr anchor="ctr"/>
        <a:lstStyle/>
        <a:p>
          <a:r>
            <a:rPr lang="en-US" sz="2000" dirty="0" smtClean="0"/>
            <a:t>Current portion of revenue bonds payable</a:t>
          </a:r>
          <a:endParaRPr lang="en-US" sz="2000" dirty="0"/>
        </a:p>
      </dgm:t>
    </dgm:pt>
    <dgm:pt modelId="{37F995D5-CAF2-4E32-83E3-4B4742182250}" type="parTrans" cxnId="{3830E3BB-130E-4FAF-ACA1-E058A979D72D}">
      <dgm:prSet/>
      <dgm:spPr/>
      <dgm:t>
        <a:bodyPr/>
        <a:lstStyle/>
        <a:p>
          <a:endParaRPr lang="en-US"/>
        </a:p>
      </dgm:t>
    </dgm:pt>
    <dgm:pt modelId="{51B1BD87-BDC6-46F1-97D1-C3CE607F995D}" type="sibTrans" cxnId="{3830E3BB-130E-4FAF-ACA1-E058A979D72D}">
      <dgm:prSet/>
      <dgm:spPr/>
      <dgm:t>
        <a:bodyPr/>
        <a:lstStyle/>
        <a:p>
          <a:endParaRPr lang="en-US"/>
        </a:p>
      </dgm:t>
    </dgm:pt>
    <dgm:pt modelId="{C4A0AD90-9BC1-4667-8185-E4BFD4D2FD8E}">
      <dgm:prSet phldrT="[Text]" custT="1"/>
      <dgm:spPr/>
      <dgm:t>
        <a:bodyPr anchor="ctr"/>
        <a:lstStyle/>
        <a:p>
          <a:r>
            <a:rPr lang="en-US" sz="2000" dirty="0" smtClean="0"/>
            <a:t>General obligation bonds are also secured by the government’s full faith and credit</a:t>
          </a:r>
          <a:endParaRPr lang="en-US" sz="2000" dirty="0"/>
        </a:p>
      </dgm:t>
    </dgm:pt>
    <dgm:pt modelId="{670FB3B8-289C-41C8-9576-F752E340B833}" type="parTrans" cxnId="{F7238FA1-BD95-4CE0-9264-628778F9ED32}">
      <dgm:prSet/>
      <dgm:spPr/>
      <dgm:t>
        <a:bodyPr/>
        <a:lstStyle/>
        <a:p>
          <a:endParaRPr lang="en-US"/>
        </a:p>
      </dgm:t>
    </dgm:pt>
    <dgm:pt modelId="{CFCFF822-BE39-4CD5-B0FD-AE3E58F1601D}" type="sibTrans" cxnId="{F7238FA1-BD95-4CE0-9264-628778F9ED32}">
      <dgm:prSet/>
      <dgm:spPr/>
      <dgm:t>
        <a:bodyPr/>
        <a:lstStyle/>
        <a:p>
          <a:endParaRPr lang="en-US"/>
        </a:p>
      </dgm:t>
    </dgm:pt>
    <dgm:pt modelId="{DD07245A-F31E-4E3A-82E1-8D81CF34A829}" type="pres">
      <dgm:prSet presAssocID="{C7B6A559-865A-4993-ACC9-40332E5BA246}" presName="Name0" presStyleCnt="0">
        <dgm:presLayoutVars>
          <dgm:dir/>
          <dgm:animLvl val="lvl"/>
          <dgm:resizeHandles/>
        </dgm:presLayoutVars>
      </dgm:prSet>
      <dgm:spPr/>
      <dgm:t>
        <a:bodyPr/>
        <a:lstStyle/>
        <a:p>
          <a:endParaRPr lang="en-US"/>
        </a:p>
      </dgm:t>
    </dgm:pt>
    <dgm:pt modelId="{3C2DFD8C-2290-454D-BAF6-9ECC97A32554}" type="pres">
      <dgm:prSet presAssocID="{CA8E7681-25F4-48FC-9382-959477D98028}" presName="linNode" presStyleCnt="0"/>
      <dgm:spPr/>
    </dgm:pt>
    <dgm:pt modelId="{B8F29A80-4E41-4CE8-B2C8-88C0332BD986}" type="pres">
      <dgm:prSet presAssocID="{CA8E7681-25F4-48FC-9382-959477D98028}" presName="parentShp" presStyleLbl="node1" presStyleIdx="0" presStyleCnt="2" custScaleX="58211" custScaleY="201267" custLinFactNeighborX="-17595" custLinFactNeighborY="-2791">
        <dgm:presLayoutVars>
          <dgm:bulletEnabled val="1"/>
        </dgm:presLayoutVars>
      </dgm:prSet>
      <dgm:spPr/>
      <dgm:t>
        <a:bodyPr/>
        <a:lstStyle/>
        <a:p>
          <a:endParaRPr lang="en-US"/>
        </a:p>
      </dgm:t>
    </dgm:pt>
    <dgm:pt modelId="{DCA7434C-82A2-45B4-829B-EFB8418A3466}" type="pres">
      <dgm:prSet presAssocID="{CA8E7681-25F4-48FC-9382-959477D98028}" presName="childShp" presStyleLbl="bgAccFollowNode1" presStyleIdx="0" presStyleCnt="2" custScaleX="122385" custScaleY="222485">
        <dgm:presLayoutVars>
          <dgm:bulletEnabled val="1"/>
        </dgm:presLayoutVars>
      </dgm:prSet>
      <dgm:spPr/>
      <dgm:t>
        <a:bodyPr/>
        <a:lstStyle/>
        <a:p>
          <a:endParaRPr lang="en-US"/>
        </a:p>
      </dgm:t>
    </dgm:pt>
    <dgm:pt modelId="{7292FCEC-050E-4099-A99F-2CEB9A78C1E5}" type="pres">
      <dgm:prSet presAssocID="{D18FCED7-1510-4356-ACDD-0B3F6E6A3DF1}" presName="spacing" presStyleCnt="0"/>
      <dgm:spPr/>
    </dgm:pt>
    <dgm:pt modelId="{529159D8-7236-49DE-9B05-31351E53160B}" type="pres">
      <dgm:prSet presAssocID="{A5232F53-367E-4D5B-8BE1-0527DBB6B7FD}" presName="linNode" presStyleCnt="0"/>
      <dgm:spPr/>
    </dgm:pt>
    <dgm:pt modelId="{29E0CDE5-AB2A-447D-9139-FC7CFFCE622B}" type="pres">
      <dgm:prSet presAssocID="{A5232F53-367E-4D5B-8BE1-0527DBB6B7FD}" presName="parentShp" presStyleLbl="node1" presStyleIdx="1" presStyleCnt="2" custScaleX="58210" custScaleY="228174" custLinFactNeighborX="-21261" custLinFactNeighborY="611">
        <dgm:presLayoutVars>
          <dgm:bulletEnabled val="1"/>
        </dgm:presLayoutVars>
      </dgm:prSet>
      <dgm:spPr/>
      <dgm:t>
        <a:bodyPr/>
        <a:lstStyle/>
        <a:p>
          <a:endParaRPr lang="en-US"/>
        </a:p>
      </dgm:t>
    </dgm:pt>
    <dgm:pt modelId="{90110BAA-A2A8-4537-B681-09C855439FA8}" type="pres">
      <dgm:prSet presAssocID="{A5232F53-367E-4D5B-8BE1-0527DBB6B7FD}" presName="childShp" presStyleLbl="bgAccFollowNode1" presStyleIdx="1" presStyleCnt="2" custScaleX="121896" custScaleY="323804">
        <dgm:presLayoutVars>
          <dgm:bulletEnabled val="1"/>
        </dgm:presLayoutVars>
      </dgm:prSet>
      <dgm:spPr/>
      <dgm:t>
        <a:bodyPr/>
        <a:lstStyle/>
        <a:p>
          <a:endParaRPr lang="en-US"/>
        </a:p>
      </dgm:t>
    </dgm:pt>
  </dgm:ptLst>
  <dgm:cxnLst>
    <dgm:cxn modelId="{E6154BB4-383C-4F8C-97B1-66518D6A7C13}" type="presOf" srcId="{CA8E7681-25F4-48FC-9382-959477D98028}" destId="{B8F29A80-4E41-4CE8-B2C8-88C0332BD986}" srcOrd="0" destOrd="0" presId="urn:microsoft.com/office/officeart/2005/8/layout/vList6"/>
    <dgm:cxn modelId="{48FFD2E1-E6B7-47FF-936A-21E3C5951530}" type="presOf" srcId="{E9F7D32B-0766-4A67-8358-DDD6C26BDE65}" destId="{90110BAA-A2A8-4537-B681-09C855439FA8}" srcOrd="0" destOrd="0" presId="urn:microsoft.com/office/officeart/2005/8/layout/vList6"/>
    <dgm:cxn modelId="{47AE68E8-0524-4DFF-B12E-E17DEEE71832}" srcId="{C7B6A559-865A-4993-ACC9-40332E5BA246}" destId="{A5232F53-367E-4D5B-8BE1-0527DBB6B7FD}" srcOrd="1" destOrd="0" parTransId="{B9B67C23-4572-4AD6-817E-DE5D986677E6}" sibTransId="{77FBA6B8-DB14-4014-8617-D418A764FE81}"/>
    <dgm:cxn modelId="{82E46BF4-FA1B-4353-A4BE-D60F2C1439B9}" type="presOf" srcId="{C7B6A559-865A-4993-ACC9-40332E5BA246}" destId="{DD07245A-F31E-4E3A-82E1-8D81CF34A829}" srcOrd="0" destOrd="0" presId="urn:microsoft.com/office/officeart/2005/8/layout/vList6"/>
    <dgm:cxn modelId="{EA60B8E2-6486-4CF0-8D61-22EE06CDC096}" srcId="{CA8E7681-25F4-48FC-9382-959477D98028}" destId="{5C0168E3-93DA-4D35-901D-022CA700AC1A}" srcOrd="0" destOrd="0" parTransId="{8C26F2FB-E3ED-4001-9B86-4A9882723344}" sibTransId="{50148032-183D-4830-8D3E-13310402B286}"/>
    <dgm:cxn modelId="{F8830C45-F350-4030-87B7-630B21342832}" type="presOf" srcId="{C4A0AD90-9BC1-4667-8185-E4BFD4D2FD8E}" destId="{90110BAA-A2A8-4537-B681-09C855439FA8}" srcOrd="0" destOrd="1" presId="urn:microsoft.com/office/officeart/2005/8/layout/vList6"/>
    <dgm:cxn modelId="{3830E3BB-130E-4FAF-ACA1-E058A979D72D}" srcId="{CA8E7681-25F4-48FC-9382-959477D98028}" destId="{D23B78B3-E2DA-4E9B-A897-DDA712340B3D}" srcOrd="1" destOrd="0" parTransId="{37F995D5-CAF2-4E32-83E3-4B4742182250}" sibTransId="{51B1BD87-BDC6-46F1-97D1-C3CE607F995D}"/>
    <dgm:cxn modelId="{41B1F9E6-7579-47E2-BF0B-1125842D9092}" type="presOf" srcId="{5C0168E3-93DA-4D35-901D-022CA700AC1A}" destId="{DCA7434C-82A2-45B4-829B-EFB8418A3466}" srcOrd="0" destOrd="0" presId="urn:microsoft.com/office/officeart/2005/8/layout/vList6"/>
    <dgm:cxn modelId="{81063CDD-3EA6-410F-969B-8F8EC2763472}" srcId="{C7B6A559-865A-4993-ACC9-40332E5BA246}" destId="{CA8E7681-25F4-48FC-9382-959477D98028}" srcOrd="0" destOrd="0" parTransId="{D9861F1D-9CBF-4DE3-AEB2-5532F3F79452}" sibTransId="{D18FCED7-1510-4356-ACDD-0B3F6E6A3DF1}"/>
    <dgm:cxn modelId="{F7238FA1-BD95-4CE0-9264-628778F9ED32}" srcId="{A5232F53-367E-4D5B-8BE1-0527DBB6B7FD}" destId="{C4A0AD90-9BC1-4667-8185-E4BFD4D2FD8E}" srcOrd="1" destOrd="0" parTransId="{670FB3B8-289C-41C8-9576-F752E340B833}" sibTransId="{CFCFF822-BE39-4CD5-B0FD-AE3E58F1601D}"/>
    <dgm:cxn modelId="{74F18C20-3C0C-4008-886F-B2EF94C252F1}" type="presOf" srcId="{D23B78B3-E2DA-4E9B-A897-DDA712340B3D}" destId="{DCA7434C-82A2-45B4-829B-EFB8418A3466}" srcOrd="0" destOrd="1" presId="urn:microsoft.com/office/officeart/2005/8/layout/vList6"/>
    <dgm:cxn modelId="{F9E595F3-6177-4802-87E6-6184D8ECD95F}" type="presOf" srcId="{A5232F53-367E-4D5B-8BE1-0527DBB6B7FD}" destId="{29E0CDE5-AB2A-447D-9139-FC7CFFCE622B}" srcOrd="0" destOrd="0" presId="urn:microsoft.com/office/officeart/2005/8/layout/vList6"/>
    <dgm:cxn modelId="{31DCF018-9C49-4DE4-AC8C-A838C2321CBF}" srcId="{A5232F53-367E-4D5B-8BE1-0527DBB6B7FD}" destId="{E9F7D32B-0766-4A67-8358-DDD6C26BDE65}" srcOrd="0" destOrd="0" parTransId="{494CF0C4-A11F-4E90-89D0-A80724D13765}" sibTransId="{41545AAB-B042-4C0D-9907-0CCDA30CADED}"/>
    <dgm:cxn modelId="{E7D2B856-B605-4382-A5A6-D21BD8988CAE}" type="presParOf" srcId="{DD07245A-F31E-4E3A-82E1-8D81CF34A829}" destId="{3C2DFD8C-2290-454D-BAF6-9ECC97A32554}" srcOrd="0" destOrd="0" presId="urn:microsoft.com/office/officeart/2005/8/layout/vList6"/>
    <dgm:cxn modelId="{5161AB23-5FEC-4D7E-A607-3FC3040B5941}" type="presParOf" srcId="{3C2DFD8C-2290-454D-BAF6-9ECC97A32554}" destId="{B8F29A80-4E41-4CE8-B2C8-88C0332BD986}" srcOrd="0" destOrd="0" presId="urn:microsoft.com/office/officeart/2005/8/layout/vList6"/>
    <dgm:cxn modelId="{12BE536C-7FBF-4762-8F68-EB95A782A348}" type="presParOf" srcId="{3C2DFD8C-2290-454D-BAF6-9ECC97A32554}" destId="{DCA7434C-82A2-45B4-829B-EFB8418A3466}" srcOrd="1" destOrd="0" presId="urn:microsoft.com/office/officeart/2005/8/layout/vList6"/>
    <dgm:cxn modelId="{3256ACA0-BE90-4BC9-8D56-FAC5036A14AB}" type="presParOf" srcId="{DD07245A-F31E-4E3A-82E1-8D81CF34A829}" destId="{7292FCEC-050E-4099-A99F-2CEB9A78C1E5}" srcOrd="1" destOrd="0" presId="urn:microsoft.com/office/officeart/2005/8/layout/vList6"/>
    <dgm:cxn modelId="{5A24030C-CE73-4EDA-933A-1204B7DD73AE}" type="presParOf" srcId="{DD07245A-F31E-4E3A-82E1-8D81CF34A829}" destId="{529159D8-7236-49DE-9B05-31351E53160B}" srcOrd="2" destOrd="0" presId="urn:microsoft.com/office/officeart/2005/8/layout/vList6"/>
    <dgm:cxn modelId="{B97C1039-219F-487B-B9D4-A02270025FB4}" type="presParOf" srcId="{529159D8-7236-49DE-9B05-31351E53160B}" destId="{29E0CDE5-AB2A-447D-9139-FC7CFFCE622B}" srcOrd="0" destOrd="0" presId="urn:microsoft.com/office/officeart/2005/8/layout/vList6"/>
    <dgm:cxn modelId="{5694D016-37DE-4F5D-A951-54F3E1A9C3C2}" type="presParOf" srcId="{529159D8-7236-49DE-9B05-31351E53160B}" destId="{90110BAA-A2A8-4537-B681-09C855439FA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0518F-6B9D-457C-A13C-58D022516AC8}">
      <dsp:nvSpPr>
        <dsp:cNvPr id="0" name=""/>
        <dsp:cNvSpPr/>
      </dsp:nvSpPr>
      <dsp:spPr>
        <a:xfrm>
          <a:off x="117831" y="1624063"/>
          <a:ext cx="1881786" cy="940893"/>
        </a:xfrm>
        <a:prstGeom prst="roundRect">
          <a:avLst>
            <a:gd name="adj" fmla="val 10000"/>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Proprietary Funds</a:t>
          </a:r>
          <a:endParaRPr lang="en-US" sz="2200" kern="1200" dirty="0"/>
        </a:p>
      </dsp:txBody>
      <dsp:txXfrm>
        <a:off x="145389" y="1651621"/>
        <a:ext cx="1826670" cy="885777"/>
      </dsp:txXfrm>
    </dsp:sp>
    <dsp:sp modelId="{6EB2661B-4706-4A5A-96D7-98EBB8891076}">
      <dsp:nvSpPr>
        <dsp:cNvPr id="0" name=""/>
        <dsp:cNvSpPr/>
      </dsp:nvSpPr>
      <dsp:spPr>
        <a:xfrm rot="18289469">
          <a:off x="1716929" y="1533281"/>
          <a:ext cx="1318090" cy="40429"/>
        </a:xfrm>
        <a:custGeom>
          <a:avLst/>
          <a:gdLst/>
          <a:ahLst/>
          <a:cxnLst/>
          <a:rect l="0" t="0" r="0" b="0"/>
          <a:pathLst>
            <a:path>
              <a:moveTo>
                <a:pt x="0" y="20214"/>
              </a:moveTo>
              <a:lnTo>
                <a:pt x="1318090" y="202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43022" y="1520544"/>
        <a:ext cx="65904" cy="65904"/>
      </dsp:txXfrm>
    </dsp:sp>
    <dsp:sp modelId="{5769FD59-9835-4276-8C88-7F6E4867645E}">
      <dsp:nvSpPr>
        <dsp:cNvPr id="0" name=""/>
        <dsp:cNvSpPr/>
      </dsp:nvSpPr>
      <dsp:spPr>
        <a:xfrm>
          <a:off x="2752332" y="542036"/>
          <a:ext cx="1881786" cy="940893"/>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Internal Service Funds</a:t>
          </a:r>
          <a:endParaRPr lang="en-US" sz="2200" kern="1200" dirty="0"/>
        </a:p>
      </dsp:txBody>
      <dsp:txXfrm>
        <a:off x="2779890" y="569594"/>
        <a:ext cx="1826670" cy="885777"/>
      </dsp:txXfrm>
    </dsp:sp>
    <dsp:sp modelId="{EB871661-69A6-4FCE-A80F-2F6EED9E85C2}">
      <dsp:nvSpPr>
        <dsp:cNvPr id="0" name=""/>
        <dsp:cNvSpPr/>
      </dsp:nvSpPr>
      <dsp:spPr>
        <a:xfrm rot="19457599">
          <a:off x="4546991" y="721761"/>
          <a:ext cx="926971" cy="40429"/>
        </a:xfrm>
        <a:custGeom>
          <a:avLst/>
          <a:gdLst/>
          <a:ahLst/>
          <a:cxnLst/>
          <a:rect l="0" t="0" r="0" b="0"/>
          <a:pathLst>
            <a:path>
              <a:moveTo>
                <a:pt x="0" y="20214"/>
              </a:moveTo>
              <a:lnTo>
                <a:pt x="926971" y="202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87302" y="718801"/>
        <a:ext cx="46348" cy="46348"/>
      </dsp:txXfrm>
    </dsp:sp>
    <dsp:sp modelId="{83DABE0D-9681-4396-8E5E-60136A08624F}">
      <dsp:nvSpPr>
        <dsp:cNvPr id="0" name=""/>
        <dsp:cNvSpPr/>
      </dsp:nvSpPr>
      <dsp:spPr>
        <a:xfrm>
          <a:off x="5386834" y="1022"/>
          <a:ext cx="1881786" cy="940893"/>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Purchasing</a:t>
          </a:r>
          <a:endParaRPr lang="en-US" sz="2200" kern="1200" dirty="0"/>
        </a:p>
      </dsp:txBody>
      <dsp:txXfrm>
        <a:off x="5414392" y="28580"/>
        <a:ext cx="1826670" cy="885777"/>
      </dsp:txXfrm>
    </dsp:sp>
    <dsp:sp modelId="{616886FE-FC0A-41E1-BFE5-751215FF90F3}">
      <dsp:nvSpPr>
        <dsp:cNvPr id="0" name=""/>
        <dsp:cNvSpPr/>
      </dsp:nvSpPr>
      <dsp:spPr>
        <a:xfrm rot="2142401">
          <a:off x="4546991" y="1262775"/>
          <a:ext cx="926971" cy="40429"/>
        </a:xfrm>
        <a:custGeom>
          <a:avLst/>
          <a:gdLst/>
          <a:ahLst/>
          <a:cxnLst/>
          <a:rect l="0" t="0" r="0" b="0"/>
          <a:pathLst>
            <a:path>
              <a:moveTo>
                <a:pt x="0" y="20214"/>
              </a:moveTo>
              <a:lnTo>
                <a:pt x="926971" y="202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87302" y="1259815"/>
        <a:ext cx="46348" cy="46348"/>
      </dsp:txXfrm>
    </dsp:sp>
    <dsp:sp modelId="{B58E6471-FF2A-4598-8BCA-C0C2CCFF7748}">
      <dsp:nvSpPr>
        <dsp:cNvPr id="0" name=""/>
        <dsp:cNvSpPr/>
      </dsp:nvSpPr>
      <dsp:spPr>
        <a:xfrm>
          <a:off x="5386834" y="1083050"/>
          <a:ext cx="1881786" cy="940893"/>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Information Systems</a:t>
          </a:r>
          <a:endParaRPr lang="en-US" sz="2200" kern="1200" dirty="0"/>
        </a:p>
      </dsp:txBody>
      <dsp:txXfrm>
        <a:off x="5414392" y="1110608"/>
        <a:ext cx="1826670" cy="885777"/>
      </dsp:txXfrm>
    </dsp:sp>
    <dsp:sp modelId="{EE9E5951-9942-4190-9C2F-241FA8283C9E}">
      <dsp:nvSpPr>
        <dsp:cNvPr id="0" name=""/>
        <dsp:cNvSpPr/>
      </dsp:nvSpPr>
      <dsp:spPr>
        <a:xfrm rot="3310531">
          <a:off x="1716929" y="2615309"/>
          <a:ext cx="1318090" cy="40429"/>
        </a:xfrm>
        <a:custGeom>
          <a:avLst/>
          <a:gdLst/>
          <a:ahLst/>
          <a:cxnLst/>
          <a:rect l="0" t="0" r="0" b="0"/>
          <a:pathLst>
            <a:path>
              <a:moveTo>
                <a:pt x="0" y="20214"/>
              </a:moveTo>
              <a:lnTo>
                <a:pt x="1318090" y="202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43022" y="2602571"/>
        <a:ext cx="65904" cy="65904"/>
      </dsp:txXfrm>
    </dsp:sp>
    <dsp:sp modelId="{4C164F5D-F00D-4E1A-B2AE-501052DFF150}">
      <dsp:nvSpPr>
        <dsp:cNvPr id="0" name=""/>
        <dsp:cNvSpPr/>
      </dsp:nvSpPr>
      <dsp:spPr>
        <a:xfrm>
          <a:off x="2752332" y="2706091"/>
          <a:ext cx="1881786" cy="940893"/>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Enterprise Funds</a:t>
          </a:r>
          <a:endParaRPr lang="en-US" sz="2200" kern="1200" dirty="0"/>
        </a:p>
      </dsp:txBody>
      <dsp:txXfrm>
        <a:off x="2779890" y="2733649"/>
        <a:ext cx="1826670" cy="885777"/>
      </dsp:txXfrm>
    </dsp:sp>
    <dsp:sp modelId="{7CCE64E3-7D44-448C-86FC-DB68ADA51F31}">
      <dsp:nvSpPr>
        <dsp:cNvPr id="0" name=""/>
        <dsp:cNvSpPr/>
      </dsp:nvSpPr>
      <dsp:spPr>
        <a:xfrm rot="19457599">
          <a:off x="4546991" y="2885816"/>
          <a:ext cx="926971" cy="40429"/>
        </a:xfrm>
        <a:custGeom>
          <a:avLst/>
          <a:gdLst/>
          <a:ahLst/>
          <a:cxnLst/>
          <a:rect l="0" t="0" r="0" b="0"/>
          <a:pathLst>
            <a:path>
              <a:moveTo>
                <a:pt x="0" y="20214"/>
              </a:moveTo>
              <a:lnTo>
                <a:pt x="926971" y="202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87302" y="2882856"/>
        <a:ext cx="46348" cy="46348"/>
      </dsp:txXfrm>
    </dsp:sp>
    <dsp:sp modelId="{FB14A9F4-8640-4D57-A9AD-8210895B82A0}">
      <dsp:nvSpPr>
        <dsp:cNvPr id="0" name=""/>
        <dsp:cNvSpPr/>
      </dsp:nvSpPr>
      <dsp:spPr>
        <a:xfrm>
          <a:off x="5386834" y="2165077"/>
          <a:ext cx="1881786" cy="940893"/>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Public Utilities</a:t>
          </a:r>
          <a:endParaRPr lang="en-US" sz="2200" kern="1200" dirty="0"/>
        </a:p>
      </dsp:txBody>
      <dsp:txXfrm>
        <a:off x="5414392" y="2192635"/>
        <a:ext cx="1826670" cy="885777"/>
      </dsp:txXfrm>
    </dsp:sp>
    <dsp:sp modelId="{0B5DCFA1-CC2E-4B28-BA42-FD7B1FCEFF0F}">
      <dsp:nvSpPr>
        <dsp:cNvPr id="0" name=""/>
        <dsp:cNvSpPr/>
      </dsp:nvSpPr>
      <dsp:spPr>
        <a:xfrm rot="2142401">
          <a:off x="4546991" y="3426829"/>
          <a:ext cx="926971" cy="40429"/>
        </a:xfrm>
        <a:custGeom>
          <a:avLst/>
          <a:gdLst/>
          <a:ahLst/>
          <a:cxnLst/>
          <a:rect l="0" t="0" r="0" b="0"/>
          <a:pathLst>
            <a:path>
              <a:moveTo>
                <a:pt x="0" y="20214"/>
              </a:moveTo>
              <a:lnTo>
                <a:pt x="926971" y="202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87302" y="3423870"/>
        <a:ext cx="46348" cy="46348"/>
      </dsp:txXfrm>
    </dsp:sp>
    <dsp:sp modelId="{93011CB0-D821-478F-B9ED-8324211E9FF6}">
      <dsp:nvSpPr>
        <dsp:cNvPr id="0" name=""/>
        <dsp:cNvSpPr/>
      </dsp:nvSpPr>
      <dsp:spPr>
        <a:xfrm>
          <a:off x="5386834" y="3247104"/>
          <a:ext cx="1881786" cy="940893"/>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Airports</a:t>
          </a:r>
          <a:endParaRPr lang="en-US" sz="2200" kern="1200" dirty="0"/>
        </a:p>
      </dsp:txBody>
      <dsp:txXfrm>
        <a:off x="5414392" y="3274662"/>
        <a:ext cx="1826670" cy="885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0ED31-A971-4A65-A12A-DE4C5A48C600}">
      <dsp:nvSpPr>
        <dsp:cNvPr id="0" name=""/>
        <dsp:cNvSpPr/>
      </dsp:nvSpPr>
      <dsp:spPr>
        <a:xfrm>
          <a:off x="0" y="0"/>
          <a:ext cx="6238107" cy="1226424"/>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Accounting for proprietary funds is similar to that of investor-owned businesses.</a:t>
          </a:r>
          <a:endParaRPr lang="en-US" sz="2100" kern="1200" dirty="0"/>
        </a:p>
      </dsp:txBody>
      <dsp:txXfrm>
        <a:off x="35921" y="35921"/>
        <a:ext cx="4914699" cy="1154582"/>
      </dsp:txXfrm>
    </dsp:sp>
    <dsp:sp modelId="{1A5F2E7E-9956-4613-BB89-36216B970E5D}">
      <dsp:nvSpPr>
        <dsp:cNvPr id="0" name=""/>
        <dsp:cNvSpPr/>
      </dsp:nvSpPr>
      <dsp:spPr>
        <a:xfrm>
          <a:off x="550421" y="1430828"/>
          <a:ext cx="6238107" cy="1226424"/>
        </a:xfrm>
        <a:prstGeom prst="roundRect">
          <a:avLst>
            <a:gd name="adj" fmla="val 10000"/>
          </a:avLst>
        </a:prstGeom>
        <a:solidFill>
          <a:schemeClr val="accent1">
            <a:shade val="50000"/>
            <a:hueOff val="11639"/>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accent1">
                  <a:lumMod val="50000"/>
                </a:schemeClr>
              </a:solidFill>
            </a:rPr>
            <a:t>Proprietary funds focus on the flow of economic resources recognized on the accrual basis of accounting.</a:t>
          </a:r>
          <a:endParaRPr lang="en-US" sz="2100" kern="1200" dirty="0">
            <a:solidFill>
              <a:schemeClr val="accent1">
                <a:lumMod val="50000"/>
              </a:schemeClr>
            </a:solidFill>
          </a:endParaRPr>
        </a:p>
      </dsp:txBody>
      <dsp:txXfrm>
        <a:off x="586342" y="1466749"/>
        <a:ext cx="4818668" cy="1154582"/>
      </dsp:txXfrm>
    </dsp:sp>
    <dsp:sp modelId="{7967BD87-1C48-4E50-8355-816DB8E04C19}">
      <dsp:nvSpPr>
        <dsp:cNvPr id="0" name=""/>
        <dsp:cNvSpPr/>
      </dsp:nvSpPr>
      <dsp:spPr>
        <a:xfrm>
          <a:off x="1100842" y="2861656"/>
          <a:ext cx="6238107" cy="1226424"/>
        </a:xfrm>
        <a:prstGeom prst="roundRect">
          <a:avLst>
            <a:gd name="adj" fmla="val 10000"/>
          </a:avLst>
        </a:prstGeom>
        <a:solidFill>
          <a:schemeClr val="accent1">
            <a:shade val="50000"/>
            <a:hueOff val="11639"/>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accent1">
                  <a:lumMod val="50000"/>
                </a:schemeClr>
              </a:solidFill>
            </a:rPr>
            <a:t>These funds account for all assets and liabilities related to their operations, both short-term and long-term.</a:t>
          </a:r>
          <a:endParaRPr lang="en-US" sz="2100" kern="1200" dirty="0">
            <a:solidFill>
              <a:schemeClr val="accent1">
                <a:lumMod val="50000"/>
              </a:schemeClr>
            </a:solidFill>
          </a:endParaRPr>
        </a:p>
      </dsp:txBody>
      <dsp:txXfrm>
        <a:off x="1136763" y="2897577"/>
        <a:ext cx="4818668" cy="1154582"/>
      </dsp:txXfrm>
    </dsp:sp>
    <dsp:sp modelId="{5277BC82-F1E1-4C36-AAC6-83184C87948E}">
      <dsp:nvSpPr>
        <dsp:cNvPr id="0" name=""/>
        <dsp:cNvSpPr/>
      </dsp:nvSpPr>
      <dsp:spPr>
        <a:xfrm>
          <a:off x="5440931" y="930038"/>
          <a:ext cx="797175" cy="79717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620295" y="930038"/>
        <a:ext cx="438447" cy="599874"/>
      </dsp:txXfrm>
    </dsp:sp>
    <dsp:sp modelId="{5CA84EA8-196C-4A8E-93C8-FFA392395E77}">
      <dsp:nvSpPr>
        <dsp:cNvPr id="0" name=""/>
        <dsp:cNvSpPr/>
      </dsp:nvSpPr>
      <dsp:spPr>
        <a:xfrm>
          <a:off x="5991352" y="2352690"/>
          <a:ext cx="797175" cy="79717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170716" y="2352690"/>
        <a:ext cx="438447" cy="599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2F0BB-4E52-4C80-AD32-52B4BCFF0919}">
      <dsp:nvSpPr>
        <dsp:cNvPr id="0" name=""/>
        <dsp:cNvSpPr/>
      </dsp:nvSpPr>
      <dsp:spPr>
        <a:xfrm>
          <a:off x="0" y="0"/>
          <a:ext cx="7176977" cy="1311592"/>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Under GASB standards, a government must report certain activities in an enterprise fund if any of the following criteria are met:</a:t>
          </a:r>
          <a:endParaRPr lang="en-US" sz="2600" kern="1200" dirty="0"/>
        </a:p>
      </dsp:txBody>
      <dsp:txXfrm>
        <a:off x="0" y="0"/>
        <a:ext cx="7176977" cy="1311592"/>
      </dsp:txXfrm>
    </dsp:sp>
    <dsp:sp modelId="{97A26B82-402C-4D24-B36F-5A6948A27E76}">
      <dsp:nvSpPr>
        <dsp:cNvPr id="0" name=""/>
        <dsp:cNvSpPr/>
      </dsp:nvSpPr>
      <dsp:spPr>
        <a:xfrm>
          <a:off x="3504" y="1311592"/>
          <a:ext cx="2389989" cy="2754344"/>
        </a:xfrm>
        <a:prstGeom prst="rect">
          <a:avLst/>
        </a:prstGeom>
        <a:solidFill>
          <a:schemeClr val="accent5">
            <a:lumMod val="50000"/>
          </a:schemeClr>
        </a:solidFill>
        <a:ln w="285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activity is financed with debt that is secured solely by a pledge of the revenues from fees and charges of an activity.</a:t>
          </a:r>
          <a:endParaRPr lang="en-US" sz="1800" kern="1200" dirty="0"/>
        </a:p>
      </dsp:txBody>
      <dsp:txXfrm>
        <a:off x="3504" y="1311592"/>
        <a:ext cx="2389989" cy="2754344"/>
      </dsp:txXfrm>
    </dsp:sp>
    <dsp:sp modelId="{25C9FE2E-F067-4043-8AE4-F3A4F2846799}">
      <dsp:nvSpPr>
        <dsp:cNvPr id="0" name=""/>
        <dsp:cNvSpPr/>
      </dsp:nvSpPr>
      <dsp:spPr>
        <a:xfrm>
          <a:off x="2393493" y="1311592"/>
          <a:ext cx="2389989" cy="2754344"/>
        </a:xfrm>
        <a:prstGeom prst="rect">
          <a:avLst/>
        </a:prstGeom>
        <a:solidFill>
          <a:schemeClr val="accent5">
            <a:lumMod val="50000"/>
          </a:schemeClr>
        </a:solidFill>
        <a:ln w="28575">
          <a:solidFill>
            <a:schemeClr val="accent1">
              <a:lumMod val="2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Laws or regulations require that the activity’s costs of providing services including capital costs be recovered with fees and charges, rather than with taxes or similar revenues.</a:t>
          </a:r>
          <a:endParaRPr lang="en-US" sz="1800" kern="1200" dirty="0"/>
        </a:p>
      </dsp:txBody>
      <dsp:txXfrm>
        <a:off x="2393493" y="1311592"/>
        <a:ext cx="2389989" cy="2754344"/>
      </dsp:txXfrm>
    </dsp:sp>
    <dsp:sp modelId="{C81362D5-4420-4D98-A3F8-224402339BFF}">
      <dsp:nvSpPr>
        <dsp:cNvPr id="0" name=""/>
        <dsp:cNvSpPr/>
      </dsp:nvSpPr>
      <dsp:spPr>
        <a:xfrm>
          <a:off x="4783483" y="1311592"/>
          <a:ext cx="2389989" cy="2754344"/>
        </a:xfrm>
        <a:prstGeom prst="rect">
          <a:avLst/>
        </a:prstGeom>
        <a:solidFill>
          <a:schemeClr val="accent5">
            <a:lumMod val="50000"/>
          </a:schemeClr>
        </a:solidFill>
        <a:ln w="28575">
          <a:solidFill>
            <a:schemeClr val="accent1">
              <a:lumMod val="2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Pricing policies are designed to recover the costs of the activity, including capital costs.</a:t>
          </a:r>
          <a:endParaRPr lang="en-US" sz="1800" kern="1200" dirty="0"/>
        </a:p>
      </dsp:txBody>
      <dsp:txXfrm>
        <a:off x="4783483" y="1311592"/>
        <a:ext cx="2389989" cy="2754344"/>
      </dsp:txXfrm>
    </dsp:sp>
    <dsp:sp modelId="{A50546D0-701E-434E-885D-8F407C55942C}">
      <dsp:nvSpPr>
        <dsp:cNvPr id="0" name=""/>
        <dsp:cNvSpPr/>
      </dsp:nvSpPr>
      <dsp:spPr>
        <a:xfrm>
          <a:off x="0" y="4065936"/>
          <a:ext cx="7176977" cy="306038"/>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434C-82A2-45B4-829B-EFB8418A3466}">
      <dsp:nvSpPr>
        <dsp:cNvPr id="0" name=""/>
        <dsp:cNvSpPr/>
      </dsp:nvSpPr>
      <dsp:spPr>
        <a:xfrm>
          <a:off x="1818159" y="2087"/>
          <a:ext cx="5282271" cy="145196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Represents unbilled revenue as a result of cycle billing</a:t>
          </a:r>
          <a:endParaRPr lang="en-US" sz="2400" kern="1200" dirty="0"/>
        </a:p>
      </dsp:txBody>
      <dsp:txXfrm>
        <a:off x="1818159" y="183583"/>
        <a:ext cx="4737783" cy="1088975"/>
      </dsp:txXfrm>
    </dsp:sp>
    <dsp:sp modelId="{B8F29A80-4E41-4CE8-B2C8-88C0332BD986}">
      <dsp:nvSpPr>
        <dsp:cNvPr id="0" name=""/>
        <dsp:cNvSpPr/>
      </dsp:nvSpPr>
      <dsp:spPr>
        <a:xfrm>
          <a:off x="0" y="0"/>
          <a:ext cx="1667185" cy="145196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Accrued Utilities Revenue</a:t>
          </a:r>
          <a:endParaRPr lang="en-US" sz="2200" kern="1200" dirty="0"/>
        </a:p>
      </dsp:txBody>
      <dsp:txXfrm>
        <a:off x="70879" y="70879"/>
        <a:ext cx="1525427" cy="1310209"/>
      </dsp:txXfrm>
    </dsp:sp>
    <dsp:sp modelId="{9E834200-9817-4E80-B471-438855C6C736}">
      <dsp:nvSpPr>
        <dsp:cNvPr id="0" name=""/>
        <dsp:cNvSpPr/>
      </dsp:nvSpPr>
      <dsp:spPr>
        <a:xfrm>
          <a:off x="1814563" y="1601338"/>
          <a:ext cx="5282068" cy="20562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Cash restricted for return of customer deposits</a:t>
          </a:r>
          <a:endParaRPr lang="en-US" sz="2400" kern="1200" dirty="0"/>
        </a:p>
        <a:p>
          <a:pPr marL="228600" lvl="1" indent="-228600" algn="l" defTabSz="1066800">
            <a:lnSpc>
              <a:spcPct val="90000"/>
            </a:lnSpc>
            <a:spcBef>
              <a:spcPct val="0"/>
            </a:spcBef>
            <a:spcAft>
              <a:spcPct val="15000"/>
            </a:spcAft>
            <a:buChar char="••"/>
          </a:pPr>
          <a:r>
            <a:rPr lang="en-US" sz="2400" kern="1200" dirty="0" smtClean="0"/>
            <a:t>Investments restricted for retirement of bonds</a:t>
          </a:r>
          <a:endParaRPr lang="en-US" sz="2400" kern="1200" dirty="0"/>
        </a:p>
      </dsp:txBody>
      <dsp:txXfrm>
        <a:off x="1814563" y="1858371"/>
        <a:ext cx="4510970" cy="1542195"/>
      </dsp:txXfrm>
    </dsp:sp>
    <dsp:sp modelId="{41FC294F-52CA-44BC-AA30-B10F9A6505DC}">
      <dsp:nvSpPr>
        <dsp:cNvPr id="0" name=""/>
        <dsp:cNvSpPr/>
      </dsp:nvSpPr>
      <dsp:spPr>
        <a:xfrm>
          <a:off x="47687" y="1823340"/>
          <a:ext cx="1613079" cy="160178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Restricted Assets</a:t>
          </a:r>
          <a:endParaRPr lang="en-US" sz="2200" kern="1200" dirty="0"/>
        </a:p>
      </dsp:txBody>
      <dsp:txXfrm>
        <a:off x="125880" y="1901533"/>
        <a:ext cx="1456693" cy="1445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434C-82A2-45B4-829B-EFB8418A3466}">
      <dsp:nvSpPr>
        <dsp:cNvPr id="0" name=""/>
        <dsp:cNvSpPr/>
      </dsp:nvSpPr>
      <dsp:spPr>
        <a:xfrm>
          <a:off x="1821687" y="1710"/>
          <a:ext cx="5271959" cy="1737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Land and land rights; structures; improvements; collecting and impounding reservoirs; lake, river, and other intakes; wells; springs; infiltration galleries; tunnels; supply mains; and other items</a:t>
          </a:r>
          <a:endParaRPr lang="en-US" sz="1800" kern="1200" dirty="0"/>
        </a:p>
      </dsp:txBody>
      <dsp:txXfrm>
        <a:off x="1821687" y="218927"/>
        <a:ext cx="4620307" cy="1303304"/>
      </dsp:txXfrm>
    </dsp:sp>
    <dsp:sp modelId="{B8F29A80-4E41-4CE8-B2C8-88C0332BD986}">
      <dsp:nvSpPr>
        <dsp:cNvPr id="0" name=""/>
        <dsp:cNvSpPr/>
      </dsp:nvSpPr>
      <dsp:spPr>
        <a:xfrm>
          <a:off x="0" y="82386"/>
          <a:ext cx="1663930" cy="1493043"/>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Source of Supply Plant</a:t>
          </a:r>
          <a:endParaRPr lang="en-US" sz="1800" kern="1200" dirty="0"/>
        </a:p>
      </dsp:txBody>
      <dsp:txXfrm>
        <a:off x="72884" y="155270"/>
        <a:ext cx="1518162" cy="1347275"/>
      </dsp:txXfrm>
    </dsp:sp>
    <dsp:sp modelId="{9E834200-9817-4E80-B471-438855C6C736}">
      <dsp:nvSpPr>
        <dsp:cNvPr id="0" name=""/>
        <dsp:cNvSpPr/>
      </dsp:nvSpPr>
      <dsp:spPr>
        <a:xfrm>
          <a:off x="1814563" y="1890463"/>
          <a:ext cx="5282068" cy="176713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Advances received from customers to complete construction requested by customers</a:t>
          </a:r>
          <a:endParaRPr lang="en-US" sz="1800" kern="1200" dirty="0"/>
        </a:p>
      </dsp:txBody>
      <dsp:txXfrm>
        <a:off x="1814563" y="2111355"/>
        <a:ext cx="4619392" cy="1325352"/>
      </dsp:txXfrm>
    </dsp:sp>
    <dsp:sp modelId="{41FC294F-52CA-44BC-AA30-B10F9A6505DC}">
      <dsp:nvSpPr>
        <dsp:cNvPr id="0" name=""/>
        <dsp:cNvSpPr/>
      </dsp:nvSpPr>
      <dsp:spPr>
        <a:xfrm>
          <a:off x="47687" y="1945533"/>
          <a:ext cx="1613079" cy="1647096"/>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Customer Advances for Construction</a:t>
          </a:r>
          <a:endParaRPr lang="en-US" sz="1800" kern="1200" dirty="0"/>
        </a:p>
      </dsp:txBody>
      <dsp:txXfrm>
        <a:off x="126431" y="2024277"/>
        <a:ext cx="1455591" cy="14896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434C-82A2-45B4-829B-EFB8418A3466}">
      <dsp:nvSpPr>
        <dsp:cNvPr id="0" name=""/>
        <dsp:cNvSpPr/>
      </dsp:nvSpPr>
      <dsp:spPr>
        <a:xfrm>
          <a:off x="1809311" y="764"/>
          <a:ext cx="5319579" cy="14622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Customer deposits for service</a:t>
          </a:r>
          <a:endParaRPr lang="en-US" sz="2000" kern="1200" dirty="0"/>
        </a:p>
        <a:p>
          <a:pPr marL="228600" lvl="1" indent="-228600" algn="l" defTabSz="889000">
            <a:lnSpc>
              <a:spcPct val="90000"/>
            </a:lnSpc>
            <a:spcBef>
              <a:spcPct val="0"/>
            </a:spcBef>
            <a:spcAft>
              <a:spcPct val="15000"/>
            </a:spcAft>
            <a:buChar char="••"/>
          </a:pPr>
          <a:r>
            <a:rPr lang="en-US" sz="2000" kern="1200" dirty="0" smtClean="0"/>
            <a:t>Current portion of revenue bonds payable</a:t>
          </a:r>
          <a:endParaRPr lang="en-US" sz="2000" kern="1200" dirty="0"/>
        </a:p>
      </dsp:txBody>
      <dsp:txXfrm>
        <a:off x="1809311" y="183542"/>
        <a:ext cx="4771244" cy="1096671"/>
      </dsp:txXfrm>
    </dsp:sp>
    <dsp:sp modelId="{B8F29A80-4E41-4CE8-B2C8-88C0332BD986}">
      <dsp:nvSpPr>
        <dsp:cNvPr id="0" name=""/>
        <dsp:cNvSpPr/>
      </dsp:nvSpPr>
      <dsp:spPr>
        <a:xfrm>
          <a:off x="0" y="52146"/>
          <a:ext cx="1686797" cy="132277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Liabilities Payable from Restricted Assets</a:t>
          </a:r>
          <a:endParaRPr lang="en-US" sz="1800" kern="1200" dirty="0"/>
        </a:p>
      </dsp:txBody>
      <dsp:txXfrm>
        <a:off x="64573" y="116719"/>
        <a:ext cx="1557651" cy="1193631"/>
      </dsp:txXfrm>
    </dsp:sp>
    <dsp:sp modelId="{90110BAA-A2A8-4537-B681-09C855439FA8}">
      <dsp:nvSpPr>
        <dsp:cNvPr id="0" name=""/>
        <dsp:cNvSpPr/>
      </dsp:nvSpPr>
      <dsp:spPr>
        <a:xfrm>
          <a:off x="1819924" y="1528714"/>
          <a:ext cx="5298324" cy="212812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Revenue bonds are secured by a portion of the utility’s revenue</a:t>
          </a:r>
          <a:endParaRPr lang="en-US" sz="2000" kern="1200" dirty="0"/>
        </a:p>
        <a:p>
          <a:pPr marL="228600" lvl="1" indent="-228600" algn="l" defTabSz="889000">
            <a:lnSpc>
              <a:spcPct val="90000"/>
            </a:lnSpc>
            <a:spcBef>
              <a:spcPct val="0"/>
            </a:spcBef>
            <a:spcAft>
              <a:spcPct val="15000"/>
            </a:spcAft>
            <a:buChar char="••"/>
          </a:pPr>
          <a:r>
            <a:rPr lang="en-US" sz="2000" kern="1200" dirty="0" smtClean="0"/>
            <a:t>General obligation bonds are also secured by the government’s full faith and credit</a:t>
          </a:r>
          <a:endParaRPr lang="en-US" sz="2000" kern="1200" dirty="0"/>
        </a:p>
      </dsp:txBody>
      <dsp:txXfrm>
        <a:off x="1819924" y="1794729"/>
        <a:ext cx="4500279" cy="1596090"/>
      </dsp:txXfrm>
    </dsp:sp>
    <dsp:sp modelId="{29E0CDE5-AB2A-447D-9139-FC7CFFCE622B}">
      <dsp:nvSpPr>
        <dsp:cNvPr id="0" name=""/>
        <dsp:cNvSpPr/>
      </dsp:nvSpPr>
      <dsp:spPr>
        <a:xfrm>
          <a:off x="0" y="1846982"/>
          <a:ext cx="1686768" cy="1499616"/>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Long-term Liabilities</a:t>
          </a:r>
          <a:endParaRPr lang="en-US" sz="1800" kern="1200" dirty="0"/>
        </a:p>
      </dsp:txBody>
      <dsp:txXfrm>
        <a:off x="73205" y="1920187"/>
        <a:ext cx="1540358" cy="1353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135891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80BF1D-82C5-4B07-9530-634098E268C1}"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71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2</a:t>
            </a:r>
          </a:p>
        </p:txBody>
      </p:sp>
      <p:sp>
        <p:nvSpPr>
          <p:cNvPr id="471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1" name="Rectangle 6"/>
          <p:cNvSpPr>
            <a:spLocks noGrp="1" noRot="1" noChangeAspect="1" noChangeArrowheads="1" noTextEdit="1"/>
          </p:cNvSpPr>
          <p:nvPr>
            <p:ph type="sldImg"/>
          </p:nvPr>
        </p:nvSpPr>
        <p:spPr>
          <a:xfrm>
            <a:off x="1065213" y="692150"/>
            <a:ext cx="4727575" cy="3416300"/>
          </a:xfrm>
          <a:ln w="12700" cap="flat"/>
        </p:spPr>
      </p:sp>
      <p:sp>
        <p:nvSpPr>
          <p:cNvPr id="47112"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73849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86538085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263982492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79997525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37937644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107965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348671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35080519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383379037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115855384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142071732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75218767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572768"/>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7-</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355195797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175185" y="5433833"/>
            <a:ext cx="7812122" cy="509767"/>
          </a:xfrm>
        </p:spPr>
        <p:txBody>
          <a:bodyPr/>
          <a:lstStyle/>
          <a:p>
            <a:pPr>
              <a:defRPr/>
            </a:pPr>
            <a:r>
              <a:rPr lang="en-US" dirty="0" smtClean="0">
                <a:solidFill>
                  <a:schemeClr val="bg1"/>
                </a:solidFill>
                <a:latin typeface="Arial"/>
                <a:cs typeface="Arial"/>
              </a:rPr>
              <a:t>Copyright © 2019 </a:t>
            </a:r>
            <a:r>
              <a:rPr lang="en-US" dirty="0" smtClean="0">
                <a:solidFill>
                  <a:schemeClr val="bg1"/>
                </a:solidFill>
                <a:latin typeface="Arial"/>
                <a:cs typeface="Arial"/>
              </a:rPr>
              <a:t>McGraw</a:t>
            </a:r>
            <a:r>
              <a:rPr lang="en-US" dirty="0" smtClean="0">
                <a:solidFill>
                  <a:schemeClr val="bg1"/>
                </a:solidFill>
                <a:latin typeface="Arial"/>
                <a:cs typeface="Arial"/>
              </a:rPr>
              <a:t>-Hill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38125"/>
            <a:ext cx="7407275" cy="692604"/>
          </a:xfrm>
        </p:spPr>
        <p:txBody>
          <a:bodyPr/>
          <a:lstStyle/>
          <a:p>
            <a:r>
              <a:rPr lang="en-US" sz="3200" b="1" dirty="0" smtClean="0"/>
              <a:t>Town of Brighton Supplies Fund</a:t>
            </a:r>
            <a:endParaRPr lang="en-US" sz="3200" b="1" dirty="0"/>
          </a:p>
        </p:txBody>
      </p:sp>
      <p:sp>
        <p:nvSpPr>
          <p:cNvPr id="3" name="Rectangle 2"/>
          <p:cNvSpPr/>
          <p:nvPr/>
        </p:nvSpPr>
        <p:spPr>
          <a:xfrm>
            <a:off x="902527" y="1649536"/>
            <a:ext cx="6737044" cy="2985433"/>
          </a:xfrm>
          <a:prstGeom prst="rect">
            <a:avLst/>
          </a:prstGeom>
        </p:spPr>
        <p:txBody>
          <a:bodyPr wrap="square">
            <a:spAutoFit/>
          </a:bodyPr>
          <a:lstStyle/>
          <a:p>
            <a:pPr algn="ctr"/>
            <a:r>
              <a:rPr lang="en-US" sz="2000" b="1" dirty="0">
                <a:latin typeface="+mn-lt"/>
              </a:rPr>
              <a:t>TOWN OF BRIGHTON SUPPLIES FUND</a:t>
            </a:r>
          </a:p>
          <a:p>
            <a:pPr algn="ctr"/>
            <a:r>
              <a:rPr lang="en-US" sz="2000" b="1" dirty="0">
                <a:latin typeface="+mn-lt"/>
              </a:rPr>
              <a:t>Post-Closing Trial Balance</a:t>
            </a:r>
          </a:p>
          <a:p>
            <a:pPr algn="ctr"/>
            <a:r>
              <a:rPr lang="en-US" sz="2000" b="1" dirty="0">
                <a:latin typeface="+mn-lt"/>
              </a:rPr>
              <a:t>As of December 31, </a:t>
            </a:r>
            <a:r>
              <a:rPr lang="en-US" sz="2000" b="1" dirty="0" smtClean="0">
                <a:latin typeface="+mn-lt"/>
              </a:rPr>
              <a:t>2019</a:t>
            </a:r>
            <a:endParaRPr lang="en-US" sz="2000" b="1" dirty="0">
              <a:latin typeface="+mn-lt"/>
            </a:endParaRPr>
          </a:p>
          <a:p>
            <a:r>
              <a:rPr lang="en-US" sz="2000" b="1" i="1" dirty="0" smtClean="0">
                <a:latin typeface="+mn-lt"/>
              </a:rPr>
              <a:t>                                                           Debits       Credits</a:t>
            </a:r>
            <a:endParaRPr lang="en-US" sz="2000" b="1" i="1" dirty="0">
              <a:latin typeface="+mn-lt"/>
            </a:endParaRPr>
          </a:p>
          <a:p>
            <a:pPr>
              <a:tabLst>
                <a:tab pos="4910138" algn="dec"/>
              </a:tabLst>
            </a:pPr>
            <a:r>
              <a:rPr lang="en-US" sz="2000" dirty="0" smtClean="0">
                <a:latin typeface="+mn-lt"/>
              </a:rPr>
              <a:t>Cash	$</a:t>
            </a:r>
            <a:r>
              <a:rPr lang="en-US" sz="2000" dirty="0">
                <a:latin typeface="+mn-lt"/>
              </a:rPr>
              <a:t>30,000</a:t>
            </a:r>
          </a:p>
          <a:p>
            <a:pPr>
              <a:tabLst>
                <a:tab pos="4910138" algn="dec"/>
              </a:tabLst>
            </a:pPr>
            <a:r>
              <a:rPr lang="en-US" sz="2000" dirty="0">
                <a:latin typeface="+mn-lt"/>
              </a:rPr>
              <a:t>Inventory of </a:t>
            </a:r>
            <a:r>
              <a:rPr lang="en-US" sz="2000" dirty="0" smtClean="0">
                <a:latin typeface="+mn-lt"/>
              </a:rPr>
              <a:t>Supplies	 61,500</a:t>
            </a:r>
          </a:p>
          <a:p>
            <a:pPr>
              <a:tabLst>
                <a:tab pos="6407150" algn="dec"/>
              </a:tabLst>
            </a:pPr>
            <a:r>
              <a:rPr lang="en-US" sz="2000" dirty="0" smtClean="0">
                <a:latin typeface="+mn-lt"/>
              </a:rPr>
              <a:t>Net </a:t>
            </a:r>
            <a:r>
              <a:rPr lang="en-US" sz="2000" dirty="0">
                <a:latin typeface="+mn-lt"/>
              </a:rPr>
              <a:t>Position—Unrestricted </a:t>
            </a:r>
            <a:r>
              <a:rPr lang="en-US" sz="2000" dirty="0" smtClean="0">
                <a:latin typeface="+mn-lt"/>
              </a:rPr>
              <a:t>            </a:t>
            </a:r>
            <a:r>
              <a:rPr lang="en-US" sz="2000" u="sng" dirty="0" smtClean="0">
                <a:latin typeface="+mn-lt"/>
              </a:rPr>
              <a:t>               </a:t>
            </a:r>
            <a:r>
              <a:rPr lang="en-US" sz="2000" dirty="0" smtClean="0">
                <a:latin typeface="+mn-lt"/>
              </a:rPr>
              <a:t>      </a:t>
            </a:r>
            <a:r>
              <a:rPr lang="en-US" sz="2000" dirty="0">
                <a:latin typeface="+mn-lt"/>
              </a:rPr>
              <a:t>	</a:t>
            </a:r>
            <a:r>
              <a:rPr lang="en-US" sz="2000" u="sng" dirty="0" smtClean="0">
                <a:latin typeface="+mn-lt"/>
              </a:rPr>
              <a:t>$</a:t>
            </a:r>
            <a:r>
              <a:rPr lang="en-US" sz="2000" u="sng" dirty="0">
                <a:latin typeface="+mn-lt"/>
              </a:rPr>
              <a:t>91,500</a:t>
            </a:r>
          </a:p>
          <a:p>
            <a:pPr>
              <a:tabLst>
                <a:tab pos="4910138" algn="dec"/>
                <a:tab pos="6407150" algn="dec"/>
              </a:tabLst>
            </a:pPr>
            <a:r>
              <a:rPr lang="en-US" sz="2000" dirty="0" smtClean="0">
                <a:latin typeface="+mn-lt"/>
              </a:rPr>
              <a:t>                                                       	</a:t>
            </a:r>
            <a:r>
              <a:rPr lang="en-US" sz="2000" u="dbl" dirty="0" smtClean="0">
                <a:latin typeface="+mn-lt"/>
              </a:rPr>
              <a:t>$</a:t>
            </a:r>
            <a:r>
              <a:rPr lang="en-US" sz="2000" u="dbl" dirty="0">
                <a:latin typeface="+mn-lt"/>
              </a:rPr>
              <a:t>91,500 </a:t>
            </a:r>
            <a:r>
              <a:rPr lang="en-US" sz="2000" dirty="0" smtClean="0">
                <a:latin typeface="+mn-lt"/>
              </a:rPr>
              <a:t>       	</a:t>
            </a:r>
            <a:r>
              <a:rPr lang="en-US" sz="2000" u="dbl" dirty="0" smtClean="0">
                <a:latin typeface="+mn-lt"/>
              </a:rPr>
              <a:t>$</a:t>
            </a:r>
            <a:r>
              <a:rPr lang="en-US" sz="2000" u="dbl" dirty="0">
                <a:latin typeface="+mn-lt"/>
              </a:rPr>
              <a:t>91,500</a:t>
            </a:r>
          </a:p>
        </p:txBody>
      </p:sp>
    </p:spTree>
    <p:extLst>
      <p:ext uri="{BB962C8B-B14F-4D97-AF65-F5344CB8AC3E}">
        <p14:creationId xmlns:p14="http://schemas.microsoft.com/office/powerpoint/2010/main" val="3881976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t>(1 of 8)</a:t>
            </a:r>
            <a:endParaRPr lang="en-US" sz="2400" b="1" dirty="0"/>
          </a:p>
        </p:txBody>
      </p:sp>
      <p:sp>
        <p:nvSpPr>
          <p:cNvPr id="3" name="Rectangle 2"/>
          <p:cNvSpPr/>
          <p:nvPr/>
        </p:nvSpPr>
        <p:spPr>
          <a:xfrm>
            <a:off x="457199" y="1406091"/>
            <a:ext cx="7635607" cy="2702278"/>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r>
              <a:rPr lang="en-US" sz="1600" i="1" dirty="0">
                <a:latin typeface="+mn-lt"/>
              </a:rPr>
              <a:t>Supplies Fund:</a:t>
            </a:r>
          </a:p>
          <a:p>
            <a:pPr>
              <a:tabLst>
                <a:tab pos="5999163" algn="dec"/>
              </a:tabLst>
            </a:pPr>
            <a:r>
              <a:rPr lang="en-US" sz="1600" dirty="0">
                <a:latin typeface="+mn-lt"/>
              </a:rPr>
              <a:t>1a. Cash . . . . . . . . . . . . . . . . . . . . . . . . . . . . . . . . . . . . . . </a:t>
            </a:r>
            <a:r>
              <a:rPr lang="en-US" sz="1600" dirty="0" smtClean="0">
                <a:latin typeface="+mn-lt"/>
              </a:rPr>
              <a:t>.	130,000</a:t>
            </a:r>
            <a:endParaRPr lang="en-US" sz="1600" dirty="0">
              <a:latin typeface="+mn-lt"/>
            </a:endParaRPr>
          </a:p>
          <a:p>
            <a:pPr>
              <a:tabLst>
                <a:tab pos="7026275" algn="dec"/>
              </a:tabLst>
            </a:pPr>
            <a:r>
              <a:rPr lang="en-US" sz="1600" dirty="0" smtClean="0">
                <a:latin typeface="+mn-lt"/>
              </a:rPr>
              <a:t>           Interfund </a:t>
            </a:r>
            <a:r>
              <a:rPr lang="en-US" sz="1600" dirty="0">
                <a:latin typeface="+mn-lt"/>
              </a:rPr>
              <a:t>Loan from Water Utility Fund—Current . . </a:t>
            </a:r>
            <a:r>
              <a:rPr lang="en-US" sz="1600" dirty="0" smtClean="0">
                <a:latin typeface="+mn-lt"/>
              </a:rPr>
              <a:t>.	6,500</a:t>
            </a:r>
            <a:endParaRPr lang="en-US" sz="1600" dirty="0">
              <a:latin typeface="+mn-lt"/>
            </a:endParaRPr>
          </a:p>
          <a:p>
            <a:pPr>
              <a:tabLst>
                <a:tab pos="7026275" algn="dec"/>
              </a:tabLst>
            </a:pPr>
            <a:r>
              <a:rPr lang="en-US" sz="1600" dirty="0" smtClean="0">
                <a:latin typeface="+mn-lt"/>
              </a:rPr>
              <a:t>           Interfund </a:t>
            </a:r>
            <a:r>
              <a:rPr lang="en-US" sz="1600" dirty="0">
                <a:latin typeface="+mn-lt"/>
              </a:rPr>
              <a:t>Loan from Water Utility Fund—Noncurrent </a:t>
            </a:r>
            <a:r>
              <a:rPr lang="en-US" sz="1600" dirty="0" smtClean="0">
                <a:latin typeface="+mn-lt"/>
              </a:rPr>
              <a:t>	123,500</a:t>
            </a:r>
            <a:endParaRPr lang="en-US" sz="1600" dirty="0">
              <a:latin typeface="+mn-lt"/>
            </a:endParaRPr>
          </a:p>
          <a:p>
            <a:endParaRPr lang="en-US" sz="1600" i="1" dirty="0" smtClean="0">
              <a:latin typeface="+mn-lt"/>
            </a:endParaRPr>
          </a:p>
          <a:p>
            <a:r>
              <a:rPr lang="en-US" sz="1600" i="1" dirty="0" smtClean="0">
                <a:latin typeface="+mn-lt"/>
              </a:rPr>
              <a:t>Governmental </a:t>
            </a:r>
            <a:r>
              <a:rPr lang="en-US" sz="1600" i="1" dirty="0">
                <a:latin typeface="+mn-lt"/>
              </a:rPr>
              <a:t>Activities:</a:t>
            </a:r>
          </a:p>
          <a:p>
            <a:pPr>
              <a:tabLst>
                <a:tab pos="5999163" algn="dec"/>
              </a:tabLst>
            </a:pPr>
            <a:r>
              <a:rPr lang="en-US" sz="1600" dirty="0">
                <a:latin typeface="+mn-lt"/>
              </a:rPr>
              <a:t>1b. Cash . . . . . . . . . . . . . . . . . . . . . . . . . . . . . . . . . . . . . . </a:t>
            </a:r>
            <a:r>
              <a:rPr lang="en-US" sz="1600" dirty="0" smtClean="0">
                <a:latin typeface="+mn-lt"/>
              </a:rPr>
              <a:t>.	130,000</a:t>
            </a:r>
            <a:endParaRPr lang="en-US" sz="1600" dirty="0">
              <a:latin typeface="+mn-lt"/>
            </a:endParaRPr>
          </a:p>
          <a:p>
            <a:pPr>
              <a:tabLst>
                <a:tab pos="7026275" algn="dec"/>
              </a:tabLst>
            </a:pPr>
            <a:r>
              <a:rPr lang="en-US" sz="1600" dirty="0" smtClean="0">
                <a:latin typeface="+mn-lt"/>
              </a:rPr>
              <a:t>           Internal </a:t>
            </a:r>
            <a:r>
              <a:rPr lang="en-US" sz="1600" dirty="0">
                <a:latin typeface="+mn-lt"/>
              </a:rPr>
              <a:t>Balances . . . . . . . . . . . . . . . . . . . . . . . . . . </a:t>
            </a:r>
            <a:r>
              <a:rPr lang="en-US" sz="1600" dirty="0" smtClean="0">
                <a:latin typeface="+mn-lt"/>
              </a:rPr>
              <a:t>.	130,000</a:t>
            </a:r>
            <a:endParaRPr lang="en-US" sz="1600" dirty="0">
              <a:latin typeface="+mn-lt"/>
            </a:endParaRPr>
          </a:p>
        </p:txBody>
      </p:sp>
    </p:spTree>
    <p:extLst>
      <p:ext uri="{BB962C8B-B14F-4D97-AF65-F5344CB8AC3E}">
        <p14:creationId xmlns:p14="http://schemas.microsoft.com/office/powerpoint/2010/main" val="42836133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(2 </a:t>
            </a:r>
            <a:r>
              <a:rPr lang="en-US" sz="2400" b="1" dirty="0">
                <a:solidFill>
                  <a:srgbClr val="000000"/>
                </a:solidFill>
              </a:rPr>
              <a:t>of 8)</a:t>
            </a:r>
            <a:endParaRPr lang="en-US" sz="3200" b="1" dirty="0"/>
          </a:p>
        </p:txBody>
      </p:sp>
      <p:sp>
        <p:nvSpPr>
          <p:cNvPr id="3" name="Rectangle 2"/>
          <p:cNvSpPr/>
          <p:nvPr/>
        </p:nvSpPr>
        <p:spPr>
          <a:xfrm>
            <a:off x="457199" y="1406091"/>
            <a:ext cx="7635607" cy="3884140"/>
          </a:xfrm>
          <a:prstGeom prst="rect">
            <a:avLst/>
          </a:prstGeom>
        </p:spPr>
        <p:txBody>
          <a:bodyPr wrap="square">
            <a:spAutoFit/>
          </a:bodyPr>
          <a:lstStyle/>
          <a:p>
            <a:r>
              <a:rPr lang="en-US" sz="1600" b="1" i="1" dirty="0" smtClean="0">
                <a:latin typeface="+mn-lt"/>
              </a:rPr>
              <a:t>                                                                                               Debits      Credits</a:t>
            </a:r>
          </a:p>
          <a:p>
            <a:r>
              <a:rPr lang="en-US" sz="1600" i="1" dirty="0">
                <a:latin typeface="+mn-lt"/>
              </a:rPr>
              <a:t>Supplies Fund:</a:t>
            </a:r>
          </a:p>
          <a:p>
            <a:pPr>
              <a:tabLst>
                <a:tab pos="5999163" algn="dec"/>
              </a:tabLst>
            </a:pPr>
            <a:r>
              <a:rPr lang="en-US" sz="1600" dirty="0">
                <a:latin typeface="+mn-lt"/>
              </a:rPr>
              <a:t>2a. Land . . . . . . . . . . . . . . . . . . . . . . . . . . . . . . . . . . . . . . </a:t>
            </a:r>
            <a:r>
              <a:rPr lang="en-US" sz="1600" dirty="0" smtClean="0">
                <a:latin typeface="+mn-lt"/>
              </a:rPr>
              <a:t>.	25,000</a:t>
            </a:r>
            <a:endParaRPr lang="en-US" sz="1600" dirty="0">
              <a:latin typeface="+mn-lt"/>
            </a:endParaRPr>
          </a:p>
          <a:p>
            <a:pPr>
              <a:tabLst>
                <a:tab pos="5999163" algn="dec"/>
              </a:tabLst>
            </a:pPr>
            <a:r>
              <a:rPr lang="en-US" sz="1600" dirty="0" smtClean="0">
                <a:latin typeface="+mn-lt"/>
              </a:rPr>
              <a:t>      Buildings </a:t>
            </a:r>
            <a:r>
              <a:rPr lang="en-US" sz="1600" dirty="0">
                <a:latin typeface="+mn-lt"/>
              </a:rPr>
              <a:t>. . . . . . . . . . . . . . . . . . . . . . . . . . . . . . . . . . . </a:t>
            </a:r>
            <a:r>
              <a:rPr lang="en-US" sz="1600" dirty="0" smtClean="0">
                <a:latin typeface="+mn-lt"/>
              </a:rPr>
              <a:t>.	70,000</a:t>
            </a:r>
            <a:endParaRPr lang="en-US" sz="1600" dirty="0">
              <a:latin typeface="+mn-lt"/>
            </a:endParaRPr>
          </a:p>
          <a:p>
            <a:pPr>
              <a:tabLst>
                <a:tab pos="5999163" algn="dec"/>
              </a:tabLst>
            </a:pPr>
            <a:r>
              <a:rPr lang="en-US" sz="1600" dirty="0" smtClean="0">
                <a:latin typeface="+mn-lt"/>
              </a:rPr>
              <a:t>      Machinery </a:t>
            </a:r>
            <a:r>
              <a:rPr lang="en-US" sz="1600" dirty="0">
                <a:latin typeface="+mn-lt"/>
              </a:rPr>
              <a:t>and Equipment—Warehouse . . . . . . . . . . . </a:t>
            </a:r>
            <a:r>
              <a:rPr lang="en-US" sz="1600" dirty="0" smtClean="0">
                <a:latin typeface="+mn-lt"/>
              </a:rPr>
              <a:t>.	25,000</a:t>
            </a:r>
            <a:endParaRPr lang="en-US" sz="1600" dirty="0">
              <a:latin typeface="+mn-lt"/>
            </a:endParaRPr>
          </a:p>
          <a:p>
            <a:pPr>
              <a:tabLst>
                <a:tab pos="5999163" algn="dec"/>
              </a:tabLst>
            </a:pPr>
            <a:r>
              <a:rPr lang="en-US" sz="1600" dirty="0" smtClean="0">
                <a:latin typeface="+mn-lt"/>
              </a:rPr>
              <a:t>      Equipment—Delivery </a:t>
            </a:r>
            <a:r>
              <a:rPr lang="en-US" sz="1600" dirty="0">
                <a:latin typeface="+mn-lt"/>
              </a:rPr>
              <a:t>. . . . . . . . . . . . . . . . . . . . . . . . . . </a:t>
            </a:r>
            <a:r>
              <a:rPr lang="en-US" sz="1600" dirty="0" smtClean="0">
                <a:latin typeface="+mn-lt"/>
              </a:rPr>
              <a:t>.	10,000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 </a:t>
            </a:r>
            <a:r>
              <a:rPr lang="en-US" sz="1600" dirty="0" smtClean="0">
                <a:latin typeface="+mn-lt"/>
              </a:rPr>
              <a:t>.	130,000</a:t>
            </a:r>
          </a:p>
          <a:p>
            <a:endParaRPr lang="en-US" sz="1600" dirty="0">
              <a:latin typeface="+mn-lt"/>
            </a:endParaRPr>
          </a:p>
          <a:p>
            <a:r>
              <a:rPr lang="en-US" sz="1600" i="1" dirty="0">
                <a:latin typeface="+mn-lt"/>
              </a:rPr>
              <a:t>Governmental Activities:</a:t>
            </a:r>
          </a:p>
          <a:p>
            <a:pPr>
              <a:tabLst>
                <a:tab pos="5999163" algn="dec"/>
              </a:tabLst>
            </a:pPr>
            <a:r>
              <a:rPr lang="en-US" sz="1600" dirty="0">
                <a:latin typeface="+mn-lt"/>
              </a:rPr>
              <a:t>2b. Land . . . . . . . . . . . . . . . . . . . . . . . . . . . . . . . . . . . . . . </a:t>
            </a:r>
            <a:r>
              <a:rPr lang="en-US" sz="1600" dirty="0" smtClean="0">
                <a:latin typeface="+mn-lt"/>
              </a:rPr>
              <a:t>. .	25,000</a:t>
            </a:r>
            <a:endParaRPr lang="en-US" sz="1600" dirty="0">
              <a:latin typeface="+mn-lt"/>
            </a:endParaRPr>
          </a:p>
          <a:p>
            <a:pPr>
              <a:tabLst>
                <a:tab pos="5999163" algn="dec"/>
              </a:tabLst>
            </a:pPr>
            <a:r>
              <a:rPr lang="en-US" sz="1600" dirty="0" smtClean="0">
                <a:latin typeface="+mn-lt"/>
              </a:rPr>
              <a:t>      Buildings </a:t>
            </a:r>
            <a:r>
              <a:rPr lang="en-US" sz="1600" dirty="0">
                <a:latin typeface="+mn-lt"/>
              </a:rPr>
              <a:t>. . . . . . . . . . . . . . . . . . . . . . . . . . . . . . . . . . . . </a:t>
            </a:r>
            <a:r>
              <a:rPr lang="en-US" sz="1600" dirty="0" smtClean="0">
                <a:latin typeface="+mn-lt"/>
              </a:rPr>
              <a:t>.	70,000</a:t>
            </a:r>
            <a:endParaRPr lang="en-US" sz="1600" dirty="0">
              <a:latin typeface="+mn-lt"/>
            </a:endParaRPr>
          </a:p>
          <a:p>
            <a:pPr>
              <a:tabLst>
                <a:tab pos="5999163" algn="dec"/>
              </a:tabLst>
            </a:pPr>
            <a:r>
              <a:rPr lang="en-US" sz="1600" dirty="0" smtClean="0">
                <a:latin typeface="+mn-lt"/>
              </a:rPr>
              <a:t>      Equipment  . </a:t>
            </a:r>
            <a:r>
              <a:rPr lang="en-US" sz="1600" dirty="0">
                <a:latin typeface="+mn-lt"/>
              </a:rPr>
              <a:t>. . . . . . . . . . . . . . . . . . . . . . . . . . . . . . . . . . </a:t>
            </a:r>
            <a:r>
              <a:rPr lang="en-US" sz="1600" dirty="0" smtClean="0">
                <a:latin typeface="+mn-lt"/>
              </a:rPr>
              <a:t>	35,000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 </a:t>
            </a:r>
            <a:r>
              <a:rPr lang="en-US" sz="1600" dirty="0" smtClean="0">
                <a:latin typeface="+mn-lt"/>
              </a:rPr>
              <a:t>.	130,000</a:t>
            </a:r>
            <a:endParaRPr lang="en-US" sz="1600" b="1" i="1" dirty="0">
              <a:latin typeface="+mn-lt"/>
            </a:endParaRPr>
          </a:p>
        </p:txBody>
      </p:sp>
    </p:spTree>
    <p:extLst>
      <p:ext uri="{BB962C8B-B14F-4D97-AF65-F5344CB8AC3E}">
        <p14:creationId xmlns:p14="http://schemas.microsoft.com/office/powerpoint/2010/main" val="18622172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(3 </a:t>
            </a:r>
            <a:r>
              <a:rPr lang="en-US" sz="2400" b="1" dirty="0">
                <a:solidFill>
                  <a:srgbClr val="000000"/>
                </a:solidFill>
              </a:rPr>
              <a:t>of 8)</a:t>
            </a:r>
            <a:endParaRPr lang="en-US" sz="3200" b="1" dirty="0"/>
          </a:p>
        </p:txBody>
      </p:sp>
      <p:sp>
        <p:nvSpPr>
          <p:cNvPr id="3" name="Rectangle 2"/>
          <p:cNvSpPr/>
          <p:nvPr/>
        </p:nvSpPr>
        <p:spPr>
          <a:xfrm>
            <a:off x="457199" y="1406091"/>
            <a:ext cx="7635607" cy="4179605"/>
          </a:xfrm>
          <a:prstGeom prst="rect">
            <a:avLst/>
          </a:prstGeom>
        </p:spPr>
        <p:txBody>
          <a:bodyPr wrap="square">
            <a:spAutoFit/>
          </a:bodyPr>
          <a:lstStyle/>
          <a:p>
            <a:r>
              <a:rPr lang="en-US" sz="1600" b="1" i="1" dirty="0" smtClean="0">
                <a:latin typeface="+mn-lt"/>
              </a:rPr>
              <a:t>                                                                                               Debits      Credits</a:t>
            </a:r>
          </a:p>
          <a:p>
            <a:r>
              <a:rPr lang="en-US" sz="1600" i="1" dirty="0">
                <a:latin typeface="+mn-lt"/>
              </a:rPr>
              <a:t>Supplies Fund and Governmental Activities:</a:t>
            </a:r>
          </a:p>
          <a:p>
            <a:pPr>
              <a:tabLst>
                <a:tab pos="5999163" algn="dec"/>
              </a:tabLst>
            </a:pPr>
            <a:r>
              <a:rPr lang="en-US" sz="1600" dirty="0">
                <a:latin typeface="+mn-lt"/>
              </a:rPr>
              <a:t>3. Inventory of Supplies . . . . . . . . . . . . . . . . . . . . . . . . . . </a:t>
            </a:r>
            <a:r>
              <a:rPr lang="en-US" sz="1600" dirty="0" smtClean="0">
                <a:latin typeface="+mn-lt"/>
              </a:rPr>
              <a:t>.	192,600</a:t>
            </a:r>
            <a:endParaRPr lang="en-US" sz="1600" dirty="0">
              <a:latin typeface="+mn-lt"/>
            </a:endParaRPr>
          </a:p>
          <a:p>
            <a:pPr>
              <a:tabLst>
                <a:tab pos="7026275" algn="dec"/>
              </a:tabLst>
            </a:pPr>
            <a:r>
              <a:rPr lang="en-US" sz="1600" dirty="0" smtClean="0">
                <a:latin typeface="+mn-lt"/>
              </a:rPr>
              <a:t>         Vouchers </a:t>
            </a:r>
            <a:r>
              <a:rPr lang="en-US" sz="1600" dirty="0">
                <a:latin typeface="+mn-lt"/>
              </a:rPr>
              <a:t>Payable . . . . . . . . . . . . . . . . . . . . . . . . . . </a:t>
            </a:r>
            <a:r>
              <a:rPr lang="en-US" sz="1600" dirty="0" smtClean="0">
                <a:latin typeface="+mn-lt"/>
              </a:rPr>
              <a:t>.	192,600</a:t>
            </a:r>
          </a:p>
          <a:p>
            <a:endParaRPr lang="en-US" sz="1600" dirty="0" smtClean="0">
              <a:latin typeface="+mn-lt"/>
            </a:endParaRPr>
          </a:p>
          <a:p>
            <a:r>
              <a:rPr lang="en-US" sz="1600" i="1" dirty="0">
                <a:latin typeface="+mn-lt"/>
              </a:rPr>
              <a:t>Supplies Fund:</a:t>
            </a:r>
          </a:p>
          <a:p>
            <a:pPr>
              <a:tabLst>
                <a:tab pos="5999163" algn="dec"/>
              </a:tabLst>
            </a:pPr>
            <a:r>
              <a:rPr lang="en-US" sz="1600" dirty="0">
                <a:latin typeface="+mn-lt"/>
              </a:rPr>
              <a:t>4a. Cost of Supplies Issued . . . . . . . . . . . . . . . . . . . . . . . </a:t>
            </a:r>
            <a:r>
              <a:rPr lang="en-US" sz="1600" dirty="0" smtClean="0">
                <a:latin typeface="+mn-lt"/>
              </a:rPr>
              <a:t>.	185,000</a:t>
            </a:r>
            <a:endParaRPr lang="en-US" sz="1600" dirty="0">
              <a:latin typeface="+mn-lt"/>
            </a:endParaRPr>
          </a:p>
          <a:p>
            <a:pPr>
              <a:tabLst>
                <a:tab pos="7026275" algn="dec"/>
              </a:tabLst>
            </a:pPr>
            <a:r>
              <a:rPr lang="en-US" sz="1600" dirty="0" smtClean="0">
                <a:latin typeface="+mn-lt"/>
              </a:rPr>
              <a:t>         Inventory </a:t>
            </a:r>
            <a:r>
              <a:rPr lang="en-US" sz="1600" dirty="0">
                <a:latin typeface="+mn-lt"/>
              </a:rPr>
              <a:t>of Supplies . . . . . . . . . . . . . . . . . . . . . . . . 	</a:t>
            </a:r>
            <a:r>
              <a:rPr lang="en-US" sz="1600" dirty="0" smtClean="0">
                <a:latin typeface="+mn-lt"/>
              </a:rPr>
              <a:t>185,000</a:t>
            </a:r>
            <a:endParaRPr lang="en-US" sz="1600" dirty="0">
              <a:latin typeface="+mn-lt"/>
            </a:endParaRPr>
          </a:p>
          <a:p>
            <a:pPr>
              <a:tabLst>
                <a:tab pos="5999163" algn="dec"/>
              </a:tabLst>
            </a:pPr>
            <a:r>
              <a:rPr lang="en-US" sz="1600" dirty="0">
                <a:latin typeface="+mn-lt"/>
              </a:rPr>
              <a:t>4b. Due from General Fund . . . . . . . . . . . . . . . . . . . . . . . </a:t>
            </a:r>
            <a:r>
              <a:rPr lang="en-US" sz="1600" dirty="0" smtClean="0">
                <a:latin typeface="+mn-lt"/>
              </a:rPr>
              <a:t>.	249,750</a:t>
            </a:r>
            <a:endParaRPr lang="en-US" sz="1600" dirty="0">
              <a:latin typeface="+mn-lt"/>
            </a:endParaRPr>
          </a:p>
          <a:p>
            <a:pPr>
              <a:tabLst>
                <a:tab pos="7026275" algn="dec"/>
              </a:tabLst>
            </a:pPr>
            <a:r>
              <a:rPr lang="en-US" sz="1600" dirty="0" smtClean="0">
                <a:latin typeface="+mn-lt"/>
              </a:rPr>
              <a:t>         Billings </a:t>
            </a:r>
            <a:r>
              <a:rPr lang="en-US" sz="1600" dirty="0">
                <a:latin typeface="+mn-lt"/>
              </a:rPr>
              <a:t>to Departments . . . . . . . . . . . . . . . . . . . . . . </a:t>
            </a:r>
            <a:r>
              <a:rPr lang="en-US" sz="1600" dirty="0" smtClean="0">
                <a:latin typeface="+mn-lt"/>
              </a:rPr>
              <a:t>.	249,750</a:t>
            </a:r>
          </a:p>
          <a:p>
            <a:endParaRPr lang="en-US" sz="1600" b="1" i="1" dirty="0">
              <a:latin typeface="+mn-lt"/>
            </a:endParaRPr>
          </a:p>
          <a:p>
            <a:r>
              <a:rPr lang="en-US" sz="1600" i="1" dirty="0">
                <a:latin typeface="+mn-lt"/>
              </a:rPr>
              <a:t>Supplies Fund:</a:t>
            </a:r>
          </a:p>
          <a:p>
            <a:pPr>
              <a:tabLst>
                <a:tab pos="5999163" algn="dec"/>
              </a:tabLst>
            </a:pPr>
            <a:r>
              <a:rPr lang="en-US" sz="1600" dirty="0">
                <a:latin typeface="+mn-lt"/>
              </a:rPr>
              <a:t>5. </a:t>
            </a:r>
            <a:r>
              <a:rPr lang="en-US" sz="1600" dirty="0" smtClean="0">
                <a:latin typeface="+mn-lt"/>
              </a:rPr>
              <a:t>Cash. </a:t>
            </a:r>
            <a:r>
              <a:rPr lang="en-US" sz="1600" dirty="0">
                <a:latin typeface="+mn-lt"/>
              </a:rPr>
              <a:t>. . . . . . . . . . . . . . . . . . . . . . . . . . . . . . . . . . . . . . </a:t>
            </a:r>
            <a:r>
              <a:rPr lang="en-US" sz="1600" dirty="0" smtClean="0">
                <a:latin typeface="+mn-lt"/>
              </a:rPr>
              <a:t>.	249,750</a:t>
            </a:r>
            <a:endParaRPr lang="en-US" sz="1600" dirty="0">
              <a:latin typeface="+mn-lt"/>
            </a:endParaRPr>
          </a:p>
          <a:p>
            <a:pPr>
              <a:tabLst>
                <a:tab pos="7026275" algn="dec"/>
              </a:tabLst>
            </a:pPr>
            <a:r>
              <a:rPr lang="en-US" sz="1600" dirty="0" smtClean="0">
                <a:latin typeface="+mn-lt"/>
              </a:rPr>
              <a:t>         Due </a:t>
            </a:r>
            <a:r>
              <a:rPr lang="en-US" sz="1600" dirty="0">
                <a:latin typeface="+mn-lt"/>
              </a:rPr>
              <a:t>from General Fund . . . . . . . . . . . . . . . . . . . . . . </a:t>
            </a:r>
            <a:r>
              <a:rPr lang="en-US" sz="1600" dirty="0" smtClean="0">
                <a:latin typeface="+mn-lt"/>
              </a:rPr>
              <a:t>.	249,750</a:t>
            </a:r>
            <a:endParaRPr lang="en-US" sz="1600" b="1" i="1" dirty="0">
              <a:latin typeface="+mn-lt"/>
            </a:endParaRPr>
          </a:p>
        </p:txBody>
      </p:sp>
    </p:spTree>
    <p:extLst>
      <p:ext uri="{BB962C8B-B14F-4D97-AF65-F5344CB8AC3E}">
        <p14:creationId xmlns:p14="http://schemas.microsoft.com/office/powerpoint/2010/main" val="203382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(4 </a:t>
            </a:r>
            <a:r>
              <a:rPr lang="en-US" sz="2400" b="1" dirty="0">
                <a:solidFill>
                  <a:srgbClr val="000000"/>
                </a:solidFill>
              </a:rPr>
              <a:t>of 8)</a:t>
            </a:r>
            <a:endParaRPr lang="en-US" sz="3200" b="1" dirty="0"/>
          </a:p>
        </p:txBody>
      </p:sp>
      <p:sp>
        <p:nvSpPr>
          <p:cNvPr id="3" name="Rectangle 2"/>
          <p:cNvSpPr/>
          <p:nvPr/>
        </p:nvSpPr>
        <p:spPr>
          <a:xfrm>
            <a:off x="457199" y="1406091"/>
            <a:ext cx="7635607" cy="3293209"/>
          </a:xfrm>
          <a:prstGeom prst="rect">
            <a:avLst/>
          </a:prstGeom>
        </p:spPr>
        <p:txBody>
          <a:bodyPr wrap="square">
            <a:spAutoFit/>
          </a:bodyPr>
          <a:lstStyle/>
          <a:p>
            <a:r>
              <a:rPr lang="en-US" sz="1600" b="1" i="1" dirty="0" smtClean="0">
                <a:latin typeface="+mn-lt"/>
              </a:rPr>
              <a:t>                                                                                               Debits      Credits</a:t>
            </a:r>
          </a:p>
          <a:p>
            <a:r>
              <a:rPr lang="en-US" sz="1600" i="1" dirty="0">
                <a:latin typeface="+mn-lt"/>
              </a:rPr>
              <a:t>Supplies Fund:</a:t>
            </a:r>
          </a:p>
          <a:p>
            <a:pPr>
              <a:tabLst>
                <a:tab pos="5999163" algn="dec"/>
              </a:tabLst>
            </a:pPr>
            <a:r>
              <a:rPr lang="en-US" sz="1600" dirty="0">
                <a:latin typeface="+mn-lt"/>
              </a:rPr>
              <a:t>6a. Administrative Expenses . . . . . . . . . . . . . . . . . . . . . . . </a:t>
            </a:r>
            <a:r>
              <a:rPr lang="en-US" sz="1600" dirty="0" smtClean="0">
                <a:latin typeface="+mn-lt"/>
              </a:rPr>
              <a:t>.	11,000</a:t>
            </a:r>
            <a:endParaRPr lang="en-US" sz="1600" dirty="0">
              <a:latin typeface="+mn-lt"/>
            </a:endParaRPr>
          </a:p>
          <a:p>
            <a:pPr>
              <a:tabLst>
                <a:tab pos="5999163" algn="dec"/>
              </a:tabLst>
            </a:pPr>
            <a:r>
              <a:rPr lang="en-US" sz="1600" dirty="0" smtClean="0">
                <a:latin typeface="+mn-lt"/>
              </a:rPr>
              <a:t>      Purchasing </a:t>
            </a:r>
            <a:r>
              <a:rPr lang="en-US" sz="1600" dirty="0">
                <a:latin typeface="+mn-lt"/>
              </a:rPr>
              <a:t>Expenses . . . . . . . . . . . . . . . . . . . . . . . . . </a:t>
            </a:r>
            <a:r>
              <a:rPr lang="en-US" sz="1600" dirty="0" smtClean="0">
                <a:latin typeface="+mn-lt"/>
              </a:rPr>
              <a:t>.	19,000</a:t>
            </a:r>
            <a:endParaRPr lang="en-US" sz="1600" dirty="0">
              <a:latin typeface="+mn-lt"/>
            </a:endParaRPr>
          </a:p>
          <a:p>
            <a:pPr>
              <a:tabLst>
                <a:tab pos="5999163" algn="dec"/>
              </a:tabLst>
            </a:pPr>
            <a:r>
              <a:rPr lang="en-US" sz="1600" dirty="0" smtClean="0">
                <a:latin typeface="+mn-lt"/>
              </a:rPr>
              <a:t>      Warehousing </a:t>
            </a:r>
            <a:r>
              <a:rPr lang="en-US" sz="1600" dirty="0">
                <a:latin typeface="+mn-lt"/>
              </a:rPr>
              <a:t>Expenses . . . . . . . . . . . . . . . . . . . . . . . . </a:t>
            </a:r>
            <a:r>
              <a:rPr lang="en-US" sz="1600" dirty="0" smtClean="0">
                <a:latin typeface="+mn-lt"/>
              </a:rPr>
              <a:t>.	12,000</a:t>
            </a:r>
            <a:endParaRPr lang="en-US" sz="1600" dirty="0">
              <a:latin typeface="+mn-lt"/>
            </a:endParaRPr>
          </a:p>
          <a:p>
            <a:pPr>
              <a:tabLst>
                <a:tab pos="5999163" algn="dec"/>
              </a:tabLst>
            </a:pPr>
            <a:r>
              <a:rPr lang="en-US" sz="1600" dirty="0" smtClean="0">
                <a:latin typeface="+mn-lt"/>
              </a:rPr>
              <a:t>      Delivery </a:t>
            </a:r>
            <a:r>
              <a:rPr lang="en-US" sz="1600" dirty="0">
                <a:latin typeface="+mn-lt"/>
              </a:rPr>
              <a:t>Expenses . . . . . . . . . . . . . . . . . . . . . . . . . . . . </a:t>
            </a:r>
            <a:r>
              <a:rPr lang="en-US" sz="1600" dirty="0" smtClean="0">
                <a:latin typeface="+mn-lt"/>
              </a:rPr>
              <a:t>.	13,000</a:t>
            </a:r>
            <a:endParaRPr lang="en-US" sz="1600" dirty="0">
              <a:latin typeface="+mn-lt"/>
            </a:endParaRPr>
          </a:p>
          <a:p>
            <a:pPr>
              <a:tabLst>
                <a:tab pos="7026275" algn="dec"/>
              </a:tabLst>
            </a:pPr>
            <a:r>
              <a:rPr lang="en-US" sz="1600" dirty="0" smtClean="0">
                <a:latin typeface="+mn-lt"/>
              </a:rPr>
              <a:t>          Cash  . </a:t>
            </a:r>
            <a:r>
              <a:rPr lang="en-US" sz="1600" dirty="0">
                <a:latin typeface="+mn-lt"/>
              </a:rPr>
              <a:t>. . . . . . . . . . . . . . . . . . . . . . . . . . . . . . . . . . . </a:t>
            </a:r>
            <a:r>
              <a:rPr lang="en-US" sz="1600" dirty="0" smtClean="0">
                <a:latin typeface="+mn-lt"/>
              </a:rPr>
              <a:t>.	55,000</a:t>
            </a:r>
            <a:endParaRPr lang="en-US" sz="1600" dirty="0">
              <a:latin typeface="+mn-lt"/>
            </a:endParaRPr>
          </a:p>
          <a:p>
            <a:endParaRPr lang="en-US" sz="1600" i="1" dirty="0" smtClean="0">
              <a:latin typeface="+mn-lt"/>
            </a:endParaRPr>
          </a:p>
          <a:p>
            <a:r>
              <a:rPr lang="en-US" sz="1600" i="1" dirty="0" smtClean="0">
                <a:latin typeface="+mn-lt"/>
              </a:rPr>
              <a:t>Governmental </a:t>
            </a:r>
            <a:r>
              <a:rPr lang="en-US" sz="1600" i="1" dirty="0">
                <a:latin typeface="+mn-lt"/>
              </a:rPr>
              <a:t>Activities:</a:t>
            </a:r>
          </a:p>
          <a:p>
            <a:pPr>
              <a:tabLst>
                <a:tab pos="5999163" algn="dec"/>
              </a:tabLst>
            </a:pPr>
            <a:r>
              <a:rPr lang="en-US" sz="1600" dirty="0">
                <a:latin typeface="+mn-lt"/>
              </a:rPr>
              <a:t>6b. Expenses—General Government . . . . . . . . . . . . . . . . </a:t>
            </a:r>
            <a:r>
              <a:rPr lang="en-US" sz="1600" dirty="0" smtClean="0">
                <a:latin typeface="+mn-lt"/>
              </a:rPr>
              <a:t>.	55,000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a:t>
            </a:r>
            <a:r>
              <a:rPr lang="en-US" sz="1600" dirty="0" smtClean="0">
                <a:latin typeface="+mn-lt"/>
              </a:rPr>
              <a:t>.	55,000</a:t>
            </a:r>
            <a:endParaRPr lang="en-US" sz="1600" b="1" i="1" dirty="0">
              <a:latin typeface="+mn-lt"/>
            </a:endParaRPr>
          </a:p>
        </p:txBody>
      </p:sp>
    </p:spTree>
    <p:extLst>
      <p:ext uri="{BB962C8B-B14F-4D97-AF65-F5344CB8AC3E}">
        <p14:creationId xmlns:p14="http://schemas.microsoft.com/office/powerpoint/2010/main" val="30908266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(5 </a:t>
            </a:r>
            <a:r>
              <a:rPr lang="en-US" sz="2400" b="1" dirty="0">
                <a:solidFill>
                  <a:srgbClr val="000000"/>
                </a:solidFill>
              </a:rPr>
              <a:t>of 8)</a:t>
            </a:r>
            <a:endParaRPr lang="en-US" sz="3200" b="1" dirty="0"/>
          </a:p>
        </p:txBody>
      </p:sp>
      <p:sp>
        <p:nvSpPr>
          <p:cNvPr id="3" name="Rectangle 2"/>
          <p:cNvSpPr/>
          <p:nvPr/>
        </p:nvSpPr>
        <p:spPr>
          <a:xfrm>
            <a:off x="457199" y="1406091"/>
            <a:ext cx="7635607" cy="3884140"/>
          </a:xfrm>
          <a:prstGeom prst="rect">
            <a:avLst/>
          </a:prstGeom>
        </p:spPr>
        <p:txBody>
          <a:bodyPr wrap="square">
            <a:spAutoFit/>
          </a:bodyPr>
          <a:lstStyle/>
          <a:p>
            <a:r>
              <a:rPr lang="en-US" sz="1600" b="1" i="1" dirty="0" smtClean="0">
                <a:latin typeface="+mn-lt"/>
              </a:rPr>
              <a:t>                                                                                               Debits      Credits</a:t>
            </a:r>
          </a:p>
          <a:p>
            <a:r>
              <a:rPr lang="en-US" sz="1600" i="1" dirty="0">
                <a:latin typeface="+mn-lt"/>
              </a:rPr>
              <a:t>Supplies Fund:</a:t>
            </a:r>
          </a:p>
          <a:p>
            <a:pPr>
              <a:tabLst>
                <a:tab pos="5999163" algn="dec"/>
              </a:tabLst>
            </a:pPr>
            <a:r>
              <a:rPr lang="en-US" sz="1600" dirty="0">
                <a:latin typeface="+mn-lt"/>
              </a:rPr>
              <a:t>7a. Cash </a:t>
            </a:r>
            <a:r>
              <a:rPr lang="en-US" sz="1600" dirty="0"/>
              <a:t>. . . . . . . . . . . . . . . . . . . . . . . . . . . . . . . . . . . . . . . . . . . </a:t>
            </a:r>
            <a:r>
              <a:rPr lang="en-US" sz="1600" dirty="0" smtClean="0"/>
              <a:t>.	</a:t>
            </a:r>
            <a:r>
              <a:rPr lang="en-US" sz="1600" dirty="0" smtClean="0">
                <a:latin typeface="+mn-lt"/>
              </a:rPr>
              <a:t>1,000</a:t>
            </a:r>
            <a:endParaRPr lang="en-US" sz="1600" dirty="0">
              <a:latin typeface="+mn-lt"/>
            </a:endParaRPr>
          </a:p>
          <a:p>
            <a:pPr>
              <a:tabLst>
                <a:tab pos="7026275" algn="dec"/>
              </a:tabLst>
            </a:pPr>
            <a:r>
              <a:rPr lang="en-US" sz="1600" dirty="0" smtClean="0">
                <a:latin typeface="+mn-lt"/>
              </a:rPr>
              <a:t>          Grant </a:t>
            </a:r>
            <a:r>
              <a:rPr lang="en-US" sz="1600" dirty="0">
                <a:latin typeface="+mn-lt"/>
              </a:rPr>
              <a:t>Revenue </a:t>
            </a:r>
            <a:r>
              <a:rPr lang="en-US" sz="1600" dirty="0"/>
              <a:t>. . . . . . . . . . . . . . . . . . . . . . . . . . . . . . . . </a:t>
            </a:r>
            <a:r>
              <a:rPr lang="en-US" sz="1600" dirty="0" smtClean="0"/>
              <a:t>.</a:t>
            </a:r>
            <a:r>
              <a:rPr lang="en-US" sz="1600" dirty="0">
                <a:latin typeface="+mn-lt"/>
              </a:rPr>
              <a:t>	</a:t>
            </a:r>
            <a:r>
              <a:rPr lang="en-US" sz="1600" dirty="0" smtClean="0">
                <a:latin typeface="+mn-lt"/>
              </a:rPr>
              <a:t>1,000</a:t>
            </a:r>
            <a:endParaRPr lang="en-US" sz="1600" dirty="0">
              <a:latin typeface="+mn-lt"/>
            </a:endParaRPr>
          </a:p>
          <a:p>
            <a:pPr>
              <a:tabLst>
                <a:tab pos="5999163" algn="dec"/>
              </a:tabLst>
            </a:pPr>
            <a:r>
              <a:rPr lang="en-US" sz="1600" dirty="0">
                <a:latin typeface="+mn-lt"/>
              </a:rPr>
              <a:t>7b. Warehousing Expense . . . . . . . . . . . . . . . . . . . . . . . . . </a:t>
            </a:r>
            <a:r>
              <a:rPr lang="en-US" sz="1600" dirty="0" smtClean="0">
                <a:latin typeface="+mn-lt"/>
              </a:rPr>
              <a:t>.	1,000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 </a:t>
            </a:r>
            <a:r>
              <a:rPr lang="en-US" sz="1600" dirty="0" smtClean="0">
                <a:latin typeface="+mn-lt"/>
              </a:rPr>
              <a:t>.	1,000</a:t>
            </a:r>
          </a:p>
          <a:p>
            <a:endParaRPr lang="en-US" sz="1600" dirty="0">
              <a:latin typeface="+mn-lt"/>
            </a:endParaRPr>
          </a:p>
          <a:p>
            <a:r>
              <a:rPr lang="en-US" sz="1600" i="1" dirty="0">
                <a:latin typeface="+mn-lt"/>
              </a:rPr>
              <a:t>Governmental Activities:</a:t>
            </a:r>
          </a:p>
          <a:p>
            <a:pPr>
              <a:tabLst>
                <a:tab pos="5999163" algn="dec"/>
              </a:tabLst>
            </a:pPr>
            <a:r>
              <a:rPr lang="en-US" sz="1600" dirty="0">
                <a:latin typeface="+mn-lt"/>
              </a:rPr>
              <a:t>7c. Cash </a:t>
            </a:r>
            <a:r>
              <a:rPr lang="en-US" sz="1600" dirty="0"/>
              <a:t>. . . . . . . . . . . . . . . . . . . . . . . . . . . . . . . . . . . . . . . . . . . . </a:t>
            </a:r>
            <a:r>
              <a:rPr lang="en-US" sz="1600" dirty="0" smtClean="0"/>
              <a:t>.	</a:t>
            </a:r>
            <a:r>
              <a:rPr lang="en-US" sz="1600" dirty="0" smtClean="0">
                <a:latin typeface="+mn-lt"/>
              </a:rPr>
              <a:t>1,000</a:t>
            </a:r>
            <a:endParaRPr lang="en-US" sz="1600" dirty="0">
              <a:latin typeface="+mn-lt"/>
            </a:endParaRPr>
          </a:p>
          <a:p>
            <a:r>
              <a:rPr lang="en-US" sz="1600" dirty="0" smtClean="0">
                <a:latin typeface="+mn-lt"/>
              </a:rPr>
              <a:t>           Program </a:t>
            </a:r>
            <a:r>
              <a:rPr lang="en-US" sz="1600" dirty="0">
                <a:latin typeface="+mn-lt"/>
              </a:rPr>
              <a:t>Revenue—General Government—</a:t>
            </a:r>
          </a:p>
          <a:p>
            <a:pPr>
              <a:tabLst>
                <a:tab pos="7026275" algn="dec"/>
              </a:tabLst>
            </a:pPr>
            <a:r>
              <a:rPr lang="en-US" sz="1600" dirty="0" smtClean="0">
                <a:latin typeface="+mn-lt"/>
              </a:rPr>
              <a:t>            Operating </a:t>
            </a:r>
            <a:r>
              <a:rPr lang="en-US" sz="1600" dirty="0">
                <a:latin typeface="+mn-lt"/>
              </a:rPr>
              <a:t>Grants and </a:t>
            </a:r>
            <a:r>
              <a:rPr lang="en-US" sz="1600" dirty="0" smtClean="0">
                <a:latin typeface="+mn-lt"/>
              </a:rPr>
              <a:t>Contributions . . </a:t>
            </a:r>
            <a:r>
              <a:rPr lang="en-US" sz="1600" dirty="0">
                <a:latin typeface="+mn-lt"/>
              </a:rPr>
              <a:t>. . . . . . . . . . </a:t>
            </a:r>
            <a:r>
              <a:rPr lang="en-US" sz="1600" dirty="0" smtClean="0">
                <a:latin typeface="+mn-lt"/>
              </a:rPr>
              <a:t>.	1,000</a:t>
            </a:r>
            <a:endParaRPr lang="en-US" sz="1600" dirty="0">
              <a:latin typeface="+mn-lt"/>
            </a:endParaRPr>
          </a:p>
          <a:p>
            <a:pPr>
              <a:tabLst>
                <a:tab pos="5999163" algn="dec"/>
              </a:tabLst>
            </a:pPr>
            <a:r>
              <a:rPr lang="en-US" sz="1600" dirty="0">
                <a:latin typeface="+mn-lt"/>
              </a:rPr>
              <a:t>7d. Expenses—General Government . . . . . . . . . . . . . . . . . </a:t>
            </a:r>
            <a:r>
              <a:rPr lang="en-US" sz="1600" dirty="0" smtClean="0">
                <a:latin typeface="+mn-lt"/>
              </a:rPr>
              <a:t>.	1,000</a:t>
            </a:r>
            <a:endParaRPr lang="en-US" sz="1600" dirty="0">
              <a:latin typeface="+mn-lt"/>
            </a:endParaRPr>
          </a:p>
          <a:p>
            <a:pPr>
              <a:tabLst>
                <a:tab pos="7026275" algn="dec"/>
              </a:tabLst>
            </a:pPr>
            <a:r>
              <a:rPr lang="en-US" sz="1600" dirty="0" smtClean="0">
                <a:latin typeface="+mn-lt"/>
              </a:rPr>
              <a:t>           Cash </a:t>
            </a:r>
            <a:r>
              <a:rPr lang="en-US" sz="1600" dirty="0"/>
              <a:t>. . . . . . . . . . . . . . . . . . . . . . . . . . . . . . . . . . . . . </a:t>
            </a:r>
            <a:r>
              <a:rPr lang="en-US" sz="1600" dirty="0" smtClean="0"/>
              <a:t>.</a:t>
            </a:r>
            <a:r>
              <a:rPr lang="en-US" sz="1600" dirty="0"/>
              <a:t> . . . </a:t>
            </a:r>
            <a:r>
              <a:rPr lang="en-US" sz="1600" dirty="0" smtClean="0"/>
              <a:t>.	</a:t>
            </a:r>
            <a:r>
              <a:rPr lang="en-US" sz="1600" dirty="0" smtClean="0">
                <a:latin typeface="+mn-lt"/>
              </a:rPr>
              <a:t>1,000</a:t>
            </a:r>
            <a:endParaRPr lang="en-US" sz="1600" b="1" i="1" dirty="0">
              <a:latin typeface="+mn-lt"/>
            </a:endParaRPr>
          </a:p>
        </p:txBody>
      </p:sp>
    </p:spTree>
    <p:extLst>
      <p:ext uri="{BB962C8B-B14F-4D97-AF65-F5344CB8AC3E}">
        <p14:creationId xmlns:p14="http://schemas.microsoft.com/office/powerpoint/2010/main" val="25043026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(6 </a:t>
            </a:r>
            <a:r>
              <a:rPr lang="en-US" sz="2400" b="1" dirty="0">
                <a:solidFill>
                  <a:srgbClr val="000000"/>
                </a:solidFill>
              </a:rPr>
              <a:t>of 8)</a:t>
            </a:r>
            <a:endParaRPr lang="en-US" sz="3200" b="1" dirty="0"/>
          </a:p>
        </p:txBody>
      </p:sp>
      <p:sp>
        <p:nvSpPr>
          <p:cNvPr id="3" name="Rectangle 2"/>
          <p:cNvSpPr/>
          <p:nvPr/>
        </p:nvSpPr>
        <p:spPr>
          <a:xfrm>
            <a:off x="457199" y="1406091"/>
            <a:ext cx="7635607" cy="4179606"/>
          </a:xfrm>
          <a:prstGeom prst="rect">
            <a:avLst/>
          </a:prstGeom>
        </p:spPr>
        <p:txBody>
          <a:bodyPr wrap="square">
            <a:spAutoFit/>
          </a:bodyPr>
          <a:lstStyle/>
          <a:p>
            <a:r>
              <a:rPr lang="en-US" sz="1600" b="1" i="1" dirty="0" smtClean="0">
                <a:latin typeface="+mn-lt"/>
              </a:rPr>
              <a:t>                                                                                               Debits      Credits</a:t>
            </a:r>
          </a:p>
          <a:p>
            <a:r>
              <a:rPr lang="en-US" sz="1600" i="1" dirty="0">
                <a:latin typeface="+mn-lt"/>
              </a:rPr>
              <a:t>Supplies Fund and Governmental Activities:</a:t>
            </a:r>
          </a:p>
          <a:p>
            <a:pPr>
              <a:tabLst>
                <a:tab pos="5999163" algn="dec"/>
              </a:tabLst>
            </a:pPr>
            <a:r>
              <a:rPr lang="en-US" sz="1600" dirty="0">
                <a:latin typeface="+mn-lt"/>
              </a:rPr>
              <a:t>8. Vouchers Payable . . . . . . . . . . . . . . . . . . . . . . . . . . . . </a:t>
            </a:r>
            <a:r>
              <a:rPr lang="en-US" sz="1600" dirty="0" smtClean="0">
                <a:latin typeface="+mn-lt"/>
              </a:rPr>
              <a:t>.	164,000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a:t>
            </a:r>
            <a:r>
              <a:rPr lang="en-US" sz="1600" dirty="0" smtClean="0">
                <a:latin typeface="+mn-lt"/>
              </a:rPr>
              <a:t>.	164,000</a:t>
            </a:r>
          </a:p>
          <a:p>
            <a:endParaRPr lang="en-US" sz="1600" dirty="0" smtClean="0">
              <a:latin typeface="+mn-lt"/>
            </a:endParaRPr>
          </a:p>
          <a:p>
            <a:r>
              <a:rPr lang="en-US" sz="1600" i="1" dirty="0">
                <a:latin typeface="+mn-lt"/>
              </a:rPr>
              <a:t>Supplies Fund:</a:t>
            </a:r>
          </a:p>
          <a:p>
            <a:pPr>
              <a:tabLst>
                <a:tab pos="5999163" algn="dec"/>
              </a:tabLst>
            </a:pPr>
            <a:r>
              <a:rPr lang="en-US" sz="1600" dirty="0">
                <a:latin typeface="+mn-lt"/>
              </a:rPr>
              <a:t>9a. Interfund Loan from Water Utility Fund—Current . . . . </a:t>
            </a:r>
            <a:r>
              <a:rPr lang="en-US" sz="1600" dirty="0" smtClean="0">
                <a:latin typeface="+mn-lt"/>
              </a:rPr>
              <a:t>.	6,500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a:t>
            </a:r>
            <a:r>
              <a:rPr lang="en-US" sz="1600" dirty="0" smtClean="0">
                <a:latin typeface="+mn-lt"/>
              </a:rPr>
              <a:t>.	6,500</a:t>
            </a:r>
            <a:endParaRPr lang="en-US" sz="1600" dirty="0">
              <a:latin typeface="+mn-lt"/>
            </a:endParaRPr>
          </a:p>
          <a:p>
            <a:pPr>
              <a:tabLst>
                <a:tab pos="5999163" algn="dec"/>
              </a:tabLst>
            </a:pPr>
            <a:r>
              <a:rPr lang="en-US" sz="1600" dirty="0">
                <a:latin typeface="+mn-lt"/>
              </a:rPr>
              <a:t>9b. Interfund Loan from Water Utility Fund—Noncurrent . </a:t>
            </a:r>
            <a:r>
              <a:rPr lang="en-US" sz="1600" dirty="0" smtClean="0">
                <a:latin typeface="+mn-lt"/>
              </a:rPr>
              <a:t>.	6,500</a:t>
            </a:r>
            <a:endParaRPr lang="en-US" sz="1600" dirty="0">
              <a:latin typeface="+mn-lt"/>
            </a:endParaRPr>
          </a:p>
          <a:p>
            <a:pPr>
              <a:tabLst>
                <a:tab pos="7026275" algn="dec"/>
              </a:tabLst>
            </a:pPr>
            <a:r>
              <a:rPr lang="en-US" sz="1600" dirty="0" smtClean="0">
                <a:latin typeface="+mn-lt"/>
              </a:rPr>
              <a:t>         Interfund </a:t>
            </a:r>
            <a:r>
              <a:rPr lang="en-US" sz="1600" dirty="0">
                <a:latin typeface="+mn-lt"/>
              </a:rPr>
              <a:t>Loan from Water Utility Fund—Current . . </a:t>
            </a:r>
            <a:r>
              <a:rPr lang="en-US" sz="1600" dirty="0" smtClean="0">
                <a:latin typeface="+mn-lt"/>
              </a:rPr>
              <a:t>.	6,500</a:t>
            </a:r>
            <a:endParaRPr lang="en-US" sz="1600" dirty="0">
              <a:latin typeface="+mn-lt"/>
            </a:endParaRPr>
          </a:p>
          <a:p>
            <a:endParaRPr lang="en-US" sz="1600" i="1" dirty="0" smtClean="0">
              <a:latin typeface="+mn-lt"/>
            </a:endParaRPr>
          </a:p>
          <a:p>
            <a:r>
              <a:rPr lang="en-US" sz="1600" i="1" dirty="0" smtClean="0">
                <a:latin typeface="+mn-lt"/>
              </a:rPr>
              <a:t>Governmental </a:t>
            </a:r>
            <a:r>
              <a:rPr lang="en-US" sz="1600" i="1" dirty="0">
                <a:latin typeface="+mn-lt"/>
              </a:rPr>
              <a:t>Activities:</a:t>
            </a:r>
          </a:p>
          <a:p>
            <a:pPr>
              <a:tabLst>
                <a:tab pos="5999163" algn="dec"/>
              </a:tabLst>
            </a:pPr>
            <a:r>
              <a:rPr lang="en-US" sz="1600" dirty="0">
                <a:latin typeface="+mn-lt"/>
              </a:rPr>
              <a:t>9c. </a:t>
            </a:r>
            <a:r>
              <a:rPr lang="en-US" sz="1600" dirty="0" smtClean="0">
                <a:latin typeface="+mn-lt"/>
              </a:rPr>
              <a:t> Internal </a:t>
            </a:r>
            <a:r>
              <a:rPr lang="en-US" sz="1600" dirty="0">
                <a:latin typeface="+mn-lt"/>
              </a:rPr>
              <a:t>Balances . . . . . . . . . . . . . . . . . . . . . . . . . . . . </a:t>
            </a:r>
            <a:r>
              <a:rPr lang="en-US" sz="1600" dirty="0" smtClean="0">
                <a:latin typeface="+mn-lt"/>
              </a:rPr>
              <a:t>.	6,500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a:t>
            </a:r>
            <a:r>
              <a:rPr lang="en-US" sz="1600" dirty="0" smtClean="0">
                <a:latin typeface="+mn-lt"/>
              </a:rPr>
              <a:t>. .	6,500</a:t>
            </a:r>
            <a:endParaRPr lang="en-US" sz="1600" b="1" i="1" dirty="0">
              <a:latin typeface="+mn-lt"/>
            </a:endParaRPr>
          </a:p>
        </p:txBody>
      </p:sp>
    </p:spTree>
    <p:extLst>
      <p:ext uri="{BB962C8B-B14F-4D97-AF65-F5344CB8AC3E}">
        <p14:creationId xmlns:p14="http://schemas.microsoft.com/office/powerpoint/2010/main" val="5435098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(7 </a:t>
            </a:r>
            <a:r>
              <a:rPr lang="en-US" sz="2400" b="1" dirty="0">
                <a:solidFill>
                  <a:srgbClr val="000000"/>
                </a:solidFill>
              </a:rPr>
              <a:t>of 8)</a:t>
            </a:r>
            <a:endParaRPr lang="en-US" sz="3200" b="1" dirty="0"/>
          </a:p>
        </p:txBody>
      </p:sp>
      <p:sp>
        <p:nvSpPr>
          <p:cNvPr id="3" name="Rectangle 2"/>
          <p:cNvSpPr/>
          <p:nvPr/>
        </p:nvSpPr>
        <p:spPr>
          <a:xfrm>
            <a:off x="457199" y="1406091"/>
            <a:ext cx="7635607" cy="4179606"/>
          </a:xfrm>
          <a:prstGeom prst="rect">
            <a:avLst/>
          </a:prstGeom>
        </p:spPr>
        <p:txBody>
          <a:bodyPr wrap="square">
            <a:spAutoFit/>
          </a:bodyPr>
          <a:lstStyle/>
          <a:p>
            <a:r>
              <a:rPr lang="en-US" sz="1600" b="1" i="1" dirty="0" smtClean="0">
                <a:latin typeface="+mn-lt"/>
              </a:rPr>
              <a:t>                                                                                               Debits      Credits</a:t>
            </a:r>
          </a:p>
          <a:p>
            <a:r>
              <a:rPr lang="en-US" sz="1600" i="1" dirty="0">
                <a:latin typeface="+mn-lt"/>
              </a:rPr>
              <a:t>Supplies Fund:</a:t>
            </a:r>
          </a:p>
          <a:p>
            <a:pPr>
              <a:tabLst>
                <a:tab pos="5999163" algn="dec"/>
              </a:tabLst>
            </a:pPr>
            <a:r>
              <a:rPr lang="en-US" sz="1600" dirty="0">
                <a:latin typeface="+mn-lt"/>
              </a:rPr>
              <a:t>10a. Administrative Expenses . . . . . . . . . . . . . . . . . . . . . . . </a:t>
            </a:r>
            <a:r>
              <a:rPr lang="en-US" sz="1600" dirty="0" smtClean="0">
                <a:latin typeface="+mn-lt"/>
              </a:rPr>
              <a:t>.	350</a:t>
            </a:r>
            <a:endParaRPr lang="en-US" sz="1600" dirty="0">
              <a:latin typeface="+mn-lt"/>
            </a:endParaRPr>
          </a:p>
          <a:p>
            <a:pPr>
              <a:tabLst>
                <a:tab pos="5999163" algn="dec"/>
              </a:tabLst>
            </a:pPr>
            <a:r>
              <a:rPr lang="en-US" sz="1600" dirty="0" smtClean="0">
                <a:latin typeface="+mn-lt"/>
              </a:rPr>
              <a:t>       Purchasing </a:t>
            </a:r>
            <a:r>
              <a:rPr lang="en-US" sz="1600" dirty="0">
                <a:latin typeface="+mn-lt"/>
              </a:rPr>
              <a:t>Expenses . . . . . . . . . . . . . . . . . . . . . . . . . . </a:t>
            </a:r>
            <a:r>
              <a:rPr lang="en-US" sz="1600" dirty="0" smtClean="0">
                <a:latin typeface="+mn-lt"/>
              </a:rPr>
              <a:t>.	350</a:t>
            </a:r>
            <a:endParaRPr lang="en-US" sz="1600" dirty="0">
              <a:latin typeface="+mn-lt"/>
            </a:endParaRPr>
          </a:p>
          <a:p>
            <a:pPr>
              <a:tabLst>
                <a:tab pos="5999163" algn="dec"/>
              </a:tabLst>
            </a:pPr>
            <a:r>
              <a:rPr lang="en-US" sz="1600" dirty="0" smtClean="0">
                <a:latin typeface="+mn-lt"/>
              </a:rPr>
              <a:t>       Warehousing </a:t>
            </a:r>
            <a:r>
              <a:rPr lang="en-US" sz="1600" dirty="0">
                <a:latin typeface="+mn-lt"/>
              </a:rPr>
              <a:t>Expenses . . . . . . . . . . . . . . . . . . . . . . . . </a:t>
            </a:r>
            <a:r>
              <a:rPr lang="en-US" sz="1600" dirty="0" smtClean="0">
                <a:latin typeface="+mn-lt"/>
              </a:rPr>
              <a:t>.	5,300</a:t>
            </a:r>
            <a:endParaRPr lang="en-US" sz="1600" dirty="0">
              <a:latin typeface="+mn-lt"/>
            </a:endParaRPr>
          </a:p>
          <a:p>
            <a:pPr>
              <a:tabLst>
                <a:tab pos="5999163" algn="dec"/>
              </a:tabLst>
            </a:pPr>
            <a:r>
              <a:rPr lang="en-US" sz="1600" dirty="0" smtClean="0">
                <a:latin typeface="+mn-lt"/>
              </a:rPr>
              <a:t>       Delivery </a:t>
            </a:r>
            <a:r>
              <a:rPr lang="en-US" sz="1600" dirty="0">
                <a:latin typeface="+mn-lt"/>
              </a:rPr>
              <a:t>Expenses . . . . . . . . . . . . . . . . . . . . . . . . . . . . </a:t>
            </a:r>
            <a:r>
              <a:rPr lang="en-US" sz="1600" dirty="0" smtClean="0">
                <a:latin typeface="+mn-lt"/>
              </a:rPr>
              <a:t>.	2,000</a:t>
            </a:r>
            <a:endParaRPr lang="en-US" sz="1600" dirty="0">
              <a:latin typeface="+mn-lt"/>
            </a:endParaRPr>
          </a:p>
          <a:p>
            <a:pPr>
              <a:tabLst>
                <a:tab pos="7026275" algn="dec"/>
              </a:tabLst>
            </a:pPr>
            <a:r>
              <a:rPr lang="en-US" sz="1600" dirty="0" smtClean="0">
                <a:latin typeface="+mn-lt"/>
              </a:rPr>
              <a:t>           Allowance </a:t>
            </a:r>
            <a:r>
              <a:rPr lang="en-US" sz="1600" dirty="0">
                <a:latin typeface="+mn-lt"/>
              </a:rPr>
              <a:t>for Depreciation—Building . . . . . . . . . . . </a:t>
            </a:r>
            <a:r>
              <a:rPr lang="en-US" sz="1600" dirty="0" smtClean="0">
                <a:latin typeface="+mn-lt"/>
              </a:rPr>
              <a:t>.	3,500</a:t>
            </a:r>
            <a:endParaRPr lang="en-US" sz="1600" dirty="0">
              <a:latin typeface="+mn-lt"/>
            </a:endParaRPr>
          </a:p>
          <a:p>
            <a:r>
              <a:rPr lang="en-US" sz="1600" dirty="0" smtClean="0">
                <a:latin typeface="+mn-lt"/>
              </a:rPr>
              <a:t>           Allowance </a:t>
            </a:r>
            <a:r>
              <a:rPr lang="en-US" sz="1600" dirty="0">
                <a:latin typeface="+mn-lt"/>
              </a:rPr>
              <a:t>for Depreciation—Machinery</a:t>
            </a:r>
          </a:p>
          <a:p>
            <a:pPr>
              <a:tabLst>
                <a:tab pos="7026275" algn="dec"/>
              </a:tabLst>
            </a:pPr>
            <a:r>
              <a:rPr lang="en-US" sz="1600" dirty="0" smtClean="0">
                <a:latin typeface="+mn-lt"/>
              </a:rPr>
              <a:t>            and </a:t>
            </a:r>
            <a:r>
              <a:rPr lang="en-US" sz="1600" dirty="0">
                <a:latin typeface="+mn-lt"/>
              </a:rPr>
              <a:t>Equipment—Warehouse </a:t>
            </a:r>
            <a:r>
              <a:rPr lang="en-US" sz="1600" dirty="0" smtClean="0">
                <a:latin typeface="+mn-lt"/>
              </a:rPr>
              <a:t> . . </a:t>
            </a:r>
            <a:r>
              <a:rPr lang="en-US" sz="1600" dirty="0">
                <a:latin typeface="+mn-lt"/>
              </a:rPr>
              <a:t>. . . . . . . . . . . . . . . </a:t>
            </a:r>
            <a:r>
              <a:rPr lang="en-US" sz="1600" dirty="0" smtClean="0">
                <a:latin typeface="+mn-lt"/>
              </a:rPr>
              <a:t>.	2,500</a:t>
            </a:r>
            <a:endParaRPr lang="en-US" sz="1600" dirty="0">
              <a:latin typeface="+mn-lt"/>
            </a:endParaRPr>
          </a:p>
          <a:p>
            <a:pPr>
              <a:tabLst>
                <a:tab pos="7026275" algn="dec"/>
              </a:tabLst>
            </a:pPr>
            <a:r>
              <a:rPr lang="en-US" sz="1600" dirty="0" smtClean="0">
                <a:latin typeface="+mn-lt"/>
              </a:rPr>
              <a:t>           Allowance </a:t>
            </a:r>
            <a:r>
              <a:rPr lang="en-US" sz="1600" dirty="0">
                <a:latin typeface="+mn-lt"/>
              </a:rPr>
              <a:t>for Depreciation—Equipment—Delivery . </a:t>
            </a:r>
            <a:r>
              <a:rPr lang="en-US" sz="1600" dirty="0" smtClean="0">
                <a:latin typeface="+mn-lt"/>
              </a:rPr>
              <a:t>.	2,000</a:t>
            </a:r>
            <a:endParaRPr lang="en-US" sz="1600" dirty="0">
              <a:latin typeface="+mn-lt"/>
            </a:endParaRPr>
          </a:p>
          <a:p>
            <a:r>
              <a:rPr lang="en-US" sz="1600" i="1" dirty="0">
                <a:latin typeface="+mn-lt"/>
              </a:rPr>
              <a:t>Governmental Activities:</a:t>
            </a:r>
          </a:p>
          <a:p>
            <a:pPr>
              <a:tabLst>
                <a:tab pos="5999163" algn="dec"/>
              </a:tabLst>
            </a:pPr>
            <a:r>
              <a:rPr lang="en-US" sz="1600" dirty="0">
                <a:latin typeface="+mn-lt"/>
              </a:rPr>
              <a:t>10b. Expenses—General Government . . . . . . . . . . . . . . . </a:t>
            </a:r>
            <a:r>
              <a:rPr lang="en-US" sz="1600" dirty="0" smtClean="0">
                <a:latin typeface="+mn-lt"/>
              </a:rPr>
              <a:t>. .	8,000</a:t>
            </a:r>
            <a:endParaRPr lang="en-US" sz="1600" dirty="0">
              <a:latin typeface="+mn-lt"/>
            </a:endParaRPr>
          </a:p>
          <a:p>
            <a:pPr>
              <a:tabLst>
                <a:tab pos="7026275" algn="dec"/>
              </a:tabLst>
            </a:pPr>
            <a:r>
              <a:rPr lang="en-US" sz="1600" dirty="0" smtClean="0">
                <a:latin typeface="+mn-lt"/>
              </a:rPr>
              <a:t>            Accumulated </a:t>
            </a:r>
            <a:r>
              <a:rPr lang="en-US" sz="1600" dirty="0">
                <a:latin typeface="+mn-lt"/>
              </a:rPr>
              <a:t>Depreciation—Building . . . . . . . . . . . </a:t>
            </a:r>
            <a:r>
              <a:rPr lang="en-US" sz="1600" dirty="0" smtClean="0">
                <a:latin typeface="+mn-lt"/>
              </a:rPr>
              <a:t>. .	3,500</a:t>
            </a:r>
            <a:endParaRPr lang="en-US" sz="1600" dirty="0">
              <a:latin typeface="+mn-lt"/>
            </a:endParaRPr>
          </a:p>
          <a:p>
            <a:pPr>
              <a:tabLst>
                <a:tab pos="7026275" algn="dec"/>
              </a:tabLst>
            </a:pPr>
            <a:r>
              <a:rPr lang="en-US" sz="1600" dirty="0" smtClean="0">
                <a:latin typeface="+mn-lt"/>
              </a:rPr>
              <a:t>            Accumulated </a:t>
            </a:r>
            <a:r>
              <a:rPr lang="en-US" sz="1600" dirty="0">
                <a:latin typeface="+mn-lt"/>
              </a:rPr>
              <a:t>Depreciation—Equipment . . . . . . . . . </a:t>
            </a:r>
            <a:r>
              <a:rPr lang="en-US" sz="1600" dirty="0" smtClean="0">
                <a:latin typeface="+mn-lt"/>
              </a:rPr>
              <a:t>. .	4,500</a:t>
            </a:r>
            <a:endParaRPr lang="en-US" sz="1600" b="1" i="1" dirty="0">
              <a:latin typeface="+mn-lt"/>
            </a:endParaRPr>
          </a:p>
        </p:txBody>
      </p:sp>
    </p:spTree>
    <p:extLst>
      <p:ext uri="{BB962C8B-B14F-4D97-AF65-F5344CB8AC3E}">
        <p14:creationId xmlns:p14="http://schemas.microsoft.com/office/powerpoint/2010/main" val="19514900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(8 </a:t>
            </a:r>
            <a:r>
              <a:rPr lang="en-US" sz="2400" b="1" dirty="0">
                <a:solidFill>
                  <a:srgbClr val="000000"/>
                </a:solidFill>
              </a:rPr>
              <a:t>of 8)</a:t>
            </a:r>
            <a:endParaRPr lang="en-US" sz="3200" b="1" dirty="0"/>
          </a:p>
        </p:txBody>
      </p:sp>
      <p:sp>
        <p:nvSpPr>
          <p:cNvPr id="3" name="Rectangle 2"/>
          <p:cNvSpPr/>
          <p:nvPr/>
        </p:nvSpPr>
        <p:spPr>
          <a:xfrm>
            <a:off x="457199" y="1406091"/>
            <a:ext cx="7635607" cy="3884140"/>
          </a:xfrm>
          <a:prstGeom prst="rect">
            <a:avLst/>
          </a:prstGeom>
        </p:spPr>
        <p:txBody>
          <a:bodyPr wrap="square">
            <a:spAutoFit/>
          </a:bodyPr>
          <a:lstStyle/>
          <a:p>
            <a:r>
              <a:rPr lang="en-US" sz="1600" b="1" i="1" dirty="0" smtClean="0">
                <a:latin typeface="+mn-lt"/>
              </a:rPr>
              <a:t>                                                                                               Debits      Credits</a:t>
            </a:r>
          </a:p>
          <a:p>
            <a:r>
              <a:rPr lang="en-US" sz="1600" i="1" dirty="0">
                <a:latin typeface="+mn-lt"/>
              </a:rPr>
              <a:t>Supplies Fund:</a:t>
            </a:r>
          </a:p>
          <a:p>
            <a:pPr>
              <a:tabLst>
                <a:tab pos="5999163" algn="dec"/>
              </a:tabLst>
            </a:pPr>
            <a:r>
              <a:rPr lang="en-US" sz="1600" dirty="0">
                <a:latin typeface="+mn-lt"/>
              </a:rPr>
              <a:t>11. Billings to Departments . . . . . . . . . . . . . . . . . . . . . . . </a:t>
            </a:r>
            <a:r>
              <a:rPr lang="en-US" sz="1600" dirty="0" smtClean="0">
                <a:latin typeface="+mn-lt"/>
              </a:rPr>
              <a:t>.	249,750</a:t>
            </a:r>
            <a:endParaRPr lang="en-US" sz="1600" dirty="0">
              <a:latin typeface="+mn-lt"/>
            </a:endParaRPr>
          </a:p>
          <a:p>
            <a:pPr>
              <a:tabLst>
                <a:tab pos="5999163" algn="dec"/>
              </a:tabLst>
            </a:pPr>
            <a:r>
              <a:rPr lang="en-US" sz="1600" dirty="0" smtClean="0">
                <a:latin typeface="+mn-lt"/>
              </a:rPr>
              <a:t>      Grant </a:t>
            </a:r>
            <a:r>
              <a:rPr lang="en-US" sz="1600" dirty="0">
                <a:latin typeface="+mn-lt"/>
              </a:rPr>
              <a:t>Revenue . . . . . . . . . . . . . . . . . . . . . . . . . . . . . </a:t>
            </a:r>
            <a:r>
              <a:rPr lang="en-US" sz="1600" dirty="0" smtClean="0">
                <a:latin typeface="+mn-lt"/>
              </a:rPr>
              <a:t>.	1,000</a:t>
            </a:r>
            <a:endParaRPr lang="en-US" sz="1600" dirty="0">
              <a:latin typeface="+mn-lt"/>
            </a:endParaRPr>
          </a:p>
          <a:p>
            <a:pPr>
              <a:tabLst>
                <a:tab pos="7026275" algn="dec"/>
              </a:tabLst>
            </a:pPr>
            <a:r>
              <a:rPr lang="en-US" sz="1600" dirty="0" smtClean="0">
                <a:latin typeface="+mn-lt"/>
              </a:rPr>
              <a:t>          Cost </a:t>
            </a:r>
            <a:r>
              <a:rPr lang="en-US" sz="1600" dirty="0">
                <a:latin typeface="+mn-lt"/>
              </a:rPr>
              <a:t>of Supplies Issued . . . . . . . . . . . . . . . . . . . . . </a:t>
            </a:r>
            <a:r>
              <a:rPr lang="en-US" sz="1600" dirty="0" smtClean="0">
                <a:latin typeface="+mn-lt"/>
              </a:rPr>
              <a:t>.	185,000</a:t>
            </a:r>
            <a:endParaRPr lang="en-US" sz="1600" dirty="0">
              <a:latin typeface="+mn-lt"/>
            </a:endParaRPr>
          </a:p>
          <a:p>
            <a:pPr>
              <a:tabLst>
                <a:tab pos="7026275" algn="dec"/>
              </a:tabLst>
            </a:pPr>
            <a:r>
              <a:rPr lang="en-US" sz="1600" dirty="0" smtClean="0">
                <a:latin typeface="+mn-lt"/>
              </a:rPr>
              <a:t>          Administrative </a:t>
            </a:r>
            <a:r>
              <a:rPr lang="en-US" sz="1600" dirty="0">
                <a:latin typeface="+mn-lt"/>
              </a:rPr>
              <a:t>Expenses . . . . . . . . . . . . . . . . . . . . </a:t>
            </a:r>
            <a:r>
              <a:rPr lang="en-US" sz="1600" dirty="0" smtClean="0">
                <a:latin typeface="+mn-lt"/>
              </a:rPr>
              <a:t>.	11,350</a:t>
            </a:r>
            <a:endParaRPr lang="en-US" sz="1600" dirty="0">
              <a:latin typeface="+mn-lt"/>
            </a:endParaRPr>
          </a:p>
          <a:p>
            <a:pPr>
              <a:tabLst>
                <a:tab pos="7026275" algn="dec"/>
              </a:tabLst>
            </a:pPr>
            <a:r>
              <a:rPr lang="en-US" sz="1600" dirty="0" smtClean="0">
                <a:latin typeface="+mn-lt"/>
              </a:rPr>
              <a:t>          Purchasing </a:t>
            </a:r>
            <a:r>
              <a:rPr lang="en-US" sz="1600" dirty="0">
                <a:latin typeface="+mn-lt"/>
              </a:rPr>
              <a:t>Expenses . . . . . . . . . . . . . . . . . . . . . . </a:t>
            </a:r>
            <a:r>
              <a:rPr lang="en-US" sz="1600" dirty="0" smtClean="0">
                <a:latin typeface="+mn-lt"/>
              </a:rPr>
              <a:t>.	19,350</a:t>
            </a:r>
            <a:endParaRPr lang="en-US" sz="1600" dirty="0">
              <a:latin typeface="+mn-lt"/>
            </a:endParaRPr>
          </a:p>
          <a:p>
            <a:pPr>
              <a:tabLst>
                <a:tab pos="7026275" algn="dec"/>
              </a:tabLst>
            </a:pPr>
            <a:r>
              <a:rPr lang="en-US" sz="1600" dirty="0" smtClean="0">
                <a:latin typeface="+mn-lt"/>
              </a:rPr>
              <a:t>          Warehousing </a:t>
            </a:r>
            <a:r>
              <a:rPr lang="en-US" sz="1600" dirty="0">
                <a:latin typeface="+mn-lt"/>
              </a:rPr>
              <a:t>Expenses . . . . . . . . . . . . . . . . . . . . </a:t>
            </a:r>
            <a:r>
              <a:rPr lang="en-US" sz="1600" dirty="0" smtClean="0">
                <a:latin typeface="+mn-lt"/>
              </a:rPr>
              <a:t>. .	18,300</a:t>
            </a:r>
            <a:endParaRPr lang="en-US" sz="1600" dirty="0">
              <a:latin typeface="+mn-lt"/>
            </a:endParaRPr>
          </a:p>
          <a:p>
            <a:pPr>
              <a:tabLst>
                <a:tab pos="7026275" algn="dec"/>
              </a:tabLst>
            </a:pPr>
            <a:r>
              <a:rPr lang="en-US" sz="1600" dirty="0" smtClean="0">
                <a:latin typeface="+mn-lt"/>
              </a:rPr>
              <a:t>          Delivery </a:t>
            </a:r>
            <a:r>
              <a:rPr lang="en-US" sz="1600" dirty="0">
                <a:latin typeface="+mn-lt"/>
              </a:rPr>
              <a:t>Expenses . . . . . . . . . . . . . . . . . . . . . . . . </a:t>
            </a:r>
            <a:r>
              <a:rPr lang="en-US" sz="1600" dirty="0" smtClean="0">
                <a:latin typeface="+mn-lt"/>
              </a:rPr>
              <a:t>. .	15,000</a:t>
            </a:r>
            <a:endParaRPr lang="en-US" sz="1600" dirty="0">
              <a:latin typeface="+mn-lt"/>
            </a:endParaRPr>
          </a:p>
          <a:p>
            <a:pPr>
              <a:tabLst>
                <a:tab pos="7026275" algn="dec"/>
              </a:tabLst>
            </a:pPr>
            <a:r>
              <a:rPr lang="en-US" sz="1600" dirty="0" smtClean="0">
                <a:latin typeface="+mn-lt"/>
              </a:rPr>
              <a:t>          Excess </a:t>
            </a:r>
            <a:r>
              <a:rPr lang="en-US" sz="1600" dirty="0">
                <a:latin typeface="+mn-lt"/>
              </a:rPr>
              <a:t>of Net Billings to Departments over Costs . </a:t>
            </a:r>
            <a:r>
              <a:rPr lang="en-US" sz="1600" dirty="0" smtClean="0">
                <a:latin typeface="+mn-lt"/>
              </a:rPr>
              <a:t>.	1,750</a:t>
            </a:r>
          </a:p>
          <a:p>
            <a:r>
              <a:rPr lang="en-US" sz="1600" i="1" dirty="0" smtClean="0">
                <a:latin typeface="+mn-lt"/>
              </a:rPr>
              <a:t>Supplies </a:t>
            </a:r>
            <a:r>
              <a:rPr lang="en-US" sz="1600" i="1" dirty="0">
                <a:latin typeface="+mn-lt"/>
              </a:rPr>
              <a:t>Fund:</a:t>
            </a:r>
          </a:p>
          <a:p>
            <a:pPr>
              <a:tabLst>
                <a:tab pos="5999163" algn="dec"/>
              </a:tabLst>
            </a:pPr>
            <a:r>
              <a:rPr lang="en-US" sz="1600" dirty="0">
                <a:latin typeface="+mn-lt"/>
              </a:rPr>
              <a:t>12. </a:t>
            </a:r>
            <a:r>
              <a:rPr lang="en-US" sz="1600" dirty="0" smtClean="0">
                <a:latin typeface="+mn-lt"/>
              </a:rPr>
              <a:t> Excess </a:t>
            </a:r>
            <a:r>
              <a:rPr lang="en-US" sz="1600" dirty="0">
                <a:latin typeface="+mn-lt"/>
              </a:rPr>
              <a:t>of Net Billings to Departments over Costs . . . </a:t>
            </a:r>
            <a:r>
              <a:rPr lang="en-US" sz="1600" dirty="0" smtClean="0">
                <a:latin typeface="+mn-lt"/>
              </a:rPr>
              <a:t>.	1,750</a:t>
            </a:r>
            <a:endParaRPr lang="en-US" sz="1600" dirty="0">
              <a:latin typeface="+mn-lt"/>
            </a:endParaRPr>
          </a:p>
          <a:p>
            <a:pPr>
              <a:tabLst>
                <a:tab pos="7026275" algn="dec"/>
              </a:tabLst>
            </a:pPr>
            <a:r>
              <a:rPr lang="en-US" sz="1600" dirty="0" smtClean="0">
                <a:latin typeface="+mn-lt"/>
              </a:rPr>
              <a:t>          Net </a:t>
            </a:r>
            <a:r>
              <a:rPr lang="en-US" sz="1600" dirty="0">
                <a:latin typeface="+mn-lt"/>
              </a:rPr>
              <a:t>Position—Unrestricted . . . . . . . . . . . . . . . . . . . </a:t>
            </a:r>
            <a:r>
              <a:rPr lang="en-US" sz="1600" dirty="0" smtClean="0">
                <a:latin typeface="+mn-lt"/>
              </a:rPr>
              <a:t>.	1,750</a:t>
            </a:r>
            <a:endParaRPr lang="en-US" sz="1600" b="1" i="1" dirty="0">
              <a:latin typeface="+mn-lt"/>
            </a:endParaRPr>
          </a:p>
        </p:txBody>
      </p:sp>
    </p:spTree>
    <p:extLst>
      <p:ext uri="{BB962C8B-B14F-4D97-AF65-F5344CB8AC3E}">
        <p14:creationId xmlns:p14="http://schemas.microsoft.com/office/powerpoint/2010/main" val="30210351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93159"/>
            <a:ext cx="7407275" cy="990600"/>
          </a:xfrm>
        </p:spPr>
        <p:txBody>
          <a:bodyPr/>
          <a:lstStyle/>
          <a:p>
            <a:r>
              <a:rPr lang="en-US" sz="3200" b="1" dirty="0" smtClean="0"/>
              <a:t>External Financial Reporting of Internal Service Funds</a:t>
            </a:r>
            <a:endParaRPr lang="en-US" sz="3200" b="1" dirty="0"/>
          </a:p>
        </p:txBody>
      </p:sp>
      <p:sp>
        <p:nvSpPr>
          <p:cNvPr id="3" name="Content Placeholder 2"/>
          <p:cNvSpPr>
            <a:spLocks noGrp="1"/>
          </p:cNvSpPr>
          <p:nvPr>
            <p:ph idx="1"/>
          </p:nvPr>
        </p:nvSpPr>
        <p:spPr>
          <a:xfrm>
            <a:off x="368135" y="1387475"/>
            <a:ext cx="7647709" cy="4366554"/>
          </a:xfrm>
        </p:spPr>
        <p:txBody>
          <a:bodyPr/>
          <a:lstStyle/>
          <a:p>
            <a:pPr>
              <a:spcBef>
                <a:spcPts val="1200"/>
              </a:spcBef>
            </a:pPr>
            <a:r>
              <a:rPr lang="en-US" sz="2200" dirty="0" smtClean="0"/>
              <a:t>For </a:t>
            </a:r>
            <a:r>
              <a:rPr lang="en-US" sz="2200" dirty="0"/>
              <a:t>external reporting purposes </a:t>
            </a:r>
            <a:r>
              <a:rPr lang="en-US" sz="2200" dirty="0" smtClean="0"/>
              <a:t>internal service fund financial </a:t>
            </a:r>
            <a:r>
              <a:rPr lang="en-US" sz="2200" dirty="0"/>
              <a:t>information </a:t>
            </a:r>
            <a:r>
              <a:rPr lang="en-US" sz="2200" dirty="0" smtClean="0"/>
              <a:t>is aggregated and </a:t>
            </a:r>
            <a:r>
              <a:rPr lang="en-US" sz="2200" dirty="0"/>
              <a:t>reported as a separate column i</a:t>
            </a:r>
            <a:r>
              <a:rPr lang="en-US" sz="2200" dirty="0" smtClean="0"/>
              <a:t>n </a:t>
            </a:r>
            <a:r>
              <a:rPr lang="en-US" sz="2200" dirty="0"/>
              <a:t>the statement of net </a:t>
            </a:r>
            <a:r>
              <a:rPr lang="en-US" sz="2200" dirty="0" smtClean="0"/>
              <a:t>position—proprietary </a:t>
            </a:r>
            <a:r>
              <a:rPr lang="en-US" sz="2200" dirty="0"/>
              <a:t>funds; statement of revenues, expenses, and changes in net </a:t>
            </a:r>
            <a:r>
              <a:rPr lang="en-US" sz="2200" dirty="0" smtClean="0"/>
              <a:t>position—proprietary </a:t>
            </a:r>
            <a:r>
              <a:rPr lang="en-US" sz="2200" dirty="0"/>
              <a:t>funds; and statement of cash flows—proprietary </a:t>
            </a:r>
            <a:r>
              <a:rPr lang="en-US" sz="2200" dirty="0" smtClean="0"/>
              <a:t>funds.</a:t>
            </a:r>
          </a:p>
          <a:p>
            <a:pPr>
              <a:spcBef>
                <a:spcPts val="1200"/>
              </a:spcBef>
            </a:pPr>
            <a:r>
              <a:rPr lang="en-US" sz="2200" dirty="0"/>
              <a:t>In the government-wide statement of net position and statement of activities, </a:t>
            </a:r>
            <a:r>
              <a:rPr lang="en-US" sz="2200" dirty="0" smtClean="0"/>
              <a:t>internal service </a:t>
            </a:r>
            <a:r>
              <a:rPr lang="en-US" sz="2200" dirty="0"/>
              <a:t>fund financial information </a:t>
            </a:r>
            <a:r>
              <a:rPr lang="en-US" sz="2200" dirty="0" smtClean="0"/>
              <a:t>is </a:t>
            </a:r>
            <a:r>
              <a:rPr lang="en-US" sz="2200" dirty="0"/>
              <a:t>“collapsed” </a:t>
            </a:r>
            <a:r>
              <a:rPr lang="en-US" sz="2200" dirty="0" smtClean="0"/>
              <a:t>and reported in </a:t>
            </a:r>
            <a:r>
              <a:rPr lang="en-US" sz="2200" dirty="0"/>
              <a:t>the Governmental Activities column of both government-wide financial statements, </a:t>
            </a:r>
            <a:r>
              <a:rPr lang="en-US" sz="2200" dirty="0" smtClean="0"/>
              <a:t>unless enterprise </a:t>
            </a:r>
            <a:r>
              <a:rPr lang="en-US" sz="2200" dirty="0"/>
              <a:t>funds are the predominant participants in an internal service fund.</a:t>
            </a:r>
          </a:p>
        </p:txBody>
      </p:sp>
    </p:spTree>
    <p:extLst>
      <p:ext uri="{BB962C8B-B14F-4D97-AF65-F5344CB8AC3E}">
        <p14:creationId xmlns:p14="http://schemas.microsoft.com/office/powerpoint/2010/main" val="9204060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a:solidFill>
                  <a:schemeClr val="bg1"/>
                </a:solidFill>
                <a:latin typeface="+mj-lt"/>
              </a:rPr>
              <a:t>7</a:t>
            </a:r>
            <a:endParaRPr lang="en-US" sz="3200" b="1" dirty="0" smtClean="0">
              <a:solidFill>
                <a:schemeClr val="bg1"/>
              </a:solidFill>
              <a:latin typeface="+mj-lt"/>
            </a:endParaRPr>
          </a:p>
        </p:txBody>
      </p:sp>
      <p:sp>
        <p:nvSpPr>
          <p:cNvPr id="5" name="Title 4"/>
          <p:cNvSpPr>
            <a:spLocks noGrp="1"/>
          </p:cNvSpPr>
          <p:nvPr>
            <p:ph type="title"/>
          </p:nvPr>
        </p:nvSpPr>
        <p:spPr>
          <a:xfrm>
            <a:off x="1520503" y="2247453"/>
            <a:ext cx="4797901" cy="1835505"/>
          </a:xfrm>
        </p:spPr>
        <p:txBody>
          <a:bodyPr/>
          <a:lstStyle/>
          <a:p>
            <a:r>
              <a:rPr lang="en-US" altLang="en-US" sz="2800" b="1" dirty="0"/>
              <a:t>Accounting for the Business-type Activities of State and Local </a:t>
            </a:r>
            <a:r>
              <a:rPr lang="en-US" altLang="en-US" sz="2800" b="1" dirty="0" smtClean="0"/>
              <a:t>Governments</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Dissolution of an Internal Service Fund</a:t>
            </a:r>
            <a:endParaRPr lang="en-US" sz="3200" b="1" dirty="0"/>
          </a:p>
        </p:txBody>
      </p:sp>
      <p:sp>
        <p:nvSpPr>
          <p:cNvPr id="4" name="Explosion 2 3"/>
          <p:cNvSpPr/>
          <p:nvPr/>
        </p:nvSpPr>
        <p:spPr>
          <a:xfrm>
            <a:off x="206297" y="1304693"/>
            <a:ext cx="5698273" cy="208527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62673"/>
                </a:solidFill>
              </a:rPr>
              <a:t>Mission Accomplished!</a:t>
            </a:r>
            <a:endParaRPr lang="en-US" dirty="0">
              <a:solidFill>
                <a:srgbClr val="262673"/>
              </a:solidFill>
            </a:endParaRPr>
          </a:p>
        </p:txBody>
      </p:sp>
      <p:sp>
        <p:nvSpPr>
          <p:cNvPr id="5" name="Explosion 2 4"/>
          <p:cNvSpPr/>
          <p:nvPr/>
        </p:nvSpPr>
        <p:spPr>
          <a:xfrm flipH="1">
            <a:off x="323383" y="3356517"/>
            <a:ext cx="3261732" cy="25090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lumMod val="75000"/>
                  </a:schemeClr>
                </a:solidFill>
              </a:rPr>
              <a:t>Transfer assets to another fund to continue activity</a:t>
            </a:r>
            <a:endParaRPr lang="en-US" sz="1600" dirty="0">
              <a:solidFill>
                <a:schemeClr val="accent2">
                  <a:lumMod val="75000"/>
                </a:schemeClr>
              </a:solidFill>
            </a:endParaRPr>
          </a:p>
        </p:txBody>
      </p:sp>
      <p:sp>
        <p:nvSpPr>
          <p:cNvPr id="6" name="Explosion 2 5"/>
          <p:cNvSpPr/>
          <p:nvPr/>
        </p:nvSpPr>
        <p:spPr>
          <a:xfrm rot="484236">
            <a:off x="3742418" y="3918486"/>
            <a:ext cx="2864232" cy="18781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62673"/>
                </a:solidFill>
              </a:rPr>
              <a:t>Distribute assets to another fund</a:t>
            </a:r>
            <a:endParaRPr lang="en-US" sz="1600" dirty="0">
              <a:solidFill>
                <a:srgbClr val="262673"/>
              </a:solidFill>
            </a:endParaRPr>
          </a:p>
        </p:txBody>
      </p:sp>
      <p:sp>
        <p:nvSpPr>
          <p:cNvPr id="7" name="Explosion 2 6"/>
          <p:cNvSpPr/>
          <p:nvPr/>
        </p:nvSpPr>
        <p:spPr>
          <a:xfrm>
            <a:off x="5352585" y="1427356"/>
            <a:ext cx="2877015" cy="283241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62673"/>
                </a:solidFill>
              </a:rPr>
              <a:t>Convert noncash assets to cash and distribute</a:t>
            </a:r>
            <a:endParaRPr lang="en-US" sz="1600" dirty="0">
              <a:solidFill>
                <a:srgbClr val="262673"/>
              </a:solidFill>
            </a:endParaRPr>
          </a:p>
        </p:txBody>
      </p:sp>
    </p:spTree>
    <p:extLst>
      <p:ext uri="{BB962C8B-B14F-4D97-AF65-F5344CB8AC3E}">
        <p14:creationId xmlns:p14="http://schemas.microsoft.com/office/powerpoint/2010/main" val="27523116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Special Topics: Internal Service Funds</a:t>
            </a:r>
            <a:br>
              <a:rPr lang="en-US" sz="3200" b="1" dirty="0" smtClean="0"/>
            </a:br>
            <a:r>
              <a:rPr lang="en-US" sz="2400" b="1" dirty="0" smtClean="0"/>
              <a:t>(1 of 4)</a:t>
            </a:r>
            <a:endParaRPr lang="en-US" sz="2400" b="1" dirty="0"/>
          </a:p>
        </p:txBody>
      </p:sp>
      <p:sp>
        <p:nvSpPr>
          <p:cNvPr id="3" name="Content Placeholder 2"/>
          <p:cNvSpPr>
            <a:spLocks noGrp="1"/>
          </p:cNvSpPr>
          <p:nvPr>
            <p:ph idx="1"/>
          </p:nvPr>
        </p:nvSpPr>
        <p:spPr/>
        <p:txBody>
          <a:bodyPr/>
          <a:lstStyle/>
          <a:p>
            <a:r>
              <a:rPr lang="en-US" sz="2400" dirty="0" smtClean="0"/>
              <a:t>The fact that internal service funds are operated on a business basis can lead to conflicts between fund managers and legislators.</a:t>
            </a:r>
          </a:p>
          <a:p>
            <a:r>
              <a:rPr lang="en-US" sz="2400" dirty="0" smtClean="0"/>
              <a:t>Legislators may feel that they will lose control of the fund since it will have the ability to generate revenues to cover its operating costs.</a:t>
            </a:r>
          </a:p>
          <a:p>
            <a:r>
              <a:rPr lang="en-US" sz="2400" dirty="0" smtClean="0"/>
              <a:t>The illustration on the following slide shows that the legislature still retains control through the budgets of the funds that use the services of the internal service fund.</a:t>
            </a:r>
          </a:p>
        </p:txBody>
      </p:sp>
    </p:spTree>
    <p:extLst>
      <p:ext uri="{BB962C8B-B14F-4D97-AF65-F5344CB8AC3E}">
        <p14:creationId xmlns:p14="http://schemas.microsoft.com/office/powerpoint/2010/main" val="6304738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Special Topics: Internal Service Funds</a:t>
            </a:r>
            <a:br>
              <a:rPr lang="en-US" sz="3200" b="1" dirty="0" smtClean="0"/>
            </a:br>
            <a:r>
              <a:rPr lang="en-US" sz="2400" b="1" dirty="0" smtClean="0"/>
              <a:t>(2 of 4)</a:t>
            </a:r>
            <a:endParaRPr lang="en-US" sz="2400" b="1" dirty="0"/>
          </a:p>
        </p:txBody>
      </p:sp>
      <p:sp>
        <p:nvSpPr>
          <p:cNvPr id="4" name="Rectangle 3"/>
          <p:cNvSpPr/>
          <p:nvPr/>
        </p:nvSpPr>
        <p:spPr>
          <a:xfrm>
            <a:off x="3245006" y="1494263"/>
            <a:ext cx="168383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lumMod val="50000"/>
                  </a:schemeClr>
                </a:solidFill>
              </a:rPr>
              <a:t>Legislative </a:t>
            </a:r>
            <a:r>
              <a:rPr lang="en-US" sz="1600" dirty="0">
                <a:solidFill>
                  <a:schemeClr val="bg2">
                    <a:lumMod val="50000"/>
                  </a:schemeClr>
                </a:solidFill>
              </a:rPr>
              <a:t>b</a:t>
            </a:r>
            <a:r>
              <a:rPr lang="en-US" sz="1600" dirty="0" smtClean="0">
                <a:solidFill>
                  <a:schemeClr val="bg2">
                    <a:lumMod val="50000"/>
                  </a:schemeClr>
                </a:solidFill>
              </a:rPr>
              <a:t>ody</a:t>
            </a:r>
            <a:endParaRPr lang="en-US" sz="1600" dirty="0">
              <a:solidFill>
                <a:schemeClr val="bg2">
                  <a:lumMod val="50000"/>
                </a:schemeClr>
              </a:solidFill>
            </a:endParaRPr>
          </a:p>
        </p:txBody>
      </p:sp>
      <p:sp>
        <p:nvSpPr>
          <p:cNvPr id="5" name="Rectangle 4"/>
          <p:cNvSpPr/>
          <p:nvPr/>
        </p:nvSpPr>
        <p:spPr>
          <a:xfrm>
            <a:off x="2865863" y="2408662"/>
            <a:ext cx="2464420" cy="1159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lumMod val="50000"/>
                  </a:schemeClr>
                </a:solidFill>
              </a:rPr>
              <a:t>General and other budgetary funds</a:t>
            </a:r>
          </a:p>
          <a:p>
            <a:pPr algn="ctr"/>
            <a:endParaRPr lang="en-US" sz="1600" dirty="0">
              <a:solidFill>
                <a:schemeClr val="bg2">
                  <a:lumMod val="50000"/>
                </a:schemeClr>
              </a:solidFill>
            </a:endParaRPr>
          </a:p>
          <a:p>
            <a:pPr algn="ctr"/>
            <a:r>
              <a:rPr lang="en-US" sz="1600" dirty="0" smtClean="0">
                <a:solidFill>
                  <a:schemeClr val="bg2">
                    <a:lumMod val="50000"/>
                  </a:schemeClr>
                </a:solidFill>
              </a:rPr>
              <a:t>Departments/Programs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65" y="3836022"/>
            <a:ext cx="2351391" cy="128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646" y="3847173"/>
            <a:ext cx="2351391" cy="128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7065" y="3847173"/>
            <a:ext cx="2351392" cy="338554"/>
          </a:xfrm>
          <a:prstGeom prst="rect">
            <a:avLst/>
          </a:prstGeom>
          <a:noFill/>
        </p:spPr>
        <p:txBody>
          <a:bodyPr wrap="square" rtlCol="0">
            <a:spAutoFit/>
          </a:bodyPr>
          <a:lstStyle/>
          <a:p>
            <a:pPr algn="ctr"/>
            <a:r>
              <a:rPr lang="en-US" sz="1600" dirty="0" smtClean="0">
                <a:solidFill>
                  <a:schemeClr val="bg2">
                    <a:lumMod val="50000"/>
                  </a:schemeClr>
                </a:solidFill>
                <a:latin typeface="+mn-lt"/>
              </a:rPr>
              <a:t>Proprietary funds</a:t>
            </a:r>
          </a:p>
        </p:txBody>
      </p:sp>
      <p:sp>
        <p:nvSpPr>
          <p:cNvPr id="7" name="TextBox 6"/>
          <p:cNvSpPr txBox="1"/>
          <p:nvPr/>
        </p:nvSpPr>
        <p:spPr>
          <a:xfrm>
            <a:off x="837065" y="4301467"/>
            <a:ext cx="1076059" cy="830997"/>
          </a:xfrm>
          <a:prstGeom prst="rect">
            <a:avLst/>
          </a:prstGeom>
          <a:noFill/>
        </p:spPr>
        <p:txBody>
          <a:bodyPr wrap="square" rtlCol="0">
            <a:spAutoFit/>
          </a:bodyPr>
          <a:lstStyle/>
          <a:p>
            <a:pPr algn="ctr"/>
            <a:r>
              <a:rPr lang="en-US" sz="1600" dirty="0" smtClean="0">
                <a:solidFill>
                  <a:schemeClr val="bg2">
                    <a:lumMod val="50000"/>
                  </a:schemeClr>
                </a:solidFill>
                <a:latin typeface="+mn-lt"/>
              </a:rPr>
              <a:t>Internal service funds</a:t>
            </a:r>
            <a:endParaRPr lang="en-US" sz="1600" dirty="0">
              <a:solidFill>
                <a:schemeClr val="bg2">
                  <a:lumMod val="50000"/>
                </a:schemeClr>
              </a:solidFill>
              <a:latin typeface="+mn-lt"/>
            </a:endParaRPr>
          </a:p>
        </p:txBody>
      </p:sp>
      <p:sp>
        <p:nvSpPr>
          <p:cNvPr id="10" name="TextBox 9"/>
          <p:cNvSpPr txBox="1"/>
          <p:nvPr/>
        </p:nvSpPr>
        <p:spPr>
          <a:xfrm>
            <a:off x="2069311" y="4479984"/>
            <a:ext cx="1175695" cy="584775"/>
          </a:xfrm>
          <a:prstGeom prst="rect">
            <a:avLst/>
          </a:prstGeom>
          <a:noFill/>
        </p:spPr>
        <p:txBody>
          <a:bodyPr wrap="square" rtlCol="0">
            <a:spAutoFit/>
          </a:bodyPr>
          <a:lstStyle/>
          <a:p>
            <a:pPr algn="ctr"/>
            <a:r>
              <a:rPr lang="en-US" sz="1600" dirty="0" smtClean="0">
                <a:solidFill>
                  <a:schemeClr val="bg2">
                    <a:lumMod val="50000"/>
                  </a:schemeClr>
                </a:solidFill>
                <a:latin typeface="+mn-lt"/>
              </a:rPr>
              <a:t>Enterprise funds</a:t>
            </a:r>
            <a:endParaRPr lang="en-US" sz="1600" dirty="0">
              <a:solidFill>
                <a:schemeClr val="bg2">
                  <a:lumMod val="50000"/>
                </a:schemeClr>
              </a:solidFill>
              <a:latin typeface="+mn-lt"/>
            </a:endParaRPr>
          </a:p>
        </p:txBody>
      </p:sp>
      <p:sp>
        <p:nvSpPr>
          <p:cNvPr id="8" name="TextBox 7"/>
          <p:cNvSpPr txBox="1"/>
          <p:nvPr/>
        </p:nvSpPr>
        <p:spPr>
          <a:xfrm>
            <a:off x="5073804" y="3972104"/>
            <a:ext cx="2351391" cy="929485"/>
          </a:xfrm>
          <a:prstGeom prst="rect">
            <a:avLst/>
          </a:prstGeom>
          <a:noFill/>
        </p:spPr>
        <p:txBody>
          <a:bodyPr wrap="square" rtlCol="0">
            <a:spAutoFit/>
          </a:bodyPr>
          <a:lstStyle/>
          <a:p>
            <a:pPr algn="ctr"/>
            <a:r>
              <a:rPr lang="en-US" sz="1600" dirty="0" smtClean="0">
                <a:solidFill>
                  <a:schemeClr val="bg2">
                    <a:lumMod val="50000"/>
                  </a:schemeClr>
                </a:solidFill>
                <a:latin typeface="+mn-lt"/>
              </a:rPr>
              <a:t>Employees</a:t>
            </a:r>
          </a:p>
          <a:p>
            <a:pPr algn="ctr"/>
            <a:r>
              <a:rPr lang="en-US" sz="1600" dirty="0" smtClean="0">
                <a:solidFill>
                  <a:schemeClr val="bg2">
                    <a:lumMod val="50000"/>
                  </a:schemeClr>
                </a:solidFill>
                <a:latin typeface="+mn-lt"/>
              </a:rPr>
              <a:t>External Contractors</a:t>
            </a:r>
          </a:p>
          <a:p>
            <a:pPr algn="ctr"/>
            <a:r>
              <a:rPr lang="en-US" sz="1600" dirty="0" smtClean="0">
                <a:solidFill>
                  <a:schemeClr val="bg2">
                    <a:lumMod val="50000"/>
                  </a:schemeClr>
                </a:solidFill>
                <a:latin typeface="+mn-lt"/>
              </a:rPr>
              <a:t>Suppliers</a:t>
            </a:r>
            <a:endParaRPr lang="en-US" sz="1600" dirty="0">
              <a:solidFill>
                <a:schemeClr val="bg2">
                  <a:lumMod val="50000"/>
                </a:schemeClr>
              </a:solidFill>
              <a:latin typeface="+mn-lt"/>
            </a:endParaRPr>
          </a:p>
        </p:txBody>
      </p:sp>
      <p:cxnSp>
        <p:nvCxnSpPr>
          <p:cNvPr id="11" name="Straight Connector 10"/>
          <p:cNvCxnSpPr/>
          <p:nvPr/>
        </p:nvCxnSpPr>
        <p:spPr>
          <a:xfrm>
            <a:off x="2999678" y="3066585"/>
            <a:ext cx="20741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59366" y="4185727"/>
            <a:ext cx="19403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3778981" y="1943211"/>
            <a:ext cx="615882" cy="465451"/>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1800000">
            <a:off x="2121494" y="2875923"/>
            <a:ext cx="600436" cy="986440"/>
          </a:xfrm>
          <a:prstGeom prst="downArrow">
            <a:avLst>
              <a:gd name="adj1" fmla="val 50000"/>
              <a:gd name="adj2" fmla="val 4998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Right Arrow 17"/>
          <p:cNvSpPr/>
          <p:nvPr/>
        </p:nvSpPr>
        <p:spPr>
          <a:xfrm>
            <a:off x="3245006" y="4162619"/>
            <a:ext cx="1683833" cy="609751"/>
          </a:xfrm>
          <a:prstGeom prst="lef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p:cNvSpPr/>
          <p:nvPr/>
        </p:nvSpPr>
        <p:spPr>
          <a:xfrm>
            <a:off x="1703836" y="4470043"/>
            <a:ext cx="499219" cy="322216"/>
          </a:xfrm>
          <a:prstGeom prst="lef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eft Arrow Callout 19"/>
          <p:cNvSpPr/>
          <p:nvPr/>
        </p:nvSpPr>
        <p:spPr>
          <a:xfrm>
            <a:off x="4650778" y="1964537"/>
            <a:ext cx="2430246" cy="34908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lumMod val="50000"/>
                  </a:schemeClr>
                </a:solidFill>
              </a:rPr>
              <a:t>Appropriations</a:t>
            </a:r>
            <a:endParaRPr lang="en-US" sz="1600" dirty="0">
              <a:solidFill>
                <a:schemeClr val="bg2">
                  <a:lumMod val="50000"/>
                </a:schemeClr>
              </a:solidFill>
            </a:endParaRPr>
          </a:p>
        </p:txBody>
      </p:sp>
      <p:sp>
        <p:nvSpPr>
          <p:cNvPr id="21" name="TextBox 20"/>
          <p:cNvSpPr txBox="1"/>
          <p:nvPr/>
        </p:nvSpPr>
        <p:spPr>
          <a:xfrm>
            <a:off x="457201" y="3081219"/>
            <a:ext cx="1736610" cy="707886"/>
          </a:xfrm>
          <a:prstGeom prst="rect">
            <a:avLst/>
          </a:prstGeom>
          <a:noFill/>
        </p:spPr>
        <p:txBody>
          <a:bodyPr wrap="square" rtlCol="0">
            <a:spAutoFit/>
          </a:bodyPr>
          <a:lstStyle/>
          <a:p>
            <a:r>
              <a:rPr lang="en-US" sz="2000" dirty="0" smtClean="0">
                <a:solidFill>
                  <a:schemeClr val="bg2">
                    <a:lumMod val="50000"/>
                  </a:schemeClr>
                </a:solidFill>
                <a:latin typeface="+mn-lt"/>
              </a:rPr>
              <a:t>Internal Expenditures</a:t>
            </a:r>
            <a:endParaRPr lang="en-US" sz="2000" dirty="0">
              <a:solidFill>
                <a:schemeClr val="bg2">
                  <a:lumMod val="50000"/>
                </a:schemeClr>
              </a:solidFill>
              <a:latin typeface="+mn-lt"/>
            </a:endParaRPr>
          </a:p>
        </p:txBody>
      </p:sp>
      <p:sp>
        <p:nvSpPr>
          <p:cNvPr id="22" name="TextBox 21"/>
          <p:cNvSpPr txBox="1"/>
          <p:nvPr/>
        </p:nvSpPr>
        <p:spPr>
          <a:xfrm>
            <a:off x="6362333" y="3139287"/>
            <a:ext cx="1792232" cy="707886"/>
          </a:xfrm>
          <a:prstGeom prst="rect">
            <a:avLst/>
          </a:prstGeom>
          <a:noFill/>
        </p:spPr>
        <p:txBody>
          <a:bodyPr wrap="square" rtlCol="0">
            <a:spAutoFit/>
          </a:bodyPr>
          <a:lstStyle/>
          <a:p>
            <a:r>
              <a:rPr lang="en-US" sz="2000" dirty="0" smtClean="0">
                <a:solidFill>
                  <a:schemeClr val="bg2">
                    <a:lumMod val="50000"/>
                  </a:schemeClr>
                </a:solidFill>
                <a:latin typeface="+mn-lt"/>
              </a:rPr>
              <a:t>External Expenditures</a:t>
            </a:r>
            <a:endParaRPr lang="en-US" sz="2000" dirty="0">
              <a:solidFill>
                <a:schemeClr val="bg2">
                  <a:lumMod val="50000"/>
                </a:schemeClr>
              </a:solidFill>
              <a:latin typeface="+mn-l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80000">
            <a:off x="5394040" y="2907439"/>
            <a:ext cx="7747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4298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Special Topics: Internal Service Funds</a:t>
            </a:r>
            <a:br>
              <a:rPr lang="en-US" sz="3200" dirty="0"/>
            </a:br>
            <a:r>
              <a:rPr lang="en-US" sz="2400" dirty="0">
                <a:solidFill>
                  <a:srgbClr val="000000"/>
                </a:solidFill>
              </a:rPr>
              <a:t>(3 of 4)</a:t>
            </a:r>
            <a:endParaRPr lang="en-US" sz="2400" dirty="0"/>
          </a:p>
        </p:txBody>
      </p:sp>
      <p:sp>
        <p:nvSpPr>
          <p:cNvPr id="5" name="Content Placeholder 4"/>
          <p:cNvSpPr>
            <a:spLocks noGrp="1"/>
          </p:cNvSpPr>
          <p:nvPr>
            <p:ph idx="1"/>
          </p:nvPr>
        </p:nvSpPr>
        <p:spPr/>
        <p:txBody>
          <a:bodyPr/>
          <a:lstStyle/>
          <a:p>
            <a:pPr marL="285750" indent="-285750">
              <a:buSzPct val="100000"/>
              <a:buFont typeface="Arial" panose="020B0604020202020204" pitchFamily="34" charset="0"/>
              <a:buChar char="•"/>
            </a:pPr>
            <a:r>
              <a:rPr lang="en-US" sz="2400" dirty="0"/>
              <a:t>Internal service funds may be used to produce products, such as printed materials or asphalt.</a:t>
            </a:r>
          </a:p>
          <a:p>
            <a:pPr marL="285750" indent="-285750">
              <a:buSzPct val="100000"/>
              <a:buFont typeface="Arial" panose="020B0604020202020204" pitchFamily="34" charset="0"/>
              <a:buChar char="•"/>
            </a:pPr>
            <a:r>
              <a:rPr lang="en-US" sz="2400" dirty="0"/>
              <a:t>Depending on the type of manufacturing process, the fund should have the appropriate type of cost accounts.</a:t>
            </a:r>
          </a:p>
          <a:p>
            <a:pPr marL="285750" indent="-285750">
              <a:buSzPct val="100000"/>
              <a:buFont typeface="Arial" panose="020B0604020202020204" pitchFamily="34" charset="0"/>
              <a:buChar char="•"/>
            </a:pPr>
            <a:r>
              <a:rPr lang="en-US" sz="2400" dirty="0"/>
              <a:t>As in an investor-owned manufacturing environment, cost standards should be developed and variance analysis performed. </a:t>
            </a:r>
            <a:r>
              <a:rPr lang="en-US" sz="2400" b="1" i="1" dirty="0"/>
              <a:t>                                                                                           </a:t>
            </a:r>
          </a:p>
        </p:txBody>
      </p:sp>
    </p:spTree>
    <p:extLst>
      <p:ext uri="{BB962C8B-B14F-4D97-AF65-F5344CB8AC3E}">
        <p14:creationId xmlns:p14="http://schemas.microsoft.com/office/powerpoint/2010/main" val="21902032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Special Topics: Internal Service </a:t>
            </a:r>
            <a:r>
              <a:rPr lang="en-US" sz="3200" b="1" dirty="0"/>
              <a:t>Funds</a:t>
            </a:r>
            <a:br>
              <a:rPr lang="en-US" sz="3200" b="1" dirty="0"/>
            </a:br>
            <a:r>
              <a:rPr lang="en-US" sz="2400" b="1" dirty="0" smtClean="0"/>
              <a:t>(4 </a:t>
            </a:r>
            <a:r>
              <a:rPr lang="en-US" sz="2400" b="1" dirty="0"/>
              <a:t>of 4)</a:t>
            </a:r>
          </a:p>
        </p:txBody>
      </p:sp>
      <p:sp>
        <p:nvSpPr>
          <p:cNvPr id="3" name="Content Placeholder 2"/>
          <p:cNvSpPr>
            <a:spLocks noGrp="1"/>
          </p:cNvSpPr>
          <p:nvPr>
            <p:ph idx="1"/>
          </p:nvPr>
        </p:nvSpPr>
        <p:spPr/>
        <p:txBody>
          <a:bodyPr/>
          <a:lstStyle/>
          <a:p>
            <a:pPr>
              <a:spcBef>
                <a:spcPts val="1200"/>
              </a:spcBef>
            </a:pPr>
            <a:r>
              <a:rPr lang="en-US" sz="2400" dirty="0" smtClean="0"/>
              <a:t>Internal service funds are also used to finance risk management, equipment purchases and operations, and other functions.</a:t>
            </a:r>
          </a:p>
          <a:p>
            <a:pPr>
              <a:spcBef>
                <a:spcPts val="1200"/>
              </a:spcBef>
            </a:pPr>
            <a:r>
              <a:rPr lang="en-US" sz="2400" dirty="0" smtClean="0"/>
              <a:t>Risk management internal service funds are subject to the same basic guidelines as public entity risk pools.</a:t>
            </a:r>
          </a:p>
          <a:p>
            <a:pPr>
              <a:spcBef>
                <a:spcPts val="1200"/>
              </a:spcBef>
            </a:pPr>
            <a:r>
              <a:rPr lang="en-US" sz="2400" dirty="0" smtClean="0"/>
              <a:t>Charges to the other funds benefiting from the risk management fund should be sufficient to cover claim expenses and may include amounts to provide a cushion for future catastrophic losses.</a:t>
            </a:r>
            <a:endParaRPr lang="en-US" sz="2400" dirty="0"/>
          </a:p>
        </p:txBody>
      </p:sp>
    </p:spTree>
    <p:extLst>
      <p:ext uri="{BB962C8B-B14F-4D97-AF65-F5344CB8AC3E}">
        <p14:creationId xmlns:p14="http://schemas.microsoft.com/office/powerpoint/2010/main" val="12774499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Enterprise Funds</a:t>
            </a:r>
            <a:br>
              <a:rPr lang="en-US" sz="3200" b="1" dirty="0" smtClean="0"/>
            </a:br>
            <a:r>
              <a:rPr lang="en-US" sz="2400" b="1" dirty="0" smtClean="0">
                <a:solidFill>
                  <a:srgbClr val="000000"/>
                </a:solidFill>
              </a:rPr>
              <a:t>(1 </a:t>
            </a:r>
            <a:r>
              <a:rPr lang="en-US" sz="2400" b="1" dirty="0">
                <a:solidFill>
                  <a:srgbClr val="000000"/>
                </a:solidFill>
              </a:rPr>
              <a:t>of </a:t>
            </a:r>
            <a:r>
              <a:rPr lang="en-US" sz="2400" b="1" dirty="0" smtClean="0">
                <a:solidFill>
                  <a:srgbClr val="000000"/>
                </a:solidFill>
              </a:rPr>
              <a:t>2)</a:t>
            </a:r>
            <a:endParaRPr lang="en-US" sz="3200" b="1" dirty="0"/>
          </a:p>
        </p:txBody>
      </p:sp>
      <p:sp>
        <p:nvSpPr>
          <p:cNvPr id="3" name="Rectangle 2"/>
          <p:cNvSpPr/>
          <p:nvPr/>
        </p:nvSpPr>
        <p:spPr>
          <a:xfrm>
            <a:off x="457199" y="1406091"/>
            <a:ext cx="7326351" cy="338554"/>
          </a:xfrm>
          <a:prstGeom prst="rect">
            <a:avLst/>
          </a:prstGeom>
        </p:spPr>
        <p:txBody>
          <a:bodyPr wrap="square">
            <a:spAutoFit/>
          </a:bodyPr>
          <a:lstStyle/>
          <a:p>
            <a:r>
              <a:rPr lang="en-US" sz="1600" b="1" i="1" dirty="0" smtClean="0">
                <a:latin typeface="+mn-lt"/>
              </a:rPr>
              <a:t>                                                                                               </a:t>
            </a:r>
            <a:endParaRPr lang="en-US" sz="1600" b="1" i="1" dirty="0">
              <a:latin typeface="+mn-lt"/>
            </a:endParaRPr>
          </a:p>
        </p:txBody>
      </p:sp>
      <p:graphicFrame>
        <p:nvGraphicFramePr>
          <p:cNvPr id="4" name="Diagram 3"/>
          <p:cNvGraphicFramePr/>
          <p:nvPr>
            <p:extLst>
              <p:ext uri="{D42A27DB-BD31-4B8C-83A1-F6EECF244321}">
                <p14:modId xmlns:p14="http://schemas.microsoft.com/office/powerpoint/2010/main" val="2897231825"/>
              </p:ext>
            </p:extLst>
          </p:nvPr>
        </p:nvGraphicFramePr>
        <p:xfrm>
          <a:off x="457199" y="1406091"/>
          <a:ext cx="7176977" cy="437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137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Enterprise </a:t>
            </a:r>
            <a:r>
              <a:rPr lang="en-US" sz="3200" dirty="0" smtClean="0"/>
              <a:t>Funds</a:t>
            </a:r>
            <a:r>
              <a:rPr lang="en-US" dirty="0" smtClean="0"/>
              <a:t/>
            </a:r>
            <a:br>
              <a:rPr lang="en-US" dirty="0" smtClean="0"/>
            </a:br>
            <a:r>
              <a:rPr lang="en-US" sz="2400" b="1" dirty="0" smtClean="0">
                <a:solidFill>
                  <a:srgbClr val="000000"/>
                </a:solidFill>
              </a:rPr>
              <a:t>(2 </a:t>
            </a:r>
            <a:r>
              <a:rPr lang="en-US" sz="2400" b="1" dirty="0">
                <a:solidFill>
                  <a:srgbClr val="000000"/>
                </a:solidFill>
              </a:rPr>
              <a:t>of </a:t>
            </a:r>
            <a:r>
              <a:rPr lang="en-US" sz="2400" b="1" dirty="0" smtClean="0">
                <a:solidFill>
                  <a:srgbClr val="000000"/>
                </a:solidFill>
              </a:rPr>
              <a:t>2)</a:t>
            </a:r>
            <a:endParaRPr lang="en-US" sz="3200" b="1" dirty="0"/>
          </a:p>
        </p:txBody>
      </p:sp>
      <p:sp>
        <p:nvSpPr>
          <p:cNvPr id="3" name="Content Placeholder 2"/>
          <p:cNvSpPr>
            <a:spLocks noGrp="1"/>
          </p:cNvSpPr>
          <p:nvPr>
            <p:ph idx="1"/>
          </p:nvPr>
        </p:nvSpPr>
        <p:spPr/>
        <p:txBody>
          <a:bodyPr/>
          <a:lstStyle/>
          <a:p>
            <a:pPr>
              <a:spcBef>
                <a:spcPts val="1200"/>
              </a:spcBef>
            </a:pPr>
            <a:r>
              <a:rPr lang="en-US" sz="2400" dirty="0" smtClean="0"/>
              <a:t>Enterprise </a:t>
            </a:r>
            <a:r>
              <a:rPr lang="en-US" sz="2400" dirty="0"/>
              <a:t>funds use the accrual basis of accounting, and include all assets used in the activity, as well as any long-term debt to be serviced by the fund</a:t>
            </a:r>
            <a:r>
              <a:rPr lang="en-US" sz="2400" dirty="0" smtClean="0"/>
              <a:t>.</a:t>
            </a:r>
            <a:endParaRPr lang="en-US" sz="2400" dirty="0"/>
          </a:p>
          <a:p>
            <a:pPr>
              <a:spcBef>
                <a:spcPts val="1200"/>
              </a:spcBef>
            </a:pPr>
            <a:r>
              <a:rPr lang="en-US" sz="2400" dirty="0"/>
              <a:t>Governmental business-type activities generally have investor-owned counterparts, and can take advantage of the accounting structures developed in the private sector</a:t>
            </a:r>
            <a:r>
              <a:rPr lang="en-US" sz="2400" dirty="0" smtClean="0"/>
              <a:t>.</a:t>
            </a:r>
          </a:p>
          <a:p>
            <a:pPr>
              <a:spcBef>
                <a:spcPts val="1200"/>
              </a:spcBef>
            </a:pPr>
            <a:r>
              <a:rPr lang="en-US" sz="2400" dirty="0"/>
              <a:t>Public utilities are the most common example of enterprise funds.</a:t>
            </a:r>
          </a:p>
        </p:txBody>
      </p:sp>
    </p:spTree>
    <p:extLst>
      <p:ext uri="{BB962C8B-B14F-4D97-AF65-F5344CB8AC3E}">
        <p14:creationId xmlns:p14="http://schemas.microsoft.com/office/powerpoint/2010/main" val="27222153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Utility Fund</a:t>
            </a:r>
            <a:endParaRPr lang="en-US" sz="3200" b="1" dirty="0"/>
          </a:p>
        </p:txBody>
      </p:sp>
      <p:sp>
        <p:nvSpPr>
          <p:cNvPr id="3" name="Content Placeholder 2"/>
          <p:cNvSpPr>
            <a:spLocks noGrp="1"/>
          </p:cNvSpPr>
          <p:nvPr>
            <p:ph idx="1"/>
          </p:nvPr>
        </p:nvSpPr>
        <p:spPr/>
        <p:txBody>
          <a:bodyPr/>
          <a:lstStyle/>
          <a:p>
            <a:pPr>
              <a:spcBef>
                <a:spcPts val="1200"/>
              </a:spcBef>
            </a:pPr>
            <a:r>
              <a:rPr lang="en-US" sz="2400" dirty="0" smtClean="0"/>
              <a:t>A water utility fund is used to illustrate financial reporting for an enterprise fund. </a:t>
            </a:r>
            <a:endParaRPr lang="en-US" sz="2400" dirty="0"/>
          </a:p>
          <a:p>
            <a:pPr>
              <a:spcBef>
                <a:spcPts val="1200"/>
              </a:spcBef>
            </a:pPr>
            <a:r>
              <a:rPr lang="en-US" sz="2400" dirty="0" smtClean="0"/>
              <a:t>These funds are subject to regulations by </a:t>
            </a:r>
            <a:r>
              <a:rPr lang="en-US" sz="2400" dirty="0"/>
              <a:t>the National </a:t>
            </a:r>
            <a:r>
              <a:rPr lang="en-US" sz="2400" dirty="0" smtClean="0"/>
              <a:t>Association of </a:t>
            </a:r>
            <a:r>
              <a:rPr lang="en-US" sz="2400" dirty="0"/>
              <a:t>Regulatory Utility Commissioners (NARUC) and Federal Energy </a:t>
            </a:r>
            <a:r>
              <a:rPr lang="en-US" sz="2400" dirty="0" smtClean="0"/>
              <a:t>Regulatory Commission </a:t>
            </a:r>
            <a:r>
              <a:rPr lang="en-US" sz="2400" dirty="0"/>
              <a:t>(FERC</a:t>
            </a:r>
            <a:r>
              <a:rPr lang="en-US" sz="2400" dirty="0" smtClean="0"/>
              <a:t>).</a:t>
            </a:r>
          </a:p>
          <a:p>
            <a:pPr>
              <a:spcBef>
                <a:spcPts val="1200"/>
              </a:spcBef>
            </a:pPr>
            <a:r>
              <a:rPr lang="en-US" sz="2400" dirty="0" smtClean="0"/>
              <a:t>In part because of this regulation, some unique terminology is used in accounting and financial reporting for utilities.</a:t>
            </a:r>
            <a:endParaRPr lang="en-US" sz="2400" dirty="0"/>
          </a:p>
        </p:txBody>
      </p:sp>
    </p:spTree>
    <p:extLst>
      <p:ext uri="{BB962C8B-B14F-4D97-AF65-F5344CB8AC3E}">
        <p14:creationId xmlns:p14="http://schemas.microsoft.com/office/powerpoint/2010/main" val="27794043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Utility Terminology</a:t>
            </a:r>
            <a:br>
              <a:rPr lang="en-US" sz="3200" b="1" dirty="0" smtClean="0"/>
            </a:br>
            <a:r>
              <a:rPr lang="en-US" sz="2400" b="1" dirty="0" smtClean="0">
                <a:solidFill>
                  <a:srgbClr val="000000"/>
                </a:solidFill>
              </a:rPr>
              <a:t>(1 </a:t>
            </a:r>
            <a:r>
              <a:rPr lang="en-US" sz="2400" b="1" dirty="0">
                <a:solidFill>
                  <a:srgbClr val="000000"/>
                </a:solidFill>
              </a:rPr>
              <a:t>of </a:t>
            </a:r>
            <a:r>
              <a:rPr lang="en-US" sz="2400" b="1" dirty="0" smtClean="0">
                <a:solidFill>
                  <a:srgbClr val="000000"/>
                </a:solidFill>
              </a:rPr>
              <a:t>3)</a:t>
            </a:r>
            <a:endParaRPr lang="en-US" sz="3200" b="1" dirty="0"/>
          </a:p>
        </p:txBody>
      </p:sp>
      <p:graphicFrame>
        <p:nvGraphicFramePr>
          <p:cNvPr id="3" name="Diagram 2"/>
          <p:cNvGraphicFramePr/>
          <p:nvPr>
            <p:extLst>
              <p:ext uri="{D42A27DB-BD31-4B8C-83A1-F6EECF244321}">
                <p14:modId xmlns:p14="http://schemas.microsoft.com/office/powerpoint/2010/main" val="3620992487"/>
              </p:ext>
            </p:extLst>
          </p:nvPr>
        </p:nvGraphicFramePr>
        <p:xfrm>
          <a:off x="489098" y="1649375"/>
          <a:ext cx="725140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7072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Utility Terminology</a:t>
            </a:r>
            <a:br>
              <a:rPr lang="en-US" sz="3200" b="1" dirty="0" smtClean="0"/>
            </a:br>
            <a:r>
              <a:rPr lang="en-US" sz="2400" b="1" dirty="0">
                <a:solidFill>
                  <a:srgbClr val="000000"/>
                </a:solidFill>
              </a:rPr>
              <a:t>(2 of </a:t>
            </a:r>
            <a:r>
              <a:rPr lang="en-US" sz="2400" b="1" dirty="0" smtClean="0">
                <a:solidFill>
                  <a:srgbClr val="000000"/>
                </a:solidFill>
              </a:rPr>
              <a:t>3)</a:t>
            </a:r>
            <a:endParaRPr lang="en-US" sz="3200" b="1" dirty="0"/>
          </a:p>
        </p:txBody>
      </p:sp>
      <p:graphicFrame>
        <p:nvGraphicFramePr>
          <p:cNvPr id="3" name="Diagram 2"/>
          <p:cNvGraphicFramePr/>
          <p:nvPr>
            <p:extLst>
              <p:ext uri="{D42A27DB-BD31-4B8C-83A1-F6EECF244321}">
                <p14:modId xmlns:p14="http://schemas.microsoft.com/office/powerpoint/2010/main" val="3927799300"/>
              </p:ext>
            </p:extLst>
          </p:nvPr>
        </p:nvGraphicFramePr>
        <p:xfrm>
          <a:off x="489098" y="1568303"/>
          <a:ext cx="725140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3375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85389"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4" name="Title 3"/>
          <p:cNvSpPr>
            <a:spLocks noGrp="1"/>
          </p:cNvSpPr>
          <p:nvPr>
            <p:ph type="title"/>
          </p:nvPr>
        </p:nvSpPr>
        <p:spPr/>
        <p:txBody>
          <a:bodyPr/>
          <a:lstStyle/>
          <a:p>
            <a:pPr>
              <a:defRPr/>
            </a:pPr>
            <a:r>
              <a:rPr lang="en-US" altLang="en-US" sz="3200" dirty="0"/>
              <a:t>Learning Objectives</a:t>
            </a:r>
            <a:br>
              <a:rPr lang="en-US" altLang="en-US" sz="3200" dirty="0"/>
            </a:br>
            <a:r>
              <a:rPr lang="en-US" altLang="en-US" sz="2400" dirty="0"/>
              <a:t>(1 of 2</a:t>
            </a:r>
            <a:r>
              <a:rPr lang="en-US" altLang="en-US" sz="2400" dirty="0" smtClean="0"/>
              <a:t>)</a:t>
            </a:r>
            <a:endParaRPr lang="en-US" dirty="0"/>
          </a:p>
        </p:txBody>
      </p:sp>
      <p:sp>
        <p:nvSpPr>
          <p:cNvPr id="6" name="Content Placeholder 5"/>
          <p:cNvSpPr>
            <a:spLocks noGrp="1"/>
          </p:cNvSpPr>
          <p:nvPr>
            <p:ph idx="1"/>
          </p:nvPr>
        </p:nvSpPr>
        <p:spPr/>
        <p:txBody>
          <a:bodyPr/>
          <a:lstStyle/>
          <a:p>
            <a:pPr marL="909638" indent="-909638">
              <a:buNone/>
            </a:pPr>
            <a:r>
              <a:rPr lang="en-US" sz="2400" dirty="0"/>
              <a:t>7-1	</a:t>
            </a:r>
            <a:r>
              <a:rPr lang="en-US" sz="2400" dirty="0" smtClean="0"/>
              <a:t>Describe </a:t>
            </a:r>
            <a:r>
              <a:rPr lang="en-US" sz="2400" dirty="0"/>
              <a:t>the characteristics and financial </a:t>
            </a:r>
            <a:r>
              <a:rPr lang="en-US" sz="2400" dirty="0" smtClean="0"/>
              <a:t>reporting </a:t>
            </a:r>
            <a:r>
              <a:rPr lang="en-US" sz="2400" dirty="0"/>
              <a:t>requirements of proprietary funds.</a:t>
            </a:r>
          </a:p>
          <a:p>
            <a:pPr marL="909638" indent="-909638">
              <a:buNone/>
            </a:pPr>
            <a:r>
              <a:rPr lang="en-US" sz="2400" dirty="0"/>
              <a:t>7-2	</a:t>
            </a:r>
            <a:r>
              <a:rPr lang="en-US" sz="2400" dirty="0" smtClean="0">
                <a:solidFill>
                  <a:srgbClr val="000000"/>
                </a:solidFill>
              </a:rPr>
              <a:t>Prepare </a:t>
            </a:r>
            <a:r>
              <a:rPr lang="en-US" sz="2400" dirty="0">
                <a:solidFill>
                  <a:srgbClr val="000000"/>
                </a:solidFill>
              </a:rPr>
              <a:t>journal entries and financial </a:t>
            </a:r>
            <a:r>
              <a:rPr lang="en-US" sz="2400" dirty="0" smtClean="0">
                <a:solidFill>
                  <a:srgbClr val="000000"/>
                </a:solidFill>
              </a:rPr>
              <a:t>statements </a:t>
            </a:r>
            <a:r>
              <a:rPr lang="en-US" sz="2400" dirty="0">
                <a:solidFill>
                  <a:srgbClr val="000000"/>
                </a:solidFill>
              </a:rPr>
              <a:t>for an internal service fund.</a:t>
            </a:r>
            <a:endParaRPr lang="en-US" sz="2400" dirty="0"/>
          </a:p>
          <a:p>
            <a:pPr marL="909638" indent="-909638">
              <a:buNone/>
            </a:pPr>
            <a:r>
              <a:rPr lang="en-US" sz="2400" dirty="0"/>
              <a:t>7-3	</a:t>
            </a:r>
            <a:r>
              <a:rPr lang="en-US" sz="2400" dirty="0" smtClean="0"/>
              <a:t>Explain </a:t>
            </a:r>
            <a:r>
              <a:rPr lang="en-US" sz="2400" dirty="0"/>
              <a:t>differences between the reporting of </a:t>
            </a:r>
            <a:r>
              <a:rPr lang="en-US" sz="2400" dirty="0" smtClean="0"/>
              <a:t>internal </a:t>
            </a:r>
            <a:r>
              <a:rPr lang="en-US" sz="2400" dirty="0"/>
              <a:t>service funds in the government-wide </a:t>
            </a:r>
            <a:r>
              <a:rPr lang="en-US" sz="2400" dirty="0" smtClean="0"/>
              <a:t>and </a:t>
            </a:r>
            <a:r>
              <a:rPr lang="en-US" sz="2400" dirty="0"/>
              <a:t>fund financial statements</a:t>
            </a:r>
            <a:r>
              <a:rPr lang="en-US" sz="2400" dirty="0" smtClean="0"/>
              <a: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Utility Terminology</a:t>
            </a:r>
            <a:br>
              <a:rPr lang="en-US" sz="3200" b="1" dirty="0" smtClean="0"/>
            </a:br>
            <a:r>
              <a:rPr lang="en-US" sz="2400" b="1" dirty="0" smtClean="0">
                <a:solidFill>
                  <a:srgbClr val="000000"/>
                </a:solidFill>
              </a:rPr>
              <a:t>(3 </a:t>
            </a:r>
            <a:r>
              <a:rPr lang="en-US" sz="2400" b="1" dirty="0">
                <a:solidFill>
                  <a:srgbClr val="000000"/>
                </a:solidFill>
              </a:rPr>
              <a:t>of </a:t>
            </a:r>
            <a:r>
              <a:rPr lang="en-US" sz="2400" b="1" dirty="0" smtClean="0">
                <a:solidFill>
                  <a:srgbClr val="000000"/>
                </a:solidFill>
              </a:rPr>
              <a:t>3)</a:t>
            </a:r>
            <a:endParaRPr lang="en-US" sz="3200" b="1" dirty="0"/>
          </a:p>
        </p:txBody>
      </p:sp>
      <p:graphicFrame>
        <p:nvGraphicFramePr>
          <p:cNvPr id="3" name="Diagram 2"/>
          <p:cNvGraphicFramePr/>
          <p:nvPr>
            <p:extLst>
              <p:ext uri="{D42A27DB-BD31-4B8C-83A1-F6EECF244321}">
                <p14:modId xmlns:p14="http://schemas.microsoft.com/office/powerpoint/2010/main" val="3690640006"/>
              </p:ext>
            </p:extLst>
          </p:nvPr>
        </p:nvGraphicFramePr>
        <p:xfrm>
          <a:off x="489098" y="1608839"/>
          <a:ext cx="725140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3324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(1 </a:t>
            </a:r>
            <a:r>
              <a:rPr lang="en-US" sz="2400" b="1" dirty="0">
                <a:solidFill>
                  <a:srgbClr val="000000"/>
                </a:solidFill>
              </a:rPr>
              <a:t>of </a:t>
            </a:r>
            <a:r>
              <a:rPr lang="en-US" sz="2400" b="1" dirty="0" smtClean="0">
                <a:solidFill>
                  <a:srgbClr val="000000"/>
                </a:solidFill>
              </a:rPr>
              <a:t>9)</a:t>
            </a:r>
            <a:endParaRPr lang="en-US" sz="3200" b="1" dirty="0"/>
          </a:p>
        </p:txBody>
      </p:sp>
      <p:sp>
        <p:nvSpPr>
          <p:cNvPr id="3" name="TextBox 2"/>
          <p:cNvSpPr txBox="1"/>
          <p:nvPr/>
        </p:nvSpPr>
        <p:spPr>
          <a:xfrm>
            <a:off x="457200" y="1469082"/>
            <a:ext cx="7635606" cy="3884140"/>
          </a:xfrm>
          <a:prstGeom prst="rect">
            <a:avLst/>
          </a:prstGeom>
          <a:noFill/>
        </p:spPr>
        <p:txBody>
          <a:bodyPr wrap="square" rtlCol="0">
            <a:spAutoFit/>
          </a:bodyPr>
          <a:lstStyle/>
          <a:p>
            <a:r>
              <a:rPr lang="en-US" sz="1600" b="1" i="1" dirty="0" smtClean="0">
                <a:latin typeface="+mn-lt"/>
              </a:rPr>
              <a:t>                                                                                              Debits      Credits</a:t>
            </a:r>
            <a:endParaRPr lang="en-US" sz="1600" b="1" i="1" dirty="0">
              <a:latin typeface="+mn-lt"/>
            </a:endParaRPr>
          </a:p>
          <a:p>
            <a:pPr>
              <a:tabLst>
                <a:tab pos="5999163" algn="dec"/>
              </a:tabLst>
            </a:pPr>
            <a:r>
              <a:rPr lang="en-US" sz="1600" dirty="0">
                <a:latin typeface="+mn-lt"/>
              </a:rPr>
              <a:t>1. Sales of Water . . . . . . . . . . . . . . . . . . . . . . . . . . . . . . . </a:t>
            </a:r>
            <a:r>
              <a:rPr lang="en-US" sz="1600" dirty="0" smtClean="0">
                <a:latin typeface="+mn-lt"/>
              </a:rPr>
              <a:t>.	14,800</a:t>
            </a:r>
            <a:endParaRPr lang="en-US" sz="1600" dirty="0">
              <a:latin typeface="+mn-lt"/>
            </a:endParaRPr>
          </a:p>
          <a:p>
            <a:pPr>
              <a:tabLst>
                <a:tab pos="7026275" algn="dec"/>
              </a:tabLst>
            </a:pPr>
            <a:r>
              <a:rPr lang="en-US" sz="1600" dirty="0" smtClean="0">
                <a:latin typeface="+mn-lt"/>
              </a:rPr>
              <a:t>        Accrued </a:t>
            </a:r>
            <a:r>
              <a:rPr lang="en-US" sz="1600" dirty="0">
                <a:latin typeface="+mn-lt"/>
              </a:rPr>
              <a:t>Utility Revenues . . . . . . . . . . . . . . . . . . . . . </a:t>
            </a:r>
            <a:r>
              <a:rPr lang="en-US" sz="1600" dirty="0" smtClean="0">
                <a:latin typeface="+mn-lt"/>
              </a:rPr>
              <a:t>.	14,800</a:t>
            </a:r>
          </a:p>
          <a:p>
            <a:pPr>
              <a:tabLst>
                <a:tab pos="5999163" algn="dec"/>
              </a:tabLst>
            </a:pPr>
            <a:r>
              <a:rPr lang="en-US" sz="1600" dirty="0">
                <a:latin typeface="+mn-lt"/>
              </a:rPr>
              <a:t>2. Interfund Loan to Supplies Fund—Noncurrent . . . . . . . </a:t>
            </a:r>
            <a:r>
              <a:rPr lang="en-US" sz="1600" dirty="0" smtClean="0">
                <a:latin typeface="+mn-lt"/>
              </a:rPr>
              <a:t>.	123,500</a:t>
            </a:r>
          </a:p>
          <a:p>
            <a:pPr lvl="0">
              <a:buClr>
                <a:srgbClr val="009999"/>
              </a:buClr>
              <a:tabLst>
                <a:tab pos="5999163" algn="dec"/>
              </a:tabLst>
            </a:pPr>
            <a:r>
              <a:rPr lang="en-US" sz="1600" dirty="0">
                <a:solidFill>
                  <a:srgbClr val="000000"/>
                </a:solidFill>
                <a:latin typeface="Arial"/>
              </a:rPr>
              <a:t> </a:t>
            </a:r>
            <a:r>
              <a:rPr lang="en-US" sz="1600" dirty="0" smtClean="0">
                <a:solidFill>
                  <a:srgbClr val="000000"/>
                </a:solidFill>
                <a:latin typeface="Arial"/>
              </a:rPr>
              <a:t>   Interfund </a:t>
            </a:r>
            <a:r>
              <a:rPr lang="en-US" sz="1600" dirty="0">
                <a:solidFill>
                  <a:srgbClr val="000000"/>
                </a:solidFill>
                <a:latin typeface="Arial"/>
              </a:rPr>
              <a:t>Loan to Supplies </a:t>
            </a:r>
            <a:r>
              <a:rPr lang="en-US" sz="1600" dirty="0" smtClean="0">
                <a:solidFill>
                  <a:srgbClr val="000000"/>
                </a:solidFill>
                <a:latin typeface="Arial"/>
              </a:rPr>
              <a:t>Fund—Current . </a:t>
            </a:r>
            <a:r>
              <a:rPr lang="en-US" sz="1600" dirty="0">
                <a:solidFill>
                  <a:srgbClr val="000000"/>
                </a:solidFill>
                <a:latin typeface="Arial"/>
              </a:rPr>
              <a:t>. </a:t>
            </a:r>
            <a:r>
              <a:rPr lang="en-US" sz="1600" dirty="0" smtClean="0">
                <a:solidFill>
                  <a:srgbClr val="000000"/>
                </a:solidFill>
                <a:latin typeface="Arial"/>
              </a:rPr>
              <a:t>.</a:t>
            </a:r>
            <a:r>
              <a:rPr lang="en-US" sz="1600" dirty="0"/>
              <a:t> . . .</a:t>
            </a:r>
            <a:r>
              <a:rPr lang="en-US" sz="1600" dirty="0" smtClean="0">
                <a:solidFill>
                  <a:srgbClr val="000000"/>
                </a:solidFill>
                <a:latin typeface="Arial"/>
              </a:rPr>
              <a:t> </a:t>
            </a:r>
            <a:r>
              <a:rPr lang="en-US" sz="1600" dirty="0">
                <a:solidFill>
                  <a:srgbClr val="000000"/>
                </a:solidFill>
                <a:latin typeface="Arial"/>
              </a:rPr>
              <a:t>. . . . </a:t>
            </a:r>
            <a:r>
              <a:rPr lang="en-US" sz="1600" dirty="0" smtClean="0">
                <a:solidFill>
                  <a:srgbClr val="000000"/>
                </a:solidFill>
                <a:latin typeface="Arial"/>
              </a:rPr>
              <a:t>.	6,500</a:t>
            </a:r>
            <a:endParaRPr lang="en-US" sz="1600" dirty="0">
              <a:solidFill>
                <a:srgbClr val="000000"/>
              </a:solidFill>
              <a:latin typeface="Arial"/>
            </a:endParaRPr>
          </a:p>
          <a:p>
            <a:pPr>
              <a:tabLst>
                <a:tab pos="7026275" algn="dec"/>
              </a:tabLst>
            </a:pPr>
            <a:r>
              <a:rPr lang="en-US" sz="1600" dirty="0" smtClean="0">
                <a:latin typeface="+mn-lt"/>
              </a:rPr>
              <a:t>        Cash </a:t>
            </a:r>
            <a:r>
              <a:rPr lang="en-US" sz="1600" dirty="0">
                <a:latin typeface="+mn-lt"/>
              </a:rPr>
              <a:t>. . . . . . . . . . . . . . . . . . . . . . . . . . . . . . . . . . . . . </a:t>
            </a:r>
            <a:r>
              <a:rPr lang="en-US" sz="1600" dirty="0" smtClean="0">
                <a:latin typeface="+mn-lt"/>
              </a:rPr>
              <a:t>.	130,000</a:t>
            </a:r>
          </a:p>
          <a:p>
            <a:pPr>
              <a:tabLst>
                <a:tab pos="5999163" algn="dec"/>
              </a:tabLst>
            </a:pPr>
            <a:r>
              <a:rPr lang="en-US" sz="1600" dirty="0">
                <a:latin typeface="+mn-lt"/>
              </a:rPr>
              <a:t>3. Customer Accounts Receivable . . . . . . . . . . . . . . . . . . </a:t>
            </a:r>
            <a:r>
              <a:rPr lang="en-US" sz="1600" dirty="0" smtClean="0">
                <a:latin typeface="+mn-lt"/>
              </a:rPr>
              <a:t>.	696,000</a:t>
            </a:r>
            <a:endParaRPr lang="en-US" sz="1600" dirty="0">
              <a:latin typeface="+mn-lt"/>
            </a:endParaRPr>
          </a:p>
          <a:p>
            <a:pPr>
              <a:tabLst>
                <a:tab pos="5999163" algn="dec"/>
              </a:tabLst>
            </a:pPr>
            <a:r>
              <a:rPr lang="en-US" sz="1600" dirty="0" smtClean="0">
                <a:latin typeface="+mn-lt"/>
              </a:rPr>
              <a:t>    Due </a:t>
            </a:r>
            <a:r>
              <a:rPr lang="en-US" sz="1600" dirty="0">
                <a:latin typeface="+mn-lt"/>
              </a:rPr>
              <a:t>from General Fund . . . . . . . . . . . . . . . . . . . . . . . . </a:t>
            </a:r>
            <a:r>
              <a:rPr lang="en-US" sz="1600" dirty="0" smtClean="0">
                <a:latin typeface="+mn-lt"/>
              </a:rPr>
              <a:t>.	30,000</a:t>
            </a:r>
            <a:endParaRPr lang="en-US" sz="1600" dirty="0">
              <a:latin typeface="+mn-lt"/>
            </a:endParaRPr>
          </a:p>
          <a:p>
            <a:pPr>
              <a:tabLst>
                <a:tab pos="7026275" algn="dec"/>
              </a:tabLst>
            </a:pPr>
            <a:r>
              <a:rPr lang="en-US" sz="1600" dirty="0" smtClean="0">
                <a:latin typeface="+mn-lt"/>
              </a:rPr>
              <a:t>        Sales </a:t>
            </a:r>
            <a:r>
              <a:rPr lang="en-US" sz="1600" dirty="0">
                <a:latin typeface="+mn-lt"/>
              </a:rPr>
              <a:t>of Water . . . . . . . . . . . . . . . . . . . . . . . . . . . . . </a:t>
            </a:r>
            <a:r>
              <a:rPr lang="en-US" sz="1600" dirty="0" smtClean="0">
                <a:latin typeface="+mn-lt"/>
              </a:rPr>
              <a:t>.	726,000</a:t>
            </a:r>
          </a:p>
          <a:p>
            <a:pPr>
              <a:tabLst>
                <a:tab pos="5999163" algn="dec"/>
              </a:tabLst>
            </a:pPr>
            <a:r>
              <a:rPr lang="en-US" sz="1600" dirty="0">
                <a:latin typeface="+mn-lt"/>
              </a:rPr>
              <a:t>4. Cash . . . . . . . . . . . . . . . . . . . . . . . . . . . . . . . . . . . . . . . </a:t>
            </a:r>
            <a:r>
              <a:rPr lang="en-US" sz="1600" dirty="0" smtClean="0">
                <a:latin typeface="+mn-lt"/>
              </a:rPr>
              <a:t>.	680,000</a:t>
            </a:r>
            <a:endParaRPr lang="en-US" sz="1600" dirty="0">
              <a:latin typeface="+mn-lt"/>
            </a:endParaRPr>
          </a:p>
          <a:p>
            <a:pPr>
              <a:tabLst>
                <a:tab pos="7026275" algn="dec"/>
              </a:tabLst>
            </a:pPr>
            <a:r>
              <a:rPr lang="en-US" sz="1600" dirty="0" smtClean="0">
                <a:latin typeface="+mn-lt"/>
              </a:rPr>
              <a:t>        Customer </a:t>
            </a:r>
            <a:r>
              <a:rPr lang="en-US" sz="1600" dirty="0">
                <a:latin typeface="+mn-lt"/>
              </a:rPr>
              <a:t>Accounts Receivable . . . . . . . . . . . . . . . . </a:t>
            </a:r>
            <a:r>
              <a:rPr lang="en-US" sz="1600" dirty="0" smtClean="0">
                <a:latin typeface="+mn-lt"/>
              </a:rPr>
              <a:t>.	680,000</a:t>
            </a:r>
          </a:p>
          <a:p>
            <a:pPr>
              <a:tabLst>
                <a:tab pos="5999163" algn="dec"/>
              </a:tabLst>
            </a:pPr>
            <a:r>
              <a:rPr lang="en-US" sz="1600" dirty="0">
                <a:latin typeface="+mn-lt"/>
              </a:rPr>
              <a:t>5. </a:t>
            </a:r>
            <a:r>
              <a:rPr lang="en-US" sz="1600" dirty="0" smtClean="0">
                <a:latin typeface="+mn-lt"/>
              </a:rPr>
              <a:t>Materials </a:t>
            </a:r>
            <a:r>
              <a:rPr lang="en-US" sz="1600" dirty="0">
                <a:latin typeface="+mn-lt"/>
              </a:rPr>
              <a:t>and Supplies . . . . . . . . . . . . . . . . . . . . . . . . . </a:t>
            </a:r>
            <a:r>
              <a:rPr lang="en-US" sz="1600" dirty="0" smtClean="0">
                <a:latin typeface="+mn-lt"/>
              </a:rPr>
              <a:t>.	138,000</a:t>
            </a:r>
            <a:endParaRPr lang="en-US" sz="1600" dirty="0">
              <a:latin typeface="+mn-lt"/>
            </a:endParaRPr>
          </a:p>
          <a:p>
            <a:pPr>
              <a:tabLst>
                <a:tab pos="7026275" algn="dec"/>
              </a:tabLst>
            </a:pPr>
            <a:r>
              <a:rPr lang="en-US" sz="1600" dirty="0" smtClean="0">
                <a:latin typeface="+mn-lt"/>
              </a:rPr>
              <a:t>        Accounts </a:t>
            </a:r>
            <a:r>
              <a:rPr lang="en-US" sz="1600" dirty="0">
                <a:latin typeface="+mn-lt"/>
              </a:rPr>
              <a:t>Payable . . . . . . . . . . . . . . . . . . . . . . . . . . . </a:t>
            </a:r>
            <a:r>
              <a:rPr lang="en-US" sz="1600" dirty="0" smtClean="0">
                <a:latin typeface="+mn-lt"/>
              </a:rPr>
              <a:t>.	138,000</a:t>
            </a:r>
            <a:endParaRPr lang="en-US" sz="1600" dirty="0">
              <a:latin typeface="+mn-lt"/>
            </a:endParaRPr>
          </a:p>
        </p:txBody>
      </p:sp>
    </p:spTree>
    <p:extLst>
      <p:ext uri="{BB962C8B-B14F-4D97-AF65-F5344CB8AC3E}">
        <p14:creationId xmlns:p14="http://schemas.microsoft.com/office/powerpoint/2010/main" val="40694668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(2 </a:t>
            </a:r>
            <a:r>
              <a:rPr lang="en-US" sz="2400" b="1" dirty="0">
                <a:solidFill>
                  <a:srgbClr val="000000"/>
                </a:solidFill>
              </a:rPr>
              <a:t>of 9)</a:t>
            </a:r>
            <a:endParaRPr lang="en-US" sz="3200" b="1" dirty="0"/>
          </a:p>
        </p:txBody>
      </p:sp>
      <p:sp>
        <p:nvSpPr>
          <p:cNvPr id="3" name="TextBox 2"/>
          <p:cNvSpPr txBox="1"/>
          <p:nvPr/>
        </p:nvSpPr>
        <p:spPr>
          <a:xfrm>
            <a:off x="457200" y="1469082"/>
            <a:ext cx="7635606" cy="2406813"/>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600" dirty="0">
                <a:latin typeface="+mn-lt"/>
              </a:rPr>
              <a:t>6. Source of Supply Expenses . . . . . . . . . . . . . . . . . . . . . . </a:t>
            </a:r>
            <a:r>
              <a:rPr lang="en-US" sz="1600" dirty="0" smtClean="0">
                <a:latin typeface="+mn-lt"/>
              </a:rPr>
              <a:t>.	18,000</a:t>
            </a:r>
            <a:endParaRPr lang="en-US" sz="1600" dirty="0">
              <a:latin typeface="+mn-lt"/>
            </a:endParaRPr>
          </a:p>
          <a:p>
            <a:pPr>
              <a:tabLst>
                <a:tab pos="5999163" algn="dec"/>
              </a:tabLst>
            </a:pPr>
            <a:r>
              <a:rPr lang="en-US" sz="1600" dirty="0" smtClean="0">
                <a:latin typeface="+mn-lt"/>
              </a:rPr>
              <a:t>    Pumping </a:t>
            </a:r>
            <a:r>
              <a:rPr lang="en-US" sz="1600" dirty="0">
                <a:latin typeface="+mn-lt"/>
              </a:rPr>
              <a:t>Expenses . . . . . . . . . . . . . . . . . . . . . . . . . . . . </a:t>
            </a:r>
            <a:r>
              <a:rPr lang="en-US" sz="1600" dirty="0" smtClean="0">
                <a:latin typeface="+mn-lt"/>
              </a:rPr>
              <a:t>.	21,000</a:t>
            </a:r>
            <a:endParaRPr lang="en-US" sz="1600" dirty="0">
              <a:latin typeface="+mn-lt"/>
            </a:endParaRPr>
          </a:p>
          <a:p>
            <a:pPr>
              <a:tabLst>
                <a:tab pos="5999163" algn="dec"/>
              </a:tabLst>
            </a:pPr>
            <a:r>
              <a:rPr lang="en-US" sz="1600" dirty="0" smtClean="0">
                <a:latin typeface="+mn-lt"/>
              </a:rPr>
              <a:t>    Water </a:t>
            </a:r>
            <a:r>
              <a:rPr lang="en-US" sz="1600" dirty="0">
                <a:latin typeface="+mn-lt"/>
              </a:rPr>
              <a:t>Treatment Expenses . . . . . . . . . . . . . . . . . . . . . . </a:t>
            </a:r>
            <a:r>
              <a:rPr lang="en-US" sz="1600" dirty="0" smtClean="0">
                <a:latin typeface="+mn-lt"/>
              </a:rPr>
              <a:t>.	24,000</a:t>
            </a:r>
            <a:endParaRPr lang="en-US" sz="1600" dirty="0">
              <a:latin typeface="+mn-lt"/>
            </a:endParaRPr>
          </a:p>
          <a:p>
            <a:pPr>
              <a:tabLst>
                <a:tab pos="5999163" algn="dec"/>
              </a:tabLst>
            </a:pPr>
            <a:r>
              <a:rPr lang="en-US" sz="1600" dirty="0" smtClean="0">
                <a:latin typeface="+mn-lt"/>
              </a:rPr>
              <a:t>    Transmission </a:t>
            </a:r>
            <a:r>
              <a:rPr lang="en-US" sz="1600" dirty="0">
                <a:latin typeface="+mn-lt"/>
              </a:rPr>
              <a:t>and Distribution Expenses . . . . . . . . . . . . </a:t>
            </a:r>
            <a:r>
              <a:rPr lang="en-US" sz="1600" dirty="0" smtClean="0">
                <a:latin typeface="+mn-lt"/>
              </a:rPr>
              <a:t>.	13,000</a:t>
            </a:r>
            <a:endParaRPr lang="en-US" sz="1600" dirty="0">
              <a:latin typeface="+mn-lt"/>
            </a:endParaRPr>
          </a:p>
          <a:p>
            <a:pPr>
              <a:tabLst>
                <a:tab pos="5999163" algn="dec"/>
              </a:tabLst>
            </a:pPr>
            <a:r>
              <a:rPr lang="en-US" sz="1600" dirty="0" smtClean="0">
                <a:latin typeface="+mn-lt"/>
              </a:rPr>
              <a:t>    Construction </a:t>
            </a:r>
            <a:r>
              <a:rPr lang="en-US" sz="1600" dirty="0">
                <a:latin typeface="+mn-lt"/>
              </a:rPr>
              <a:t>Work in Progress </a:t>
            </a:r>
            <a:r>
              <a:rPr lang="en-US" sz="1600" dirty="0" smtClean="0">
                <a:latin typeface="+mn-lt"/>
              </a:rPr>
              <a:t> . </a:t>
            </a:r>
            <a:r>
              <a:rPr lang="en-US" sz="1600" dirty="0">
                <a:latin typeface="+mn-lt"/>
              </a:rPr>
              <a:t>. . . . . . . . . . . . . . . . . . </a:t>
            </a:r>
            <a:r>
              <a:rPr lang="en-US" sz="1600" dirty="0" smtClean="0">
                <a:latin typeface="+mn-lt"/>
              </a:rPr>
              <a:t>.	66,000</a:t>
            </a:r>
            <a:endParaRPr lang="en-US" sz="1600" dirty="0">
              <a:latin typeface="+mn-lt"/>
            </a:endParaRPr>
          </a:p>
          <a:p>
            <a:pPr>
              <a:tabLst>
                <a:tab pos="7026275" algn="dec"/>
              </a:tabLst>
            </a:pPr>
            <a:r>
              <a:rPr lang="en-US" sz="1600" dirty="0">
                <a:latin typeface="+mn-lt"/>
              </a:rPr>
              <a:t> </a:t>
            </a:r>
            <a:r>
              <a:rPr lang="en-US" sz="1600" dirty="0" smtClean="0">
                <a:latin typeface="+mn-lt"/>
              </a:rPr>
              <a:t>       Materials </a:t>
            </a:r>
            <a:r>
              <a:rPr lang="en-US" sz="1600" dirty="0">
                <a:latin typeface="+mn-lt"/>
              </a:rPr>
              <a:t>and Supplies . . . . . . . . . . . . . . . . . . . . . . . . </a:t>
            </a:r>
            <a:r>
              <a:rPr lang="en-US" sz="1600" dirty="0" smtClean="0">
                <a:latin typeface="+mn-lt"/>
              </a:rPr>
              <a:t>.	142,000</a:t>
            </a:r>
          </a:p>
          <a:p>
            <a:endParaRPr lang="en-US" sz="1600" b="1" i="1" dirty="0">
              <a:latin typeface="+mn-lt"/>
            </a:endParaRPr>
          </a:p>
        </p:txBody>
      </p:sp>
    </p:spTree>
    <p:extLst>
      <p:ext uri="{BB962C8B-B14F-4D97-AF65-F5344CB8AC3E}">
        <p14:creationId xmlns:p14="http://schemas.microsoft.com/office/powerpoint/2010/main" val="29004757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(3 </a:t>
            </a:r>
            <a:r>
              <a:rPr lang="en-US" sz="2400" b="1" dirty="0">
                <a:solidFill>
                  <a:srgbClr val="000000"/>
                </a:solidFill>
              </a:rPr>
              <a:t>of 9)</a:t>
            </a:r>
            <a:endParaRPr lang="en-US" sz="3200" b="1" dirty="0"/>
          </a:p>
        </p:txBody>
      </p:sp>
      <p:sp>
        <p:nvSpPr>
          <p:cNvPr id="3" name="TextBox 2"/>
          <p:cNvSpPr txBox="1"/>
          <p:nvPr/>
        </p:nvSpPr>
        <p:spPr>
          <a:xfrm>
            <a:off x="457200" y="1469082"/>
            <a:ext cx="7635606" cy="3588675"/>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600" dirty="0">
                <a:latin typeface="+mn-lt"/>
              </a:rPr>
              <a:t>7. Source of Supply Expenses . . . . . . . . . . . . . . . . . . . . . . </a:t>
            </a:r>
            <a:r>
              <a:rPr lang="en-US" sz="1600" dirty="0" smtClean="0">
                <a:latin typeface="+mn-lt"/>
              </a:rPr>
              <a:t>.	8,200</a:t>
            </a:r>
            <a:endParaRPr lang="en-US" sz="1600" dirty="0">
              <a:latin typeface="+mn-lt"/>
            </a:endParaRPr>
          </a:p>
          <a:p>
            <a:pPr>
              <a:tabLst>
                <a:tab pos="5999163" algn="dec"/>
              </a:tabLst>
            </a:pPr>
            <a:r>
              <a:rPr lang="en-US" sz="1600" dirty="0" smtClean="0">
                <a:latin typeface="+mn-lt"/>
              </a:rPr>
              <a:t>    Pumping </a:t>
            </a:r>
            <a:r>
              <a:rPr lang="en-US" sz="1600" dirty="0">
                <a:latin typeface="+mn-lt"/>
              </a:rPr>
              <a:t>Expenses . . . . . . . . . . . . . . . . . . . . . . . . . . . . </a:t>
            </a:r>
            <a:r>
              <a:rPr lang="en-US" sz="1600" dirty="0" smtClean="0">
                <a:latin typeface="+mn-lt"/>
              </a:rPr>
              <a:t>.	15,700</a:t>
            </a:r>
            <a:endParaRPr lang="en-US" sz="1600" dirty="0">
              <a:latin typeface="+mn-lt"/>
            </a:endParaRPr>
          </a:p>
          <a:p>
            <a:pPr>
              <a:tabLst>
                <a:tab pos="5999163" algn="dec"/>
              </a:tabLst>
            </a:pPr>
            <a:r>
              <a:rPr lang="en-US" sz="1600" dirty="0" smtClean="0">
                <a:latin typeface="+mn-lt"/>
              </a:rPr>
              <a:t>    Water </a:t>
            </a:r>
            <a:r>
              <a:rPr lang="en-US" sz="1600" dirty="0">
                <a:latin typeface="+mn-lt"/>
              </a:rPr>
              <a:t>Treatment Expenses . . . . . . . . . . . . . . . . . . . . . . </a:t>
            </a:r>
            <a:r>
              <a:rPr lang="en-US" sz="1600" dirty="0" smtClean="0">
                <a:latin typeface="+mn-lt"/>
              </a:rPr>
              <a:t>.	17,500</a:t>
            </a:r>
            <a:endParaRPr lang="en-US" sz="1600" dirty="0">
              <a:latin typeface="+mn-lt"/>
            </a:endParaRPr>
          </a:p>
          <a:p>
            <a:pPr>
              <a:tabLst>
                <a:tab pos="5999163" algn="dec"/>
              </a:tabLst>
            </a:pPr>
            <a:r>
              <a:rPr lang="en-US" sz="1600" dirty="0" smtClean="0">
                <a:latin typeface="+mn-lt"/>
              </a:rPr>
              <a:t>    Transmission </a:t>
            </a:r>
            <a:r>
              <a:rPr lang="en-US" sz="1600" dirty="0">
                <a:latin typeface="+mn-lt"/>
              </a:rPr>
              <a:t>and Distribution Expenses . . . . . . . . . . . . </a:t>
            </a:r>
            <a:r>
              <a:rPr lang="en-US" sz="1600" dirty="0" smtClean="0">
                <a:latin typeface="+mn-lt"/>
              </a:rPr>
              <a:t>.	76,250</a:t>
            </a:r>
            <a:endParaRPr lang="en-US" sz="1600" dirty="0">
              <a:latin typeface="+mn-lt"/>
            </a:endParaRPr>
          </a:p>
          <a:p>
            <a:pPr>
              <a:tabLst>
                <a:tab pos="5999163" algn="dec"/>
              </a:tabLst>
            </a:pPr>
            <a:r>
              <a:rPr lang="en-US" sz="1600" dirty="0" smtClean="0">
                <a:latin typeface="+mn-lt"/>
              </a:rPr>
              <a:t>    Customer </a:t>
            </a:r>
            <a:r>
              <a:rPr lang="en-US" sz="1600" dirty="0">
                <a:latin typeface="+mn-lt"/>
              </a:rPr>
              <a:t>Accounts Expenses . . . . . . . . . . . . . . . . . . . . </a:t>
            </a:r>
            <a:r>
              <a:rPr lang="en-US" sz="1600" dirty="0" smtClean="0">
                <a:latin typeface="+mn-lt"/>
              </a:rPr>
              <a:t>.	96,550</a:t>
            </a:r>
            <a:endParaRPr lang="en-US" sz="1600" dirty="0">
              <a:latin typeface="+mn-lt"/>
            </a:endParaRPr>
          </a:p>
          <a:p>
            <a:pPr>
              <a:tabLst>
                <a:tab pos="5999163" algn="dec"/>
              </a:tabLst>
            </a:pPr>
            <a:r>
              <a:rPr lang="en-US" sz="1600" dirty="0" smtClean="0">
                <a:latin typeface="+mn-lt"/>
              </a:rPr>
              <a:t>    Sales </a:t>
            </a:r>
            <a:r>
              <a:rPr lang="en-US" sz="1600" dirty="0">
                <a:latin typeface="+mn-lt"/>
              </a:rPr>
              <a:t>Expenses . . . . . . . . . . . . . . . . . . . . . . . . . . . . . . . </a:t>
            </a:r>
            <a:r>
              <a:rPr lang="en-US" sz="1600" dirty="0" smtClean="0">
                <a:latin typeface="+mn-lt"/>
              </a:rPr>
              <a:t>.	17,250</a:t>
            </a:r>
            <a:endParaRPr lang="en-US" sz="1600" dirty="0">
              <a:latin typeface="+mn-lt"/>
            </a:endParaRPr>
          </a:p>
          <a:p>
            <a:pPr>
              <a:tabLst>
                <a:tab pos="5999163" algn="dec"/>
              </a:tabLst>
            </a:pPr>
            <a:r>
              <a:rPr lang="en-US" sz="1600" dirty="0" smtClean="0">
                <a:latin typeface="+mn-lt"/>
              </a:rPr>
              <a:t>    Administrative </a:t>
            </a:r>
            <a:r>
              <a:rPr lang="en-US" sz="1600" dirty="0">
                <a:latin typeface="+mn-lt"/>
              </a:rPr>
              <a:t>and General Expenses </a:t>
            </a:r>
            <a:r>
              <a:rPr lang="en-US" sz="1600" dirty="0" smtClean="0">
                <a:latin typeface="+mn-lt"/>
              </a:rPr>
              <a:t> . </a:t>
            </a:r>
            <a:r>
              <a:rPr lang="en-US" sz="1600" dirty="0">
                <a:latin typeface="+mn-lt"/>
              </a:rPr>
              <a:t>. . . . . . . . . . . . . </a:t>
            </a:r>
            <a:r>
              <a:rPr lang="en-US" sz="1600" dirty="0" smtClean="0">
                <a:latin typeface="+mn-lt"/>
              </a:rPr>
              <a:t>.	83,150</a:t>
            </a:r>
            <a:endParaRPr lang="en-US" sz="1600" dirty="0">
              <a:latin typeface="+mn-lt"/>
            </a:endParaRPr>
          </a:p>
          <a:p>
            <a:pPr>
              <a:tabLst>
                <a:tab pos="5999163" algn="dec"/>
              </a:tabLst>
            </a:pPr>
            <a:r>
              <a:rPr lang="en-US" sz="1600" dirty="0" smtClean="0">
                <a:latin typeface="+mn-lt"/>
              </a:rPr>
              <a:t>    Construction </a:t>
            </a:r>
            <a:r>
              <a:rPr lang="en-US" sz="1600" dirty="0">
                <a:latin typeface="+mn-lt"/>
              </a:rPr>
              <a:t>Work in Progress . . . . . . . . . . . . . . . . . . . . </a:t>
            </a:r>
            <a:r>
              <a:rPr lang="en-US" sz="1600" dirty="0" smtClean="0">
                <a:latin typeface="+mn-lt"/>
              </a:rPr>
              <a:t>.	30,400</a:t>
            </a:r>
            <a:endParaRPr lang="en-US" sz="1600" dirty="0">
              <a:latin typeface="+mn-lt"/>
            </a:endParaRPr>
          </a:p>
          <a:p>
            <a:pPr>
              <a:tabLst>
                <a:tab pos="7026275" algn="dec"/>
              </a:tabLst>
            </a:pPr>
            <a:r>
              <a:rPr lang="en-US" sz="1600" dirty="0" smtClean="0">
                <a:latin typeface="+mn-lt"/>
              </a:rPr>
              <a:t>        Taxes </a:t>
            </a:r>
            <a:r>
              <a:rPr lang="en-US" sz="1600" dirty="0">
                <a:latin typeface="+mn-lt"/>
              </a:rPr>
              <a:t>Accrued . . . . . . . . . . . . . . . . . . . . . . . . . . . . . . </a:t>
            </a:r>
            <a:r>
              <a:rPr lang="en-US" sz="1600" dirty="0" smtClean="0">
                <a:latin typeface="+mn-lt"/>
              </a:rPr>
              <a:t>.	13,800</a:t>
            </a:r>
            <a:endParaRPr lang="en-US" sz="1600" dirty="0">
              <a:latin typeface="+mn-lt"/>
            </a:endParaRPr>
          </a:p>
          <a:p>
            <a:pPr>
              <a:tabLst>
                <a:tab pos="7026275" algn="dec"/>
              </a:tabLst>
            </a:pPr>
            <a:r>
              <a:rPr lang="en-US" sz="1600" dirty="0" smtClean="0">
                <a:latin typeface="+mn-lt"/>
              </a:rPr>
              <a:t>        Tax </a:t>
            </a:r>
            <a:r>
              <a:rPr lang="en-US" sz="1600" dirty="0">
                <a:latin typeface="+mn-lt"/>
              </a:rPr>
              <a:t>Collections Payable . . . . . . . . . . . . . . . . . . . . . . . </a:t>
            </a:r>
            <a:r>
              <a:rPr lang="en-US" sz="1600" dirty="0" smtClean="0">
                <a:latin typeface="+mn-lt"/>
              </a:rPr>
              <a:t>.	51,750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 . . </a:t>
            </a:r>
            <a:r>
              <a:rPr lang="en-US" sz="1600" dirty="0" smtClean="0">
                <a:latin typeface="+mn-lt"/>
              </a:rPr>
              <a:t>.	279,450</a:t>
            </a:r>
            <a:endParaRPr lang="en-US" sz="1600" b="1" i="1" dirty="0">
              <a:latin typeface="+mn-lt"/>
            </a:endParaRPr>
          </a:p>
        </p:txBody>
      </p:sp>
    </p:spTree>
    <p:extLst>
      <p:ext uri="{BB962C8B-B14F-4D97-AF65-F5344CB8AC3E}">
        <p14:creationId xmlns:p14="http://schemas.microsoft.com/office/powerpoint/2010/main" val="24231417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(4 </a:t>
            </a:r>
            <a:r>
              <a:rPr lang="en-US" sz="2400" b="1" dirty="0">
                <a:solidFill>
                  <a:srgbClr val="000000"/>
                </a:solidFill>
              </a:rPr>
              <a:t>of 9)</a:t>
            </a:r>
            <a:endParaRPr lang="en-US" sz="3200" b="1" dirty="0"/>
          </a:p>
        </p:txBody>
      </p:sp>
      <p:sp>
        <p:nvSpPr>
          <p:cNvPr id="3" name="TextBox 2"/>
          <p:cNvSpPr txBox="1"/>
          <p:nvPr/>
        </p:nvSpPr>
        <p:spPr>
          <a:xfrm>
            <a:off x="457200" y="1469082"/>
            <a:ext cx="7635606" cy="3884140"/>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600" dirty="0">
                <a:latin typeface="+mn-lt"/>
              </a:rPr>
              <a:t>8. </a:t>
            </a:r>
            <a:r>
              <a:rPr lang="en-US" sz="1600" dirty="0" smtClean="0">
                <a:latin typeface="+mn-lt"/>
              </a:rPr>
              <a:t>    Interest </a:t>
            </a:r>
            <a:r>
              <a:rPr lang="en-US" sz="1600" dirty="0">
                <a:latin typeface="+mn-lt"/>
              </a:rPr>
              <a:t>on Long-term Debt . . . . . . . . . . . . . . . . . . . . </a:t>
            </a:r>
            <a:r>
              <a:rPr lang="en-US" sz="1600" dirty="0" smtClean="0">
                <a:latin typeface="+mn-lt"/>
              </a:rPr>
              <a:t>.	105,530</a:t>
            </a:r>
            <a:endParaRPr lang="en-US" sz="1600" dirty="0">
              <a:latin typeface="+mn-lt"/>
            </a:endParaRPr>
          </a:p>
          <a:p>
            <a:pPr>
              <a:tabLst>
                <a:tab pos="7026275" algn="dec"/>
              </a:tabLst>
            </a:pPr>
            <a:r>
              <a:rPr lang="en-US" sz="1600" dirty="0" smtClean="0">
                <a:latin typeface="+mn-lt"/>
              </a:rPr>
              <a:t>            Unamortized </a:t>
            </a:r>
            <a:r>
              <a:rPr lang="en-US" sz="1600" dirty="0">
                <a:latin typeface="+mn-lt"/>
              </a:rPr>
              <a:t>Discount . . . . . . . . . . . . . . . . . . . . . . </a:t>
            </a:r>
            <a:r>
              <a:rPr lang="en-US" sz="1600" dirty="0" smtClean="0">
                <a:latin typeface="+mn-lt"/>
              </a:rPr>
              <a:t>.	530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a:t>
            </a:r>
            <a:r>
              <a:rPr lang="en-US" sz="1600" dirty="0" smtClean="0">
                <a:latin typeface="+mn-lt"/>
              </a:rPr>
              <a:t>.	105,000</a:t>
            </a:r>
          </a:p>
          <a:p>
            <a:pPr>
              <a:tabLst>
                <a:tab pos="5999163" algn="dec"/>
              </a:tabLst>
            </a:pPr>
            <a:r>
              <a:rPr lang="en-US" sz="1600" dirty="0">
                <a:latin typeface="+mn-lt"/>
              </a:rPr>
              <a:t>9. </a:t>
            </a:r>
            <a:r>
              <a:rPr lang="en-US" sz="1600" dirty="0" smtClean="0">
                <a:latin typeface="+mn-lt"/>
              </a:rPr>
              <a:t>   Construction </a:t>
            </a:r>
            <a:r>
              <a:rPr lang="en-US" sz="1600" dirty="0">
                <a:latin typeface="+mn-lt"/>
              </a:rPr>
              <a:t>Work in Progress . . . . . . . . . . . . . . . . . . </a:t>
            </a:r>
            <a:r>
              <a:rPr lang="en-US" sz="1600" dirty="0" smtClean="0">
                <a:latin typeface="+mn-lt"/>
              </a:rPr>
              <a:t>.	12,900</a:t>
            </a:r>
            <a:endParaRPr lang="en-US" sz="1600" dirty="0">
              <a:latin typeface="+mn-lt"/>
            </a:endParaRPr>
          </a:p>
          <a:p>
            <a:pPr>
              <a:tabLst>
                <a:tab pos="7026275" algn="dec"/>
              </a:tabLst>
            </a:pPr>
            <a:r>
              <a:rPr lang="en-US" sz="1600" dirty="0" smtClean="0">
                <a:latin typeface="+mn-lt"/>
              </a:rPr>
              <a:t>            Interest </a:t>
            </a:r>
            <a:r>
              <a:rPr lang="en-US" sz="1600" dirty="0">
                <a:latin typeface="+mn-lt"/>
              </a:rPr>
              <a:t>on Long-term Debt . . . . . . . . . . . . . . . . . . </a:t>
            </a:r>
            <a:r>
              <a:rPr lang="en-US" sz="1600" dirty="0" smtClean="0">
                <a:latin typeface="+mn-lt"/>
              </a:rPr>
              <a:t>.	12,900</a:t>
            </a:r>
          </a:p>
          <a:p>
            <a:pPr>
              <a:tabLst>
                <a:tab pos="5999163" algn="dec"/>
              </a:tabLst>
            </a:pPr>
            <a:r>
              <a:rPr lang="en-US" sz="1600" dirty="0">
                <a:latin typeface="+mn-lt"/>
              </a:rPr>
              <a:t>10. </a:t>
            </a:r>
            <a:r>
              <a:rPr lang="en-US" sz="1600" dirty="0" smtClean="0">
                <a:latin typeface="+mn-lt"/>
              </a:rPr>
              <a:t>  Utility </a:t>
            </a:r>
            <a:r>
              <a:rPr lang="en-US" sz="1600" dirty="0">
                <a:latin typeface="+mn-lt"/>
              </a:rPr>
              <a:t>Plant in </a:t>
            </a:r>
            <a:r>
              <a:rPr lang="en-US" sz="1600" dirty="0" smtClean="0">
                <a:latin typeface="+mn-lt"/>
              </a:rPr>
              <a:t>Service . </a:t>
            </a:r>
            <a:r>
              <a:rPr lang="en-US" sz="1600" dirty="0">
                <a:latin typeface="+mn-lt"/>
              </a:rPr>
              <a:t>. . . . . . . . . . . . . . . . . . . . . . . .</a:t>
            </a:r>
            <a:r>
              <a:rPr lang="en-US" sz="1600" dirty="0" smtClean="0">
                <a:latin typeface="+mn-lt"/>
              </a:rPr>
              <a:t>	220,000</a:t>
            </a:r>
            <a:endParaRPr lang="en-US" sz="1600" dirty="0">
              <a:latin typeface="+mn-lt"/>
            </a:endParaRPr>
          </a:p>
          <a:p>
            <a:pPr>
              <a:tabLst>
                <a:tab pos="7026275" algn="dec"/>
              </a:tabLst>
            </a:pPr>
            <a:r>
              <a:rPr lang="en-US" sz="1600" dirty="0" smtClean="0">
                <a:latin typeface="+mn-lt"/>
              </a:rPr>
              <a:t>            Construction </a:t>
            </a:r>
            <a:r>
              <a:rPr lang="en-US" sz="1600" dirty="0">
                <a:latin typeface="+mn-lt"/>
              </a:rPr>
              <a:t>Work in Progress . . . . . . . . . . . . . . . </a:t>
            </a:r>
            <a:r>
              <a:rPr lang="en-US" sz="1600" dirty="0" smtClean="0">
                <a:latin typeface="+mn-lt"/>
              </a:rPr>
              <a:t>.	220,000</a:t>
            </a:r>
          </a:p>
          <a:p>
            <a:pPr>
              <a:tabLst>
                <a:tab pos="5999163" algn="dec"/>
              </a:tabLst>
            </a:pPr>
            <a:r>
              <a:rPr lang="en-US" sz="1600" dirty="0">
                <a:latin typeface="+mn-lt"/>
              </a:rPr>
              <a:t>11a. Customer Deposits . . . . . . . . . . . . . . . . . . . . . . . . . . </a:t>
            </a:r>
            <a:r>
              <a:rPr lang="en-US" sz="1600" dirty="0" smtClean="0">
                <a:latin typeface="+mn-lt"/>
              </a:rPr>
              <a:t>.	2,140</a:t>
            </a:r>
            <a:endParaRPr lang="en-US" sz="1600" dirty="0">
              <a:latin typeface="+mn-lt"/>
            </a:endParaRPr>
          </a:p>
          <a:p>
            <a:pPr>
              <a:tabLst>
                <a:tab pos="5999163" algn="dec"/>
              </a:tabLst>
            </a:pPr>
            <a:r>
              <a:rPr lang="en-US" sz="1600" dirty="0" smtClean="0">
                <a:latin typeface="+mn-lt"/>
              </a:rPr>
              <a:t>        Accumulated </a:t>
            </a:r>
            <a:r>
              <a:rPr lang="en-US" sz="1600" dirty="0">
                <a:latin typeface="+mn-lt"/>
              </a:rPr>
              <a:t>Provision for Uncollectible Accounts . . </a:t>
            </a:r>
            <a:r>
              <a:rPr lang="en-US" sz="1600" dirty="0" smtClean="0">
                <a:latin typeface="+mn-lt"/>
              </a:rPr>
              <a:t>.	1,270</a:t>
            </a:r>
            <a:endParaRPr lang="en-US" sz="1600" dirty="0">
              <a:latin typeface="+mn-lt"/>
            </a:endParaRPr>
          </a:p>
          <a:p>
            <a:pPr>
              <a:tabLst>
                <a:tab pos="7026275" algn="dec"/>
              </a:tabLst>
            </a:pPr>
            <a:r>
              <a:rPr lang="en-US" sz="1600" dirty="0" smtClean="0">
                <a:latin typeface="+mn-lt"/>
              </a:rPr>
              <a:t>            Customer </a:t>
            </a:r>
            <a:r>
              <a:rPr lang="en-US" sz="1600" dirty="0">
                <a:latin typeface="+mn-lt"/>
              </a:rPr>
              <a:t>Accounts Receivable . . . . . . . . . . . . . . </a:t>
            </a:r>
            <a:r>
              <a:rPr lang="en-US" sz="1600" dirty="0" smtClean="0">
                <a:latin typeface="+mn-lt"/>
              </a:rPr>
              <a:t>.	3,410</a:t>
            </a:r>
            <a:endParaRPr lang="en-US" sz="1600" dirty="0">
              <a:latin typeface="+mn-lt"/>
            </a:endParaRPr>
          </a:p>
          <a:p>
            <a:pPr>
              <a:tabLst>
                <a:tab pos="5999163" algn="dec"/>
              </a:tabLst>
            </a:pPr>
            <a:r>
              <a:rPr lang="en-US" sz="1600" dirty="0">
                <a:latin typeface="+mn-lt"/>
              </a:rPr>
              <a:t>11b. Cash . . . . . . . . . . . . . . . . . . . . . . . . . . . . . . . . . . . . . </a:t>
            </a:r>
            <a:r>
              <a:rPr lang="en-US" sz="1600" dirty="0" smtClean="0">
                <a:latin typeface="+mn-lt"/>
              </a:rPr>
              <a:t>.	2,140</a:t>
            </a:r>
            <a:endParaRPr lang="en-US" sz="1600" dirty="0">
              <a:latin typeface="+mn-lt"/>
            </a:endParaRPr>
          </a:p>
          <a:p>
            <a:pPr>
              <a:tabLst>
                <a:tab pos="7026275" algn="dec"/>
              </a:tabLst>
            </a:pPr>
            <a:r>
              <a:rPr lang="en-US" sz="1600" dirty="0" smtClean="0">
                <a:latin typeface="+mn-lt"/>
              </a:rPr>
              <a:t>            Cash—Restricted </a:t>
            </a:r>
            <a:r>
              <a:rPr lang="en-US" sz="1600" dirty="0">
                <a:latin typeface="+mn-lt"/>
              </a:rPr>
              <a:t>. . . . . . . . . . . . . . . . . . . . . . . . . </a:t>
            </a:r>
            <a:r>
              <a:rPr lang="en-US" sz="1600" dirty="0" smtClean="0">
                <a:latin typeface="+mn-lt"/>
              </a:rPr>
              <a:t>.	2,140</a:t>
            </a:r>
            <a:endParaRPr lang="en-US" sz="1600" dirty="0">
              <a:latin typeface="+mn-lt"/>
            </a:endParaRPr>
          </a:p>
        </p:txBody>
      </p:sp>
    </p:spTree>
    <p:extLst>
      <p:ext uri="{BB962C8B-B14F-4D97-AF65-F5344CB8AC3E}">
        <p14:creationId xmlns:p14="http://schemas.microsoft.com/office/powerpoint/2010/main" val="34067862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(5 </a:t>
            </a:r>
            <a:r>
              <a:rPr lang="en-US" sz="2400" b="1" dirty="0">
                <a:solidFill>
                  <a:srgbClr val="000000"/>
                </a:solidFill>
              </a:rPr>
              <a:t>of 9)</a:t>
            </a:r>
            <a:endParaRPr lang="en-US" sz="3200" b="1" dirty="0"/>
          </a:p>
        </p:txBody>
      </p:sp>
      <p:sp>
        <p:nvSpPr>
          <p:cNvPr id="3" name="TextBox 2"/>
          <p:cNvSpPr txBox="1"/>
          <p:nvPr/>
        </p:nvSpPr>
        <p:spPr>
          <a:xfrm>
            <a:off x="457200" y="1469082"/>
            <a:ext cx="7635606" cy="3588675"/>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600" dirty="0">
                <a:latin typeface="+mn-lt"/>
              </a:rPr>
              <a:t>12a. Customer Deposits . . . . . . . . . . . . . . . . . . . . . . . . . </a:t>
            </a:r>
            <a:r>
              <a:rPr lang="en-US" sz="1600" dirty="0" smtClean="0">
                <a:latin typeface="+mn-lt"/>
              </a:rPr>
              <a:t>.	1,320</a:t>
            </a:r>
            <a:endParaRPr lang="en-US" sz="1600" dirty="0">
              <a:latin typeface="+mn-lt"/>
            </a:endParaRPr>
          </a:p>
          <a:p>
            <a:pPr>
              <a:tabLst>
                <a:tab pos="7026275" algn="dec"/>
              </a:tabLst>
            </a:pPr>
            <a:r>
              <a:rPr lang="en-US" sz="1600" dirty="0" smtClean="0">
                <a:latin typeface="+mn-lt"/>
              </a:rPr>
              <a:t>             Cash—Restricted </a:t>
            </a:r>
            <a:r>
              <a:rPr lang="en-US" sz="1600" dirty="0">
                <a:latin typeface="+mn-lt"/>
              </a:rPr>
              <a:t>. . . . . . . . . . . . . . . . . . . . . . . . </a:t>
            </a:r>
            <a:r>
              <a:rPr lang="en-US" sz="1600" dirty="0" smtClean="0">
                <a:latin typeface="+mn-lt"/>
              </a:rPr>
              <a:t>.	1,320</a:t>
            </a:r>
            <a:endParaRPr lang="en-US" sz="1600" dirty="0">
              <a:latin typeface="+mn-lt"/>
            </a:endParaRPr>
          </a:p>
          <a:p>
            <a:pPr>
              <a:tabLst>
                <a:tab pos="5999163" algn="dec"/>
              </a:tabLst>
            </a:pPr>
            <a:r>
              <a:rPr lang="en-US" sz="1600" dirty="0">
                <a:latin typeface="+mn-lt"/>
              </a:rPr>
              <a:t>12b. Cash—Restricted . . . . . . . . . . . . . . . . . . . . . . . . . . . </a:t>
            </a:r>
            <a:r>
              <a:rPr lang="en-US" sz="1600" dirty="0" smtClean="0">
                <a:latin typeface="+mn-lt"/>
              </a:rPr>
              <a:t>.	2,525</a:t>
            </a:r>
            <a:endParaRPr lang="en-US" sz="1600" dirty="0">
              <a:latin typeface="+mn-lt"/>
            </a:endParaRPr>
          </a:p>
          <a:p>
            <a:pPr>
              <a:tabLst>
                <a:tab pos="7026275" algn="dec"/>
              </a:tabLst>
            </a:pPr>
            <a:r>
              <a:rPr lang="en-US" sz="1600" dirty="0" smtClean="0">
                <a:latin typeface="+mn-lt"/>
              </a:rPr>
              <a:t>             Customer </a:t>
            </a:r>
            <a:r>
              <a:rPr lang="en-US" sz="1600" dirty="0">
                <a:latin typeface="+mn-lt"/>
              </a:rPr>
              <a:t>Deposits . . . . . . . . . . . . . . . . . . . . . . . </a:t>
            </a:r>
            <a:r>
              <a:rPr lang="en-US" sz="1600" dirty="0" smtClean="0">
                <a:latin typeface="+mn-lt"/>
              </a:rPr>
              <a:t>.	2,525</a:t>
            </a:r>
          </a:p>
          <a:p>
            <a:pPr>
              <a:tabLst>
                <a:tab pos="5999163" algn="dec"/>
              </a:tabLst>
            </a:pPr>
            <a:r>
              <a:rPr lang="en-US" sz="1600" dirty="0">
                <a:latin typeface="+mn-lt"/>
              </a:rPr>
              <a:t>13</a:t>
            </a:r>
            <a:r>
              <a:rPr lang="en-US" sz="1600" dirty="0" smtClean="0">
                <a:latin typeface="+mn-lt"/>
              </a:rPr>
              <a:t>.   </a:t>
            </a:r>
            <a:r>
              <a:rPr lang="en-US" sz="1600" dirty="0">
                <a:latin typeface="+mn-lt"/>
              </a:rPr>
              <a:t>Customer Advances for Construction . . . . . . . . . . . . </a:t>
            </a:r>
            <a:r>
              <a:rPr lang="en-US" sz="1600" dirty="0" smtClean="0">
                <a:latin typeface="+mn-lt"/>
              </a:rPr>
              <a:t>.	21,000</a:t>
            </a:r>
            <a:endParaRPr lang="en-US" sz="1600" dirty="0">
              <a:latin typeface="+mn-lt"/>
            </a:endParaRPr>
          </a:p>
          <a:p>
            <a:pPr>
              <a:tabLst>
                <a:tab pos="7026275" algn="dec"/>
              </a:tabLst>
            </a:pPr>
            <a:r>
              <a:rPr lang="en-US" sz="1600" dirty="0" smtClean="0">
                <a:latin typeface="+mn-lt"/>
              </a:rPr>
              <a:t>             Customer </a:t>
            </a:r>
            <a:r>
              <a:rPr lang="en-US" sz="1600" dirty="0">
                <a:latin typeface="+mn-lt"/>
              </a:rPr>
              <a:t>Accounts Receivable . . . . . . . . . . . . . . </a:t>
            </a:r>
            <a:r>
              <a:rPr lang="en-US" sz="1600" dirty="0" smtClean="0">
                <a:latin typeface="+mn-lt"/>
              </a:rPr>
              <a:t>.	14,000</a:t>
            </a:r>
            <a:endParaRPr lang="en-US" sz="1600" dirty="0">
              <a:latin typeface="+mn-lt"/>
            </a:endParaRPr>
          </a:p>
          <a:p>
            <a:pPr>
              <a:tabLst>
                <a:tab pos="7026275" algn="dec"/>
              </a:tabLst>
            </a:pPr>
            <a:r>
              <a:rPr lang="en-US" sz="1600" dirty="0" smtClean="0">
                <a:latin typeface="+mn-lt"/>
              </a:rPr>
              <a:t>             Capital </a:t>
            </a:r>
            <a:r>
              <a:rPr lang="en-US" sz="1600" dirty="0">
                <a:latin typeface="+mn-lt"/>
              </a:rPr>
              <a:t>Contributions from Customers . . . . . . . . . </a:t>
            </a:r>
            <a:r>
              <a:rPr lang="en-US" sz="1600" dirty="0" smtClean="0">
                <a:latin typeface="+mn-lt"/>
              </a:rPr>
              <a:t>.	7,000</a:t>
            </a:r>
            <a:endParaRPr lang="en-US" sz="1600" dirty="0">
              <a:latin typeface="+mn-lt"/>
            </a:endParaRPr>
          </a:p>
          <a:p>
            <a:pPr>
              <a:tabLst>
                <a:tab pos="5999163" algn="dec"/>
              </a:tabLst>
            </a:pPr>
            <a:r>
              <a:rPr lang="en-US" sz="1600" dirty="0">
                <a:latin typeface="+mn-lt"/>
              </a:rPr>
              <a:t>14. </a:t>
            </a:r>
            <a:r>
              <a:rPr lang="en-US" sz="1600" dirty="0" smtClean="0">
                <a:latin typeface="+mn-lt"/>
              </a:rPr>
              <a:t>  Accounts </a:t>
            </a:r>
            <a:r>
              <a:rPr lang="en-US" sz="1600" dirty="0">
                <a:latin typeface="+mn-lt"/>
              </a:rPr>
              <a:t>Payable . . . . . . . . . . . . . . . . . . . . . . . . . . . </a:t>
            </a:r>
            <a:r>
              <a:rPr lang="en-US" sz="1600" dirty="0" smtClean="0">
                <a:latin typeface="+mn-lt"/>
              </a:rPr>
              <a:t>.	133,200</a:t>
            </a:r>
            <a:endParaRPr lang="en-US" sz="1600" dirty="0">
              <a:latin typeface="+mn-lt"/>
            </a:endParaRPr>
          </a:p>
          <a:p>
            <a:pPr>
              <a:tabLst>
                <a:tab pos="5999163" algn="dec"/>
              </a:tabLst>
            </a:pPr>
            <a:r>
              <a:rPr lang="en-US" sz="1600" dirty="0" smtClean="0">
                <a:latin typeface="+mn-lt"/>
              </a:rPr>
              <a:t>        Taxes </a:t>
            </a:r>
            <a:r>
              <a:rPr lang="en-US" sz="1600" dirty="0">
                <a:latin typeface="+mn-lt"/>
              </a:rPr>
              <a:t>Accrued . . . . . . . . . . . . . . . . . . . . . . . . . . . . . . </a:t>
            </a:r>
            <a:r>
              <a:rPr lang="en-US" sz="1600" dirty="0" smtClean="0">
                <a:latin typeface="+mn-lt"/>
              </a:rPr>
              <a:t>.	13,500</a:t>
            </a:r>
            <a:endParaRPr lang="en-US" sz="1600" dirty="0">
              <a:latin typeface="+mn-lt"/>
            </a:endParaRPr>
          </a:p>
          <a:p>
            <a:pPr>
              <a:tabLst>
                <a:tab pos="5999163" algn="dec"/>
              </a:tabLst>
            </a:pPr>
            <a:r>
              <a:rPr lang="en-US" sz="1600" dirty="0" smtClean="0">
                <a:latin typeface="+mn-lt"/>
              </a:rPr>
              <a:t>        Tax </a:t>
            </a:r>
            <a:r>
              <a:rPr lang="en-US" sz="1600" dirty="0">
                <a:latin typeface="+mn-lt"/>
              </a:rPr>
              <a:t>Collections Payable . . . . . . . . . . . . . . . . . . . . . . . </a:t>
            </a:r>
            <a:r>
              <a:rPr lang="en-US" sz="1600" dirty="0" smtClean="0">
                <a:latin typeface="+mn-lt"/>
              </a:rPr>
              <a:t>.	50,000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 </a:t>
            </a:r>
            <a:r>
              <a:rPr lang="en-US" sz="1600" dirty="0" smtClean="0">
                <a:latin typeface="+mn-lt"/>
              </a:rPr>
              <a:t>.	196,700</a:t>
            </a:r>
            <a:endParaRPr lang="en-US" sz="1600" b="1" i="1" dirty="0">
              <a:latin typeface="+mn-lt"/>
            </a:endParaRPr>
          </a:p>
        </p:txBody>
      </p:sp>
    </p:spTree>
    <p:extLst>
      <p:ext uri="{BB962C8B-B14F-4D97-AF65-F5344CB8AC3E}">
        <p14:creationId xmlns:p14="http://schemas.microsoft.com/office/powerpoint/2010/main" val="26427910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(6 </a:t>
            </a:r>
            <a:r>
              <a:rPr lang="en-US" sz="2400" b="1" dirty="0">
                <a:solidFill>
                  <a:srgbClr val="000000"/>
                </a:solidFill>
              </a:rPr>
              <a:t>of 9)</a:t>
            </a:r>
            <a:endParaRPr lang="en-US" sz="3200" b="1" dirty="0"/>
          </a:p>
        </p:txBody>
      </p:sp>
      <p:sp>
        <p:nvSpPr>
          <p:cNvPr id="3" name="TextBox 2"/>
          <p:cNvSpPr txBox="1"/>
          <p:nvPr/>
        </p:nvSpPr>
        <p:spPr>
          <a:xfrm>
            <a:off x="457200" y="1472184"/>
            <a:ext cx="7635606" cy="4216540"/>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500" dirty="0">
                <a:latin typeface="+mn-lt"/>
              </a:rPr>
              <a:t>15. </a:t>
            </a:r>
            <a:r>
              <a:rPr lang="en-US" sz="1500" dirty="0" smtClean="0">
                <a:latin typeface="+mn-lt"/>
              </a:rPr>
              <a:t>  Payment </a:t>
            </a:r>
            <a:r>
              <a:rPr lang="en-US" sz="1500" dirty="0">
                <a:latin typeface="+mn-lt"/>
              </a:rPr>
              <a:t>in Lieu of Taxes . . . . . . . . . . . . . . . . . . . . . . </a:t>
            </a:r>
            <a:r>
              <a:rPr lang="en-US" sz="1500" dirty="0" smtClean="0">
                <a:latin typeface="+mn-lt"/>
              </a:rPr>
              <a:t>	25,000</a:t>
            </a:r>
            <a:endParaRPr lang="en-US" sz="1500" dirty="0">
              <a:latin typeface="+mn-lt"/>
            </a:endParaRPr>
          </a:p>
          <a:p>
            <a:pPr>
              <a:tabLst>
                <a:tab pos="7026275" algn="dec"/>
              </a:tabLst>
            </a:pPr>
            <a:r>
              <a:rPr lang="en-US" sz="1500" dirty="0" smtClean="0">
                <a:latin typeface="+mn-lt"/>
              </a:rPr>
              <a:t>           Due </a:t>
            </a:r>
            <a:r>
              <a:rPr lang="en-US" sz="1500" dirty="0">
                <a:latin typeface="+mn-lt"/>
              </a:rPr>
              <a:t>to General Fund . . . . . . . . . . . . . . . . . . . . . . . </a:t>
            </a:r>
            <a:r>
              <a:rPr lang="en-US" sz="1500" dirty="0" smtClean="0">
                <a:latin typeface="+mn-lt"/>
              </a:rPr>
              <a:t>.	25,000</a:t>
            </a:r>
          </a:p>
          <a:p>
            <a:pPr>
              <a:tabLst>
                <a:tab pos="5999163" algn="dec"/>
              </a:tabLst>
            </a:pPr>
            <a:r>
              <a:rPr lang="en-US" sz="1500" dirty="0">
                <a:latin typeface="+mn-lt"/>
              </a:rPr>
              <a:t>16a. Cash . . . . . . . . . . . . . . . . . . . . . . . . . . . . . . . . . . . . . . </a:t>
            </a:r>
            <a:r>
              <a:rPr lang="en-US" sz="1500" dirty="0" smtClean="0">
                <a:latin typeface="+mn-lt"/>
              </a:rPr>
              <a:t>	1,375</a:t>
            </a:r>
            <a:endParaRPr lang="en-US" sz="1500" dirty="0">
              <a:latin typeface="+mn-lt"/>
            </a:endParaRPr>
          </a:p>
          <a:p>
            <a:pPr>
              <a:tabLst>
                <a:tab pos="5999163" algn="dec"/>
              </a:tabLst>
            </a:pPr>
            <a:r>
              <a:rPr lang="en-US" sz="1500" dirty="0" smtClean="0">
                <a:latin typeface="+mn-lt"/>
              </a:rPr>
              <a:t>        Cash—Restricted </a:t>
            </a:r>
            <a:r>
              <a:rPr lang="en-US" sz="1500" dirty="0">
                <a:latin typeface="+mn-lt"/>
              </a:rPr>
              <a:t>. . . . . . . . . . . . . . . . . . . . . . . . . . . . </a:t>
            </a:r>
            <a:r>
              <a:rPr lang="en-US" sz="1500" dirty="0" smtClean="0">
                <a:latin typeface="+mn-lt"/>
              </a:rPr>
              <a:t>	43,125</a:t>
            </a:r>
            <a:endParaRPr lang="en-US" sz="1500" dirty="0">
              <a:latin typeface="+mn-lt"/>
            </a:endParaRPr>
          </a:p>
          <a:p>
            <a:pPr>
              <a:tabLst>
                <a:tab pos="7026275" algn="dec"/>
              </a:tabLst>
            </a:pPr>
            <a:r>
              <a:rPr lang="en-US" sz="1500" dirty="0" smtClean="0">
                <a:latin typeface="+mn-lt"/>
              </a:rPr>
              <a:t>            Interest </a:t>
            </a:r>
            <a:r>
              <a:rPr lang="en-US" sz="1500" dirty="0">
                <a:latin typeface="+mn-lt"/>
              </a:rPr>
              <a:t>and Dividend Income . . . . . . . . . . . . . . . . </a:t>
            </a:r>
            <a:r>
              <a:rPr lang="en-US" sz="1500" dirty="0" smtClean="0">
                <a:latin typeface="+mn-lt"/>
              </a:rPr>
              <a:t>.	44,500</a:t>
            </a:r>
            <a:endParaRPr lang="en-US" sz="1500" dirty="0">
              <a:latin typeface="+mn-lt"/>
            </a:endParaRPr>
          </a:p>
          <a:p>
            <a:pPr>
              <a:tabLst>
                <a:tab pos="5999163" algn="dec"/>
              </a:tabLst>
            </a:pPr>
            <a:r>
              <a:rPr lang="en-US" sz="1500" dirty="0">
                <a:latin typeface="+mn-lt"/>
              </a:rPr>
              <a:t>16b. Net Position—Unrestricted . . . . . . . . . . . . . . . . . . . . . </a:t>
            </a:r>
            <a:r>
              <a:rPr lang="en-US" sz="1500" dirty="0" smtClean="0">
                <a:latin typeface="+mn-lt"/>
              </a:rPr>
              <a:t>	43,125</a:t>
            </a:r>
            <a:endParaRPr lang="en-US" sz="1500" dirty="0">
              <a:latin typeface="+mn-lt"/>
            </a:endParaRPr>
          </a:p>
          <a:p>
            <a:pPr>
              <a:tabLst>
                <a:tab pos="7026275" algn="dec"/>
              </a:tabLst>
            </a:pPr>
            <a:r>
              <a:rPr lang="en-US" sz="1500" dirty="0" smtClean="0">
                <a:latin typeface="+mn-lt"/>
              </a:rPr>
              <a:t>            Net </a:t>
            </a:r>
            <a:r>
              <a:rPr lang="en-US" sz="1500" dirty="0">
                <a:latin typeface="+mn-lt"/>
              </a:rPr>
              <a:t>Position—Restricted for Debt Service . . . . . . </a:t>
            </a:r>
            <a:r>
              <a:rPr lang="en-US" sz="1500" dirty="0" smtClean="0">
                <a:latin typeface="+mn-lt"/>
              </a:rPr>
              <a:t>.	43,125</a:t>
            </a:r>
          </a:p>
          <a:p>
            <a:pPr>
              <a:tabLst>
                <a:tab pos="5999163" algn="dec"/>
              </a:tabLst>
            </a:pPr>
            <a:r>
              <a:rPr lang="en-US" sz="1500" dirty="0">
                <a:latin typeface="+mn-lt"/>
              </a:rPr>
              <a:t>17</a:t>
            </a:r>
            <a:r>
              <a:rPr lang="en-US" sz="1500" dirty="0" smtClean="0">
                <a:latin typeface="+mn-lt"/>
              </a:rPr>
              <a:t>.   </a:t>
            </a:r>
            <a:r>
              <a:rPr lang="en-US" sz="1500" dirty="0">
                <a:latin typeface="+mn-lt"/>
              </a:rPr>
              <a:t>Depreciation Expense . . . . . . . . . . . . . . . . . . . . . . . . </a:t>
            </a:r>
            <a:r>
              <a:rPr lang="en-US" sz="1500" dirty="0" smtClean="0">
                <a:latin typeface="+mn-lt"/>
              </a:rPr>
              <a:t>	102,750</a:t>
            </a:r>
            <a:endParaRPr lang="en-US" sz="1500" dirty="0">
              <a:latin typeface="+mn-lt"/>
            </a:endParaRPr>
          </a:p>
          <a:p>
            <a:pPr>
              <a:tabLst>
                <a:tab pos="5999163" algn="dec"/>
              </a:tabLst>
            </a:pPr>
            <a:r>
              <a:rPr lang="en-US" sz="1500" dirty="0" smtClean="0">
                <a:latin typeface="+mn-lt"/>
              </a:rPr>
              <a:t>        Uncollectible </a:t>
            </a:r>
            <a:r>
              <a:rPr lang="en-US" sz="1500" dirty="0">
                <a:latin typeface="+mn-lt"/>
              </a:rPr>
              <a:t>Accounts . . . . . . . . . . . . . . . . . . . . . . </a:t>
            </a:r>
            <a:r>
              <a:rPr lang="en-US" sz="1500" dirty="0" smtClean="0">
                <a:latin typeface="+mn-lt"/>
              </a:rPr>
              <a:t>. . .	3,980</a:t>
            </a:r>
            <a:endParaRPr lang="en-US" sz="1500" dirty="0">
              <a:latin typeface="+mn-lt"/>
            </a:endParaRPr>
          </a:p>
          <a:p>
            <a:pPr>
              <a:tabLst>
                <a:tab pos="5999163" algn="dec"/>
              </a:tabLst>
            </a:pPr>
            <a:r>
              <a:rPr lang="en-US" sz="1500" dirty="0" smtClean="0">
                <a:latin typeface="+mn-lt"/>
              </a:rPr>
              <a:t>        Accrued </a:t>
            </a:r>
            <a:r>
              <a:rPr lang="en-US" sz="1500" dirty="0">
                <a:latin typeface="+mn-lt"/>
              </a:rPr>
              <a:t>Utility Revenues . . . . . . . . . . . . . . . . . . . . </a:t>
            </a:r>
            <a:r>
              <a:rPr lang="en-US" sz="1500" dirty="0" smtClean="0">
                <a:latin typeface="+mn-lt"/>
              </a:rPr>
              <a:t>. . .	15,920</a:t>
            </a:r>
            <a:endParaRPr lang="en-US" sz="1500" dirty="0">
              <a:latin typeface="+mn-lt"/>
            </a:endParaRPr>
          </a:p>
          <a:p>
            <a:r>
              <a:rPr lang="en-US" sz="1500" dirty="0" smtClean="0">
                <a:latin typeface="+mn-lt"/>
              </a:rPr>
              <a:t>             Accumulated </a:t>
            </a:r>
            <a:r>
              <a:rPr lang="en-US" sz="1500" dirty="0">
                <a:latin typeface="+mn-lt"/>
              </a:rPr>
              <a:t>Provision for </a:t>
            </a:r>
            <a:endParaRPr lang="en-US" sz="1500" dirty="0" smtClean="0">
              <a:latin typeface="+mn-lt"/>
            </a:endParaRPr>
          </a:p>
          <a:p>
            <a:pPr>
              <a:tabLst>
                <a:tab pos="7026275" algn="dec"/>
              </a:tabLst>
            </a:pPr>
            <a:r>
              <a:rPr lang="en-US" sz="1500" dirty="0">
                <a:latin typeface="+mn-lt"/>
              </a:rPr>
              <a:t> </a:t>
            </a:r>
            <a:r>
              <a:rPr lang="en-US" sz="1500" dirty="0" smtClean="0">
                <a:latin typeface="+mn-lt"/>
              </a:rPr>
              <a:t>             Depreciation </a:t>
            </a:r>
            <a:r>
              <a:rPr lang="en-US" sz="1500" dirty="0">
                <a:latin typeface="+mn-lt"/>
              </a:rPr>
              <a:t>of Utility </a:t>
            </a:r>
            <a:r>
              <a:rPr lang="en-US" sz="1500" dirty="0" smtClean="0">
                <a:latin typeface="+mn-lt"/>
              </a:rPr>
              <a:t>Plant. </a:t>
            </a:r>
            <a:r>
              <a:rPr lang="en-US" sz="1500" dirty="0">
                <a:latin typeface="+mn-lt"/>
              </a:rPr>
              <a:t>. . . . </a:t>
            </a:r>
            <a:r>
              <a:rPr lang="en-US" sz="1500" dirty="0" smtClean="0">
                <a:latin typeface="+mn-lt"/>
              </a:rPr>
              <a:t>. . . . . . . . . . . . . .	102,750</a:t>
            </a:r>
            <a:endParaRPr lang="en-US" sz="1500" dirty="0">
              <a:latin typeface="+mn-lt"/>
            </a:endParaRPr>
          </a:p>
          <a:p>
            <a:pPr>
              <a:tabLst>
                <a:tab pos="7026275" algn="dec"/>
              </a:tabLst>
            </a:pPr>
            <a:r>
              <a:rPr lang="en-US" sz="1500" dirty="0" smtClean="0">
                <a:latin typeface="+mn-lt"/>
              </a:rPr>
              <a:t>             Accumulated </a:t>
            </a:r>
            <a:r>
              <a:rPr lang="en-US" sz="1500" dirty="0">
                <a:latin typeface="+mn-lt"/>
              </a:rPr>
              <a:t>Provision for Uncollectible </a:t>
            </a:r>
            <a:r>
              <a:rPr lang="en-US" sz="1500" dirty="0" smtClean="0">
                <a:latin typeface="+mn-lt"/>
              </a:rPr>
              <a:t>Accounts .	3,980</a:t>
            </a:r>
            <a:endParaRPr lang="en-US" sz="1500" dirty="0">
              <a:latin typeface="+mn-lt"/>
            </a:endParaRPr>
          </a:p>
          <a:p>
            <a:pPr>
              <a:tabLst>
                <a:tab pos="7026275" algn="dec"/>
              </a:tabLst>
            </a:pPr>
            <a:r>
              <a:rPr lang="en-US" sz="1500" dirty="0" smtClean="0">
                <a:latin typeface="+mn-lt"/>
              </a:rPr>
              <a:t>             Sales </a:t>
            </a:r>
            <a:r>
              <a:rPr lang="en-US" sz="1500" dirty="0">
                <a:latin typeface="+mn-lt"/>
              </a:rPr>
              <a:t>of Water . . . . . . . . . . . . . . . . . . . . . . . . . . . </a:t>
            </a:r>
            <a:r>
              <a:rPr lang="en-US" sz="1500" dirty="0" smtClean="0">
                <a:latin typeface="+mn-lt"/>
              </a:rPr>
              <a:t>. .	15,920</a:t>
            </a:r>
            <a:endParaRPr lang="en-US" sz="1500" dirty="0">
              <a:latin typeface="+mn-lt"/>
            </a:endParaRPr>
          </a:p>
        </p:txBody>
      </p:sp>
    </p:spTree>
    <p:extLst>
      <p:ext uri="{BB962C8B-B14F-4D97-AF65-F5344CB8AC3E}">
        <p14:creationId xmlns:p14="http://schemas.microsoft.com/office/powerpoint/2010/main" val="31945787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(7 </a:t>
            </a:r>
            <a:r>
              <a:rPr lang="en-US" sz="2400" b="1" dirty="0">
                <a:solidFill>
                  <a:srgbClr val="000000"/>
                </a:solidFill>
              </a:rPr>
              <a:t>of 9)</a:t>
            </a:r>
            <a:endParaRPr lang="en-US" sz="3200" b="1" dirty="0"/>
          </a:p>
        </p:txBody>
      </p:sp>
      <p:sp>
        <p:nvSpPr>
          <p:cNvPr id="3" name="TextBox 2"/>
          <p:cNvSpPr txBox="1"/>
          <p:nvPr/>
        </p:nvSpPr>
        <p:spPr>
          <a:xfrm>
            <a:off x="457200" y="1469082"/>
            <a:ext cx="7635606" cy="3588675"/>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600" dirty="0">
                <a:latin typeface="+mn-lt"/>
              </a:rPr>
              <a:t>18a. Investments—Restricted . . . . . . . . . . . . . . . . . . . . . </a:t>
            </a:r>
            <a:r>
              <a:rPr lang="en-US" sz="1600" dirty="0" smtClean="0">
                <a:latin typeface="+mn-lt"/>
              </a:rPr>
              <a:t>.	140,000</a:t>
            </a:r>
            <a:endParaRPr lang="en-US" sz="1600" dirty="0">
              <a:latin typeface="+mn-lt"/>
            </a:endParaRPr>
          </a:p>
          <a:p>
            <a:pPr>
              <a:tabLst>
                <a:tab pos="7026275" algn="dec"/>
              </a:tabLst>
            </a:pPr>
            <a:r>
              <a:rPr lang="en-US" sz="1600" dirty="0" smtClean="0">
                <a:latin typeface="+mn-lt"/>
              </a:rPr>
              <a:t>             Cash </a:t>
            </a:r>
            <a:r>
              <a:rPr lang="en-US" sz="1600" dirty="0">
                <a:latin typeface="+mn-lt"/>
              </a:rPr>
              <a:t>. . . . . . . . . . . . . . . . . . . . . . . . . . . . . . . . . . </a:t>
            </a:r>
            <a:r>
              <a:rPr lang="en-US" sz="1600" dirty="0" smtClean="0">
                <a:latin typeface="+mn-lt"/>
              </a:rPr>
              <a:t>.	100,000</a:t>
            </a:r>
            <a:endParaRPr lang="en-US" sz="1600" dirty="0">
              <a:latin typeface="+mn-lt"/>
            </a:endParaRPr>
          </a:p>
          <a:p>
            <a:pPr>
              <a:tabLst>
                <a:tab pos="7026275" algn="dec"/>
              </a:tabLst>
            </a:pPr>
            <a:r>
              <a:rPr lang="en-US" sz="1600" dirty="0" smtClean="0">
                <a:latin typeface="+mn-lt"/>
              </a:rPr>
              <a:t>             Cash—Restricted </a:t>
            </a:r>
            <a:r>
              <a:rPr lang="en-US" sz="1600" dirty="0">
                <a:latin typeface="+mn-lt"/>
              </a:rPr>
              <a:t>. . . . . . . . . . . . . . . . . . . . . . . . </a:t>
            </a:r>
            <a:r>
              <a:rPr lang="en-US" sz="1600" dirty="0" smtClean="0">
                <a:latin typeface="+mn-lt"/>
              </a:rPr>
              <a:t>.	40,000</a:t>
            </a:r>
            <a:endParaRPr lang="en-US" sz="1600" dirty="0">
              <a:latin typeface="+mn-lt"/>
            </a:endParaRPr>
          </a:p>
          <a:p>
            <a:pPr>
              <a:tabLst>
                <a:tab pos="5999163" algn="dec"/>
              </a:tabLst>
            </a:pPr>
            <a:r>
              <a:rPr lang="en-US" sz="1600" dirty="0">
                <a:latin typeface="+mn-lt"/>
              </a:rPr>
              <a:t>18b. Net Position—Unrestricted . . . . . . . . . . . . . . . . . . . </a:t>
            </a:r>
            <a:r>
              <a:rPr lang="en-US" sz="1600" dirty="0" smtClean="0">
                <a:latin typeface="+mn-lt"/>
              </a:rPr>
              <a:t>.	100,000</a:t>
            </a:r>
            <a:endParaRPr lang="en-US" sz="1600" dirty="0">
              <a:latin typeface="+mn-lt"/>
            </a:endParaRPr>
          </a:p>
          <a:p>
            <a:pPr>
              <a:tabLst>
                <a:tab pos="7026275" algn="dec"/>
              </a:tabLst>
            </a:pPr>
            <a:r>
              <a:rPr lang="en-US" sz="1600" dirty="0" smtClean="0">
                <a:latin typeface="+mn-lt"/>
              </a:rPr>
              <a:t>             Net </a:t>
            </a:r>
            <a:r>
              <a:rPr lang="en-US" sz="1600" dirty="0">
                <a:latin typeface="+mn-lt"/>
              </a:rPr>
              <a:t>Position—Restricted for Debt Service . . . . . . </a:t>
            </a:r>
            <a:r>
              <a:rPr lang="en-US" sz="1600" dirty="0" smtClean="0">
                <a:latin typeface="+mn-lt"/>
              </a:rPr>
              <a:t>.	100,000</a:t>
            </a:r>
          </a:p>
          <a:p>
            <a:pPr>
              <a:tabLst>
                <a:tab pos="5999163" algn="dec"/>
              </a:tabLst>
            </a:pPr>
            <a:r>
              <a:rPr lang="en-US" sz="1600" dirty="0" smtClean="0">
                <a:latin typeface="+mn-lt"/>
              </a:rPr>
              <a:t>19a.   Cash </a:t>
            </a:r>
            <a:r>
              <a:rPr lang="en-US" sz="1600" dirty="0">
                <a:latin typeface="+mn-lt"/>
              </a:rPr>
              <a:t>. . . . . . . . . . . . . . . . . . . . . . . . . . . . . . . . . . . . </a:t>
            </a:r>
            <a:r>
              <a:rPr lang="en-US" sz="1600" dirty="0" smtClean="0">
                <a:latin typeface="+mn-lt"/>
              </a:rPr>
              <a:t>.	6,500</a:t>
            </a:r>
            <a:endParaRPr lang="en-US" sz="1600" dirty="0">
              <a:latin typeface="+mn-lt"/>
            </a:endParaRPr>
          </a:p>
          <a:p>
            <a:pPr>
              <a:tabLst>
                <a:tab pos="7026275" algn="dec"/>
              </a:tabLst>
            </a:pPr>
            <a:r>
              <a:rPr lang="en-US" sz="1600" dirty="0">
                <a:latin typeface="+mn-lt"/>
              </a:rPr>
              <a:t>             Interfund Loan to Supplies Fund—Current . . . . . </a:t>
            </a:r>
            <a:r>
              <a:rPr lang="en-US" sz="1600" dirty="0" smtClean="0">
                <a:latin typeface="+mn-lt"/>
              </a:rPr>
              <a:t>.	6,500</a:t>
            </a:r>
            <a:endParaRPr lang="en-US" sz="1600" dirty="0">
              <a:latin typeface="+mn-lt"/>
            </a:endParaRPr>
          </a:p>
          <a:p>
            <a:pPr lvl="0">
              <a:tabLst>
                <a:tab pos="5999163" algn="dec"/>
              </a:tabLst>
            </a:pPr>
            <a:r>
              <a:rPr lang="en-US" sz="1600" dirty="0">
                <a:latin typeface="+mn-lt"/>
              </a:rPr>
              <a:t>19b. </a:t>
            </a:r>
            <a:r>
              <a:rPr lang="en-US" sz="1600" dirty="0" smtClean="0">
                <a:latin typeface="+mn-lt"/>
              </a:rPr>
              <a:t>   </a:t>
            </a:r>
            <a:r>
              <a:rPr lang="en-US" sz="1600" dirty="0" smtClean="0">
                <a:solidFill>
                  <a:srgbClr val="000000"/>
                </a:solidFill>
                <a:latin typeface="Arial"/>
              </a:rPr>
              <a:t>Interfund </a:t>
            </a:r>
            <a:r>
              <a:rPr lang="en-US" sz="1600" dirty="0">
                <a:solidFill>
                  <a:srgbClr val="000000"/>
                </a:solidFill>
                <a:latin typeface="Arial"/>
              </a:rPr>
              <a:t>Loan to Supplies Fund—Current</a:t>
            </a:r>
            <a:r>
              <a:rPr lang="en-US" sz="1600" dirty="0" smtClean="0">
                <a:latin typeface="+mn-lt"/>
              </a:rPr>
              <a:t>. </a:t>
            </a:r>
            <a:r>
              <a:rPr lang="en-US" sz="1600" dirty="0">
                <a:latin typeface="+mn-lt"/>
              </a:rPr>
              <a:t>. . . . . </a:t>
            </a:r>
            <a:r>
              <a:rPr lang="en-US" sz="1600" dirty="0" smtClean="0">
                <a:latin typeface="+mn-lt"/>
              </a:rPr>
              <a:t>.</a:t>
            </a:r>
            <a:r>
              <a:rPr lang="en-US" sz="1600" dirty="0"/>
              <a:t> </a:t>
            </a:r>
            <a:r>
              <a:rPr lang="en-US" sz="1600" dirty="0" smtClean="0"/>
              <a:t>.</a:t>
            </a:r>
            <a:r>
              <a:rPr lang="en-US" sz="1600" dirty="0">
                <a:latin typeface="+mn-lt"/>
              </a:rPr>
              <a:t>	</a:t>
            </a:r>
            <a:r>
              <a:rPr lang="en-US" sz="1600" dirty="0" smtClean="0">
                <a:latin typeface="+mn-lt"/>
              </a:rPr>
              <a:t>6,500</a:t>
            </a:r>
            <a:endParaRPr lang="en-US" sz="1600" dirty="0">
              <a:latin typeface="+mn-lt"/>
            </a:endParaRPr>
          </a:p>
          <a:p>
            <a:pPr lvl="0">
              <a:tabLst>
                <a:tab pos="7026275" algn="dec"/>
              </a:tabLst>
            </a:pPr>
            <a:r>
              <a:rPr lang="en-US" sz="1600" dirty="0">
                <a:latin typeface="+mn-lt"/>
              </a:rPr>
              <a:t>             Interfund Loan to Supplies Fund—Noncurrent . . </a:t>
            </a:r>
            <a:r>
              <a:rPr lang="en-US" sz="1600" dirty="0" smtClean="0">
                <a:latin typeface="+mn-lt"/>
              </a:rPr>
              <a:t>.	6,500</a:t>
            </a:r>
            <a:endParaRPr lang="en-US" sz="1600" dirty="0">
              <a:latin typeface="+mn-lt"/>
            </a:endParaRPr>
          </a:p>
          <a:p>
            <a:endParaRPr lang="en-US" sz="1600" dirty="0" smtClean="0">
              <a:latin typeface="+mn-lt"/>
            </a:endParaRPr>
          </a:p>
          <a:p>
            <a:endParaRPr lang="en-US" sz="1600" b="1" i="1" dirty="0">
              <a:latin typeface="+mn-lt"/>
            </a:endParaRPr>
          </a:p>
        </p:txBody>
      </p:sp>
    </p:spTree>
    <p:extLst>
      <p:ext uri="{BB962C8B-B14F-4D97-AF65-F5344CB8AC3E}">
        <p14:creationId xmlns:p14="http://schemas.microsoft.com/office/powerpoint/2010/main" val="5976772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t>(8 of 9)</a:t>
            </a:r>
            <a:endParaRPr lang="en-US" sz="2400" b="1" dirty="0"/>
          </a:p>
        </p:txBody>
      </p:sp>
      <p:sp>
        <p:nvSpPr>
          <p:cNvPr id="3" name="TextBox 2"/>
          <p:cNvSpPr txBox="1"/>
          <p:nvPr/>
        </p:nvSpPr>
        <p:spPr>
          <a:xfrm>
            <a:off x="457200" y="1472184"/>
            <a:ext cx="7635606" cy="4216539"/>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400" dirty="0">
                <a:latin typeface="+mn-lt"/>
              </a:rPr>
              <a:t>20. Sales of Water . . . . . . . . . . . . . . . . . . . . . . . . . . . . . . . . . . . . . </a:t>
            </a:r>
            <a:r>
              <a:rPr lang="en-US" sz="1400" dirty="0" smtClean="0">
                <a:latin typeface="+mn-lt"/>
              </a:rPr>
              <a:t>.	727,120</a:t>
            </a:r>
            <a:endParaRPr lang="en-US" sz="1400" dirty="0">
              <a:latin typeface="+mn-lt"/>
            </a:endParaRPr>
          </a:p>
          <a:p>
            <a:pPr>
              <a:tabLst>
                <a:tab pos="5999163" algn="dec"/>
              </a:tabLst>
            </a:pPr>
            <a:r>
              <a:rPr lang="en-US" sz="1400" dirty="0" smtClean="0">
                <a:latin typeface="+mn-lt"/>
              </a:rPr>
              <a:t>      Capital </a:t>
            </a:r>
            <a:r>
              <a:rPr lang="en-US" sz="1400" dirty="0">
                <a:latin typeface="+mn-lt"/>
              </a:rPr>
              <a:t>Contributions from Customers . . . . . . . . . . . . . . . . . . . </a:t>
            </a:r>
            <a:r>
              <a:rPr lang="en-US" sz="1400" dirty="0" smtClean="0">
                <a:latin typeface="+mn-lt"/>
              </a:rPr>
              <a:t>.	7,000</a:t>
            </a:r>
            <a:endParaRPr lang="en-US" sz="1400" dirty="0">
              <a:latin typeface="+mn-lt"/>
            </a:endParaRPr>
          </a:p>
          <a:p>
            <a:pPr>
              <a:tabLst>
                <a:tab pos="5999163" algn="dec"/>
              </a:tabLst>
            </a:pPr>
            <a:r>
              <a:rPr lang="en-US" sz="1400" dirty="0" smtClean="0">
                <a:latin typeface="+mn-lt"/>
              </a:rPr>
              <a:t>      Interest </a:t>
            </a:r>
            <a:r>
              <a:rPr lang="en-US" sz="1400" dirty="0">
                <a:latin typeface="+mn-lt"/>
              </a:rPr>
              <a:t>and Dividend Income . . . . . . . . . . . . . . . . . . . . . . . . . . </a:t>
            </a:r>
            <a:r>
              <a:rPr lang="en-US" sz="1400" dirty="0" smtClean="0">
                <a:latin typeface="+mn-lt"/>
              </a:rPr>
              <a:t>.	44,500</a:t>
            </a:r>
            <a:endParaRPr lang="en-US" sz="1400" dirty="0">
              <a:latin typeface="+mn-lt"/>
            </a:endParaRPr>
          </a:p>
          <a:p>
            <a:pPr>
              <a:tabLst>
                <a:tab pos="7026275" algn="dec"/>
              </a:tabLst>
            </a:pPr>
            <a:r>
              <a:rPr lang="en-US" sz="1400" dirty="0" smtClean="0">
                <a:latin typeface="+mn-lt"/>
              </a:rPr>
              <a:t>           Source </a:t>
            </a:r>
            <a:r>
              <a:rPr lang="en-US" sz="1400" dirty="0">
                <a:latin typeface="+mn-lt"/>
              </a:rPr>
              <a:t>of Supply Expenses . . . . . . . . . . . . . . . . . . . . . . . . </a:t>
            </a:r>
            <a:r>
              <a:rPr lang="en-US" sz="1400" dirty="0" smtClean="0">
                <a:latin typeface="+mn-lt"/>
              </a:rPr>
              <a:t>. .	26,200</a:t>
            </a:r>
            <a:endParaRPr lang="en-US" sz="1400" dirty="0">
              <a:latin typeface="+mn-lt"/>
            </a:endParaRPr>
          </a:p>
          <a:p>
            <a:pPr>
              <a:tabLst>
                <a:tab pos="7026275" algn="dec"/>
              </a:tabLst>
            </a:pPr>
            <a:r>
              <a:rPr lang="en-US" sz="1400" dirty="0" smtClean="0">
                <a:latin typeface="+mn-lt"/>
              </a:rPr>
              <a:t>           Pumping </a:t>
            </a:r>
            <a:r>
              <a:rPr lang="en-US" sz="1400" dirty="0">
                <a:latin typeface="+mn-lt"/>
              </a:rPr>
              <a:t>Expenses . . . . . . . . . . . . . . . . . . . . . . . . . . . . . . . </a:t>
            </a:r>
            <a:r>
              <a:rPr lang="en-US" sz="1400" dirty="0" smtClean="0">
                <a:latin typeface="+mn-lt"/>
              </a:rPr>
              <a:t>.	36,700</a:t>
            </a:r>
            <a:endParaRPr lang="en-US" sz="1400" dirty="0">
              <a:latin typeface="+mn-lt"/>
            </a:endParaRPr>
          </a:p>
          <a:p>
            <a:pPr>
              <a:tabLst>
                <a:tab pos="7026275" algn="dec"/>
              </a:tabLst>
            </a:pPr>
            <a:r>
              <a:rPr lang="en-US" sz="1400" dirty="0" smtClean="0">
                <a:latin typeface="+mn-lt"/>
              </a:rPr>
              <a:t>           Water </a:t>
            </a:r>
            <a:r>
              <a:rPr lang="en-US" sz="1400" dirty="0">
                <a:latin typeface="+mn-lt"/>
              </a:rPr>
              <a:t>Treatment Expenses . . . . . . . . . . . . . . . . . . . . . . . . . </a:t>
            </a:r>
            <a:r>
              <a:rPr lang="en-US" sz="1400" dirty="0" smtClean="0">
                <a:latin typeface="+mn-lt"/>
              </a:rPr>
              <a:t>.	41,500</a:t>
            </a:r>
            <a:endParaRPr lang="en-US" sz="1400" dirty="0">
              <a:latin typeface="+mn-lt"/>
            </a:endParaRPr>
          </a:p>
          <a:p>
            <a:pPr>
              <a:tabLst>
                <a:tab pos="7026275" algn="dec"/>
              </a:tabLst>
            </a:pPr>
            <a:r>
              <a:rPr lang="en-US" sz="1400" dirty="0" smtClean="0">
                <a:latin typeface="+mn-lt"/>
              </a:rPr>
              <a:t>           Transmission </a:t>
            </a:r>
            <a:r>
              <a:rPr lang="en-US" sz="1400" dirty="0">
                <a:latin typeface="+mn-lt"/>
              </a:rPr>
              <a:t>and Distribution Expenses . . . . . . . . . . . . . . . </a:t>
            </a:r>
            <a:r>
              <a:rPr lang="en-US" sz="1400" dirty="0" smtClean="0">
                <a:latin typeface="+mn-lt"/>
              </a:rPr>
              <a:t>.	89,250</a:t>
            </a:r>
            <a:endParaRPr lang="en-US" sz="1400" dirty="0">
              <a:latin typeface="+mn-lt"/>
            </a:endParaRPr>
          </a:p>
          <a:p>
            <a:pPr>
              <a:tabLst>
                <a:tab pos="7026275" algn="dec"/>
              </a:tabLst>
            </a:pPr>
            <a:r>
              <a:rPr lang="en-US" sz="1400" dirty="0" smtClean="0">
                <a:latin typeface="+mn-lt"/>
              </a:rPr>
              <a:t>           Customer </a:t>
            </a:r>
            <a:r>
              <a:rPr lang="en-US" sz="1400" dirty="0">
                <a:latin typeface="+mn-lt"/>
              </a:rPr>
              <a:t>Account Expenses . . . . . . . . . . . . . . . . . . . . . . . . </a:t>
            </a:r>
            <a:r>
              <a:rPr lang="en-US" sz="1400" dirty="0" smtClean="0">
                <a:latin typeface="+mn-lt"/>
              </a:rPr>
              <a:t>.	96,550</a:t>
            </a:r>
            <a:endParaRPr lang="en-US" sz="1400" dirty="0">
              <a:latin typeface="+mn-lt"/>
            </a:endParaRPr>
          </a:p>
          <a:p>
            <a:pPr>
              <a:tabLst>
                <a:tab pos="7026275" algn="dec"/>
              </a:tabLst>
            </a:pPr>
            <a:r>
              <a:rPr lang="en-US" sz="1400" dirty="0" smtClean="0">
                <a:latin typeface="+mn-lt"/>
              </a:rPr>
              <a:t>           Sales </a:t>
            </a:r>
            <a:r>
              <a:rPr lang="en-US" sz="1400" dirty="0">
                <a:latin typeface="+mn-lt"/>
              </a:rPr>
              <a:t>Expenses . . . . . . . . . . . . . . . . . . . . . . . . . . . . . . . . . . </a:t>
            </a:r>
            <a:r>
              <a:rPr lang="en-US" sz="1400" dirty="0" smtClean="0">
                <a:latin typeface="+mn-lt"/>
              </a:rPr>
              <a:t>.	17,250</a:t>
            </a:r>
            <a:endParaRPr lang="en-US" sz="1400" dirty="0">
              <a:latin typeface="+mn-lt"/>
            </a:endParaRPr>
          </a:p>
          <a:p>
            <a:pPr>
              <a:tabLst>
                <a:tab pos="7026275" algn="dec"/>
              </a:tabLst>
            </a:pPr>
            <a:r>
              <a:rPr lang="en-US" sz="1400" dirty="0" smtClean="0">
                <a:latin typeface="+mn-lt"/>
              </a:rPr>
              <a:t>           Administrative </a:t>
            </a:r>
            <a:r>
              <a:rPr lang="en-US" sz="1400" dirty="0">
                <a:latin typeface="+mn-lt"/>
              </a:rPr>
              <a:t>and General Expenses . . . . . . . . . . . . . . . . . </a:t>
            </a:r>
            <a:r>
              <a:rPr lang="en-US" sz="1400" dirty="0" smtClean="0">
                <a:latin typeface="+mn-lt"/>
              </a:rPr>
              <a:t>.	83,150</a:t>
            </a:r>
            <a:endParaRPr lang="en-US" sz="1400" dirty="0">
              <a:latin typeface="+mn-lt"/>
            </a:endParaRPr>
          </a:p>
          <a:p>
            <a:pPr>
              <a:tabLst>
                <a:tab pos="7026275" algn="dec"/>
              </a:tabLst>
            </a:pPr>
            <a:r>
              <a:rPr lang="en-US" sz="1400" dirty="0" smtClean="0">
                <a:latin typeface="+mn-lt"/>
              </a:rPr>
              <a:t>           Interest </a:t>
            </a:r>
            <a:r>
              <a:rPr lang="en-US" sz="1400" dirty="0">
                <a:latin typeface="+mn-lt"/>
              </a:rPr>
              <a:t>on Long-term Debt . . . . . . . . . . . . . . . . . . . . . . . . . . </a:t>
            </a:r>
            <a:r>
              <a:rPr lang="en-US" sz="1400" dirty="0" smtClean="0">
                <a:latin typeface="+mn-lt"/>
              </a:rPr>
              <a:t>.	92,630</a:t>
            </a:r>
            <a:endParaRPr lang="en-US" sz="1400" dirty="0">
              <a:latin typeface="+mn-lt"/>
            </a:endParaRPr>
          </a:p>
          <a:p>
            <a:pPr>
              <a:tabLst>
                <a:tab pos="7026275" algn="dec"/>
              </a:tabLst>
            </a:pPr>
            <a:r>
              <a:rPr lang="en-US" sz="1400" dirty="0" smtClean="0">
                <a:latin typeface="+mn-lt"/>
              </a:rPr>
              <a:t>           Payment </a:t>
            </a:r>
            <a:r>
              <a:rPr lang="en-US" sz="1400" dirty="0">
                <a:latin typeface="+mn-lt"/>
              </a:rPr>
              <a:t>in Lieu of Taxes . . . . . . . . . . . . . . . . . . . . . . . . . . . . </a:t>
            </a:r>
            <a:r>
              <a:rPr lang="en-US" sz="1400" dirty="0" smtClean="0">
                <a:latin typeface="+mn-lt"/>
              </a:rPr>
              <a:t>.	25,000</a:t>
            </a:r>
            <a:endParaRPr lang="en-US" sz="1400" dirty="0">
              <a:latin typeface="+mn-lt"/>
            </a:endParaRPr>
          </a:p>
          <a:p>
            <a:pPr>
              <a:tabLst>
                <a:tab pos="7026275" algn="dec"/>
              </a:tabLst>
            </a:pPr>
            <a:r>
              <a:rPr lang="en-US" sz="1400" dirty="0" smtClean="0">
                <a:latin typeface="+mn-lt"/>
              </a:rPr>
              <a:t>           Depreciation </a:t>
            </a:r>
            <a:r>
              <a:rPr lang="en-US" sz="1400" dirty="0">
                <a:latin typeface="+mn-lt"/>
              </a:rPr>
              <a:t>Expense . . . . . . . . . . . . . . . . . . . . . . . . . . . . . . </a:t>
            </a:r>
            <a:r>
              <a:rPr lang="en-US" sz="1400" dirty="0" smtClean="0">
                <a:latin typeface="+mn-lt"/>
              </a:rPr>
              <a:t>.	102,750</a:t>
            </a:r>
            <a:endParaRPr lang="en-US" sz="1400" dirty="0">
              <a:latin typeface="+mn-lt"/>
            </a:endParaRPr>
          </a:p>
          <a:p>
            <a:pPr>
              <a:tabLst>
                <a:tab pos="7026275" algn="dec"/>
              </a:tabLst>
            </a:pPr>
            <a:r>
              <a:rPr lang="en-US" sz="1400" dirty="0" smtClean="0">
                <a:latin typeface="+mn-lt"/>
              </a:rPr>
              <a:t>           Uncollectible </a:t>
            </a:r>
            <a:r>
              <a:rPr lang="en-US" sz="1400" dirty="0">
                <a:latin typeface="+mn-lt"/>
              </a:rPr>
              <a:t>Accounts . . . . . . . . . . . . . . . . . . . . . . . . . . . . . . </a:t>
            </a:r>
            <a:r>
              <a:rPr lang="en-US" sz="1400" dirty="0" smtClean="0">
                <a:latin typeface="+mn-lt"/>
              </a:rPr>
              <a:t>.	3,980</a:t>
            </a:r>
            <a:endParaRPr lang="en-US" sz="1400" dirty="0">
              <a:latin typeface="+mn-lt"/>
            </a:endParaRPr>
          </a:p>
          <a:p>
            <a:pPr>
              <a:tabLst>
                <a:tab pos="7026275" algn="dec"/>
              </a:tabLst>
            </a:pPr>
            <a:r>
              <a:rPr lang="en-US" sz="1400" dirty="0" smtClean="0">
                <a:latin typeface="+mn-lt"/>
              </a:rPr>
              <a:t>           Net </a:t>
            </a:r>
            <a:r>
              <a:rPr lang="en-US" sz="1400" dirty="0">
                <a:latin typeface="+mn-lt"/>
              </a:rPr>
              <a:t>Position—Unrestricted . . . . . . . . . . . . . . . . . . . . . . . . . . . </a:t>
            </a:r>
            <a:r>
              <a:rPr lang="en-US" sz="1400" dirty="0" smtClean="0">
                <a:latin typeface="+mn-lt"/>
              </a:rPr>
              <a:t>.	163,660</a:t>
            </a:r>
            <a:endParaRPr lang="en-US" sz="1400" b="1" i="1" dirty="0">
              <a:latin typeface="+mn-lt"/>
            </a:endParaRPr>
          </a:p>
        </p:txBody>
      </p:sp>
    </p:spTree>
    <p:extLst>
      <p:ext uri="{BB962C8B-B14F-4D97-AF65-F5344CB8AC3E}">
        <p14:creationId xmlns:p14="http://schemas.microsoft.com/office/powerpoint/2010/main" val="23198835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Illustrative Transactions</a:t>
            </a:r>
            <a:br>
              <a:rPr lang="en-US" sz="3200" b="1" dirty="0" smtClean="0"/>
            </a:br>
            <a:r>
              <a:rPr lang="en-US" sz="2400" b="1" dirty="0" smtClean="0">
                <a:solidFill>
                  <a:srgbClr val="000000"/>
                </a:solidFill>
              </a:rPr>
              <a:t>(9 </a:t>
            </a:r>
            <a:r>
              <a:rPr lang="en-US" sz="2400" b="1" dirty="0">
                <a:solidFill>
                  <a:srgbClr val="000000"/>
                </a:solidFill>
              </a:rPr>
              <a:t>of 9)</a:t>
            </a:r>
            <a:endParaRPr lang="en-US" sz="3200" b="1" dirty="0"/>
          </a:p>
        </p:txBody>
      </p:sp>
      <p:sp>
        <p:nvSpPr>
          <p:cNvPr id="3" name="TextBox 2"/>
          <p:cNvSpPr txBox="1"/>
          <p:nvPr/>
        </p:nvSpPr>
        <p:spPr>
          <a:xfrm>
            <a:off x="457200" y="1469082"/>
            <a:ext cx="7635606" cy="1520416"/>
          </a:xfrm>
          <a:prstGeom prst="rect">
            <a:avLst/>
          </a:prstGeom>
          <a:noFill/>
        </p:spPr>
        <p:txBody>
          <a:bodyPr wrap="square" rtlCol="0">
            <a:spAutoFit/>
          </a:bodyPr>
          <a:lstStyle/>
          <a:p>
            <a:r>
              <a:rPr lang="en-US" sz="1600" b="1" i="1" dirty="0" smtClean="0">
                <a:latin typeface="+mn-lt"/>
              </a:rPr>
              <a:t>                                                                                              Debits      Credits</a:t>
            </a:r>
          </a:p>
          <a:p>
            <a:pPr>
              <a:tabLst>
                <a:tab pos="5999163" algn="dec"/>
              </a:tabLst>
            </a:pPr>
            <a:r>
              <a:rPr lang="en-US" sz="1600" dirty="0">
                <a:latin typeface="+mn-lt"/>
              </a:rPr>
              <a:t>21a. Net Position—Net Investment in Capital Assets . . . . </a:t>
            </a:r>
            <a:r>
              <a:rPr lang="en-US" sz="1600" dirty="0" smtClean="0">
                <a:latin typeface="+mn-lt"/>
              </a:rPr>
              <a:t>.	103,280</a:t>
            </a:r>
            <a:endParaRPr lang="en-US" sz="1600" dirty="0">
              <a:latin typeface="+mn-lt"/>
            </a:endParaRPr>
          </a:p>
          <a:p>
            <a:pPr>
              <a:tabLst>
                <a:tab pos="7026275" algn="dec"/>
              </a:tabLst>
            </a:pPr>
            <a:r>
              <a:rPr lang="en-US" sz="1600" dirty="0" smtClean="0">
                <a:latin typeface="+mn-lt"/>
              </a:rPr>
              <a:t>            Net </a:t>
            </a:r>
            <a:r>
              <a:rPr lang="en-US" sz="1600" dirty="0">
                <a:latin typeface="+mn-lt"/>
              </a:rPr>
              <a:t>Position—Unrestricted . . . . . . . . . . . . . . . . . . </a:t>
            </a:r>
            <a:r>
              <a:rPr lang="en-US" sz="1600" dirty="0" smtClean="0">
                <a:latin typeface="+mn-lt"/>
              </a:rPr>
              <a:t>.	103,280</a:t>
            </a:r>
            <a:endParaRPr lang="en-US" sz="1600" dirty="0">
              <a:latin typeface="+mn-lt"/>
            </a:endParaRPr>
          </a:p>
          <a:p>
            <a:pPr>
              <a:tabLst>
                <a:tab pos="5999163" algn="dec"/>
              </a:tabLst>
            </a:pPr>
            <a:r>
              <a:rPr lang="en-US" sz="1600" dirty="0">
                <a:latin typeface="+mn-lt"/>
              </a:rPr>
              <a:t>21b. Net Position—Unrestricted . . . . . . . . . . . . . . . . . . . . </a:t>
            </a:r>
            <a:r>
              <a:rPr lang="en-US" sz="1600" dirty="0" smtClean="0">
                <a:latin typeface="+mn-lt"/>
              </a:rPr>
              <a:t>.	109,300</a:t>
            </a:r>
            <a:endParaRPr lang="en-US" sz="1600" dirty="0">
              <a:latin typeface="+mn-lt"/>
            </a:endParaRPr>
          </a:p>
          <a:p>
            <a:pPr>
              <a:tabLst>
                <a:tab pos="7026275" algn="dec"/>
              </a:tabLst>
            </a:pPr>
            <a:r>
              <a:rPr lang="en-US" sz="1600" dirty="0" smtClean="0">
                <a:latin typeface="+mn-lt"/>
              </a:rPr>
              <a:t>            Net </a:t>
            </a:r>
            <a:r>
              <a:rPr lang="en-US" sz="1600" dirty="0">
                <a:latin typeface="+mn-lt"/>
              </a:rPr>
              <a:t>Position—Net Investment in Capital Assets . . </a:t>
            </a:r>
            <a:r>
              <a:rPr lang="en-US" sz="1600" dirty="0" smtClean="0">
                <a:latin typeface="+mn-lt"/>
              </a:rPr>
              <a:t>.	109,300</a:t>
            </a:r>
            <a:endParaRPr lang="en-US" sz="1600" b="1" i="1" dirty="0">
              <a:latin typeface="+mn-lt"/>
            </a:endParaRPr>
          </a:p>
        </p:txBody>
      </p:sp>
    </p:spTree>
    <p:extLst>
      <p:ext uri="{BB962C8B-B14F-4D97-AF65-F5344CB8AC3E}">
        <p14:creationId xmlns:p14="http://schemas.microsoft.com/office/powerpoint/2010/main" val="2849682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7" name="Rectangle 3"/>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8" name="Rectangle 4"/>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9" name="Rectangle 5"/>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50" name="Rectangle 6"/>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1273" name="Rectangle 8"/>
          <p:cNvSpPr>
            <a:spLocks noChangeArrowheads="1"/>
          </p:cNvSpPr>
          <p:nvPr/>
        </p:nvSpPr>
        <p:spPr bwMode="auto">
          <a:xfrm>
            <a:off x="395288" y="1611085"/>
            <a:ext cx="7627937" cy="36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pPr marL="0" indent="0">
              <a:spcBef>
                <a:spcPct val="50000"/>
              </a:spcBef>
              <a:buClrTx/>
              <a:buSzPct val="80000"/>
              <a:defRPr/>
            </a:pPr>
            <a:endParaRPr lang="en-US" altLang="en-US" sz="2500" dirty="0" smtClean="0">
              <a:cs typeface="+mn-cs"/>
            </a:endParaRPr>
          </a:p>
        </p:txBody>
      </p:sp>
      <p:sp>
        <p:nvSpPr>
          <p:cNvPr id="3" name="Title 2"/>
          <p:cNvSpPr>
            <a:spLocks noGrp="1"/>
          </p:cNvSpPr>
          <p:nvPr>
            <p:ph type="title"/>
          </p:nvPr>
        </p:nvSpPr>
        <p:spPr/>
        <p:txBody>
          <a:bodyPr/>
          <a:lstStyle/>
          <a:p>
            <a:pPr>
              <a:defRPr/>
            </a:pPr>
            <a:r>
              <a:rPr lang="en-US" altLang="en-US" sz="3200" dirty="0"/>
              <a:t>Learning Objectives</a:t>
            </a:r>
            <a:br>
              <a:rPr lang="en-US" altLang="en-US" sz="3200" dirty="0"/>
            </a:br>
            <a:r>
              <a:rPr lang="en-US" altLang="en-US" sz="2400" dirty="0"/>
              <a:t>(2 of 2</a:t>
            </a:r>
            <a:r>
              <a:rPr lang="en-US" altLang="en-US" sz="2400" dirty="0" smtClean="0"/>
              <a:t>)</a:t>
            </a:r>
            <a:endParaRPr lang="en-US" dirty="0"/>
          </a:p>
        </p:txBody>
      </p:sp>
      <p:sp>
        <p:nvSpPr>
          <p:cNvPr id="5" name="Content Placeholder 4"/>
          <p:cNvSpPr>
            <a:spLocks noGrp="1"/>
          </p:cNvSpPr>
          <p:nvPr>
            <p:ph idx="1"/>
          </p:nvPr>
        </p:nvSpPr>
        <p:spPr/>
        <p:txBody>
          <a:bodyPr/>
          <a:lstStyle/>
          <a:p>
            <a:pPr marL="909638" lvl="0" indent="-909638">
              <a:buClr>
                <a:srgbClr val="009999"/>
              </a:buClr>
              <a:buNone/>
            </a:pPr>
            <a:r>
              <a:rPr lang="en-US" sz="2400" dirty="0">
                <a:solidFill>
                  <a:srgbClr val="000000"/>
                </a:solidFill>
              </a:rPr>
              <a:t>7-4	Explain how an enterprise fund is </a:t>
            </a:r>
            <a:r>
              <a:rPr lang="en-US" sz="2400" dirty="0" smtClean="0">
                <a:solidFill>
                  <a:srgbClr val="000000"/>
                </a:solidFill>
              </a:rPr>
              <a:t>distinguished </a:t>
            </a:r>
            <a:r>
              <a:rPr lang="en-US" sz="2400" dirty="0">
                <a:solidFill>
                  <a:srgbClr val="000000"/>
                </a:solidFill>
              </a:rPr>
              <a:t>from an internal service fund </a:t>
            </a:r>
            <a:r>
              <a:rPr lang="en-US" sz="2400" dirty="0" smtClean="0">
                <a:solidFill>
                  <a:srgbClr val="000000"/>
                </a:solidFill>
              </a:rPr>
              <a:t>and </a:t>
            </a:r>
            <a:r>
              <a:rPr lang="en-US" sz="2400" dirty="0">
                <a:solidFill>
                  <a:srgbClr val="000000"/>
                </a:solidFill>
              </a:rPr>
              <a:t>when an enterprise fund is required.</a:t>
            </a:r>
          </a:p>
          <a:p>
            <a:pPr marL="909638" lvl="0" indent="-909638">
              <a:buClr>
                <a:srgbClr val="009999"/>
              </a:buClr>
              <a:buNone/>
            </a:pPr>
            <a:r>
              <a:rPr lang="en-US" sz="2400" dirty="0">
                <a:solidFill>
                  <a:srgbClr val="000000"/>
                </a:solidFill>
              </a:rPr>
              <a:t>7-5	Prepare journal entries and financial </a:t>
            </a:r>
            <a:r>
              <a:rPr lang="en-US" sz="2400" dirty="0" smtClean="0">
                <a:solidFill>
                  <a:srgbClr val="000000"/>
                </a:solidFill>
              </a:rPr>
              <a:t>statements </a:t>
            </a:r>
            <a:r>
              <a:rPr lang="en-US" sz="2400" dirty="0">
                <a:solidFill>
                  <a:srgbClr val="000000"/>
                </a:solidFill>
              </a:rPr>
              <a:t>for an enterprise fund.</a:t>
            </a:r>
          </a:p>
          <a:p>
            <a:pPr marL="909638" lvl="0" indent="-909638">
              <a:buClr>
                <a:srgbClr val="009999"/>
              </a:buClr>
              <a:buNone/>
            </a:pPr>
            <a:r>
              <a:rPr lang="en-US" sz="2400" dirty="0">
                <a:solidFill>
                  <a:srgbClr val="000000"/>
                </a:solidFill>
              </a:rPr>
              <a:t>7-6	Explain special topics in accounting for the </a:t>
            </a:r>
            <a:r>
              <a:rPr lang="en-US" sz="2400" dirty="0" smtClean="0">
                <a:solidFill>
                  <a:srgbClr val="000000"/>
                </a:solidFill>
              </a:rPr>
              <a:t>business</a:t>
            </a:r>
            <a:r>
              <a:rPr lang="en-US" sz="2400" dirty="0">
                <a:solidFill>
                  <a:srgbClr val="000000"/>
                </a:solidFill>
              </a:rPr>
              <a:t>-type activities of state and local </a:t>
            </a:r>
            <a:r>
              <a:rPr lang="en-US" sz="2400" dirty="0" smtClean="0">
                <a:solidFill>
                  <a:srgbClr val="000000"/>
                </a:solidFill>
              </a:rPr>
              <a:t>governments.</a:t>
            </a:r>
            <a:endParaRPr lang="en-US" sz="24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Enterprise Fund Financial Statements</a:t>
            </a:r>
            <a:endParaRPr lang="en-US" sz="3200" b="1" dirty="0"/>
          </a:p>
        </p:txBody>
      </p:sp>
      <p:sp>
        <p:nvSpPr>
          <p:cNvPr id="3" name="Content Placeholder 2"/>
          <p:cNvSpPr>
            <a:spLocks noGrp="1"/>
          </p:cNvSpPr>
          <p:nvPr>
            <p:ph idx="1"/>
          </p:nvPr>
        </p:nvSpPr>
        <p:spPr/>
        <p:txBody>
          <a:bodyPr/>
          <a:lstStyle/>
          <a:p>
            <a:r>
              <a:rPr lang="en-US" sz="2400" dirty="0" smtClean="0"/>
              <a:t>An enterprise fund prepares the following financial statements:</a:t>
            </a:r>
          </a:p>
          <a:p>
            <a:pPr lvl="1"/>
            <a:r>
              <a:rPr lang="en-US" sz="2400" dirty="0" smtClean="0"/>
              <a:t>Statement of net position</a:t>
            </a:r>
          </a:p>
          <a:p>
            <a:pPr lvl="1"/>
            <a:r>
              <a:rPr lang="en-US" sz="2400" dirty="0" smtClean="0"/>
              <a:t>Statement of revenues, expenses, and changes in fund net </a:t>
            </a:r>
            <a:r>
              <a:rPr lang="en-US" sz="2400" dirty="0"/>
              <a:t>p</a:t>
            </a:r>
            <a:r>
              <a:rPr lang="en-US" sz="2400" dirty="0" smtClean="0"/>
              <a:t>osition</a:t>
            </a:r>
          </a:p>
          <a:p>
            <a:pPr lvl="1"/>
            <a:r>
              <a:rPr lang="en-US" sz="2400" dirty="0" smtClean="0"/>
              <a:t>Statement of cash </a:t>
            </a:r>
            <a:r>
              <a:rPr lang="en-US" sz="2400" dirty="0"/>
              <a:t>f</a:t>
            </a:r>
            <a:r>
              <a:rPr lang="en-US" sz="2400" dirty="0" smtClean="0"/>
              <a:t>lows</a:t>
            </a:r>
          </a:p>
          <a:p>
            <a:pPr>
              <a:spcBef>
                <a:spcPts val="1200"/>
              </a:spcBef>
            </a:pPr>
            <a:r>
              <a:rPr lang="en-US" sz="2400" dirty="0" smtClean="0"/>
              <a:t>Enterprise funds are included in the Business-type Activities column in the government-wide financial statements</a:t>
            </a:r>
          </a:p>
        </p:txBody>
      </p:sp>
    </p:spTree>
    <p:extLst>
      <p:ext uri="{BB962C8B-B14F-4D97-AF65-F5344CB8AC3E}">
        <p14:creationId xmlns:p14="http://schemas.microsoft.com/office/powerpoint/2010/main" val="23443413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Looking Forward</a:t>
            </a:r>
            <a:endParaRPr lang="en-US" sz="3200" b="1" dirty="0"/>
          </a:p>
        </p:txBody>
      </p:sp>
      <p:sp>
        <p:nvSpPr>
          <p:cNvPr id="3" name="Content Placeholder 2"/>
          <p:cNvSpPr>
            <a:spLocks noGrp="1"/>
          </p:cNvSpPr>
          <p:nvPr>
            <p:ph idx="1"/>
          </p:nvPr>
        </p:nvSpPr>
        <p:spPr/>
        <p:txBody>
          <a:bodyPr/>
          <a:lstStyle/>
          <a:p>
            <a:pPr marL="0" indent="0">
              <a:buNone/>
            </a:pPr>
            <a:r>
              <a:rPr lang="en-US" sz="2400" dirty="0" smtClean="0"/>
              <a:t>In this chapter we examined accounting and financial reporting for business-type activities of state and local governments. These activities are reported in proprietary funds, and include both internal service funds and enterprise funds. </a:t>
            </a:r>
          </a:p>
          <a:p>
            <a:pPr marL="0" indent="0">
              <a:buNone/>
            </a:pPr>
            <a:endParaRPr lang="en-US" sz="2400" dirty="0" smtClean="0"/>
          </a:p>
          <a:p>
            <a:pPr marL="0" indent="0">
              <a:buNone/>
            </a:pPr>
            <a:r>
              <a:rPr lang="en-US" sz="2400" dirty="0" smtClean="0"/>
              <a:t>Chapter 8 discusses how custodial and trust funds are used to account for a government’s fiduciary activities.</a:t>
            </a: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Proprietary Funds</a:t>
            </a:r>
            <a:endParaRPr lang="en-US" sz="3200" b="1" dirty="0"/>
          </a:p>
        </p:txBody>
      </p:sp>
      <p:graphicFrame>
        <p:nvGraphicFramePr>
          <p:cNvPr id="3" name="Diagram 2"/>
          <p:cNvGraphicFramePr/>
          <p:nvPr>
            <p:extLst>
              <p:ext uri="{D42A27DB-BD31-4B8C-83A1-F6EECF244321}">
                <p14:modId xmlns:p14="http://schemas.microsoft.com/office/powerpoint/2010/main" val="3802472951"/>
              </p:ext>
            </p:extLst>
          </p:nvPr>
        </p:nvGraphicFramePr>
        <p:xfrm>
          <a:off x="463137" y="1428007"/>
          <a:ext cx="7386452" cy="4189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6149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Proprietary Fund Financial Reporting</a:t>
            </a:r>
            <a:br>
              <a:rPr lang="en-US" sz="3200" b="1" dirty="0" smtClean="0"/>
            </a:br>
            <a:r>
              <a:rPr lang="en-US" sz="2400" b="1" dirty="0" smtClean="0"/>
              <a:t>(1 of 2)</a:t>
            </a:r>
            <a:endParaRPr lang="en-US" sz="2400" b="1" dirty="0"/>
          </a:p>
        </p:txBody>
      </p:sp>
      <p:graphicFrame>
        <p:nvGraphicFramePr>
          <p:cNvPr id="3" name="Diagram 2"/>
          <p:cNvGraphicFramePr/>
          <p:nvPr>
            <p:extLst>
              <p:ext uri="{D42A27DB-BD31-4B8C-83A1-F6EECF244321}">
                <p14:modId xmlns:p14="http://schemas.microsoft.com/office/powerpoint/2010/main" val="2913389607"/>
              </p:ext>
            </p:extLst>
          </p:nvPr>
        </p:nvGraphicFramePr>
        <p:xfrm>
          <a:off x="415637" y="1496291"/>
          <a:ext cx="7338950" cy="4088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482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795646" y="1508166"/>
            <a:ext cx="2707574" cy="1686297"/>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Classified Statement of Net Position</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8" name="Flowchart: Document 7"/>
          <p:cNvSpPr/>
          <p:nvPr/>
        </p:nvSpPr>
        <p:spPr>
          <a:xfrm>
            <a:off x="2980704" y="2757055"/>
            <a:ext cx="2660073" cy="1684315"/>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Statement of revenues, expenses, and changes in fund NET position</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2" name="Title 1"/>
          <p:cNvSpPr>
            <a:spLocks noGrp="1"/>
          </p:cNvSpPr>
          <p:nvPr>
            <p:ph type="title"/>
          </p:nvPr>
        </p:nvSpPr>
        <p:spPr/>
        <p:txBody>
          <a:bodyPr/>
          <a:lstStyle/>
          <a:p>
            <a:r>
              <a:rPr lang="en-US" sz="3200" b="1" dirty="0" smtClean="0"/>
              <a:t>Proprietary Fund Financial Reporting</a:t>
            </a:r>
            <a:br>
              <a:rPr lang="en-US" sz="3200" b="1" dirty="0" smtClean="0"/>
            </a:br>
            <a:r>
              <a:rPr lang="en-US" sz="2400" b="1" dirty="0" smtClean="0"/>
              <a:t>(2 of 2)</a:t>
            </a:r>
            <a:endParaRPr lang="en-US" sz="2400" b="1" dirty="0"/>
          </a:p>
        </p:txBody>
      </p:sp>
      <p:sp>
        <p:nvSpPr>
          <p:cNvPr id="9" name="Flowchart: Document 8"/>
          <p:cNvSpPr/>
          <p:nvPr/>
        </p:nvSpPr>
        <p:spPr>
          <a:xfrm>
            <a:off x="4910446" y="4001984"/>
            <a:ext cx="2648198" cy="174567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Statement of cash flows</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Tree>
    <p:extLst>
      <p:ext uri="{BB962C8B-B14F-4D97-AF65-F5344CB8AC3E}">
        <p14:creationId xmlns:p14="http://schemas.microsoft.com/office/powerpoint/2010/main" val="34824282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Internal Service Funds</a:t>
            </a:r>
            <a:br>
              <a:rPr lang="en-US" sz="3200" dirty="0"/>
            </a:br>
            <a:r>
              <a:rPr lang="en-US" sz="2400" dirty="0"/>
              <a:t>(1 of </a:t>
            </a:r>
            <a:r>
              <a:rPr lang="en-US" sz="2400" dirty="0" smtClean="0"/>
              <a:t>2)</a:t>
            </a:r>
            <a:endParaRPr lang="en-US" sz="2400" dirty="0"/>
          </a:p>
        </p:txBody>
      </p:sp>
      <p:sp>
        <p:nvSpPr>
          <p:cNvPr id="7" name="Content Placeholder 6"/>
          <p:cNvSpPr>
            <a:spLocks noGrp="1"/>
          </p:cNvSpPr>
          <p:nvPr>
            <p:ph idx="1"/>
          </p:nvPr>
        </p:nvSpPr>
        <p:spPr>
          <a:xfrm>
            <a:off x="411163" y="1478790"/>
            <a:ext cx="7407275" cy="4015103"/>
          </a:xfrm>
        </p:spPr>
        <p:txBody>
          <a:bodyPr/>
          <a:lstStyle/>
          <a:p>
            <a:pPr marL="342900" indent="-342900">
              <a:spcBef>
                <a:spcPts val="1200"/>
              </a:spcBef>
              <a:buSzPct val="100000"/>
              <a:buFont typeface="Arial" panose="020B0604020202020204" pitchFamily="34" charset="0"/>
              <a:buChar char="•"/>
            </a:pPr>
            <a:r>
              <a:rPr lang="en-US" sz="2400" dirty="0"/>
              <a:t>Internal service funds are established to improve financial management of government resources.</a:t>
            </a:r>
          </a:p>
          <a:p>
            <a:pPr marL="342900" indent="-342900">
              <a:spcBef>
                <a:spcPts val="1200"/>
              </a:spcBef>
              <a:buSzPct val="100000"/>
              <a:buFont typeface="Arial" panose="020B0604020202020204" pitchFamily="34" charset="0"/>
              <a:buChar char="•"/>
            </a:pPr>
            <a:r>
              <a:rPr lang="en-US" sz="2400" dirty="0"/>
              <a:t>The ordinance or other legislative action that authorizes the establishment of an internal service fund should also specify the source or sources of financial resources to be used for fund operations.</a:t>
            </a:r>
          </a:p>
          <a:p>
            <a:pPr marL="342900" indent="-342900">
              <a:spcBef>
                <a:spcPts val="1200"/>
              </a:spcBef>
              <a:buSzPct val="100000"/>
              <a:buFont typeface="Arial" panose="020B0604020202020204" pitchFamily="34" charset="0"/>
              <a:buChar char="•"/>
            </a:pPr>
            <a:r>
              <a:rPr lang="en-US" sz="2400" dirty="0"/>
              <a:t>Examples include contributions, </a:t>
            </a:r>
            <a:r>
              <a:rPr lang="en-US" sz="2400" dirty="0" err="1"/>
              <a:t>interfund</a:t>
            </a:r>
            <a:r>
              <a:rPr lang="en-US" sz="2400" dirty="0"/>
              <a:t> loans, proceeds of tax-supported bond issues, or transfers from other governments that will use the services of the internal service fund</a:t>
            </a:r>
            <a:r>
              <a:rPr lang="en-US" sz="2400" dirty="0" smtClean="0"/>
              <a:t>.</a:t>
            </a:r>
            <a:endParaRPr lang="en-US" sz="2400" dirty="0"/>
          </a:p>
        </p:txBody>
      </p:sp>
    </p:spTree>
    <p:extLst>
      <p:ext uri="{BB962C8B-B14F-4D97-AF65-F5344CB8AC3E}">
        <p14:creationId xmlns:p14="http://schemas.microsoft.com/office/powerpoint/2010/main" val="15923320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Internal Service Funds</a:t>
            </a:r>
            <a:br>
              <a:rPr lang="en-US" sz="3200" dirty="0"/>
            </a:br>
            <a:r>
              <a:rPr lang="en-US" sz="2400" dirty="0"/>
              <a:t>(2 of </a:t>
            </a:r>
            <a:r>
              <a:rPr lang="en-US" sz="2400" dirty="0" smtClean="0"/>
              <a:t>2)</a:t>
            </a:r>
            <a:endParaRPr lang="en-US" sz="2400" dirty="0"/>
          </a:p>
        </p:txBody>
      </p:sp>
      <p:sp>
        <p:nvSpPr>
          <p:cNvPr id="7" name="Content Placeholder 6"/>
          <p:cNvSpPr>
            <a:spLocks noGrp="1"/>
          </p:cNvSpPr>
          <p:nvPr>
            <p:ph idx="1"/>
          </p:nvPr>
        </p:nvSpPr>
        <p:spPr>
          <a:xfrm>
            <a:off x="411163" y="1516708"/>
            <a:ext cx="7407275" cy="3977185"/>
          </a:xfrm>
        </p:spPr>
        <p:txBody>
          <a:bodyPr/>
          <a:lstStyle/>
          <a:p>
            <a:pPr marL="342900" indent="-342900">
              <a:spcBef>
                <a:spcPts val="1200"/>
              </a:spcBef>
              <a:buSzPct val="100000"/>
              <a:buFont typeface="Arial" panose="020B0604020202020204" pitchFamily="34" charset="0"/>
              <a:buChar char="•"/>
            </a:pPr>
            <a:r>
              <a:rPr lang="en-US" sz="2400" dirty="0"/>
              <a:t>The financial objective of an internal service fund is to recover from operating revenues the full cost of operations including future needs for equipment replacements and upgrades to meet the needs of using funds and departments whose scale of operations is increasing or changing.</a:t>
            </a:r>
          </a:p>
          <a:p>
            <a:pPr marL="342900" indent="-342900">
              <a:spcBef>
                <a:spcPts val="1200"/>
              </a:spcBef>
              <a:buSzPct val="100000"/>
              <a:buFont typeface="Arial" panose="020B0604020202020204" pitchFamily="34" charset="0"/>
              <a:buChar char="•"/>
            </a:pPr>
            <a:r>
              <a:rPr lang="en-US" sz="2400" dirty="0"/>
              <a:t>Administrators and governing bodies need information that will allow them to determine that the costs of operating the fund are reasonable in relation to the benefits provided by the fund</a:t>
            </a:r>
            <a:r>
              <a:rPr lang="en-US" sz="2400" dirty="0" smtClean="0"/>
              <a:t>.</a:t>
            </a:r>
            <a:endParaRPr lang="en-US" sz="2400" dirty="0"/>
          </a:p>
        </p:txBody>
      </p:sp>
    </p:spTree>
    <p:extLst>
      <p:ext uri="{BB962C8B-B14F-4D97-AF65-F5344CB8AC3E}">
        <p14:creationId xmlns:p14="http://schemas.microsoft.com/office/powerpoint/2010/main" val="310720668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9399</TotalTime>
  <Words>1870</Words>
  <Application>Microsoft Macintosh PowerPoint</Application>
  <PresentationFormat>Custom</PresentationFormat>
  <Paragraphs>355</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1_Diseño predeterminado</vt:lpstr>
      <vt:lpstr>PowerPoint Presentation</vt:lpstr>
      <vt:lpstr>Accounting for the Business-type Activities of State and Local Governments</vt:lpstr>
      <vt:lpstr>Learning Objectives (1 of 2)</vt:lpstr>
      <vt:lpstr>Learning Objectives (2 of 2)</vt:lpstr>
      <vt:lpstr>Proprietary Funds</vt:lpstr>
      <vt:lpstr>Proprietary Fund Financial Reporting (1 of 2)</vt:lpstr>
      <vt:lpstr>Proprietary Fund Financial Reporting (2 of 2)</vt:lpstr>
      <vt:lpstr>Internal Service Funds (1 of 2)</vt:lpstr>
      <vt:lpstr>Internal Service Funds (2 of 2)</vt:lpstr>
      <vt:lpstr>Town of Brighton Supplies Fund</vt:lpstr>
      <vt:lpstr>Illustrative Transactions (1 of 8)</vt:lpstr>
      <vt:lpstr>Illustrative Transactions (2 of 8)</vt:lpstr>
      <vt:lpstr>Illustrative Transactions (3 of 8)</vt:lpstr>
      <vt:lpstr>Illustrative Transactions (4 of 8)</vt:lpstr>
      <vt:lpstr>Illustrative Transactions (5 of 8)</vt:lpstr>
      <vt:lpstr>Illustrative Transactions (6 of 8)</vt:lpstr>
      <vt:lpstr>Illustrative Transactions (7 of 8)</vt:lpstr>
      <vt:lpstr>Illustrative Transactions (8 of 8)</vt:lpstr>
      <vt:lpstr>External Financial Reporting of Internal Service Funds</vt:lpstr>
      <vt:lpstr>Dissolution of an Internal Service Fund</vt:lpstr>
      <vt:lpstr>Special Topics: Internal Service Funds (1 of 4)</vt:lpstr>
      <vt:lpstr>Special Topics: Internal Service Funds (2 of 4)</vt:lpstr>
      <vt:lpstr>Special Topics: Internal Service Funds (3 of 4)</vt:lpstr>
      <vt:lpstr>Special Topics: Internal Service Funds (4 of 4)</vt:lpstr>
      <vt:lpstr>Enterprise Funds (1 of 2)</vt:lpstr>
      <vt:lpstr>Enterprise Funds (2 of 2)</vt:lpstr>
      <vt:lpstr>Water Utility Fund</vt:lpstr>
      <vt:lpstr>Utility Terminology (1 of 3)</vt:lpstr>
      <vt:lpstr>Utility Terminology (2 of 3)</vt:lpstr>
      <vt:lpstr>Utility Terminology (3 of 3)</vt:lpstr>
      <vt:lpstr>Illustrative Transactions (1 of 9)</vt:lpstr>
      <vt:lpstr>Illustrative Transactions (2 of 9)</vt:lpstr>
      <vt:lpstr>Illustrative Transactions (3 of 9)</vt:lpstr>
      <vt:lpstr>Illustrative Transactions (4 of 9)</vt:lpstr>
      <vt:lpstr>Illustrative Transactions (5 of 9)</vt:lpstr>
      <vt:lpstr>Illustrative Transactions (6 of 9)</vt:lpstr>
      <vt:lpstr>Illustrative Transactions (7 of 9)</vt:lpstr>
      <vt:lpstr>Illustrative Transactions (8 of 9)</vt:lpstr>
      <vt:lpstr>Illustrative Transactions (9 of 9)</vt:lpstr>
      <vt:lpstr>Enterprise Fund Financial Statements</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533</cp:revision>
  <dcterms:created xsi:type="dcterms:W3CDTF">2005-07-29T18:32:25Z</dcterms:created>
  <dcterms:modified xsi:type="dcterms:W3CDTF">2018-01-08T18:14:17Z</dcterms:modified>
  <cp:category>Presentation</cp:category>
</cp:coreProperties>
</file>