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3" r:id="rId9"/>
    <p:sldId id="262" r:id="rId10"/>
    <p:sldId id="264" r:id="rId11"/>
    <p:sldId id="265" r:id="rId12"/>
    <p:sldId id="281" r:id="rId13"/>
    <p:sldId id="266" r:id="rId14"/>
    <p:sldId id="267" r:id="rId15"/>
    <p:sldId id="268" r:id="rId16"/>
    <p:sldId id="282" r:id="rId17"/>
    <p:sldId id="283" r:id="rId18"/>
    <p:sldId id="284" r:id="rId19"/>
    <p:sldId id="285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P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584"/>
  </p:normalViewPr>
  <p:slideViewPr>
    <p:cSldViewPr snapToGrid="0">
      <p:cViewPr varScale="1">
        <p:scale>
          <a:sx n="77" d="100"/>
          <a:sy n="77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16:02:27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11 24575,'-4'-6'0,"-15"2"0,1 4 0,-10 0 0,7 0 0,-7 0 0,10 0 0,-18 0 0,18 0 0,-19 0 0,6 0 0,5 0 0,-1 0 0,15 0 0,-7 4 0,8-3 0,-4 4 0,5-1 0,4-3 0,2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16:02:4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 24575,'-23'0'0,"-4"0"0,-11 0 0,7 0 0,-6 0 0,6 0 0,-8 0 0,0 0 0,0 0 0,13 0 0,-1 0 0,15 0 0,-2 0 0,4 0 0,-1 0 0,1 4 0,-5 2 0,0 0 0,3-2 0,3-4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4T16:05:2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17 24575,'-29'11'0,"-1"-2"0,-24-9 0,-19 0 0,12-6 0,-8-1 0,39 0 0,1 1 0,13 6 0,2-4 0,3 2 0,6-2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8:44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0 419 24575,'5'-9'0,"-1"1"0,0-1 0,-3 0 0,7-4 0,-7 4 0,11-4 0,-10 0 0,9 3 0,-6-6 0,4 2 0,-4 0 0,3-2 0,-7 6 0,6-7 0,-6 8 0,7-4 0,-7 0 0,3 3 0,0-2 0,-3 3 0,3 0 0,-4 0 0,0 0 0,0 1 0,0-1 0,0 0 0,4-4 0,1 4 0,0-8 0,2 3 0,-6 1 0,3-4 0,-4 7 0,0-2 0,0 3 0,4 4 0,-3 17 0,7-5 0,-7 18 0,13-4 0,-12-2 0,12 6 0,-13-1 0,7-4 0,-3 1 0,0-5 0,-1-6 0,0 3 0,-3-4 0,3-1 0,-1 1 0,-2 0 0,3 0 0,-4 3 0,0-2 0,0 3 0,0 0 0,0 0 0,0 12 0,8-9 0,-6 7 0,6-13 0,-8 7 0,0-8 0,0 4 0,0-4 0,0 0 0,0 0 0,0-1 0,0 1 0,0 0 0,0 0 0,0 0 0,0-1 0,0 1 0,0 0 0,0 0 0,0 0 0,0-1 0,0 5 0,0-3 0,0 2 0,0-3 0,0 0 0,0 0 0,0 0 0,0-1 0,0 1 0,0 4 0,0-3 0,0 2 0,0 1 0,0-3 0,0 3 0,0-1 0,4-2 0,-3 3 0,3-4 0,0-1 0,-3 1 0,2 0 0,-3 0 0,0-8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8:51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1 150 24575,'8'-8'0,"1"3"0,0-3 0,4 3 0,-4-4 0,8 0 0,-7 1 0,2 3 0,-3-3 0,0 3 0,0-4 0,-4 0 0,3 5 0,-7-4 0,6 7 0,-2-3 0,4 4 0,-4-4 0,3-1 0,-3 0 0,3 1 0,-3 0 0,7 3 0,-6-3 0,3 1 0,-1 2 0,-4-7 0,5 7 0,0-3 0,0 8 0,0 1 0,-1 0 0,1 2 0,0-6 0,0 7 0,0-3 0,-1 0 0,1 3 0,-4-3 0,-1 3 0,-4 1 0,0 0 0,0 0 0,0 0 0,0-1 0,4 5 0,-3-3 0,7 7 0,-7-8 0,3 4 0,-4-4 0,0 4 0,0-4 0,0 4 0,0-4 0,0 0 0,0-1 0,0 1 0,0 0 0,0 0 0,0 4 0,0-4 0,0 8 0,0-7 0,0 6 0,0-2 0,-4 0 0,3-2 0,-3-3 0,0-4 0,3 3 0,-3-3 0,4 4 0,0-1 0,-4 5 0,-1-3 0,0 3 0,-3-5 0,8 1 0,-8 0 0,7 0 0,-7 0 0,3-1 0,-4 1 0,0 0 0,1 0 0,-1 0 0,0-5 0,-4 4 0,4-3 0,-8 4 0,3 0 0,1-1 0,-4-3 0,7-1 0,-6 0 0,6-3 0,-3 7 0,4-3 0,0 0 0,5 3 0,-8-7 0,6 6 0,-11-2 0,8 0 0,-4-1 0,8-8 0,5-1 0,5-4 0,4 1 0,3 3 0,-2-7 0,14 5 0,-9-6 0,10 7 0,-11 2 0,2 0 0,-6 3 0,3-6 0,-4 6 0,-4 1 0,2 4 0,-2 1 0,8-1 0,-3 0 0,2-3 0,-3 7 0,0-7 0,4 7 0,-7-3 0,5 3 0,-6-3 0,4 3 0,0-3 0,0 4 0,-1 0 0,1-4 0,0 2 0,4-6 0,-3 3 0,6-4 0,-2 0 0,0 0 0,-2 0 0,-3 0 0,11 0 0,-5 0 0,10 0 0,-7 0 0,-5 0 0,-8-4 0,-2 3 0,-7-3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8:57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24575,'9'5'0,"-1"-5"0,1-1 0,0-3 0,0 4 0,3 0 0,-6-4 0,10 3 0,-6-3 0,7 4 0,-3 0 0,3 0 0,-8 0 0,4 0 0,0 0 0,1 0 0,-1 0 0,4 0 0,-7 0 0,2 0 0,-3 0 0,11 0 0,3-10 0,3 8 0,-9-12 0,-9 17 0,-8-2 0,0 7 0,4-3 0,-3 3 0,-1-3 0,-1 4 0,-3 0 0,4-1 0,-4 1 0,3 4 0,-7-3 0,7 2 0,-7-3 0,7 0 0,-7 0 0,4-1 0,-1 5 0,-7-3 0,10 3 0,-10-5 0,7 1 0,1 0 0,-4-4 0,7 3 0,-7-3 0,3 0 0,-4 2 0,0-2 0,1 0 0,-1-1 0,0 0 0,0-3 0,-3 3 0,6 0 0,-10-3 0,10 7 0,-7-7 0,5 2 0,7-3 0,9-3 0,3 2 0,10-7 0,-11 7 0,2-3 0,-3 12 0,4-2 0,0 2 0,1-4 0,-5 0 0,-1-3 0,-7 7 0,7-7 0,-4 7 0,5 1 0,0 4 0,0 1 0,0-1 0,-5-5 0,4 1 0,-7 0 0,7 0 0,-7 0 0,3-1 0,-4 1 0,0 4 0,0-3 0,0 6 0,0-6 0,0 3 0,0-4 0,0-1 0,-4 1 0,3 0 0,-7 0 0,3 0 0,0-1 0,2 1 0,3 0 0,-4 0 0,-1-4 0,0 2 0,1-2 0,4 4 0,-4-4 0,-1 3 0,-4-7 0,1 7 0,-1-7 0,0 6 0,0-6 0,-4 7 0,4-7 0,-4 3 0,4 0 0,0-3 0,-3 3 0,2-4 0,-3 0 0,4 0 0,1 0 0,-1 0 0,0 0 0,0 0 0,0-4 0,1-1 0,-1-4 0,0 4 0,0-2 0,0 6 0,5-7 0,-4 7 0,11-3 0,-2 0 0,7 3 0,-3-3 0,-1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9:09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24575,'0'14'0,"-4"-1"0,3-5 0,-3 1 0,0-4 0,3 3 0,1-3 0,1 4 0,3-1 0,-8 1 0,3 0 0,-7 4 0,7-3 0,-7 6 0,3-6 0,1 7 0,0-8 0,4 8 0,0-7 0,0 2 0,0-3 0,0 0 0,0 0 0,0 4 0,0 0 0,0 1 0,0 2 0,0-2 0,0 0 0,0 2 0,0-2 0,0 0 0,0-1 0,0-5 0,0 1 0,0 0 0,0 0 0,0 3 0,0-2 0,0 3 0,0-4 0,4-4 0,12-1 0,-1-4 0,10 3 0,-8-2 0,-7-1 0,-2 3 0,-8-2 0,4 4 0,1-1 0,-4-4 0,6 0 0,-3 0 0,10 0 0,0 0 0,2 0 0,-6 0 0,7 0 0,-4 0 0,5 0 0,7 0 0,-6 4 0,2-3 0,-8 3 0,-5-4 0,12 0 0,-8 4 0,8-3 0,-11 3 0,10 1 0,30-4 0,-20 8 0,8-12 0,-41 2 0,-6-8 0,-3 0 0,0 1 0,4-1 0,0 4 0,5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7:49:11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24575,'0'14'0,"0"-2"0,0-3 0,3 0 0,-2 0 0,7 0 0,-7-1 0,3 5 0,0-3 0,-3 3 0,3-5 0,-4 1 0,0 0 0,0 0 0,0 0 0,0-1 0,4 1 0,-3 0 0,3 0 0,-4 0 0,0-1 0,0 1 0,0 0 0,0 0 0,0 0 0,0-1 0,0 1 0,0 4 0,4-3 0,-3 2 0,6 1 0,-6-3 0,3 2 0,-4-3 0,0 0 0,0 0 0,0 4 0,0-4 0,0 8 0,0-3 0,0-1 0,0 0 0,0-12 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9F4F3-E2CA-124E-B096-96BA343421B2}" type="datetimeFigureOut">
              <a:rPr lang="en-PS" smtClean="0"/>
              <a:t>12/06/2023</a:t>
            </a:fld>
            <a:endParaRPr lang="en-P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D47C-1F75-6F4D-8D66-DD66A1D6660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7580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1C2B-0115-EF93-E88D-A2279A6B3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4682D-FA4D-AF29-80A0-F19B0A1FC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216F-3215-3D71-6C53-54999E28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811C-576F-6843-B34A-D61A7072DD60}" type="datetime1">
              <a:rPr lang="en-US" smtClean="0"/>
              <a:t>12/6/2023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4068E-6AE8-9A69-6DFC-2ABFA07B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DACDD-3271-E81E-6A84-E5A12C1A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10027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076-9565-4F49-FB9D-58B06490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C6842-9C69-11F6-4F0A-69446EF0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D8B8-E42D-A4D2-4152-7BBAF7CF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261F-B83D-7C40-AD72-B5796CBB63D8}" type="datetime1">
              <a:rPr lang="en-US" smtClean="0"/>
              <a:t>12/6/2023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3B6E6-BB85-C38F-BF5B-ABDE4360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07B0-0B96-1472-E205-C7647168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60586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763F8-7D09-D77C-EAE8-8E5FF153E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BE31F-C630-6A05-3321-7A6428B7B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2205-EC79-D675-A4A8-E10CA0C1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B7F3-41A8-174D-86A6-64E31CE43B3F}" type="datetime1">
              <a:rPr lang="en-US" smtClean="0"/>
              <a:t>12/6/2023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3005-E039-DA26-1B04-6BCE0784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FF62-00F2-8ED7-48D6-DED28C97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61584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5F83-73C2-C759-FB85-8DAB6C67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81C4-12B4-32EB-8CB0-4620BEE19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4EB-D4ED-6B32-A35C-0C41CA12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DE10-3E0A-E745-BCBC-34F27B197908}" type="datetime1">
              <a:rPr lang="en-US" smtClean="0"/>
              <a:t>12/6/2023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373F-5E61-2114-56A4-E1F49F70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21EB1-020E-5C99-2E5F-72F6844D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28709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50E9-A480-20A0-2DC0-00C6E97D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575F5-7C3D-FF15-C912-24010CCA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F763-5AB2-71A0-223B-9721C2FA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22A8-C3DC-1140-BDA5-19A60D54E946}" type="datetime1">
              <a:rPr lang="en-US" smtClean="0"/>
              <a:t>12/6/2023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C7442-A21D-6C7C-CF51-39ADFD48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2F08A-7662-BCCD-0B02-B7441391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68524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3FA9-986E-8D0A-ED72-CD45D72B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EFC76-9BCC-AFCA-BC90-50FDDCDD2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064F6-686C-EEE5-DCBA-3EA161AB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A6CEF-3572-AF28-6821-A67AA598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593-BFF1-8F47-8213-32FBFA78B609}" type="datetime1">
              <a:rPr lang="en-US" smtClean="0"/>
              <a:t>12/6/2023</a:t>
            </a:fld>
            <a:endParaRPr lang="en-P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251B7-6065-FF8D-2A31-2FF7E423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8D800-6C28-50C7-1F02-A9088207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7122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0B14-854C-8A30-8EF2-5E027094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65132-6034-3CDD-7559-2F3565C39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E7486-A6DB-929A-111D-140886EBC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E3264-C782-43B8-F9E0-C12299B03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C9B6A-97F3-600C-357A-700F4C26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FA1E1-A71F-02F4-466A-61B45687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5EBB-6E7D-C649-BD3B-602058194BB3}" type="datetime1">
              <a:rPr lang="en-US" smtClean="0"/>
              <a:t>12/6/2023</a:t>
            </a:fld>
            <a:endParaRPr lang="en-P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745B6-8108-F853-BA1C-1FD609A8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F8F48-602E-142C-913A-A0BFC819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1703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3D46-FD5A-2AAC-B346-3DB1B02D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2D707-7BCC-1464-FA9E-FCC2703B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DFD1-7E05-654E-9978-6F33E8FA8AE6}" type="datetime1">
              <a:rPr lang="en-US" smtClean="0"/>
              <a:t>12/6/2023</a:t>
            </a:fld>
            <a:endParaRPr lang="en-P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466E2-01B6-82F9-1BD6-7D65C6FD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0E321-20CF-1BB8-679B-00034B31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8869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42711-648B-755D-0B43-3E5201E2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CA77-EC57-2E48-A383-FDF7A955D501}" type="datetime1">
              <a:rPr lang="en-US" smtClean="0"/>
              <a:t>12/6/2023</a:t>
            </a:fld>
            <a:endParaRPr lang="en-P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126D3-FACA-BDCA-A94F-8018F43A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C50B9-3BDA-6BAC-6EBB-83F8EEBF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17469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8105-E201-C0E3-78B4-D30A4AA1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EB4AD-9D07-1C92-FA16-5C9E373F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1EE80-A27F-07C9-985C-A840D9DF7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B0C5D-5BC2-C437-D16F-E6D7B4A7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3B9F-B335-2946-8061-C683AC60FD97}" type="datetime1">
              <a:rPr lang="en-US" smtClean="0"/>
              <a:t>12/6/2023</a:t>
            </a:fld>
            <a:endParaRPr lang="en-P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1653C-9B07-EF5E-A0AD-976F3A87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5D8EC-6DEF-1153-EDD1-258813CD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7470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1B7D-2879-606F-D399-EE1E5A58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3D474-0D3F-4E04-EC7D-3FB1D691C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0212A-94CA-9967-B5EC-7E8D12614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8512E-3829-A09B-B983-27610310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FA9F-B94C-FB48-8CB4-87FDAFBED4E5}" type="datetime1">
              <a:rPr lang="en-US" smtClean="0"/>
              <a:t>12/6/2023</a:t>
            </a:fld>
            <a:endParaRPr lang="en-P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786AC-E9A1-B78F-6009-F4E7C35B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7AEB9-C8B6-5AB7-1B6F-9FE75634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98284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64AEF-FEA9-7C46-CC74-3E134AB1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32EEB-8185-5A72-0B35-01813094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A84D-F677-7043-1D7F-4E11DED1A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99B1-C6EB-FF41-AB28-8A9BEAFEEE6E}" type="datetime1">
              <a:rPr lang="en-US" smtClean="0"/>
              <a:t>12/6/2023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3CEF-DD71-1C42-5AA9-3ED858A4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55D35-2EF4-EE47-E98B-0262B65EC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1EA2D-E8F5-A243-BA6A-F9C7D362FAB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2185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30.png"/><Relationship Id="rId4" Type="http://schemas.openxmlformats.org/officeDocument/2006/relationships/image" Target="../media/image260.png"/><Relationship Id="rId9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C8962-E410-15BF-6E89-02E96951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9" y="643467"/>
            <a:ext cx="735454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5D54F-2D01-C5D3-E62A-BB6A39FA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17688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9F5C1-D924-32E6-1A28-430F2F37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10</a:t>
            </a:fld>
            <a:endParaRPr lang="en-P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C9CF3-2FEC-6EBB-8868-205DC78214C1}"/>
                  </a:ext>
                </a:extLst>
              </p:cNvPr>
              <p:cNvSpPr txBox="1"/>
              <p:nvPr/>
            </p:nvSpPr>
            <p:spPr>
              <a:xfrm>
                <a:off x="2216727" y="5403273"/>
                <a:ext cx="5597237" cy="524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S" dirty="0"/>
                  <a:t>And maximum TR in this case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87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den>
                    </m:f>
                  </m:oMath>
                </a14:m>
                <a:r>
                  <a:rPr lang="en-PS" dirty="0"/>
                  <a:t> = $95,703.125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9C9CF3-2FEC-6EBB-8868-205DC7821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27" y="5403273"/>
                <a:ext cx="5597237" cy="524439"/>
              </a:xfrm>
              <a:prstGeom prst="rect">
                <a:avLst/>
              </a:prstGeom>
              <a:blipFill>
                <a:blip r:embed="rId3"/>
                <a:stretch>
                  <a:fillRect l="-905" b="-14286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A84BB4-643C-EB8D-9693-2EE618B14A1E}"/>
                  </a:ext>
                </a:extLst>
              </p:cNvPr>
              <p:cNvSpPr txBox="1"/>
              <p:nvPr/>
            </p:nvSpPr>
            <p:spPr>
              <a:xfrm>
                <a:off x="4270802" y="4736096"/>
                <a:ext cx="4089219" cy="48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den>
                    </m:f>
                  </m:oMath>
                </a14:m>
                <a:r>
                  <a:rPr lang="en-PS" dirty="0"/>
                  <a:t> =2187.5 units if P = 87.5 – 0.02 D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A84BB4-643C-EB8D-9693-2EE618B14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02" y="4736096"/>
                <a:ext cx="4089219" cy="489686"/>
              </a:xfrm>
              <a:prstGeom prst="rect">
                <a:avLst/>
              </a:prstGeom>
              <a:blipFill>
                <a:blip r:embed="rId4"/>
                <a:stretch>
                  <a:fillRect l="-1238" b="-1500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70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B9C91-27DD-2FB0-CEB8-733F7106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22810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1A370D-449B-7B87-5A34-A891DD6C1B07}"/>
                  </a:ext>
                </a:extLst>
              </p14:cNvPr>
              <p14:cNvContentPartPr/>
              <p14:nvPr/>
            </p14:nvContentPartPr>
            <p14:xfrm>
              <a:off x="5614819" y="5010714"/>
              <a:ext cx="153720" cy="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1A370D-449B-7B87-5A34-A891DD6C1B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0499" y="5006394"/>
                <a:ext cx="162360" cy="21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050EE-23E8-12D8-9BC1-F6B7D59D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11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14225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31CBA-3643-10FC-633C-3497CD32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4667"/>
            <a:ext cx="11277600" cy="53286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25085-BC64-ACA6-F5BB-0CBA9418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F1EA2D-E8F5-A243-BA6A-F9C7D362FAB7}" type="slidenum">
              <a:rPr lang="en-P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P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73644-779E-AA1D-EE11-8A41C7BAE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4861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A2A80-052C-2F61-D5DA-5E796378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13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20828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23902-2753-2FE6-BD81-3460F6EF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4861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27ED3F-03CF-4AC0-B9E7-2CEDA58E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14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6659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8C3D4-DFE6-9632-98C6-A084229C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5" y="643467"/>
            <a:ext cx="966798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08A98A-0045-3A80-6C7C-04FF364F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15</a:t>
            </a:fld>
            <a:endParaRPr lang="en-P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A577C8-7EF1-45C9-8CF2-E6BEB6585098}"/>
                  </a:ext>
                </a:extLst>
              </p:cNvPr>
              <p:cNvSpPr txBox="1"/>
              <p:nvPr/>
            </p:nvSpPr>
            <p:spPr>
              <a:xfrm>
                <a:off x="2022951" y="4003963"/>
                <a:ext cx="8740341" cy="3041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defTabSz="914400" rtl="1" eaLnBrk="1" latinLnBrk="0" hangingPunct="1"/>
                <a:r>
                  <a:rPr lang="en-US" dirty="0"/>
                  <a:t>You can get the same answer by finding the profit function and setting it equal to zero and </a:t>
                </a:r>
              </a:p>
              <a:p>
                <a:pPr marL="0" defTabSz="914400" eaLnBrk="1" latinLnBrk="0" hangingPunct="1"/>
                <a:r>
                  <a:rPr lang="en-US" dirty="0"/>
                  <a:t>solve for D’ by using the following formula based on the following quadratic equation:</a:t>
                </a:r>
              </a:p>
              <a:p>
                <a:pPr marL="0" algn="ctr" defTabSz="914400" eaLnBrk="1" latinLnBrk="0" hangingPunct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 = 0</a:t>
                </a:r>
              </a:p>
              <a:p>
                <a:pPr marL="0" defTabSz="914400" eaLnBrk="1" latinLnBrk="0" hangingPunct="1"/>
                <a:r>
                  <a:rPr lang="en-US" dirty="0"/>
                  <a:t>The roots are given by: </a:t>
                </a:r>
              </a:p>
              <a:p>
                <a:pPr marL="0" algn="ctr" defTabSz="914400" eaLnBrk="1" latinLnBrk="0" hangingPunct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:pPr marL="0" defTabSz="914400" eaLnBrk="1" latinLnBrk="0" hangingPunct="1"/>
                <a:r>
                  <a:rPr lang="en-US" b="1" dirty="0">
                    <a:solidFill>
                      <a:srgbClr val="FF0000"/>
                    </a:solidFill>
                  </a:rPr>
                  <a:t>Example:            0.02 D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</a:rPr>
                  <a:t> – 72 D + 55,000 = 0         solving for D gives 1100 &lt; D’ &lt; 2500</a:t>
                </a:r>
              </a:p>
              <a:p>
                <a:pPr marL="0" defTabSz="914400" eaLnBrk="1" latinLnBrk="0" hangingPunct="1"/>
                <a:endParaRPr lang="en-US" dirty="0"/>
              </a:p>
              <a:p>
                <a:pPr marL="0" algn="ctr" defTabSz="914400" eaLnBrk="1" latinLnBrk="0" hangingPunct="1"/>
                <a:endParaRPr lang="en-US" dirty="0"/>
              </a:p>
              <a:p>
                <a:pPr marL="0" defTabSz="914400" eaLnBrk="1" latinLnBrk="0" hangingPunct="1"/>
                <a:endParaRPr lang="en-US" dirty="0"/>
              </a:p>
              <a:p>
                <a:pPr marL="0" defTabSz="914400" eaLnBrk="1" latinLnBrk="0" hangingPunct="1"/>
                <a:endParaRPr lang="en-P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A577C8-7EF1-45C9-8CF2-E6BEB6585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951" y="4003963"/>
                <a:ext cx="8740341" cy="3041538"/>
              </a:xfrm>
              <a:prstGeom prst="rect">
                <a:avLst/>
              </a:prstGeom>
              <a:blipFill>
                <a:blip r:embed="rId3"/>
                <a:stretch>
                  <a:fillRect l="-581" t="-1250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82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FCF1DF-BD9E-9591-F463-0073FCEE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84" y="681037"/>
            <a:ext cx="7404100" cy="4826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7522B-4B70-4BE4-7B5C-7CB349A4C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5514" y="1460499"/>
            <a:ext cx="9241972" cy="45647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9EDC1-A341-917F-E795-232A56CD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16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15315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34ED9-6AE6-9C02-4276-CC9CA31B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64" y="439737"/>
            <a:ext cx="7404100" cy="4826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4021B8-C7F5-3850-9C4E-0F7F0279A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664" y="1224643"/>
            <a:ext cx="9770836" cy="46373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09338-9996-D133-C733-E6418C7C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17</a:t>
            </a:fld>
            <a:endParaRPr lang="en-P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54F4-2BF5-520C-D66C-A37ECD62B829}"/>
              </a:ext>
            </a:extLst>
          </p:cNvPr>
          <p:cNvSpPr txBox="1"/>
          <p:nvPr/>
        </p:nvSpPr>
        <p:spPr>
          <a:xfrm>
            <a:off x="8610600" y="394342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89701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8D3E-C823-8748-7934-FA75693C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136525"/>
            <a:ext cx="10515600" cy="630918"/>
          </a:xfrm>
        </p:spPr>
        <p:txBody>
          <a:bodyPr>
            <a:normAutofit fontScale="90000"/>
          </a:bodyPr>
          <a:lstStyle/>
          <a:p>
            <a:pPr algn="ctr"/>
            <a:r>
              <a:rPr lang="en-P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Example Part (a)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9FE1A-C800-0A22-F766-5523BC0AE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8700"/>
                <a:ext cx="10515600" cy="51482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break-even point, TR = TC </a:t>
                </a:r>
              </a:p>
              <a:p>
                <a:pPr marL="0" indent="0">
                  <a:buNone/>
                </a:pPr>
                <a:endParaRPr lang="en-P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14:m>
                  <m:oMath xmlns:m="http://schemas.openxmlformats.org/officeDocument/2006/math">
                    <m:r>
                      <a:rPr lang="en-PS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</a:t>
                </a:r>
                <a:r>
                  <a:rPr lang="en-P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</a:t>
                </a:r>
                <a:r>
                  <a:rPr lang="en-P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PS" sz="3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endParaRPr lang="en-P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P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PS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3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PS" sz="3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PS" sz="3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P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P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PS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024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62</m:t>
                        </m:r>
                      </m:den>
                    </m:f>
                  </m:oMath>
                </a14:m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85,908 hours per year</a:t>
                </a:r>
              </a:p>
              <a:p>
                <a:pPr marL="0" indent="0">
                  <a:buNone/>
                </a:pPr>
                <a:endParaRPr lang="en-P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equal to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P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0.537 or 53.7% of capacity.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9FE1A-C800-0A22-F766-5523BC0AE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8700"/>
                <a:ext cx="10515600" cy="5148263"/>
              </a:xfrm>
              <a:blipFill>
                <a:blip r:embed="rId2"/>
                <a:stretch>
                  <a:fillRect l="-1448" t="-4433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3AEE0-9E1B-AE53-AB76-E9105273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18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13146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744D-81B8-3B9F-4823-748C769E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4821692"/>
          </a:xfrm>
        </p:spPr>
        <p:txBody>
          <a:bodyPr/>
          <a:lstStyle/>
          <a:p>
            <a:endParaRPr lang="en-P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6E04E-8D87-9249-0D43-E1344F06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19</a:t>
            </a:fld>
            <a:endParaRPr lang="en-P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5A94EF-FBB6-8064-E56D-0B631091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598261"/>
          </a:xfrm>
        </p:spPr>
        <p:txBody>
          <a:bodyPr>
            <a:normAutofit fontScale="90000"/>
          </a:bodyPr>
          <a:lstStyle/>
          <a:p>
            <a:pPr algn="ctr"/>
            <a:r>
              <a:rPr lang="en-P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Example Part 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8EA666-9E5E-94D7-5F98-AABEDAEC3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896650"/>
                  </p:ext>
                </p:extLst>
              </p:nvPr>
            </p:nvGraphicFramePr>
            <p:xfrm>
              <a:off x="473529" y="1208087"/>
              <a:ext cx="11266713" cy="3411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5571">
                      <a:extLst>
                        <a:ext uri="{9D8B030D-6E8A-4147-A177-3AD203B41FA5}">
                          <a16:colId xmlns:a16="http://schemas.microsoft.com/office/drawing/2014/main" val="1661401755"/>
                        </a:ext>
                      </a:extLst>
                    </a:gridCol>
                    <a:gridCol w="3755571">
                      <a:extLst>
                        <a:ext uri="{9D8B030D-6E8A-4147-A177-3AD203B41FA5}">
                          <a16:colId xmlns:a16="http://schemas.microsoft.com/office/drawing/2014/main" val="57688138"/>
                        </a:ext>
                      </a:extLst>
                    </a:gridCol>
                    <a:gridCol w="3755571">
                      <a:extLst>
                        <a:ext uri="{9D8B030D-6E8A-4147-A177-3AD203B41FA5}">
                          <a16:colId xmlns:a16="http://schemas.microsoft.com/office/drawing/2014/main" val="21212769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10% reduction in C</a:t>
                          </a:r>
                          <a:r>
                            <a:rPr lang="en-US" sz="18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gives</a:t>
                          </a:r>
                          <a:endParaRPr lang="en-P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10% reduction in Average Variable Cost c</a:t>
                          </a:r>
                          <a:r>
                            <a:rPr lang="en-US" sz="18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gives </a:t>
                          </a:r>
                          <a:endParaRPr lang="en-P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10% increase in the price (p) of service per unit gives</a:t>
                          </a:r>
                          <a:endParaRPr lang="en-P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9372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.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P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$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024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000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P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$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85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56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− $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52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77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318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𝑜𝑢𝑟𝑠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8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𝑠𝑒𝑟𝑣𝑖𝑐𝑒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𝑝𝑒𝑟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𝑦𝑒𝑎𝑟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PS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P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P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$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024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000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P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$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85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56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– 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9</m:t>
                                      </m:r>
                                      <m:d>
                                        <m:dPr>
                                          <m:ctrlPr>
                                            <a:rPr lang="en-P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$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62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68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011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𝑜𝑢𝑟𝑠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𝑠𝑒𝑟𝑣𝑖𝑐𝑒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𝑝𝑒𝑟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𝑦𝑒𝑎𝑟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PS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P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P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$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024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000</m:t>
                                  </m:r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P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ctrlPr>
                                            <a:rPr lang="en-P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$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85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56</m:t>
                                          </m:r>
                                        </m:e>
                                      </m:d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–$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62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63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021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𝑜𝑢𝑟𝑠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𝑜𝑓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𝑠𝑒𝑟𝑣𝑖𝑐𝑒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𝑝𝑒𝑟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𝑦𝑒𝑎𝑟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r>
                            <a:rPr lang="en-PS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P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1000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and this represents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908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 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77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318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908</m:t>
                                  </m:r>
                                </m:den>
                              </m:f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𝑜𝑟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𝒓𝒆𝒅𝒖𝒄𝒕𝒊𝒐𝒏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𝒐𝒇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800" b="1" i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𝒊𝒏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P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en-P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this represents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908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 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68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011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908</m:t>
                                  </m:r>
                                </m:den>
                              </m:f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208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𝒓𝒆𝒅𝒖𝒄𝒕𝒊𝒐𝒏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𝒐𝒇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8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𝟐𝟎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𝒊𝒏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P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en-P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this represents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P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908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 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63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021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85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908</m:t>
                                  </m:r>
                                </m:den>
                              </m:f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266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𝒓𝒆𝒅𝒖𝒄𝒕𝒊𝒐𝒏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𝒐𝒇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800" b="1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𝟐𝟔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𝒊𝒏</m:t>
                                </m:r>
                                <m:r>
                                  <a:rPr lang="en-US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P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 </m:t>
                                </m:r>
                              </m:oMath>
                            </m:oMathPara>
                          </a14:m>
                          <a:endParaRPr lang="en-P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66071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𝑒𝑟𝑒𝑓𝑜𝑟𝑒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𝑓𝑖𝑟𝑚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𝑤𝑖𝑙𝑙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𝑎𝑣𝑒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𝑢𝑠𝑒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𝑖𝑡𝑠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𝑐𝑎𝑝𝑎𝑐𝑖𝑡𝑦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𝑏𝑟𝑒𝑎𝑘𝑒𝑣𝑒𝑛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PS" sz="18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𝑒𝑟𝑒𝑓𝑜𝑟𝑒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𝑓𝑖𝑟𝑚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𝑤𝑖𝑙𝑙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𝑎𝑣𝑒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𝑢𝑠𝑒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79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𝑖𝑡𝑠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𝑐𝑎𝑝𝑎𝑐𝑖𝑡𝑦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𝑏𝑟𝑒𝑎𝑘𝑒𝑣𝑒𝑛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PS" sz="18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𝑒𝑟𝑒𝑓𝑜𝑟𝑒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𝑓𝑖𝑟𝑚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𝑤𝑖𝑙𝑙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𝑎𝑣𝑒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</m:oMath>
                            </m:oMathPara>
                          </a14:m>
                          <a:endParaRPr lang="en-US" sz="18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𝑢𝑠𝑒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73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%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𝑖𝑡𝑠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𝑐𝑎𝑝𝑎𝑐𝑖𝑡𝑦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𝑡𝑜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i="1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𝑏𝑟𝑒𝑎𝑘𝑒𝑣𝑒𝑛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PS" sz="18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095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8EA666-9E5E-94D7-5F98-AABEDAEC3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896650"/>
                  </p:ext>
                </p:extLst>
              </p:nvPr>
            </p:nvGraphicFramePr>
            <p:xfrm>
              <a:off x="473529" y="1208087"/>
              <a:ext cx="11266713" cy="3440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5571">
                      <a:extLst>
                        <a:ext uri="{9D8B030D-6E8A-4147-A177-3AD203B41FA5}">
                          <a16:colId xmlns:a16="http://schemas.microsoft.com/office/drawing/2014/main" val="1661401755"/>
                        </a:ext>
                      </a:extLst>
                    </a:gridCol>
                    <a:gridCol w="3755571">
                      <a:extLst>
                        <a:ext uri="{9D8B030D-6E8A-4147-A177-3AD203B41FA5}">
                          <a16:colId xmlns:a16="http://schemas.microsoft.com/office/drawing/2014/main" val="57688138"/>
                        </a:ext>
                      </a:extLst>
                    </a:gridCol>
                    <a:gridCol w="3755571">
                      <a:extLst>
                        <a:ext uri="{9D8B030D-6E8A-4147-A177-3AD203B41FA5}">
                          <a16:colId xmlns:a16="http://schemas.microsoft.com/office/drawing/2014/main" val="21212769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10% reduction in C</a:t>
                          </a:r>
                          <a:r>
                            <a:rPr lang="en-US" sz="18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gives</a:t>
                          </a:r>
                          <a:endParaRPr lang="en-P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10% reduction in Average Variable Cost c</a:t>
                          </a:r>
                          <a:r>
                            <a:rPr lang="en-US" sz="1800" b="1" u="sng" kern="1200" baseline="-250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gives </a:t>
                          </a:r>
                          <a:endParaRPr lang="en-P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 10% increase in the price (p) of service per unit gives</a:t>
                          </a:r>
                          <a:endParaRPr lang="en-P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9372207"/>
                      </a:ext>
                    </a:extLst>
                  </a:tr>
                  <a:tr h="802958"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8" t="-84127" r="-200338" b="-2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38" t="-84127" r="-100338" b="-2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338" t="-84127" r="-338" b="-25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000785"/>
                      </a:ext>
                    </a:extLst>
                  </a:tr>
                  <a:tr h="1082929"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8" t="-134884" r="-200338" b="-8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38" t="-134884" r="-100338" b="-8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338" t="-134884" r="-338" b="-8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660712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8" t="-280556" r="-200338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38" t="-280556" r="-100338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338" t="-280556" r="-338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0952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CE8257-06F9-6ADA-B216-7517084F86FC}"/>
              </a:ext>
            </a:extLst>
          </p:cNvPr>
          <p:cNvSpPr txBox="1"/>
          <p:nvPr/>
        </p:nvSpPr>
        <p:spPr>
          <a:xfrm>
            <a:off x="473529" y="5029200"/>
            <a:ext cx="11266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Thus, the breakeven point is </a:t>
            </a:r>
            <a:r>
              <a:rPr lang="en-US" sz="1800" b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sensitive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 reduction in variable cost per hour than to the same percentage reduction in the </a:t>
            </a:r>
            <a:r>
              <a:rPr lang="en-US" sz="1800" b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fixed cost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Furthermore, notice that the breakeven point in this example is </a:t>
            </a:r>
            <a:r>
              <a:rPr lang="en-US" sz="1800" b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highly sensitive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selling </a:t>
            </a:r>
            <a:r>
              <a:rPr lang="en-US" sz="1800" b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price per unit, p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P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8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90997-0C7D-FC7B-526D-151DA1AB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29" y="643467"/>
            <a:ext cx="793034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BB514-1FE6-B320-09EE-C2704E5E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11997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C5B21-E210-58B0-4D3A-8D7EFFB6D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16429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2229A-8902-E68D-03F3-5B6921E9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20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72835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D0FC6-FB55-A6E3-137A-475AA5DF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10260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E7867-F711-073D-03FA-DF1269B4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21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29548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A4FE73-0DBB-6D10-9EFD-FFDA375A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11477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68AFC-225F-1799-6C9D-EF053047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22</a:t>
            </a:fld>
            <a:endParaRPr lang="en-P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5B0C1B-F367-6447-96E6-E86853E043AA}"/>
                  </a:ext>
                </a:extLst>
              </p14:cNvPr>
              <p14:cNvContentPartPr/>
              <p14:nvPr/>
            </p14:nvContentPartPr>
            <p14:xfrm>
              <a:off x="1614349" y="1918025"/>
              <a:ext cx="90720" cy="28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5B0C1B-F367-6447-96E6-E86853E04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349" y="1900385"/>
                <a:ext cx="1263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69B1E7-B7EB-0F68-8563-B9DC7824DD2C}"/>
                  </a:ext>
                </a:extLst>
              </p14:cNvPr>
              <p14:cNvContentPartPr/>
              <p14:nvPr/>
            </p14:nvContentPartPr>
            <p14:xfrm>
              <a:off x="1635589" y="2466305"/>
              <a:ext cx="190800" cy="23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69B1E7-B7EB-0F68-8563-B9DC7824DD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7949" y="2448665"/>
                <a:ext cx="226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6D574E-9B65-FE2B-8E15-DFF65BB8F91E}"/>
                  </a:ext>
                </a:extLst>
              </p14:cNvPr>
              <p14:cNvContentPartPr/>
              <p14:nvPr/>
            </p14:nvContentPartPr>
            <p14:xfrm>
              <a:off x="1634509" y="2959865"/>
              <a:ext cx="124560" cy="22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6D574E-9B65-FE2B-8E15-DFF65BB8F9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6869" y="2942225"/>
                <a:ext cx="16020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606CD-EB31-202C-C67B-1C7A0CDA8A09}"/>
              </a:ext>
            </a:extLst>
          </p:cNvPr>
          <p:cNvGrpSpPr/>
          <p:nvPr/>
        </p:nvGrpSpPr>
        <p:grpSpPr>
          <a:xfrm>
            <a:off x="1634509" y="3917465"/>
            <a:ext cx="180360" cy="261000"/>
            <a:chOff x="1634509" y="3917465"/>
            <a:chExt cx="1803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9F8CBD-5F57-2A90-A6D5-9765959237CD}"/>
                    </a:ext>
                  </a:extLst>
                </p14:cNvPr>
                <p14:cNvContentPartPr/>
                <p14:nvPr/>
              </p14:nvContentPartPr>
              <p14:xfrm>
                <a:off x="1634509" y="3917465"/>
                <a:ext cx="180360" cy="18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9F8CBD-5F57-2A90-A6D5-9765959237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16869" y="3899465"/>
                  <a:ext cx="216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D71A7C-5D43-6F30-E5CB-942AB62FD18A}"/>
                    </a:ext>
                  </a:extLst>
                </p14:cNvPr>
                <p14:cNvContentPartPr/>
                <p14:nvPr/>
              </p14:nvContentPartPr>
              <p14:xfrm>
                <a:off x="1734949" y="4022585"/>
                <a:ext cx="19440" cy="155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D71A7C-5D43-6F30-E5CB-942AB62FD1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17309" y="4004945"/>
                  <a:ext cx="55080" cy="19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7129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844685-55D1-461D-83E7-C2D3274E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2117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F8A5B-6522-A5C1-63CC-44B581CA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23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57365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9F1F0-3C3B-8E79-D75C-FCCF6AC65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4" y="643467"/>
            <a:ext cx="824162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CD6F5-2458-0742-E33D-77E608B9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24</a:t>
            </a:fld>
            <a:endParaRPr lang="en-P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9B0CD-9959-483C-0422-787F1E365638}"/>
              </a:ext>
            </a:extLst>
          </p:cNvPr>
          <p:cNvSpPr txBox="1"/>
          <p:nvPr/>
        </p:nvSpPr>
        <p:spPr>
          <a:xfrm>
            <a:off x="429491" y="234141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6E5D1-DFBC-1299-241D-AAC00976827C}"/>
              </a:ext>
            </a:extLst>
          </p:cNvPr>
          <p:cNvSpPr txBox="1"/>
          <p:nvPr/>
        </p:nvSpPr>
        <p:spPr>
          <a:xfrm>
            <a:off x="554182" y="3429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110575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DF8F80-DE11-FD04-5F3B-3255A9E8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7644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6C70D-3EB3-7962-EE10-0579182F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25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865391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DE7A1-45DD-940F-7829-7B2CC08AA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6247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5E809-90D5-CA44-8274-3DD5350A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26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299255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2AF6F-E71D-2D05-9199-00744EB2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7" y="643467"/>
            <a:ext cx="795866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32CA3-698A-8814-CEA7-D656F0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27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53140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1A2AA-C193-FEF1-1349-4862FDA5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23043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6B2B5-9609-05BD-97E0-12C04CA2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3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424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19946-0395-4D97-8521-71A9F9BD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5" y="643467"/>
            <a:ext cx="784657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684C1-EB21-E133-F877-312C84A9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4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9397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28D7A0-D0EE-0A61-0D0F-700A12C7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68" y="643467"/>
            <a:ext cx="800813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9DF23-BA39-F8CF-3C00-2746F0A1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5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18886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529F-5151-2DF5-3535-E2BC0F66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3"/>
          </a:xfrm>
        </p:spPr>
        <p:txBody>
          <a:bodyPr>
            <a:normAutofit fontScale="90000"/>
          </a:bodyPr>
          <a:lstStyle/>
          <a:p>
            <a:r>
              <a:rPr lang="en-P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Sunk Cost &amp; 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D9D59-F75E-BDF2-216D-DBE65EF8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10"/>
            <a:ext cx="10515600" cy="4930053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an opportunity cost is often encountered in analyzing the replacement of a piece of equipment or other capital asset. Let us reconsider Example 2-2, in which your firm considered the replacement of an existing piece of equipment that originally cost $50,000, is presently shown on the company records with a value of $20,000 but has a present market value of only $5,000.</a:t>
            </a: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purposes of replacement analysis, the $50,000 is a sunk cost and does not play a rule in the decision to replace the equipment.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considers the $20,000 book value – the present realizable selling price of the equipment 9i. E. $15,000) is the sunk cost.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neither the $50,000 nor the $15,000 should be considered in project evaluation analysis except for the manner in which the $15,000 may affect income tax.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purposes of project evaluation analysis of whether to replace the equipment, the opportunity cost of this piece of equipment is the $5,000 because by keeping the equipment, the firm is giving up the opportunity to obtain $5000 from its disposal.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$5,000 immediate selling price is really the investment cost of not replacing it and this is based on the opportunity cost concept.</a:t>
            </a: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P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726A-8B90-9FEC-7863-14EB4BF2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6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42155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9E3E94-2827-775F-E337-39685386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8" y="643467"/>
            <a:ext cx="816551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A87F4-D8E2-1517-6562-68F3463C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7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41760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ECDAD-131F-0A48-9D2F-ACF2C1D2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10260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D6B4A-0B3E-518B-D9A4-D910C00E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8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16754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A95FA-3F57-4E0F-E3B9-BE236C4B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8" y="643467"/>
            <a:ext cx="805313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07F179-2101-CAE5-7A5E-36E4A9DA4F87}"/>
                  </a:ext>
                </a:extLst>
              </p14:cNvPr>
              <p14:cNvContentPartPr/>
              <p14:nvPr/>
            </p14:nvContentPartPr>
            <p14:xfrm>
              <a:off x="4007059" y="3193794"/>
              <a:ext cx="140040" cy="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07F179-2101-CAE5-7A5E-36E4A9DA4F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9419" y="3176154"/>
                <a:ext cx="175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B123A3-8889-D609-6BB8-7CE4013DCC53}"/>
                  </a:ext>
                </a:extLst>
              </p14:cNvPr>
              <p14:cNvContentPartPr/>
              <p14:nvPr/>
            </p14:nvContentPartPr>
            <p14:xfrm>
              <a:off x="3982579" y="3113154"/>
              <a:ext cx="167400" cy="7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B123A3-8889-D609-6BB8-7CE4013DCC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8259" y="3108834"/>
                <a:ext cx="176040" cy="16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89-6A69-6231-817B-05915331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EA2D-E8F5-A243-BA6A-F9C7D362FAB7}" type="slidenum">
              <a:rPr lang="en-PS" smtClean="0"/>
              <a:t>9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63948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651</Words>
  <Application>Microsoft Office PowerPoint</Application>
  <PresentationFormat>Widescreen</PresentationFormat>
  <Paragraphs>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Sunk Cost &amp; Opportunity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of the Example Part (a)</vt:lpstr>
      <vt:lpstr>Solution of the Example Part (b)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ms670824</dc:creator>
  <cp:lastModifiedBy>Rand Abbas</cp:lastModifiedBy>
  <cp:revision>9</cp:revision>
  <dcterms:created xsi:type="dcterms:W3CDTF">2023-09-24T15:55:22Z</dcterms:created>
  <dcterms:modified xsi:type="dcterms:W3CDTF">2023-12-07T10:43:28Z</dcterms:modified>
</cp:coreProperties>
</file>