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1" r:id="rId1"/>
  </p:sldMasterIdLst>
  <p:notesMasterIdLst>
    <p:notesMasterId r:id="rId40"/>
  </p:notesMasterIdLst>
  <p:handoutMasterIdLst>
    <p:handoutMasterId r:id="rId41"/>
  </p:handoutMasterIdLst>
  <p:sldIdLst>
    <p:sldId id="325" r:id="rId2"/>
    <p:sldId id="326" r:id="rId3"/>
    <p:sldId id="265" r:id="rId4"/>
    <p:sldId id="266" r:id="rId5"/>
    <p:sldId id="430" r:id="rId6"/>
    <p:sldId id="431" r:id="rId7"/>
    <p:sldId id="432" r:id="rId8"/>
    <p:sldId id="433" r:id="rId9"/>
    <p:sldId id="434" r:id="rId10"/>
    <p:sldId id="435" r:id="rId11"/>
    <p:sldId id="437" r:id="rId12"/>
    <p:sldId id="436" r:id="rId13"/>
    <p:sldId id="438" r:id="rId14"/>
    <p:sldId id="439" r:id="rId15"/>
    <p:sldId id="440" r:id="rId16"/>
    <p:sldId id="441" r:id="rId17"/>
    <p:sldId id="442" r:id="rId18"/>
    <p:sldId id="443" r:id="rId19"/>
    <p:sldId id="465" r:id="rId20"/>
    <p:sldId id="445" r:id="rId21"/>
    <p:sldId id="446" r:id="rId22"/>
    <p:sldId id="447" r:id="rId23"/>
    <p:sldId id="448"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3" r:id="rId38"/>
    <p:sldId id="387" r:id="rId39"/>
  </p:sldIdLst>
  <p:sldSz cx="8229600" cy="5943600"/>
  <p:notesSz cx="6858000" cy="9144000"/>
  <p:custDataLst>
    <p:tags r:id="rId43"/>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1872">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96F"/>
    <a:srgbClr val="B1EAF5"/>
    <a:srgbClr val="0581CD"/>
    <a:srgbClr val="0033CC"/>
    <a:srgbClr val="A6C9FC"/>
    <a:srgbClr val="66A2FA"/>
    <a:srgbClr val="A3B6FC"/>
    <a:srgbClr val="A3B6FA"/>
    <a:srgbClr val="A3B5FA"/>
    <a:srgbClr val="A3B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70" autoAdjust="0"/>
    <p:restoredTop sz="88810" autoAdjust="0"/>
  </p:normalViewPr>
  <p:slideViewPr>
    <p:cSldViewPr snapToGrid="0">
      <p:cViewPr>
        <p:scale>
          <a:sx n="108" d="100"/>
          <a:sy n="108" d="100"/>
        </p:scale>
        <p:origin x="-1240" y="-624"/>
      </p:cViewPr>
      <p:guideLst>
        <p:guide orient="horz" pos="1872"/>
        <p:guide pos="2592"/>
      </p:guideLst>
    </p:cSldViewPr>
  </p:slideViewPr>
  <p:outlineViewPr>
    <p:cViewPr>
      <p:scale>
        <a:sx n="33" d="100"/>
        <a:sy n="33" d="100"/>
      </p:scale>
      <p:origin x="0" y="16880"/>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tags" Target="tags/tag1.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E441B-7996-454C-9A39-5BF813E549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223F7A6-C83E-4554-888E-007C247AA345}">
      <dgm:prSet phldrT="[Text]"/>
      <dgm:spPr>
        <a:solidFill>
          <a:schemeClr val="bg1">
            <a:lumMod val="65000"/>
          </a:schemeClr>
        </a:solidFill>
      </dgm:spPr>
      <dgm:t>
        <a:bodyPr/>
        <a:lstStyle/>
        <a:p>
          <a:r>
            <a:rPr lang="en-US" dirty="0" smtClean="0"/>
            <a:t>General Fund and/or Special Revenue Funds</a:t>
          </a:r>
          <a:endParaRPr lang="en-US" dirty="0"/>
        </a:p>
      </dgm:t>
    </dgm:pt>
    <dgm:pt modelId="{81C9E8BC-8F44-41D9-B0F3-376305291897}" type="parTrans" cxnId="{7B17A0F1-1C1B-49C6-8D5A-AA844788B473}">
      <dgm:prSet/>
      <dgm:spPr/>
      <dgm:t>
        <a:bodyPr/>
        <a:lstStyle/>
        <a:p>
          <a:endParaRPr lang="en-US"/>
        </a:p>
      </dgm:t>
    </dgm:pt>
    <dgm:pt modelId="{E47627FD-E4A9-4AD3-9EB8-579B88FC4CF0}" type="sibTrans" cxnId="{7B17A0F1-1C1B-49C6-8D5A-AA844788B473}">
      <dgm:prSet/>
      <dgm:spPr/>
      <dgm:t>
        <a:bodyPr/>
        <a:lstStyle/>
        <a:p>
          <a:endParaRPr lang="en-US"/>
        </a:p>
      </dgm:t>
    </dgm:pt>
    <dgm:pt modelId="{CD3CC399-5B3A-4812-A95E-F16803192ED3}">
      <dgm:prSet phldrT="[Text]"/>
      <dgm:spPr>
        <a:solidFill>
          <a:schemeClr val="bg1">
            <a:lumMod val="65000"/>
          </a:schemeClr>
        </a:solidFill>
      </dgm:spPr>
      <dgm:t>
        <a:bodyPr/>
        <a:lstStyle/>
        <a:p>
          <a:r>
            <a:rPr lang="en-US" dirty="0" smtClean="0"/>
            <a:t>Capital Projects Funds</a:t>
          </a:r>
          <a:endParaRPr lang="en-US" dirty="0"/>
        </a:p>
      </dgm:t>
    </dgm:pt>
    <dgm:pt modelId="{3D9F847D-B20A-42F2-97E4-A1FCD70FA61A}" type="parTrans" cxnId="{66C8C1A4-0D7B-4725-A271-B64028BA2695}">
      <dgm:prSet/>
      <dgm:spPr/>
      <dgm:t>
        <a:bodyPr/>
        <a:lstStyle/>
        <a:p>
          <a:endParaRPr lang="en-US"/>
        </a:p>
      </dgm:t>
    </dgm:pt>
    <dgm:pt modelId="{222881DF-1EE8-4819-B193-24E5C812833D}" type="sibTrans" cxnId="{66C8C1A4-0D7B-4725-A271-B64028BA2695}">
      <dgm:prSet/>
      <dgm:spPr/>
      <dgm:t>
        <a:bodyPr/>
        <a:lstStyle/>
        <a:p>
          <a:endParaRPr lang="en-US"/>
        </a:p>
      </dgm:t>
    </dgm:pt>
    <dgm:pt modelId="{3C5D58EC-611D-4EC0-8187-3AC4552C251D}">
      <dgm:prSet phldrT="[Text]"/>
      <dgm:spPr>
        <a:solidFill>
          <a:schemeClr val="bg1">
            <a:lumMod val="65000"/>
          </a:schemeClr>
        </a:solidFill>
      </dgm:spPr>
      <dgm:t>
        <a:bodyPr/>
        <a:lstStyle/>
        <a:p>
          <a:r>
            <a:rPr lang="en-US" dirty="0" smtClean="0"/>
            <a:t>Government-wide Governmental Activities</a:t>
          </a:r>
          <a:endParaRPr lang="en-US" dirty="0"/>
        </a:p>
      </dgm:t>
    </dgm:pt>
    <dgm:pt modelId="{10BE246B-12D4-4DCC-9EAA-427869272101}" type="parTrans" cxnId="{AE935A0F-60D2-43ED-94D8-4209C4B90482}">
      <dgm:prSet/>
      <dgm:spPr/>
      <dgm:t>
        <a:bodyPr/>
        <a:lstStyle/>
        <a:p>
          <a:endParaRPr lang="en-US"/>
        </a:p>
      </dgm:t>
    </dgm:pt>
    <dgm:pt modelId="{CF66D581-9BDB-42B2-A853-6A524DE2024A}" type="sibTrans" cxnId="{AE935A0F-60D2-43ED-94D8-4209C4B90482}">
      <dgm:prSet/>
      <dgm:spPr/>
      <dgm:t>
        <a:bodyPr/>
        <a:lstStyle/>
        <a:p>
          <a:endParaRPr lang="en-US"/>
        </a:p>
      </dgm:t>
    </dgm:pt>
    <dgm:pt modelId="{1872D8A9-4985-4305-A3A7-E74CBF6BA176}">
      <dgm:prSet phldrT="[Text]"/>
      <dgm:spPr>
        <a:solidFill>
          <a:schemeClr val="bg1">
            <a:lumMod val="65000"/>
          </a:schemeClr>
        </a:solidFill>
      </dgm:spPr>
      <dgm:t>
        <a:bodyPr/>
        <a:lstStyle/>
        <a:p>
          <a:r>
            <a:rPr lang="en-US" dirty="0" smtClean="0"/>
            <a:t>Account for capital outlay expenditures from budget appropriations</a:t>
          </a:r>
          <a:endParaRPr lang="en-US" dirty="0"/>
        </a:p>
      </dgm:t>
    </dgm:pt>
    <dgm:pt modelId="{4A8E8D9A-B878-4147-B4C3-5F1C9BD74745}" type="parTrans" cxnId="{459C4DEF-AB7A-4702-8BFE-5813F62D9B23}">
      <dgm:prSet/>
      <dgm:spPr/>
      <dgm:t>
        <a:bodyPr/>
        <a:lstStyle/>
        <a:p>
          <a:endParaRPr lang="en-US"/>
        </a:p>
      </dgm:t>
    </dgm:pt>
    <dgm:pt modelId="{D3F7634A-717D-4A39-8B47-6EEBF2C0F372}" type="sibTrans" cxnId="{459C4DEF-AB7A-4702-8BFE-5813F62D9B23}">
      <dgm:prSet/>
      <dgm:spPr/>
      <dgm:t>
        <a:bodyPr/>
        <a:lstStyle/>
        <a:p>
          <a:endParaRPr lang="en-US"/>
        </a:p>
      </dgm:t>
    </dgm:pt>
    <dgm:pt modelId="{7B3A22A9-6091-49A8-985E-53315D86756F}">
      <dgm:prSet phldrT="[Text]"/>
      <dgm:spPr>
        <a:solidFill>
          <a:schemeClr val="bg1">
            <a:lumMod val="65000"/>
          </a:schemeClr>
        </a:solidFill>
      </dgm:spPr>
      <dgm:t>
        <a:bodyPr/>
        <a:lstStyle/>
        <a:p>
          <a:r>
            <a:rPr lang="en-US" dirty="0" smtClean="0"/>
            <a:t>Account for construction and major capital expenditures</a:t>
          </a:r>
          <a:endParaRPr lang="en-US" dirty="0"/>
        </a:p>
      </dgm:t>
    </dgm:pt>
    <dgm:pt modelId="{35D2672F-5C0C-4D2E-A74D-EEA43D935824}" type="parTrans" cxnId="{E240CD84-2172-4AE7-AA6B-694B4C2B3791}">
      <dgm:prSet/>
      <dgm:spPr/>
      <dgm:t>
        <a:bodyPr/>
        <a:lstStyle/>
        <a:p>
          <a:endParaRPr lang="en-US"/>
        </a:p>
      </dgm:t>
    </dgm:pt>
    <dgm:pt modelId="{D01BFBC9-C9FB-48CD-9ACD-548D4A388E6F}" type="sibTrans" cxnId="{E240CD84-2172-4AE7-AA6B-694B4C2B3791}">
      <dgm:prSet/>
      <dgm:spPr/>
      <dgm:t>
        <a:bodyPr/>
        <a:lstStyle/>
        <a:p>
          <a:endParaRPr lang="en-US"/>
        </a:p>
      </dgm:t>
    </dgm:pt>
    <dgm:pt modelId="{C724A32B-6102-455A-9FB1-D1ED4AB7314D}">
      <dgm:prSet phldrT="[Text]"/>
      <dgm:spPr>
        <a:solidFill>
          <a:schemeClr val="bg1">
            <a:lumMod val="65000"/>
          </a:schemeClr>
        </a:solidFill>
      </dgm:spPr>
      <dgm:t>
        <a:bodyPr/>
        <a:lstStyle/>
        <a:p>
          <a:r>
            <a:rPr lang="en-US" dirty="0" smtClean="0"/>
            <a:t>Account for cost and depreciation of general capital assets</a:t>
          </a:r>
          <a:endParaRPr lang="en-US" dirty="0"/>
        </a:p>
      </dgm:t>
    </dgm:pt>
    <dgm:pt modelId="{1348260C-20DD-40D6-A6A8-6DED300FF231}" type="parTrans" cxnId="{68DB7134-F8CD-44DB-935C-73B66969EA7C}">
      <dgm:prSet/>
      <dgm:spPr/>
      <dgm:t>
        <a:bodyPr/>
        <a:lstStyle/>
        <a:p>
          <a:endParaRPr lang="en-US"/>
        </a:p>
      </dgm:t>
    </dgm:pt>
    <dgm:pt modelId="{153F66C7-1CA3-44F7-87F2-3150D998BA23}" type="sibTrans" cxnId="{68DB7134-F8CD-44DB-935C-73B66969EA7C}">
      <dgm:prSet/>
      <dgm:spPr/>
      <dgm:t>
        <a:bodyPr/>
        <a:lstStyle/>
        <a:p>
          <a:endParaRPr lang="en-US"/>
        </a:p>
      </dgm:t>
    </dgm:pt>
    <dgm:pt modelId="{95C0F7A1-B8A8-411B-A23E-360451997DCE}" type="pres">
      <dgm:prSet presAssocID="{D67E441B-7996-454C-9A39-5BF813E549D0}" presName="linear" presStyleCnt="0">
        <dgm:presLayoutVars>
          <dgm:dir/>
          <dgm:animLvl val="lvl"/>
          <dgm:resizeHandles val="exact"/>
        </dgm:presLayoutVars>
      </dgm:prSet>
      <dgm:spPr/>
      <dgm:t>
        <a:bodyPr/>
        <a:lstStyle/>
        <a:p>
          <a:endParaRPr lang="en-US"/>
        </a:p>
      </dgm:t>
    </dgm:pt>
    <dgm:pt modelId="{5FC80255-F6CB-435B-8220-597AFFA5105B}" type="pres">
      <dgm:prSet presAssocID="{A223F7A6-C83E-4554-888E-007C247AA345}" presName="parentLin" presStyleCnt="0"/>
      <dgm:spPr/>
    </dgm:pt>
    <dgm:pt modelId="{23E024A7-49B5-446B-B06F-16C3E0BF150F}" type="pres">
      <dgm:prSet presAssocID="{A223F7A6-C83E-4554-888E-007C247AA345}" presName="parentLeftMargin" presStyleLbl="node1" presStyleIdx="0" presStyleCnt="3"/>
      <dgm:spPr/>
      <dgm:t>
        <a:bodyPr/>
        <a:lstStyle/>
        <a:p>
          <a:endParaRPr lang="en-US"/>
        </a:p>
      </dgm:t>
    </dgm:pt>
    <dgm:pt modelId="{878935CB-4C4A-495E-99E6-3BD715C50E60}" type="pres">
      <dgm:prSet presAssocID="{A223F7A6-C83E-4554-888E-007C247AA345}" presName="parentText" presStyleLbl="node1" presStyleIdx="0" presStyleCnt="3">
        <dgm:presLayoutVars>
          <dgm:chMax val="0"/>
          <dgm:bulletEnabled val="1"/>
        </dgm:presLayoutVars>
      </dgm:prSet>
      <dgm:spPr/>
      <dgm:t>
        <a:bodyPr/>
        <a:lstStyle/>
        <a:p>
          <a:endParaRPr lang="en-US"/>
        </a:p>
      </dgm:t>
    </dgm:pt>
    <dgm:pt modelId="{FF5A675D-D463-4718-AD55-4FF2EF1A541D}" type="pres">
      <dgm:prSet presAssocID="{A223F7A6-C83E-4554-888E-007C247AA345}" presName="negativeSpace" presStyleCnt="0"/>
      <dgm:spPr/>
    </dgm:pt>
    <dgm:pt modelId="{3E92080C-A148-4197-BDF4-67D0D344C1EB}" type="pres">
      <dgm:prSet presAssocID="{A223F7A6-C83E-4554-888E-007C247AA345}" presName="childText" presStyleLbl="conFgAcc1" presStyleIdx="0" presStyleCnt="3">
        <dgm:presLayoutVars>
          <dgm:bulletEnabled val="1"/>
        </dgm:presLayoutVars>
      </dgm:prSet>
      <dgm:spPr/>
      <dgm:t>
        <a:bodyPr/>
        <a:lstStyle/>
        <a:p>
          <a:endParaRPr lang="en-US"/>
        </a:p>
      </dgm:t>
    </dgm:pt>
    <dgm:pt modelId="{057A11BE-900C-4755-9AD8-435E78AB6005}" type="pres">
      <dgm:prSet presAssocID="{E47627FD-E4A9-4AD3-9EB8-579B88FC4CF0}" presName="spaceBetweenRectangles" presStyleCnt="0"/>
      <dgm:spPr/>
    </dgm:pt>
    <dgm:pt modelId="{BDEA7D0E-B37B-4D5C-ABB7-77A3A6606D7C}" type="pres">
      <dgm:prSet presAssocID="{CD3CC399-5B3A-4812-A95E-F16803192ED3}" presName="parentLin" presStyleCnt="0"/>
      <dgm:spPr/>
    </dgm:pt>
    <dgm:pt modelId="{176827AC-A8BF-4ABD-9183-BAACA79B2716}" type="pres">
      <dgm:prSet presAssocID="{CD3CC399-5B3A-4812-A95E-F16803192ED3}" presName="parentLeftMargin" presStyleLbl="node1" presStyleIdx="0" presStyleCnt="3"/>
      <dgm:spPr/>
      <dgm:t>
        <a:bodyPr/>
        <a:lstStyle/>
        <a:p>
          <a:endParaRPr lang="en-US"/>
        </a:p>
      </dgm:t>
    </dgm:pt>
    <dgm:pt modelId="{390CEBEC-E743-4FC4-9319-4A28FCA7F961}" type="pres">
      <dgm:prSet presAssocID="{CD3CC399-5B3A-4812-A95E-F16803192ED3}" presName="parentText" presStyleLbl="node1" presStyleIdx="1" presStyleCnt="3">
        <dgm:presLayoutVars>
          <dgm:chMax val="0"/>
          <dgm:bulletEnabled val="1"/>
        </dgm:presLayoutVars>
      </dgm:prSet>
      <dgm:spPr/>
      <dgm:t>
        <a:bodyPr/>
        <a:lstStyle/>
        <a:p>
          <a:endParaRPr lang="en-US"/>
        </a:p>
      </dgm:t>
    </dgm:pt>
    <dgm:pt modelId="{17B80311-9694-4C1E-8292-7E1C69DF57EE}" type="pres">
      <dgm:prSet presAssocID="{CD3CC399-5B3A-4812-A95E-F16803192ED3}" presName="negativeSpace" presStyleCnt="0"/>
      <dgm:spPr/>
    </dgm:pt>
    <dgm:pt modelId="{542C3CCF-4CB9-4AEF-8B1C-DB09A6EEBD6C}" type="pres">
      <dgm:prSet presAssocID="{CD3CC399-5B3A-4812-A95E-F16803192ED3}" presName="childText" presStyleLbl="conFgAcc1" presStyleIdx="1" presStyleCnt="3">
        <dgm:presLayoutVars>
          <dgm:bulletEnabled val="1"/>
        </dgm:presLayoutVars>
      </dgm:prSet>
      <dgm:spPr/>
      <dgm:t>
        <a:bodyPr/>
        <a:lstStyle/>
        <a:p>
          <a:endParaRPr lang="en-US"/>
        </a:p>
      </dgm:t>
    </dgm:pt>
    <dgm:pt modelId="{B40EA55C-B3A9-47AD-A2EE-443622930E29}" type="pres">
      <dgm:prSet presAssocID="{222881DF-1EE8-4819-B193-24E5C812833D}" presName="spaceBetweenRectangles" presStyleCnt="0"/>
      <dgm:spPr/>
    </dgm:pt>
    <dgm:pt modelId="{051C1534-4FD2-4F05-9687-E55868B3EE17}" type="pres">
      <dgm:prSet presAssocID="{3C5D58EC-611D-4EC0-8187-3AC4552C251D}" presName="parentLin" presStyleCnt="0"/>
      <dgm:spPr/>
    </dgm:pt>
    <dgm:pt modelId="{697BF44B-777A-4ADE-A95D-2B0456622342}" type="pres">
      <dgm:prSet presAssocID="{3C5D58EC-611D-4EC0-8187-3AC4552C251D}" presName="parentLeftMargin" presStyleLbl="node1" presStyleIdx="1" presStyleCnt="3"/>
      <dgm:spPr/>
      <dgm:t>
        <a:bodyPr/>
        <a:lstStyle/>
        <a:p>
          <a:endParaRPr lang="en-US"/>
        </a:p>
      </dgm:t>
    </dgm:pt>
    <dgm:pt modelId="{8DF6CE9D-E478-40C0-AD40-66717DECC138}" type="pres">
      <dgm:prSet presAssocID="{3C5D58EC-611D-4EC0-8187-3AC4552C251D}" presName="parentText" presStyleLbl="node1" presStyleIdx="2" presStyleCnt="3">
        <dgm:presLayoutVars>
          <dgm:chMax val="0"/>
          <dgm:bulletEnabled val="1"/>
        </dgm:presLayoutVars>
      </dgm:prSet>
      <dgm:spPr/>
      <dgm:t>
        <a:bodyPr/>
        <a:lstStyle/>
        <a:p>
          <a:endParaRPr lang="en-US"/>
        </a:p>
      </dgm:t>
    </dgm:pt>
    <dgm:pt modelId="{A5E22B80-4705-4553-A0BF-B56C027B244E}" type="pres">
      <dgm:prSet presAssocID="{3C5D58EC-611D-4EC0-8187-3AC4552C251D}" presName="negativeSpace" presStyleCnt="0"/>
      <dgm:spPr/>
    </dgm:pt>
    <dgm:pt modelId="{9B309357-1367-4787-8ABB-911E494CD001}" type="pres">
      <dgm:prSet presAssocID="{3C5D58EC-611D-4EC0-8187-3AC4552C251D}" presName="childText" presStyleLbl="conFgAcc1" presStyleIdx="2" presStyleCnt="3">
        <dgm:presLayoutVars>
          <dgm:bulletEnabled val="1"/>
        </dgm:presLayoutVars>
      </dgm:prSet>
      <dgm:spPr/>
      <dgm:t>
        <a:bodyPr/>
        <a:lstStyle/>
        <a:p>
          <a:endParaRPr lang="en-US"/>
        </a:p>
      </dgm:t>
    </dgm:pt>
  </dgm:ptLst>
  <dgm:cxnLst>
    <dgm:cxn modelId="{DD73F956-C809-4AEE-B5ED-120BCF9B9617}" type="presOf" srcId="{3C5D58EC-611D-4EC0-8187-3AC4552C251D}" destId="{8DF6CE9D-E478-40C0-AD40-66717DECC138}" srcOrd="1" destOrd="0" presId="urn:microsoft.com/office/officeart/2005/8/layout/list1"/>
    <dgm:cxn modelId="{75E57757-1C2D-478B-A799-BB123BBF4CC2}" type="presOf" srcId="{1872D8A9-4985-4305-A3A7-E74CBF6BA176}" destId="{3E92080C-A148-4197-BDF4-67D0D344C1EB}" srcOrd="0" destOrd="0" presId="urn:microsoft.com/office/officeart/2005/8/layout/list1"/>
    <dgm:cxn modelId="{91E03041-88FE-4EA0-958B-7B8B0FBA2F76}" type="presOf" srcId="{D67E441B-7996-454C-9A39-5BF813E549D0}" destId="{95C0F7A1-B8A8-411B-A23E-360451997DCE}" srcOrd="0" destOrd="0" presId="urn:microsoft.com/office/officeart/2005/8/layout/list1"/>
    <dgm:cxn modelId="{0FBE8DD1-40FA-40DB-BBEC-F7E3B0595200}" type="presOf" srcId="{CD3CC399-5B3A-4812-A95E-F16803192ED3}" destId="{390CEBEC-E743-4FC4-9319-4A28FCA7F961}" srcOrd="1" destOrd="0" presId="urn:microsoft.com/office/officeart/2005/8/layout/list1"/>
    <dgm:cxn modelId="{D09B5797-61B5-43AF-9E99-52369BD36AAA}" type="presOf" srcId="{CD3CC399-5B3A-4812-A95E-F16803192ED3}" destId="{176827AC-A8BF-4ABD-9183-BAACA79B2716}" srcOrd="0" destOrd="0" presId="urn:microsoft.com/office/officeart/2005/8/layout/list1"/>
    <dgm:cxn modelId="{9074EBDE-6E92-471A-AFBD-0E779EE7DB34}" type="presOf" srcId="{A223F7A6-C83E-4554-888E-007C247AA345}" destId="{878935CB-4C4A-495E-99E6-3BD715C50E60}" srcOrd="1" destOrd="0" presId="urn:microsoft.com/office/officeart/2005/8/layout/list1"/>
    <dgm:cxn modelId="{7B17A0F1-1C1B-49C6-8D5A-AA844788B473}" srcId="{D67E441B-7996-454C-9A39-5BF813E549D0}" destId="{A223F7A6-C83E-4554-888E-007C247AA345}" srcOrd="0" destOrd="0" parTransId="{81C9E8BC-8F44-41D9-B0F3-376305291897}" sibTransId="{E47627FD-E4A9-4AD3-9EB8-579B88FC4CF0}"/>
    <dgm:cxn modelId="{E240CD84-2172-4AE7-AA6B-694B4C2B3791}" srcId="{CD3CC399-5B3A-4812-A95E-F16803192ED3}" destId="{7B3A22A9-6091-49A8-985E-53315D86756F}" srcOrd="0" destOrd="0" parTransId="{35D2672F-5C0C-4D2E-A74D-EEA43D935824}" sibTransId="{D01BFBC9-C9FB-48CD-9ACD-548D4A388E6F}"/>
    <dgm:cxn modelId="{66C8C1A4-0D7B-4725-A271-B64028BA2695}" srcId="{D67E441B-7996-454C-9A39-5BF813E549D0}" destId="{CD3CC399-5B3A-4812-A95E-F16803192ED3}" srcOrd="1" destOrd="0" parTransId="{3D9F847D-B20A-42F2-97E4-A1FCD70FA61A}" sibTransId="{222881DF-1EE8-4819-B193-24E5C812833D}"/>
    <dgm:cxn modelId="{AE935A0F-60D2-43ED-94D8-4209C4B90482}" srcId="{D67E441B-7996-454C-9A39-5BF813E549D0}" destId="{3C5D58EC-611D-4EC0-8187-3AC4552C251D}" srcOrd="2" destOrd="0" parTransId="{10BE246B-12D4-4DCC-9EAA-427869272101}" sibTransId="{CF66D581-9BDB-42B2-A853-6A524DE2024A}"/>
    <dgm:cxn modelId="{459C4DEF-AB7A-4702-8BFE-5813F62D9B23}" srcId="{A223F7A6-C83E-4554-888E-007C247AA345}" destId="{1872D8A9-4985-4305-A3A7-E74CBF6BA176}" srcOrd="0" destOrd="0" parTransId="{4A8E8D9A-B878-4147-B4C3-5F1C9BD74745}" sibTransId="{D3F7634A-717D-4A39-8B47-6EEBF2C0F372}"/>
    <dgm:cxn modelId="{D0B45E55-78BE-4FD8-A854-3F17A2A00F67}" type="presOf" srcId="{C724A32B-6102-455A-9FB1-D1ED4AB7314D}" destId="{9B309357-1367-4787-8ABB-911E494CD001}" srcOrd="0" destOrd="0" presId="urn:microsoft.com/office/officeart/2005/8/layout/list1"/>
    <dgm:cxn modelId="{FE222B79-72DB-4179-AF80-5AB8BCC63198}" type="presOf" srcId="{7B3A22A9-6091-49A8-985E-53315D86756F}" destId="{542C3CCF-4CB9-4AEF-8B1C-DB09A6EEBD6C}" srcOrd="0" destOrd="0" presId="urn:microsoft.com/office/officeart/2005/8/layout/list1"/>
    <dgm:cxn modelId="{2C2E931D-1E76-4B65-94B3-7A6720D2067F}" type="presOf" srcId="{3C5D58EC-611D-4EC0-8187-3AC4552C251D}" destId="{697BF44B-777A-4ADE-A95D-2B0456622342}" srcOrd="0" destOrd="0" presId="urn:microsoft.com/office/officeart/2005/8/layout/list1"/>
    <dgm:cxn modelId="{1237A11E-8372-4B90-B288-8C0DA39EEC70}" type="presOf" srcId="{A223F7A6-C83E-4554-888E-007C247AA345}" destId="{23E024A7-49B5-446B-B06F-16C3E0BF150F}" srcOrd="0" destOrd="0" presId="urn:microsoft.com/office/officeart/2005/8/layout/list1"/>
    <dgm:cxn modelId="{68DB7134-F8CD-44DB-935C-73B66969EA7C}" srcId="{3C5D58EC-611D-4EC0-8187-3AC4552C251D}" destId="{C724A32B-6102-455A-9FB1-D1ED4AB7314D}" srcOrd="0" destOrd="0" parTransId="{1348260C-20DD-40D6-A6A8-6DED300FF231}" sibTransId="{153F66C7-1CA3-44F7-87F2-3150D998BA23}"/>
    <dgm:cxn modelId="{78C04A8F-6163-43CC-95CF-421B1619A805}" type="presParOf" srcId="{95C0F7A1-B8A8-411B-A23E-360451997DCE}" destId="{5FC80255-F6CB-435B-8220-597AFFA5105B}" srcOrd="0" destOrd="0" presId="urn:microsoft.com/office/officeart/2005/8/layout/list1"/>
    <dgm:cxn modelId="{709EC45A-1E7B-4754-8EB4-6F028EB611F3}" type="presParOf" srcId="{5FC80255-F6CB-435B-8220-597AFFA5105B}" destId="{23E024A7-49B5-446B-B06F-16C3E0BF150F}" srcOrd="0" destOrd="0" presId="urn:microsoft.com/office/officeart/2005/8/layout/list1"/>
    <dgm:cxn modelId="{35924DFB-A54E-4D50-80AB-3C00ECDC3F98}" type="presParOf" srcId="{5FC80255-F6CB-435B-8220-597AFFA5105B}" destId="{878935CB-4C4A-495E-99E6-3BD715C50E60}" srcOrd="1" destOrd="0" presId="urn:microsoft.com/office/officeart/2005/8/layout/list1"/>
    <dgm:cxn modelId="{F7E6F9FD-B058-4593-B6C2-00E8B57EF937}" type="presParOf" srcId="{95C0F7A1-B8A8-411B-A23E-360451997DCE}" destId="{FF5A675D-D463-4718-AD55-4FF2EF1A541D}" srcOrd="1" destOrd="0" presId="urn:microsoft.com/office/officeart/2005/8/layout/list1"/>
    <dgm:cxn modelId="{8DD025CB-5821-4E7B-883B-A5A5102E89A5}" type="presParOf" srcId="{95C0F7A1-B8A8-411B-A23E-360451997DCE}" destId="{3E92080C-A148-4197-BDF4-67D0D344C1EB}" srcOrd="2" destOrd="0" presId="urn:microsoft.com/office/officeart/2005/8/layout/list1"/>
    <dgm:cxn modelId="{9A13D529-9FEB-4444-B789-103E8D4FCAEB}" type="presParOf" srcId="{95C0F7A1-B8A8-411B-A23E-360451997DCE}" destId="{057A11BE-900C-4755-9AD8-435E78AB6005}" srcOrd="3" destOrd="0" presId="urn:microsoft.com/office/officeart/2005/8/layout/list1"/>
    <dgm:cxn modelId="{9F2F26FA-069A-4C96-AEE7-B4E5C2D778C5}" type="presParOf" srcId="{95C0F7A1-B8A8-411B-A23E-360451997DCE}" destId="{BDEA7D0E-B37B-4D5C-ABB7-77A3A6606D7C}" srcOrd="4" destOrd="0" presId="urn:microsoft.com/office/officeart/2005/8/layout/list1"/>
    <dgm:cxn modelId="{3791A3F3-9E08-44F0-9E0E-23BFE239B13C}" type="presParOf" srcId="{BDEA7D0E-B37B-4D5C-ABB7-77A3A6606D7C}" destId="{176827AC-A8BF-4ABD-9183-BAACA79B2716}" srcOrd="0" destOrd="0" presId="urn:microsoft.com/office/officeart/2005/8/layout/list1"/>
    <dgm:cxn modelId="{A8D987BF-CAC7-452B-8470-5BC8DD6A7DBE}" type="presParOf" srcId="{BDEA7D0E-B37B-4D5C-ABB7-77A3A6606D7C}" destId="{390CEBEC-E743-4FC4-9319-4A28FCA7F961}" srcOrd="1" destOrd="0" presId="urn:microsoft.com/office/officeart/2005/8/layout/list1"/>
    <dgm:cxn modelId="{6B2420EE-A2A9-4A1D-934E-6AA3E321108B}" type="presParOf" srcId="{95C0F7A1-B8A8-411B-A23E-360451997DCE}" destId="{17B80311-9694-4C1E-8292-7E1C69DF57EE}" srcOrd="5" destOrd="0" presId="urn:microsoft.com/office/officeart/2005/8/layout/list1"/>
    <dgm:cxn modelId="{72E8EC01-AB29-4CFF-AA14-A33083E879BC}" type="presParOf" srcId="{95C0F7A1-B8A8-411B-A23E-360451997DCE}" destId="{542C3CCF-4CB9-4AEF-8B1C-DB09A6EEBD6C}" srcOrd="6" destOrd="0" presId="urn:microsoft.com/office/officeart/2005/8/layout/list1"/>
    <dgm:cxn modelId="{BDF95C71-6705-407D-AF3A-DA132601A07B}" type="presParOf" srcId="{95C0F7A1-B8A8-411B-A23E-360451997DCE}" destId="{B40EA55C-B3A9-47AD-A2EE-443622930E29}" srcOrd="7" destOrd="0" presId="urn:microsoft.com/office/officeart/2005/8/layout/list1"/>
    <dgm:cxn modelId="{4EF05FFD-1E9B-47C2-8B29-D51090BDEF40}" type="presParOf" srcId="{95C0F7A1-B8A8-411B-A23E-360451997DCE}" destId="{051C1534-4FD2-4F05-9687-E55868B3EE17}" srcOrd="8" destOrd="0" presId="urn:microsoft.com/office/officeart/2005/8/layout/list1"/>
    <dgm:cxn modelId="{609161E9-DD40-43B6-95A5-3241BBCAEBB9}" type="presParOf" srcId="{051C1534-4FD2-4F05-9687-E55868B3EE17}" destId="{697BF44B-777A-4ADE-A95D-2B0456622342}" srcOrd="0" destOrd="0" presId="urn:microsoft.com/office/officeart/2005/8/layout/list1"/>
    <dgm:cxn modelId="{B46D10B4-B123-44E1-A61C-7C97D0306849}" type="presParOf" srcId="{051C1534-4FD2-4F05-9687-E55868B3EE17}" destId="{8DF6CE9D-E478-40C0-AD40-66717DECC138}" srcOrd="1" destOrd="0" presId="urn:microsoft.com/office/officeart/2005/8/layout/list1"/>
    <dgm:cxn modelId="{0CD62837-CC22-47A8-BB26-D644C2323B08}" type="presParOf" srcId="{95C0F7A1-B8A8-411B-A23E-360451997DCE}" destId="{A5E22B80-4705-4553-A0BF-B56C027B244E}" srcOrd="9" destOrd="0" presId="urn:microsoft.com/office/officeart/2005/8/layout/list1"/>
    <dgm:cxn modelId="{9999925A-D145-436C-9FCE-C84A5981DCC0}" type="presParOf" srcId="{95C0F7A1-B8A8-411B-A23E-360451997DCE}" destId="{9B309357-1367-4787-8ABB-911E494CD0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C6E2CC-AF8F-4F50-81C7-DD9BCD830E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BD71BDC-633A-4C67-A9E8-E2C8619CB616}">
      <dgm:prSet phldrT="[Text]"/>
      <dgm:spPr>
        <a:solidFill>
          <a:srgbClr val="18696F"/>
        </a:solidFill>
      </dgm:spPr>
      <dgm:t>
        <a:bodyPr/>
        <a:lstStyle/>
        <a:p>
          <a:r>
            <a:rPr lang="en-US" dirty="0" smtClean="0"/>
            <a:t>All legal steps have been taken to refinance the bond anticipation notes.</a:t>
          </a:r>
          <a:endParaRPr lang="en-US" dirty="0"/>
        </a:p>
      </dgm:t>
    </dgm:pt>
    <dgm:pt modelId="{0F5DF4D6-14B1-4826-9689-4E8B1963671B}" type="parTrans" cxnId="{5C5C51E3-0DAA-4FEB-9A10-F11DF586ECED}">
      <dgm:prSet/>
      <dgm:spPr/>
      <dgm:t>
        <a:bodyPr/>
        <a:lstStyle/>
        <a:p>
          <a:endParaRPr lang="en-US"/>
        </a:p>
      </dgm:t>
    </dgm:pt>
    <dgm:pt modelId="{3711E13D-C1EA-42CE-B2DC-895E5DDB5AA3}" type="sibTrans" cxnId="{5C5C51E3-0DAA-4FEB-9A10-F11DF586ECED}">
      <dgm:prSet/>
      <dgm:spPr/>
      <dgm:t>
        <a:bodyPr/>
        <a:lstStyle/>
        <a:p>
          <a:endParaRPr lang="en-US"/>
        </a:p>
      </dgm:t>
    </dgm:pt>
    <dgm:pt modelId="{1E5F2A75-34F2-48E9-9A7F-4A188B36BEF3}">
      <dgm:prSet phldrT="[Text]"/>
      <dgm:spPr>
        <a:solidFill>
          <a:srgbClr val="18696F"/>
        </a:solidFill>
      </dgm:spPr>
      <dgm:t>
        <a:bodyPr/>
        <a:lstStyle/>
        <a:p>
          <a:r>
            <a:rPr lang="en-US" dirty="0" smtClean="0"/>
            <a:t>The intent is supported by an ability to consummate refinancing the short-term notes on a long-term basis.</a:t>
          </a:r>
          <a:endParaRPr lang="en-US" dirty="0"/>
        </a:p>
      </dgm:t>
    </dgm:pt>
    <dgm:pt modelId="{D8F447A8-7F55-4BB4-AC66-20D241AAC2DA}" type="parTrans" cxnId="{F5808C73-9701-48D7-A4B5-0B406FC29536}">
      <dgm:prSet/>
      <dgm:spPr/>
      <dgm:t>
        <a:bodyPr/>
        <a:lstStyle/>
        <a:p>
          <a:endParaRPr lang="en-US"/>
        </a:p>
      </dgm:t>
    </dgm:pt>
    <dgm:pt modelId="{8A7F3F80-1303-46BD-9647-D4E5941585C4}" type="sibTrans" cxnId="{F5808C73-9701-48D7-A4B5-0B406FC29536}">
      <dgm:prSet/>
      <dgm:spPr/>
      <dgm:t>
        <a:bodyPr/>
        <a:lstStyle/>
        <a:p>
          <a:endParaRPr lang="en-US"/>
        </a:p>
      </dgm:t>
    </dgm:pt>
    <dgm:pt modelId="{B6CCE1A6-716E-41C2-8825-CD29A498BF85}" type="pres">
      <dgm:prSet presAssocID="{82C6E2CC-AF8F-4F50-81C7-DD9BCD830EC9}" presName="linear" presStyleCnt="0">
        <dgm:presLayoutVars>
          <dgm:animLvl val="lvl"/>
          <dgm:resizeHandles val="exact"/>
        </dgm:presLayoutVars>
      </dgm:prSet>
      <dgm:spPr/>
      <dgm:t>
        <a:bodyPr/>
        <a:lstStyle/>
        <a:p>
          <a:endParaRPr lang="en-US"/>
        </a:p>
      </dgm:t>
    </dgm:pt>
    <dgm:pt modelId="{628E74C4-42DA-49A9-8BDE-A3DFC8E70010}" type="pres">
      <dgm:prSet presAssocID="{4BD71BDC-633A-4C67-A9E8-E2C8619CB616}" presName="parentText" presStyleLbl="node1" presStyleIdx="0" presStyleCnt="2" custLinFactY="-21780" custLinFactNeighborY="-100000">
        <dgm:presLayoutVars>
          <dgm:chMax val="0"/>
          <dgm:bulletEnabled val="1"/>
        </dgm:presLayoutVars>
      </dgm:prSet>
      <dgm:spPr/>
      <dgm:t>
        <a:bodyPr/>
        <a:lstStyle/>
        <a:p>
          <a:endParaRPr lang="en-US"/>
        </a:p>
      </dgm:t>
    </dgm:pt>
    <dgm:pt modelId="{A151E0C6-6A42-4C3B-A5DB-4FCAD867BC80}" type="pres">
      <dgm:prSet presAssocID="{3711E13D-C1EA-42CE-B2DC-895E5DDB5AA3}" presName="spacer" presStyleCnt="0"/>
      <dgm:spPr/>
    </dgm:pt>
    <dgm:pt modelId="{876B5416-7847-43E9-80AE-611ABD06CD7D}" type="pres">
      <dgm:prSet presAssocID="{1E5F2A75-34F2-48E9-9A7F-4A188B36BEF3}" presName="parentText" presStyleLbl="node1" presStyleIdx="1" presStyleCnt="2">
        <dgm:presLayoutVars>
          <dgm:chMax val="0"/>
          <dgm:bulletEnabled val="1"/>
        </dgm:presLayoutVars>
      </dgm:prSet>
      <dgm:spPr/>
      <dgm:t>
        <a:bodyPr/>
        <a:lstStyle/>
        <a:p>
          <a:endParaRPr lang="en-US"/>
        </a:p>
      </dgm:t>
    </dgm:pt>
  </dgm:ptLst>
  <dgm:cxnLst>
    <dgm:cxn modelId="{18B2B580-EBAB-4711-BF36-A8448DB96D21}" type="presOf" srcId="{1E5F2A75-34F2-48E9-9A7F-4A188B36BEF3}" destId="{876B5416-7847-43E9-80AE-611ABD06CD7D}" srcOrd="0" destOrd="0" presId="urn:microsoft.com/office/officeart/2005/8/layout/vList2"/>
    <dgm:cxn modelId="{F5808C73-9701-48D7-A4B5-0B406FC29536}" srcId="{82C6E2CC-AF8F-4F50-81C7-DD9BCD830EC9}" destId="{1E5F2A75-34F2-48E9-9A7F-4A188B36BEF3}" srcOrd="1" destOrd="0" parTransId="{D8F447A8-7F55-4BB4-AC66-20D241AAC2DA}" sibTransId="{8A7F3F80-1303-46BD-9647-D4E5941585C4}"/>
    <dgm:cxn modelId="{79B6655C-43F5-45A1-A081-E0EEDAD58B48}" type="presOf" srcId="{82C6E2CC-AF8F-4F50-81C7-DD9BCD830EC9}" destId="{B6CCE1A6-716E-41C2-8825-CD29A498BF85}" srcOrd="0" destOrd="0" presId="urn:microsoft.com/office/officeart/2005/8/layout/vList2"/>
    <dgm:cxn modelId="{5C5C51E3-0DAA-4FEB-9A10-F11DF586ECED}" srcId="{82C6E2CC-AF8F-4F50-81C7-DD9BCD830EC9}" destId="{4BD71BDC-633A-4C67-A9E8-E2C8619CB616}" srcOrd="0" destOrd="0" parTransId="{0F5DF4D6-14B1-4826-9689-4E8B1963671B}" sibTransId="{3711E13D-C1EA-42CE-B2DC-895E5DDB5AA3}"/>
    <dgm:cxn modelId="{A17E6B40-620A-4FAE-A008-1B2F6D9C13DB}" type="presOf" srcId="{4BD71BDC-633A-4C67-A9E8-E2C8619CB616}" destId="{628E74C4-42DA-49A9-8BDE-A3DFC8E70010}" srcOrd="0" destOrd="0" presId="urn:microsoft.com/office/officeart/2005/8/layout/vList2"/>
    <dgm:cxn modelId="{78D34CD4-52D1-46F4-A0BB-3074EAEF2634}" type="presParOf" srcId="{B6CCE1A6-716E-41C2-8825-CD29A498BF85}" destId="{628E74C4-42DA-49A9-8BDE-A3DFC8E70010}" srcOrd="0" destOrd="0" presId="urn:microsoft.com/office/officeart/2005/8/layout/vList2"/>
    <dgm:cxn modelId="{47046975-7D12-4F74-8217-1C3168C162F0}" type="presParOf" srcId="{B6CCE1A6-716E-41C2-8825-CD29A498BF85}" destId="{A151E0C6-6A42-4C3B-A5DB-4FCAD867BC80}" srcOrd="1" destOrd="0" presId="urn:microsoft.com/office/officeart/2005/8/layout/vList2"/>
    <dgm:cxn modelId="{11536017-22AB-44EF-A6AD-D5A35CE25C35}" type="presParOf" srcId="{B6CCE1A6-716E-41C2-8825-CD29A498BF85}" destId="{876B5416-7847-43E9-80AE-611ABD06CD7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F3A1AF-9159-4640-9F76-AB8D36BF0F9A}" type="doc">
      <dgm:prSet loTypeId="urn:microsoft.com/office/officeart/2005/8/layout/default" loCatId="list" qsTypeId="urn:microsoft.com/office/officeart/2005/8/quickstyle/3d2" qsCatId="3D" csTypeId="urn:microsoft.com/office/officeart/2005/8/colors/accent1_4" csCatId="accent1" phldr="1"/>
      <dgm:spPr/>
      <dgm:t>
        <a:bodyPr/>
        <a:lstStyle/>
        <a:p>
          <a:endParaRPr lang="en-US"/>
        </a:p>
      </dgm:t>
    </dgm:pt>
    <dgm:pt modelId="{AC55B730-79B4-4746-9759-E828DE1AF521}">
      <dgm:prSet phldrT="[Text]"/>
      <dgm:spPr/>
      <dgm:t>
        <a:bodyPr/>
        <a:lstStyle/>
        <a:p>
          <a:r>
            <a:rPr lang="en-US" dirty="0" smtClean="0"/>
            <a:t>Recorded at historical cost, estimated cost, or fair value</a:t>
          </a:r>
          <a:endParaRPr lang="en-US" dirty="0"/>
        </a:p>
      </dgm:t>
    </dgm:pt>
    <dgm:pt modelId="{CDFBFE83-B353-4D11-B27E-4FF4A3450313}" type="parTrans" cxnId="{CFBB2558-AA14-43B7-ABDB-78A7200F3802}">
      <dgm:prSet/>
      <dgm:spPr/>
      <dgm:t>
        <a:bodyPr/>
        <a:lstStyle/>
        <a:p>
          <a:endParaRPr lang="en-US"/>
        </a:p>
      </dgm:t>
    </dgm:pt>
    <dgm:pt modelId="{A34147F5-C6FD-4B25-BC3F-7AE5BBBECD01}" type="sibTrans" cxnId="{CFBB2558-AA14-43B7-ABDB-78A7200F3802}">
      <dgm:prSet/>
      <dgm:spPr/>
      <dgm:t>
        <a:bodyPr/>
        <a:lstStyle/>
        <a:p>
          <a:endParaRPr lang="en-US"/>
        </a:p>
      </dgm:t>
    </dgm:pt>
    <dgm:pt modelId="{E28D9751-0677-4D34-829C-BCC67DCEC225}">
      <dgm:prSet phldrT="[Text]"/>
      <dgm:spPr/>
      <dgm:t>
        <a:bodyPr/>
        <a:lstStyle/>
        <a:p>
          <a:r>
            <a:rPr lang="en-US" dirty="0" smtClean="0"/>
            <a:t>Expenditure in governmental fund</a:t>
          </a:r>
          <a:endParaRPr lang="en-US" dirty="0"/>
        </a:p>
      </dgm:t>
    </dgm:pt>
    <dgm:pt modelId="{AB1A5B77-DFFE-4969-A3D1-257E6342514B}" type="parTrans" cxnId="{DE85E82B-21E6-45A7-8753-A07BA9D172FC}">
      <dgm:prSet/>
      <dgm:spPr/>
      <dgm:t>
        <a:bodyPr/>
        <a:lstStyle/>
        <a:p>
          <a:endParaRPr lang="en-US"/>
        </a:p>
      </dgm:t>
    </dgm:pt>
    <dgm:pt modelId="{3057F97A-84E0-4E7A-86DE-43A4FA12D07A}" type="sibTrans" cxnId="{DE85E82B-21E6-45A7-8753-A07BA9D172FC}">
      <dgm:prSet/>
      <dgm:spPr/>
      <dgm:t>
        <a:bodyPr/>
        <a:lstStyle/>
        <a:p>
          <a:endParaRPr lang="en-US"/>
        </a:p>
      </dgm:t>
    </dgm:pt>
    <dgm:pt modelId="{A941C0E9-4086-4BB4-A3C2-07780B02D486}">
      <dgm:prSet phldrT="[Text]"/>
      <dgm:spPr/>
      <dgm:t>
        <a:bodyPr/>
        <a:lstStyle/>
        <a:p>
          <a:r>
            <a:rPr lang="en-US" dirty="0" smtClean="0"/>
            <a:t>Capitalized in governmental activities</a:t>
          </a:r>
          <a:endParaRPr lang="en-US" dirty="0"/>
        </a:p>
      </dgm:t>
    </dgm:pt>
    <dgm:pt modelId="{B4E71513-0845-4C28-8151-7FA6F9747F0B}" type="parTrans" cxnId="{C798F325-573D-4B79-863B-49BC58D98E56}">
      <dgm:prSet/>
      <dgm:spPr/>
      <dgm:t>
        <a:bodyPr/>
        <a:lstStyle/>
        <a:p>
          <a:endParaRPr lang="en-US"/>
        </a:p>
      </dgm:t>
    </dgm:pt>
    <dgm:pt modelId="{613B4E3B-75A3-4B32-AE77-BEF48D91BBD1}" type="sibTrans" cxnId="{C798F325-573D-4B79-863B-49BC58D98E56}">
      <dgm:prSet/>
      <dgm:spPr/>
      <dgm:t>
        <a:bodyPr/>
        <a:lstStyle/>
        <a:p>
          <a:endParaRPr lang="en-US"/>
        </a:p>
      </dgm:t>
    </dgm:pt>
    <dgm:pt modelId="{084AA78F-544C-491C-A26D-4EF314568597}">
      <dgm:prSet phldrT="[Text]"/>
      <dgm:spPr/>
      <dgm:t>
        <a:bodyPr/>
        <a:lstStyle/>
        <a:p>
          <a:r>
            <a:rPr lang="en-US" dirty="0" smtClean="0"/>
            <a:t>Depreciation expense reported in governmental activities only</a:t>
          </a:r>
          <a:endParaRPr lang="en-US" dirty="0"/>
        </a:p>
      </dgm:t>
    </dgm:pt>
    <dgm:pt modelId="{4C538741-170A-45BF-BA50-E2F74B6D0054}" type="parTrans" cxnId="{8E50AD01-797D-4BF3-A0AF-8CE3AED6BD0B}">
      <dgm:prSet/>
      <dgm:spPr/>
      <dgm:t>
        <a:bodyPr/>
        <a:lstStyle/>
        <a:p>
          <a:endParaRPr lang="en-US"/>
        </a:p>
      </dgm:t>
    </dgm:pt>
    <dgm:pt modelId="{D1C0E273-12F9-4FB0-B413-414C9E02ACEE}" type="sibTrans" cxnId="{8E50AD01-797D-4BF3-A0AF-8CE3AED6BD0B}">
      <dgm:prSet/>
      <dgm:spPr/>
      <dgm:t>
        <a:bodyPr/>
        <a:lstStyle/>
        <a:p>
          <a:endParaRPr lang="en-US"/>
        </a:p>
      </dgm:t>
    </dgm:pt>
    <dgm:pt modelId="{DA4D6725-30C0-46A4-8A50-44355D2EF442}" type="pres">
      <dgm:prSet presAssocID="{ECF3A1AF-9159-4640-9F76-AB8D36BF0F9A}" presName="diagram" presStyleCnt="0">
        <dgm:presLayoutVars>
          <dgm:dir/>
          <dgm:resizeHandles val="exact"/>
        </dgm:presLayoutVars>
      </dgm:prSet>
      <dgm:spPr/>
      <dgm:t>
        <a:bodyPr/>
        <a:lstStyle/>
        <a:p>
          <a:endParaRPr lang="en-US"/>
        </a:p>
      </dgm:t>
    </dgm:pt>
    <dgm:pt modelId="{CD9CA47F-3DE4-4328-A559-F0589BECD49B}" type="pres">
      <dgm:prSet presAssocID="{AC55B730-79B4-4746-9759-E828DE1AF521}" presName="node" presStyleLbl="node1" presStyleIdx="0" presStyleCnt="4">
        <dgm:presLayoutVars>
          <dgm:bulletEnabled val="1"/>
        </dgm:presLayoutVars>
      </dgm:prSet>
      <dgm:spPr/>
      <dgm:t>
        <a:bodyPr/>
        <a:lstStyle/>
        <a:p>
          <a:endParaRPr lang="en-US"/>
        </a:p>
      </dgm:t>
    </dgm:pt>
    <dgm:pt modelId="{A41705F4-ED80-493B-BFA8-A058D7A515F6}" type="pres">
      <dgm:prSet presAssocID="{A34147F5-C6FD-4B25-BC3F-7AE5BBBECD01}" presName="sibTrans" presStyleCnt="0"/>
      <dgm:spPr/>
    </dgm:pt>
    <dgm:pt modelId="{5F1E5899-3EC8-411A-B09D-867E398F9008}" type="pres">
      <dgm:prSet presAssocID="{E28D9751-0677-4D34-829C-BCC67DCEC225}" presName="node" presStyleLbl="node1" presStyleIdx="1" presStyleCnt="4">
        <dgm:presLayoutVars>
          <dgm:bulletEnabled val="1"/>
        </dgm:presLayoutVars>
      </dgm:prSet>
      <dgm:spPr/>
      <dgm:t>
        <a:bodyPr/>
        <a:lstStyle/>
        <a:p>
          <a:endParaRPr lang="en-US"/>
        </a:p>
      </dgm:t>
    </dgm:pt>
    <dgm:pt modelId="{9CFF3752-0344-4C52-B51C-E486BCC0FF7A}" type="pres">
      <dgm:prSet presAssocID="{3057F97A-84E0-4E7A-86DE-43A4FA12D07A}" presName="sibTrans" presStyleCnt="0"/>
      <dgm:spPr/>
    </dgm:pt>
    <dgm:pt modelId="{85F5C54B-FD5E-45A7-BBEF-5137BC742566}" type="pres">
      <dgm:prSet presAssocID="{A941C0E9-4086-4BB4-A3C2-07780B02D486}" presName="node" presStyleLbl="node1" presStyleIdx="2" presStyleCnt="4">
        <dgm:presLayoutVars>
          <dgm:bulletEnabled val="1"/>
        </dgm:presLayoutVars>
      </dgm:prSet>
      <dgm:spPr/>
      <dgm:t>
        <a:bodyPr/>
        <a:lstStyle/>
        <a:p>
          <a:endParaRPr lang="en-US"/>
        </a:p>
      </dgm:t>
    </dgm:pt>
    <dgm:pt modelId="{E541D9C9-DB96-4DAA-8AC7-D85D4A4E5605}" type="pres">
      <dgm:prSet presAssocID="{613B4E3B-75A3-4B32-AE77-BEF48D91BBD1}" presName="sibTrans" presStyleCnt="0"/>
      <dgm:spPr/>
    </dgm:pt>
    <dgm:pt modelId="{3F9A6244-C8AD-42D0-892E-68D6A4F96F57}" type="pres">
      <dgm:prSet presAssocID="{084AA78F-544C-491C-A26D-4EF314568597}" presName="node" presStyleLbl="node1" presStyleIdx="3" presStyleCnt="4">
        <dgm:presLayoutVars>
          <dgm:bulletEnabled val="1"/>
        </dgm:presLayoutVars>
      </dgm:prSet>
      <dgm:spPr/>
      <dgm:t>
        <a:bodyPr/>
        <a:lstStyle/>
        <a:p>
          <a:endParaRPr lang="en-US"/>
        </a:p>
      </dgm:t>
    </dgm:pt>
  </dgm:ptLst>
  <dgm:cxnLst>
    <dgm:cxn modelId="{B2E9B9F2-7466-4742-AB4A-16D67FA45162}" type="presOf" srcId="{A941C0E9-4086-4BB4-A3C2-07780B02D486}" destId="{85F5C54B-FD5E-45A7-BBEF-5137BC742566}" srcOrd="0" destOrd="0" presId="urn:microsoft.com/office/officeart/2005/8/layout/default"/>
    <dgm:cxn modelId="{F002380F-182E-4F73-A116-B30E5AE15858}" type="presOf" srcId="{084AA78F-544C-491C-A26D-4EF314568597}" destId="{3F9A6244-C8AD-42D0-892E-68D6A4F96F57}" srcOrd="0" destOrd="0" presId="urn:microsoft.com/office/officeart/2005/8/layout/default"/>
    <dgm:cxn modelId="{8E50AD01-797D-4BF3-A0AF-8CE3AED6BD0B}" srcId="{ECF3A1AF-9159-4640-9F76-AB8D36BF0F9A}" destId="{084AA78F-544C-491C-A26D-4EF314568597}" srcOrd="3" destOrd="0" parTransId="{4C538741-170A-45BF-BA50-E2F74B6D0054}" sibTransId="{D1C0E273-12F9-4FB0-B413-414C9E02ACEE}"/>
    <dgm:cxn modelId="{DE85E82B-21E6-45A7-8753-A07BA9D172FC}" srcId="{ECF3A1AF-9159-4640-9F76-AB8D36BF0F9A}" destId="{E28D9751-0677-4D34-829C-BCC67DCEC225}" srcOrd="1" destOrd="0" parTransId="{AB1A5B77-DFFE-4969-A3D1-257E6342514B}" sibTransId="{3057F97A-84E0-4E7A-86DE-43A4FA12D07A}"/>
    <dgm:cxn modelId="{FCA3D0E3-3E74-476C-B76C-929731B71AF7}" type="presOf" srcId="{E28D9751-0677-4D34-829C-BCC67DCEC225}" destId="{5F1E5899-3EC8-411A-B09D-867E398F9008}" srcOrd="0" destOrd="0" presId="urn:microsoft.com/office/officeart/2005/8/layout/default"/>
    <dgm:cxn modelId="{CFBB2558-AA14-43B7-ABDB-78A7200F3802}" srcId="{ECF3A1AF-9159-4640-9F76-AB8D36BF0F9A}" destId="{AC55B730-79B4-4746-9759-E828DE1AF521}" srcOrd="0" destOrd="0" parTransId="{CDFBFE83-B353-4D11-B27E-4FF4A3450313}" sibTransId="{A34147F5-C6FD-4B25-BC3F-7AE5BBBECD01}"/>
    <dgm:cxn modelId="{C798F325-573D-4B79-863B-49BC58D98E56}" srcId="{ECF3A1AF-9159-4640-9F76-AB8D36BF0F9A}" destId="{A941C0E9-4086-4BB4-A3C2-07780B02D486}" srcOrd="2" destOrd="0" parTransId="{B4E71513-0845-4C28-8151-7FA6F9747F0B}" sibTransId="{613B4E3B-75A3-4B32-AE77-BEF48D91BBD1}"/>
    <dgm:cxn modelId="{9C5FC0B8-8E31-4E6C-88EF-558509D76E9A}" type="presOf" srcId="{ECF3A1AF-9159-4640-9F76-AB8D36BF0F9A}" destId="{DA4D6725-30C0-46A4-8A50-44355D2EF442}" srcOrd="0" destOrd="0" presId="urn:microsoft.com/office/officeart/2005/8/layout/default"/>
    <dgm:cxn modelId="{8990627A-2B46-4462-8087-232AD521A13F}" type="presOf" srcId="{AC55B730-79B4-4746-9759-E828DE1AF521}" destId="{CD9CA47F-3DE4-4328-A559-F0589BECD49B}" srcOrd="0" destOrd="0" presId="urn:microsoft.com/office/officeart/2005/8/layout/default"/>
    <dgm:cxn modelId="{B2E3DE89-D715-4BD5-87BC-94FE1B577D77}" type="presParOf" srcId="{DA4D6725-30C0-46A4-8A50-44355D2EF442}" destId="{CD9CA47F-3DE4-4328-A559-F0589BECD49B}" srcOrd="0" destOrd="0" presId="urn:microsoft.com/office/officeart/2005/8/layout/default"/>
    <dgm:cxn modelId="{0614D363-34AE-479E-9209-ECD36D1B802B}" type="presParOf" srcId="{DA4D6725-30C0-46A4-8A50-44355D2EF442}" destId="{A41705F4-ED80-493B-BFA8-A058D7A515F6}" srcOrd="1" destOrd="0" presId="urn:microsoft.com/office/officeart/2005/8/layout/default"/>
    <dgm:cxn modelId="{6D358D24-C2FD-41BF-9849-01115337363F}" type="presParOf" srcId="{DA4D6725-30C0-46A4-8A50-44355D2EF442}" destId="{5F1E5899-3EC8-411A-B09D-867E398F9008}" srcOrd="2" destOrd="0" presId="urn:microsoft.com/office/officeart/2005/8/layout/default"/>
    <dgm:cxn modelId="{2A4F2C99-58A5-4B8D-8C42-874206BF0933}" type="presParOf" srcId="{DA4D6725-30C0-46A4-8A50-44355D2EF442}" destId="{9CFF3752-0344-4C52-B51C-E486BCC0FF7A}" srcOrd="3" destOrd="0" presId="urn:microsoft.com/office/officeart/2005/8/layout/default"/>
    <dgm:cxn modelId="{2B97B2EF-2E5C-4594-83D4-45408DB623C6}" type="presParOf" srcId="{DA4D6725-30C0-46A4-8A50-44355D2EF442}" destId="{85F5C54B-FD5E-45A7-BBEF-5137BC742566}" srcOrd="4" destOrd="0" presId="urn:microsoft.com/office/officeart/2005/8/layout/default"/>
    <dgm:cxn modelId="{AEEEFC8E-2732-492F-8EF3-9E061F84E309}" type="presParOf" srcId="{DA4D6725-30C0-46A4-8A50-44355D2EF442}" destId="{E541D9C9-DB96-4DAA-8AC7-D85D4A4E5605}" srcOrd="5" destOrd="0" presId="urn:microsoft.com/office/officeart/2005/8/layout/default"/>
    <dgm:cxn modelId="{6789CFF8-87B9-4E57-8AC9-054C5DABA02C}" type="presParOf" srcId="{DA4D6725-30C0-46A4-8A50-44355D2EF442}" destId="{3F9A6244-C8AD-42D0-892E-68D6A4F96F5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266523-1F87-416F-B21E-3F4EBC77A413}" type="doc">
      <dgm:prSet loTypeId="urn:microsoft.com/office/officeart/2005/8/layout/chart3" loCatId="cycle" qsTypeId="urn:microsoft.com/office/officeart/2005/8/quickstyle/simple1" qsCatId="simple" csTypeId="urn:microsoft.com/office/officeart/2005/8/colors/accent1_2" csCatId="accent1" phldr="1"/>
      <dgm:spPr/>
    </dgm:pt>
    <dgm:pt modelId="{6F14DE2A-1D8C-41FC-984B-B8A1783B1817}">
      <dgm:prSet phldrT="[Text]" custT="1"/>
      <dgm:spPr/>
      <dgm:t>
        <a:bodyPr/>
        <a:lstStyle/>
        <a:p>
          <a:r>
            <a:rPr lang="en-US" sz="2000" dirty="0" smtClean="0">
              <a:solidFill>
                <a:srgbClr val="000000"/>
              </a:solidFill>
              <a:latin typeface="Arial"/>
            </a:rPr>
            <a:t>This category includes buildings, building improvements, and land improvements. All are depreciated, except land improvements that are inexhaustible and provide permanent benefits. The recorded value depends on how the asset is acquired.</a:t>
          </a:r>
          <a:endParaRPr lang="en-US" sz="2000" dirty="0"/>
        </a:p>
      </dgm:t>
    </dgm:pt>
    <dgm:pt modelId="{102E342B-59CC-4D21-B481-98FBC796EB91}" type="parTrans" cxnId="{C6790DBF-23A6-4BE2-890B-B256830897B8}">
      <dgm:prSet/>
      <dgm:spPr/>
      <dgm:t>
        <a:bodyPr/>
        <a:lstStyle/>
        <a:p>
          <a:endParaRPr lang="en-US"/>
        </a:p>
      </dgm:t>
    </dgm:pt>
    <dgm:pt modelId="{4D32B029-D339-42ED-8B85-D0EDF5E9A7C2}" type="sibTrans" cxnId="{C6790DBF-23A6-4BE2-890B-B256830897B8}">
      <dgm:prSet/>
      <dgm:spPr/>
      <dgm:t>
        <a:bodyPr/>
        <a:lstStyle/>
        <a:p>
          <a:endParaRPr lang="en-US"/>
        </a:p>
      </dgm:t>
    </dgm:pt>
    <dgm:pt modelId="{D4719117-56E5-4516-A5A0-18D0BEDC2C2C}" type="pres">
      <dgm:prSet presAssocID="{38266523-1F87-416F-B21E-3F4EBC77A413}" presName="compositeShape" presStyleCnt="0">
        <dgm:presLayoutVars>
          <dgm:chMax val="7"/>
          <dgm:dir/>
          <dgm:resizeHandles val="exact"/>
        </dgm:presLayoutVars>
      </dgm:prSet>
      <dgm:spPr/>
    </dgm:pt>
    <dgm:pt modelId="{3DBFD725-CFDF-43AB-8C52-C0443137517E}" type="pres">
      <dgm:prSet presAssocID="{38266523-1F87-416F-B21E-3F4EBC77A413}" presName="wedge1" presStyleLbl="node1" presStyleIdx="0" presStyleCnt="1" custScaleX="135054" custLinFactNeighborY="4855"/>
      <dgm:spPr/>
      <dgm:t>
        <a:bodyPr/>
        <a:lstStyle/>
        <a:p>
          <a:endParaRPr lang="en-US"/>
        </a:p>
      </dgm:t>
    </dgm:pt>
    <dgm:pt modelId="{37497D22-A6C3-4D61-8018-01ECDEF67BE6}" type="pres">
      <dgm:prSet presAssocID="{38266523-1F87-416F-B21E-3F4EBC77A413}" presName="wedge1Tx" presStyleLbl="node1" presStyleIdx="0" presStyleCnt="1">
        <dgm:presLayoutVars>
          <dgm:chMax val="0"/>
          <dgm:chPref val="0"/>
          <dgm:bulletEnabled val="1"/>
        </dgm:presLayoutVars>
      </dgm:prSet>
      <dgm:spPr/>
      <dgm:t>
        <a:bodyPr/>
        <a:lstStyle/>
        <a:p>
          <a:endParaRPr lang="en-US"/>
        </a:p>
      </dgm:t>
    </dgm:pt>
  </dgm:ptLst>
  <dgm:cxnLst>
    <dgm:cxn modelId="{636547C8-A5C9-4363-B75C-CE9A95D6CF5D}" type="presOf" srcId="{38266523-1F87-416F-B21E-3F4EBC77A413}" destId="{D4719117-56E5-4516-A5A0-18D0BEDC2C2C}" srcOrd="0" destOrd="0" presId="urn:microsoft.com/office/officeart/2005/8/layout/chart3"/>
    <dgm:cxn modelId="{419D839B-D7B4-40DC-881C-B05C674D8172}" type="presOf" srcId="{6F14DE2A-1D8C-41FC-984B-B8A1783B1817}" destId="{37497D22-A6C3-4D61-8018-01ECDEF67BE6}" srcOrd="1" destOrd="0" presId="urn:microsoft.com/office/officeart/2005/8/layout/chart3"/>
    <dgm:cxn modelId="{9BB2564F-B841-4553-A590-6B69CFDB6AF7}" type="presOf" srcId="{6F14DE2A-1D8C-41FC-984B-B8A1783B1817}" destId="{3DBFD725-CFDF-43AB-8C52-C0443137517E}" srcOrd="0" destOrd="0" presId="urn:microsoft.com/office/officeart/2005/8/layout/chart3"/>
    <dgm:cxn modelId="{C6790DBF-23A6-4BE2-890B-B256830897B8}" srcId="{38266523-1F87-416F-B21E-3F4EBC77A413}" destId="{6F14DE2A-1D8C-41FC-984B-B8A1783B1817}" srcOrd="0" destOrd="0" parTransId="{102E342B-59CC-4D21-B481-98FBC796EB91}" sibTransId="{4D32B029-D339-42ED-8B85-D0EDF5E9A7C2}"/>
    <dgm:cxn modelId="{81DAD7D6-BE4B-49F0-9D34-C86F7BA17C5D}" type="presParOf" srcId="{D4719117-56E5-4516-A5A0-18D0BEDC2C2C}" destId="{3DBFD725-CFDF-43AB-8C52-C0443137517E}" srcOrd="0" destOrd="0" presId="urn:microsoft.com/office/officeart/2005/8/layout/chart3"/>
    <dgm:cxn modelId="{2C9B4EE0-DFB9-4AD9-8A0D-4A152FC3DC10}" type="presParOf" srcId="{D4719117-56E5-4516-A5A0-18D0BEDC2C2C}" destId="{37497D22-A6C3-4D61-8018-01ECDEF67BE6}" srcOrd="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0787C2-D5C2-401F-8E33-E7437671FB81}"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5A96D3EC-E51D-458B-A217-838EFCF5D880}">
      <dgm:prSet custT="1"/>
      <dgm:spPr/>
      <dgm:t>
        <a:bodyPr/>
        <a:lstStyle/>
        <a:p>
          <a:r>
            <a:rPr lang="en-US" sz="2000" dirty="0" smtClean="0"/>
            <a:t>In the governmental activities general journal, the account </a:t>
          </a:r>
          <a:r>
            <a:rPr lang="en-US" sz="2000" i="1" dirty="0" smtClean="0"/>
            <a:t>Construction Work in Progress</a:t>
          </a:r>
          <a:r>
            <a:rPr lang="en-US" sz="2000" dirty="0" smtClean="0"/>
            <a:t> is used to capitalize the accumulated costs of a construction project.</a:t>
          </a:r>
          <a:endParaRPr lang="en-US" sz="2000" dirty="0"/>
        </a:p>
      </dgm:t>
    </dgm:pt>
    <dgm:pt modelId="{6683CCA4-451A-4B0E-849F-2929612C9A97}" type="parTrans" cxnId="{94A171D7-D27C-4F96-A488-1AD42FCF4B57}">
      <dgm:prSet/>
      <dgm:spPr/>
      <dgm:t>
        <a:bodyPr/>
        <a:lstStyle/>
        <a:p>
          <a:endParaRPr lang="en-US"/>
        </a:p>
      </dgm:t>
    </dgm:pt>
    <dgm:pt modelId="{CA13461C-2967-419D-8187-E5957D1646D1}" type="sibTrans" cxnId="{94A171D7-D27C-4F96-A488-1AD42FCF4B57}">
      <dgm:prSet/>
      <dgm:spPr>
        <a:solidFill>
          <a:schemeClr val="accent2">
            <a:lumMod val="75000"/>
          </a:schemeClr>
        </a:solidFill>
      </dgm:spPr>
      <dgm:t>
        <a:bodyPr/>
        <a:lstStyle/>
        <a:p>
          <a:endParaRPr lang="en-US" dirty="0"/>
        </a:p>
      </dgm:t>
    </dgm:pt>
    <dgm:pt modelId="{9A7112AC-59A0-4718-B990-155808DB885B}">
      <dgm:prSet custT="1"/>
      <dgm:spPr/>
      <dgm:t>
        <a:bodyPr/>
        <a:lstStyle/>
        <a:p>
          <a:r>
            <a:rPr lang="en-US" sz="2000" dirty="0" smtClean="0"/>
            <a:t>The account is reported on the statement of net position with other assets not being depreciated. </a:t>
          </a:r>
        </a:p>
      </dgm:t>
    </dgm:pt>
    <dgm:pt modelId="{0C37AB27-A00A-48C5-A067-07039576CEFB}" type="parTrans" cxnId="{8D3E0D86-CA5A-4E34-9D25-D3BDC5E944CF}">
      <dgm:prSet/>
      <dgm:spPr/>
      <dgm:t>
        <a:bodyPr/>
        <a:lstStyle/>
        <a:p>
          <a:endParaRPr lang="en-US"/>
        </a:p>
      </dgm:t>
    </dgm:pt>
    <dgm:pt modelId="{A4C35282-169F-47B5-819E-8BDDF237F3B7}" type="sibTrans" cxnId="{8D3E0D86-CA5A-4E34-9D25-D3BDC5E944CF}">
      <dgm:prSet/>
      <dgm:spPr>
        <a:solidFill>
          <a:schemeClr val="accent2">
            <a:lumMod val="75000"/>
          </a:schemeClr>
        </a:solidFill>
      </dgm:spPr>
      <dgm:t>
        <a:bodyPr/>
        <a:lstStyle/>
        <a:p>
          <a:endParaRPr lang="en-US" dirty="0"/>
        </a:p>
      </dgm:t>
    </dgm:pt>
    <dgm:pt modelId="{A539E70E-D2FA-44DE-91A2-BB0951B2E845}">
      <dgm:prSet custT="1"/>
      <dgm:spPr/>
      <dgm:t>
        <a:bodyPr/>
        <a:lstStyle/>
        <a:p>
          <a:r>
            <a:rPr lang="en-US" sz="2000" dirty="0" smtClean="0"/>
            <a:t>When construction is complete, the asset is reclassified to the appropriate category and depreciation begins.</a:t>
          </a:r>
          <a:endParaRPr lang="en-US" sz="2000" dirty="0"/>
        </a:p>
      </dgm:t>
    </dgm:pt>
    <dgm:pt modelId="{54E57072-02BC-48B6-9E9B-89258ED301D2}" type="parTrans" cxnId="{6E12D527-4037-4FFF-AE2D-C5650EEC6D7B}">
      <dgm:prSet/>
      <dgm:spPr/>
      <dgm:t>
        <a:bodyPr/>
        <a:lstStyle/>
        <a:p>
          <a:endParaRPr lang="en-US"/>
        </a:p>
      </dgm:t>
    </dgm:pt>
    <dgm:pt modelId="{82A08624-1436-4ADD-A4E0-9D21B69DA58F}" type="sibTrans" cxnId="{6E12D527-4037-4FFF-AE2D-C5650EEC6D7B}">
      <dgm:prSet/>
      <dgm:spPr/>
      <dgm:t>
        <a:bodyPr/>
        <a:lstStyle/>
        <a:p>
          <a:endParaRPr lang="en-US"/>
        </a:p>
      </dgm:t>
    </dgm:pt>
    <dgm:pt modelId="{29B59DAA-77FE-40D2-B148-8EF10365AF23}" type="pres">
      <dgm:prSet presAssocID="{730787C2-D5C2-401F-8E33-E7437671FB81}" presName="outerComposite" presStyleCnt="0">
        <dgm:presLayoutVars>
          <dgm:chMax val="5"/>
          <dgm:dir/>
          <dgm:resizeHandles val="exact"/>
        </dgm:presLayoutVars>
      </dgm:prSet>
      <dgm:spPr/>
      <dgm:t>
        <a:bodyPr/>
        <a:lstStyle/>
        <a:p>
          <a:endParaRPr lang="en-US"/>
        </a:p>
      </dgm:t>
    </dgm:pt>
    <dgm:pt modelId="{C928383D-6A7D-4BA7-BE78-00190CB38F9B}" type="pres">
      <dgm:prSet presAssocID="{730787C2-D5C2-401F-8E33-E7437671FB81}" presName="dummyMaxCanvas" presStyleCnt="0">
        <dgm:presLayoutVars/>
      </dgm:prSet>
      <dgm:spPr/>
    </dgm:pt>
    <dgm:pt modelId="{2E24A6C9-1FE9-425F-B508-077094692588}" type="pres">
      <dgm:prSet presAssocID="{730787C2-D5C2-401F-8E33-E7437671FB81}" presName="ThreeNodes_1" presStyleLbl="node1" presStyleIdx="0" presStyleCnt="3" custScaleX="108054">
        <dgm:presLayoutVars>
          <dgm:bulletEnabled val="1"/>
        </dgm:presLayoutVars>
      </dgm:prSet>
      <dgm:spPr/>
      <dgm:t>
        <a:bodyPr/>
        <a:lstStyle/>
        <a:p>
          <a:endParaRPr lang="en-US"/>
        </a:p>
      </dgm:t>
    </dgm:pt>
    <dgm:pt modelId="{EB624F5E-AA8D-4416-B1C4-3FAC63E2BBF5}" type="pres">
      <dgm:prSet presAssocID="{730787C2-D5C2-401F-8E33-E7437671FB81}" presName="ThreeNodes_2" presStyleLbl="node1" presStyleIdx="1" presStyleCnt="3">
        <dgm:presLayoutVars>
          <dgm:bulletEnabled val="1"/>
        </dgm:presLayoutVars>
      </dgm:prSet>
      <dgm:spPr/>
      <dgm:t>
        <a:bodyPr/>
        <a:lstStyle/>
        <a:p>
          <a:endParaRPr lang="en-US"/>
        </a:p>
      </dgm:t>
    </dgm:pt>
    <dgm:pt modelId="{BC748DD2-CE33-42F0-A2D4-8012F2924AB7}" type="pres">
      <dgm:prSet presAssocID="{730787C2-D5C2-401F-8E33-E7437671FB81}" presName="ThreeNodes_3" presStyleLbl="node1" presStyleIdx="2" presStyleCnt="3">
        <dgm:presLayoutVars>
          <dgm:bulletEnabled val="1"/>
        </dgm:presLayoutVars>
      </dgm:prSet>
      <dgm:spPr/>
      <dgm:t>
        <a:bodyPr/>
        <a:lstStyle/>
        <a:p>
          <a:endParaRPr lang="en-US"/>
        </a:p>
      </dgm:t>
    </dgm:pt>
    <dgm:pt modelId="{FB800A0D-184E-428D-99C7-388EEE28E723}" type="pres">
      <dgm:prSet presAssocID="{730787C2-D5C2-401F-8E33-E7437671FB81}" presName="ThreeConn_1-2" presStyleLbl="fgAccFollowNode1" presStyleIdx="0" presStyleCnt="2">
        <dgm:presLayoutVars>
          <dgm:bulletEnabled val="1"/>
        </dgm:presLayoutVars>
      </dgm:prSet>
      <dgm:spPr/>
      <dgm:t>
        <a:bodyPr/>
        <a:lstStyle/>
        <a:p>
          <a:endParaRPr lang="en-US"/>
        </a:p>
      </dgm:t>
    </dgm:pt>
    <dgm:pt modelId="{46565FF5-B299-46EC-9BE9-1CCFE5861B8F}" type="pres">
      <dgm:prSet presAssocID="{730787C2-D5C2-401F-8E33-E7437671FB81}" presName="ThreeConn_2-3" presStyleLbl="fgAccFollowNode1" presStyleIdx="1" presStyleCnt="2">
        <dgm:presLayoutVars>
          <dgm:bulletEnabled val="1"/>
        </dgm:presLayoutVars>
      </dgm:prSet>
      <dgm:spPr/>
      <dgm:t>
        <a:bodyPr/>
        <a:lstStyle/>
        <a:p>
          <a:endParaRPr lang="en-US"/>
        </a:p>
      </dgm:t>
    </dgm:pt>
    <dgm:pt modelId="{C6622688-BE99-4BA3-B495-1A8A3FF7D218}" type="pres">
      <dgm:prSet presAssocID="{730787C2-D5C2-401F-8E33-E7437671FB81}" presName="ThreeNodes_1_text" presStyleLbl="node1" presStyleIdx="2" presStyleCnt="3">
        <dgm:presLayoutVars>
          <dgm:bulletEnabled val="1"/>
        </dgm:presLayoutVars>
      </dgm:prSet>
      <dgm:spPr/>
      <dgm:t>
        <a:bodyPr/>
        <a:lstStyle/>
        <a:p>
          <a:endParaRPr lang="en-US"/>
        </a:p>
      </dgm:t>
    </dgm:pt>
    <dgm:pt modelId="{964BABBC-0DBA-407F-B7B7-7819D65CAFCD}" type="pres">
      <dgm:prSet presAssocID="{730787C2-D5C2-401F-8E33-E7437671FB81}" presName="ThreeNodes_2_text" presStyleLbl="node1" presStyleIdx="2" presStyleCnt="3">
        <dgm:presLayoutVars>
          <dgm:bulletEnabled val="1"/>
        </dgm:presLayoutVars>
      </dgm:prSet>
      <dgm:spPr/>
      <dgm:t>
        <a:bodyPr/>
        <a:lstStyle/>
        <a:p>
          <a:endParaRPr lang="en-US"/>
        </a:p>
      </dgm:t>
    </dgm:pt>
    <dgm:pt modelId="{DF1664A4-FBB0-455E-8555-60EF5C90B780}" type="pres">
      <dgm:prSet presAssocID="{730787C2-D5C2-401F-8E33-E7437671FB81}" presName="ThreeNodes_3_text" presStyleLbl="node1" presStyleIdx="2" presStyleCnt="3">
        <dgm:presLayoutVars>
          <dgm:bulletEnabled val="1"/>
        </dgm:presLayoutVars>
      </dgm:prSet>
      <dgm:spPr/>
      <dgm:t>
        <a:bodyPr/>
        <a:lstStyle/>
        <a:p>
          <a:endParaRPr lang="en-US"/>
        </a:p>
      </dgm:t>
    </dgm:pt>
  </dgm:ptLst>
  <dgm:cxnLst>
    <dgm:cxn modelId="{8D3E0D86-CA5A-4E34-9D25-D3BDC5E944CF}" srcId="{730787C2-D5C2-401F-8E33-E7437671FB81}" destId="{9A7112AC-59A0-4718-B990-155808DB885B}" srcOrd="1" destOrd="0" parTransId="{0C37AB27-A00A-48C5-A067-07039576CEFB}" sibTransId="{A4C35282-169F-47B5-819E-8BDDF237F3B7}"/>
    <dgm:cxn modelId="{4D43E57D-3132-4407-AD76-007AE6778DD6}" type="presOf" srcId="{9A7112AC-59A0-4718-B990-155808DB885B}" destId="{EB624F5E-AA8D-4416-B1C4-3FAC63E2BBF5}" srcOrd="0" destOrd="0" presId="urn:microsoft.com/office/officeart/2005/8/layout/vProcess5"/>
    <dgm:cxn modelId="{22E5672B-1256-4901-B8F8-1B87077786A2}" type="presOf" srcId="{CA13461C-2967-419D-8187-E5957D1646D1}" destId="{FB800A0D-184E-428D-99C7-388EEE28E723}" srcOrd="0" destOrd="0" presId="urn:microsoft.com/office/officeart/2005/8/layout/vProcess5"/>
    <dgm:cxn modelId="{94A171D7-D27C-4F96-A488-1AD42FCF4B57}" srcId="{730787C2-D5C2-401F-8E33-E7437671FB81}" destId="{5A96D3EC-E51D-458B-A217-838EFCF5D880}" srcOrd="0" destOrd="0" parTransId="{6683CCA4-451A-4B0E-849F-2929612C9A97}" sibTransId="{CA13461C-2967-419D-8187-E5957D1646D1}"/>
    <dgm:cxn modelId="{6E12D527-4037-4FFF-AE2D-C5650EEC6D7B}" srcId="{730787C2-D5C2-401F-8E33-E7437671FB81}" destId="{A539E70E-D2FA-44DE-91A2-BB0951B2E845}" srcOrd="2" destOrd="0" parTransId="{54E57072-02BC-48B6-9E9B-89258ED301D2}" sibTransId="{82A08624-1436-4ADD-A4E0-9D21B69DA58F}"/>
    <dgm:cxn modelId="{3BA6B2AD-7857-4581-9590-166F6BF018F1}" type="presOf" srcId="{5A96D3EC-E51D-458B-A217-838EFCF5D880}" destId="{C6622688-BE99-4BA3-B495-1A8A3FF7D218}" srcOrd="1" destOrd="0" presId="urn:microsoft.com/office/officeart/2005/8/layout/vProcess5"/>
    <dgm:cxn modelId="{60BBDD05-4A7D-47BF-B0DF-92EA9238D840}" type="presOf" srcId="{A4C35282-169F-47B5-819E-8BDDF237F3B7}" destId="{46565FF5-B299-46EC-9BE9-1CCFE5861B8F}" srcOrd="0" destOrd="0" presId="urn:microsoft.com/office/officeart/2005/8/layout/vProcess5"/>
    <dgm:cxn modelId="{15AD0DAB-0F94-4125-9378-BF18F562868A}" type="presOf" srcId="{A539E70E-D2FA-44DE-91A2-BB0951B2E845}" destId="{BC748DD2-CE33-42F0-A2D4-8012F2924AB7}" srcOrd="0" destOrd="0" presId="urn:microsoft.com/office/officeart/2005/8/layout/vProcess5"/>
    <dgm:cxn modelId="{B18FAFBB-9ECD-4ED2-A424-795ACBB9F676}" type="presOf" srcId="{5A96D3EC-E51D-458B-A217-838EFCF5D880}" destId="{2E24A6C9-1FE9-425F-B508-077094692588}" srcOrd="0" destOrd="0" presId="urn:microsoft.com/office/officeart/2005/8/layout/vProcess5"/>
    <dgm:cxn modelId="{7E97EE59-0445-4BC2-BDBA-FEC8DD4F9D96}" type="presOf" srcId="{730787C2-D5C2-401F-8E33-E7437671FB81}" destId="{29B59DAA-77FE-40D2-B148-8EF10365AF23}" srcOrd="0" destOrd="0" presId="urn:microsoft.com/office/officeart/2005/8/layout/vProcess5"/>
    <dgm:cxn modelId="{7FEAC3C3-3475-4B1B-A69C-FBA8E0966DBD}" type="presOf" srcId="{A539E70E-D2FA-44DE-91A2-BB0951B2E845}" destId="{DF1664A4-FBB0-455E-8555-60EF5C90B780}" srcOrd="1" destOrd="0" presId="urn:microsoft.com/office/officeart/2005/8/layout/vProcess5"/>
    <dgm:cxn modelId="{15F2769A-B0E6-414E-98BA-9470859101FF}" type="presOf" srcId="{9A7112AC-59A0-4718-B990-155808DB885B}" destId="{964BABBC-0DBA-407F-B7B7-7819D65CAFCD}" srcOrd="1" destOrd="0" presId="urn:microsoft.com/office/officeart/2005/8/layout/vProcess5"/>
    <dgm:cxn modelId="{E8CFCCAE-8DAA-463B-9EA5-C8140889EDFE}" type="presParOf" srcId="{29B59DAA-77FE-40D2-B148-8EF10365AF23}" destId="{C928383D-6A7D-4BA7-BE78-00190CB38F9B}" srcOrd="0" destOrd="0" presId="urn:microsoft.com/office/officeart/2005/8/layout/vProcess5"/>
    <dgm:cxn modelId="{3BE967C4-F99B-4BF7-9250-BE43B5CD6CD6}" type="presParOf" srcId="{29B59DAA-77FE-40D2-B148-8EF10365AF23}" destId="{2E24A6C9-1FE9-425F-B508-077094692588}" srcOrd="1" destOrd="0" presId="urn:microsoft.com/office/officeart/2005/8/layout/vProcess5"/>
    <dgm:cxn modelId="{30375603-EAB2-417C-B49A-6863CDCCC160}" type="presParOf" srcId="{29B59DAA-77FE-40D2-B148-8EF10365AF23}" destId="{EB624F5E-AA8D-4416-B1C4-3FAC63E2BBF5}" srcOrd="2" destOrd="0" presId="urn:microsoft.com/office/officeart/2005/8/layout/vProcess5"/>
    <dgm:cxn modelId="{0FBE3619-6001-49E5-A670-E72F2B9F4CC1}" type="presParOf" srcId="{29B59DAA-77FE-40D2-B148-8EF10365AF23}" destId="{BC748DD2-CE33-42F0-A2D4-8012F2924AB7}" srcOrd="3" destOrd="0" presId="urn:microsoft.com/office/officeart/2005/8/layout/vProcess5"/>
    <dgm:cxn modelId="{10F64925-B501-40A6-B357-BB77F1D6B81F}" type="presParOf" srcId="{29B59DAA-77FE-40D2-B148-8EF10365AF23}" destId="{FB800A0D-184E-428D-99C7-388EEE28E723}" srcOrd="4" destOrd="0" presId="urn:microsoft.com/office/officeart/2005/8/layout/vProcess5"/>
    <dgm:cxn modelId="{C815CD81-6B71-4BBC-A78D-C6D5FCA4154A}" type="presParOf" srcId="{29B59DAA-77FE-40D2-B148-8EF10365AF23}" destId="{46565FF5-B299-46EC-9BE9-1CCFE5861B8F}" srcOrd="5" destOrd="0" presId="urn:microsoft.com/office/officeart/2005/8/layout/vProcess5"/>
    <dgm:cxn modelId="{5972ED7F-E89B-4A78-A199-1F0F7941D64C}" type="presParOf" srcId="{29B59DAA-77FE-40D2-B148-8EF10365AF23}" destId="{C6622688-BE99-4BA3-B495-1A8A3FF7D218}" srcOrd="6" destOrd="0" presId="urn:microsoft.com/office/officeart/2005/8/layout/vProcess5"/>
    <dgm:cxn modelId="{4A488124-586A-47D9-B59F-21E1774BF420}" type="presParOf" srcId="{29B59DAA-77FE-40D2-B148-8EF10365AF23}" destId="{964BABBC-0DBA-407F-B7B7-7819D65CAFCD}" srcOrd="7" destOrd="0" presId="urn:microsoft.com/office/officeart/2005/8/layout/vProcess5"/>
    <dgm:cxn modelId="{58F66561-139B-4D78-BB6D-849F040F916F}" type="presParOf" srcId="{29B59DAA-77FE-40D2-B148-8EF10365AF23}" destId="{DF1664A4-FBB0-455E-8555-60EF5C90B78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F46598-D508-4E76-96A4-EBA9682570AF}" type="doc">
      <dgm:prSet loTypeId="urn:microsoft.com/office/officeart/2005/8/layout/hList3" loCatId="list" qsTypeId="urn:microsoft.com/office/officeart/2005/8/quickstyle/simple1" qsCatId="simple" csTypeId="urn:microsoft.com/office/officeart/2005/8/colors/colorful2" csCatId="colorful" phldr="1"/>
      <dgm:spPr/>
      <dgm:t>
        <a:bodyPr/>
        <a:lstStyle/>
        <a:p>
          <a:endParaRPr lang="en-US"/>
        </a:p>
      </dgm:t>
    </dgm:pt>
    <dgm:pt modelId="{95732B68-8907-45B5-B765-8B818DA136D8}">
      <dgm:prSet phldrT="[Text]" custT="1"/>
      <dgm:spPr/>
      <dgm:t>
        <a:bodyPr/>
        <a:lstStyle/>
        <a:p>
          <a:r>
            <a:rPr lang="en-US" sz="3200" b="1" dirty="0" smtClean="0"/>
            <a:t>Intangible assets</a:t>
          </a:r>
          <a:endParaRPr lang="en-US" sz="3200" b="1" dirty="0"/>
        </a:p>
      </dgm:t>
    </dgm:pt>
    <dgm:pt modelId="{1856DAF4-E759-4A50-8F2D-0091B2727773}" type="parTrans" cxnId="{0820FCA8-594C-40FB-A360-3ED0813C4347}">
      <dgm:prSet/>
      <dgm:spPr/>
      <dgm:t>
        <a:bodyPr/>
        <a:lstStyle/>
        <a:p>
          <a:endParaRPr lang="en-US"/>
        </a:p>
      </dgm:t>
    </dgm:pt>
    <dgm:pt modelId="{5EE3F7D9-9F51-411A-BC4E-1356093AA80E}" type="sibTrans" cxnId="{0820FCA8-594C-40FB-A360-3ED0813C4347}">
      <dgm:prSet/>
      <dgm:spPr/>
      <dgm:t>
        <a:bodyPr/>
        <a:lstStyle/>
        <a:p>
          <a:endParaRPr lang="en-US"/>
        </a:p>
      </dgm:t>
    </dgm:pt>
    <dgm:pt modelId="{DB1AC1BD-B0CB-44E7-9FD3-1C38A3FE4264}">
      <dgm:prSet phldrT="[Text]" custT="1"/>
      <dgm:spPr/>
      <dgm:t>
        <a:bodyPr/>
        <a:lstStyle/>
        <a:p>
          <a:r>
            <a:rPr lang="en-US" sz="2400" smtClean="0">
              <a:latin typeface="TimesNewRomanPS"/>
            </a:rPr>
            <a:t>Capital assets that lack physical substance</a:t>
          </a:r>
          <a:endParaRPr lang="en-US" sz="2400" dirty="0"/>
        </a:p>
      </dgm:t>
    </dgm:pt>
    <dgm:pt modelId="{CD09E601-072D-4A5D-8BB4-8A0D72E92279}" type="parTrans" cxnId="{12C14883-015B-46A1-84A7-DE638B8B9723}">
      <dgm:prSet/>
      <dgm:spPr/>
      <dgm:t>
        <a:bodyPr/>
        <a:lstStyle/>
        <a:p>
          <a:endParaRPr lang="en-US"/>
        </a:p>
      </dgm:t>
    </dgm:pt>
    <dgm:pt modelId="{0E91FD8D-C7BA-4FE2-8BCC-30E5F13A28C4}" type="sibTrans" cxnId="{12C14883-015B-46A1-84A7-DE638B8B9723}">
      <dgm:prSet/>
      <dgm:spPr/>
      <dgm:t>
        <a:bodyPr/>
        <a:lstStyle/>
        <a:p>
          <a:endParaRPr lang="en-US"/>
        </a:p>
      </dgm:t>
    </dgm:pt>
    <dgm:pt modelId="{8781787E-5E14-4ACF-A961-598B603CF72D}">
      <dgm:prSet phldrT="[Text]" custT="1"/>
      <dgm:spPr>
        <a:solidFill>
          <a:srgbClr val="18696F"/>
        </a:solidFill>
      </dgm:spPr>
      <dgm:t>
        <a:bodyPr/>
        <a:lstStyle/>
        <a:p>
          <a:r>
            <a:rPr lang="en-US" sz="2400" dirty="0" smtClean="0">
              <a:latin typeface="TimesNewRomanPS"/>
            </a:rPr>
            <a:t>Have a useful life of more than one reporting period</a:t>
          </a:r>
          <a:endParaRPr lang="en-US" sz="2400" dirty="0"/>
        </a:p>
      </dgm:t>
    </dgm:pt>
    <dgm:pt modelId="{05959142-DD47-4B0B-B9D0-8CCEC7667B8B}" type="parTrans" cxnId="{31048EFA-255F-4A21-BE1A-A32CEFF5B50B}">
      <dgm:prSet/>
      <dgm:spPr/>
      <dgm:t>
        <a:bodyPr/>
        <a:lstStyle/>
        <a:p>
          <a:endParaRPr lang="en-US"/>
        </a:p>
      </dgm:t>
    </dgm:pt>
    <dgm:pt modelId="{BCA30F86-D983-48FE-9C72-913D08950E36}" type="sibTrans" cxnId="{31048EFA-255F-4A21-BE1A-A32CEFF5B50B}">
      <dgm:prSet/>
      <dgm:spPr/>
      <dgm:t>
        <a:bodyPr/>
        <a:lstStyle/>
        <a:p>
          <a:endParaRPr lang="en-US"/>
        </a:p>
      </dgm:t>
    </dgm:pt>
    <dgm:pt modelId="{B02428E8-FE34-416D-9C4F-7DC825793858}">
      <dgm:prSet phldrT="[Text]" custT="1"/>
      <dgm:spPr/>
      <dgm:t>
        <a:bodyPr/>
        <a:lstStyle/>
        <a:p>
          <a:r>
            <a:rPr lang="en-US" sz="2400" dirty="0" smtClean="0">
              <a:solidFill>
                <a:schemeClr val="tx1"/>
              </a:solidFill>
              <a:latin typeface="TimesNewRomanPS"/>
            </a:rPr>
            <a:t>Nonfinancial in nature</a:t>
          </a:r>
          <a:endParaRPr lang="en-US" sz="2400" dirty="0">
            <a:solidFill>
              <a:schemeClr val="tx1"/>
            </a:solidFill>
          </a:endParaRPr>
        </a:p>
      </dgm:t>
    </dgm:pt>
    <dgm:pt modelId="{D6D7CEBE-0809-4B6B-969A-C48FB3CAD20C}" type="parTrans" cxnId="{F4D77818-1147-4680-A6AA-62BDD553393D}">
      <dgm:prSet/>
      <dgm:spPr/>
      <dgm:t>
        <a:bodyPr/>
        <a:lstStyle/>
        <a:p>
          <a:endParaRPr lang="en-US"/>
        </a:p>
      </dgm:t>
    </dgm:pt>
    <dgm:pt modelId="{01CD1678-8FED-4FA6-A619-FB504AE06364}" type="sibTrans" cxnId="{F4D77818-1147-4680-A6AA-62BDD553393D}">
      <dgm:prSet/>
      <dgm:spPr/>
      <dgm:t>
        <a:bodyPr/>
        <a:lstStyle/>
        <a:p>
          <a:endParaRPr lang="en-US"/>
        </a:p>
      </dgm:t>
    </dgm:pt>
    <dgm:pt modelId="{13662CBC-FDDE-49AA-9039-3B01C05688E6}" type="pres">
      <dgm:prSet presAssocID="{CFF46598-D508-4E76-96A4-EBA9682570AF}" presName="composite" presStyleCnt="0">
        <dgm:presLayoutVars>
          <dgm:chMax val="1"/>
          <dgm:dir/>
          <dgm:resizeHandles val="exact"/>
        </dgm:presLayoutVars>
      </dgm:prSet>
      <dgm:spPr/>
      <dgm:t>
        <a:bodyPr/>
        <a:lstStyle/>
        <a:p>
          <a:endParaRPr lang="en-US"/>
        </a:p>
      </dgm:t>
    </dgm:pt>
    <dgm:pt modelId="{F5959CEC-1C6F-47B7-9C60-192FF79478AA}" type="pres">
      <dgm:prSet presAssocID="{95732B68-8907-45B5-B765-8B818DA136D8}" presName="roof" presStyleLbl="dkBgShp" presStyleIdx="0" presStyleCnt="2" custLinFactNeighborX="-1388" custLinFactNeighborY="-85648"/>
      <dgm:spPr/>
      <dgm:t>
        <a:bodyPr/>
        <a:lstStyle/>
        <a:p>
          <a:endParaRPr lang="en-US"/>
        </a:p>
      </dgm:t>
    </dgm:pt>
    <dgm:pt modelId="{3386D141-14D2-4A64-B554-7BF061138475}" type="pres">
      <dgm:prSet presAssocID="{95732B68-8907-45B5-B765-8B818DA136D8}" presName="pillars" presStyleCnt="0"/>
      <dgm:spPr/>
      <dgm:t>
        <a:bodyPr/>
        <a:lstStyle/>
        <a:p>
          <a:endParaRPr lang="en-US"/>
        </a:p>
      </dgm:t>
    </dgm:pt>
    <dgm:pt modelId="{68038EFF-FA44-4980-8E8A-2227471269B1}" type="pres">
      <dgm:prSet presAssocID="{95732B68-8907-45B5-B765-8B818DA136D8}" presName="pillar1" presStyleLbl="node1" presStyleIdx="0" presStyleCnt="3">
        <dgm:presLayoutVars>
          <dgm:bulletEnabled val="1"/>
        </dgm:presLayoutVars>
      </dgm:prSet>
      <dgm:spPr/>
      <dgm:t>
        <a:bodyPr/>
        <a:lstStyle/>
        <a:p>
          <a:endParaRPr lang="en-US"/>
        </a:p>
      </dgm:t>
    </dgm:pt>
    <dgm:pt modelId="{4AB2A43C-320A-4B7B-A73F-031DBBEB482A}" type="pres">
      <dgm:prSet presAssocID="{8781787E-5E14-4ACF-A961-598B603CF72D}" presName="pillarX" presStyleLbl="node1" presStyleIdx="1" presStyleCnt="3">
        <dgm:presLayoutVars>
          <dgm:bulletEnabled val="1"/>
        </dgm:presLayoutVars>
      </dgm:prSet>
      <dgm:spPr/>
      <dgm:t>
        <a:bodyPr/>
        <a:lstStyle/>
        <a:p>
          <a:endParaRPr lang="en-US"/>
        </a:p>
      </dgm:t>
    </dgm:pt>
    <dgm:pt modelId="{B35CB2F3-44D7-49BD-B050-58BE62AE92F8}" type="pres">
      <dgm:prSet presAssocID="{B02428E8-FE34-416D-9C4F-7DC825793858}" presName="pillarX" presStyleLbl="node1" presStyleIdx="2" presStyleCnt="3">
        <dgm:presLayoutVars>
          <dgm:bulletEnabled val="1"/>
        </dgm:presLayoutVars>
      </dgm:prSet>
      <dgm:spPr/>
      <dgm:t>
        <a:bodyPr/>
        <a:lstStyle/>
        <a:p>
          <a:endParaRPr lang="en-US"/>
        </a:p>
      </dgm:t>
    </dgm:pt>
    <dgm:pt modelId="{FBA0EFE2-7BC8-49C8-9F1D-F5C5FC057B05}" type="pres">
      <dgm:prSet presAssocID="{95732B68-8907-45B5-B765-8B818DA136D8}" presName="base" presStyleLbl="dkBgShp" presStyleIdx="1" presStyleCnt="2" custLinFactY="102579" custLinFactNeighborX="694" custLinFactNeighborY="200000"/>
      <dgm:spPr/>
      <dgm:t>
        <a:bodyPr/>
        <a:lstStyle/>
        <a:p>
          <a:endParaRPr lang="en-US"/>
        </a:p>
      </dgm:t>
    </dgm:pt>
  </dgm:ptLst>
  <dgm:cxnLst>
    <dgm:cxn modelId="{31048EFA-255F-4A21-BE1A-A32CEFF5B50B}" srcId="{95732B68-8907-45B5-B765-8B818DA136D8}" destId="{8781787E-5E14-4ACF-A961-598B603CF72D}" srcOrd="1" destOrd="0" parTransId="{05959142-DD47-4B0B-B9D0-8CCEC7667B8B}" sibTransId="{BCA30F86-D983-48FE-9C72-913D08950E36}"/>
    <dgm:cxn modelId="{2F8E6FE0-BB32-44C4-91B1-2DC2C507D94E}" type="presOf" srcId="{DB1AC1BD-B0CB-44E7-9FD3-1C38A3FE4264}" destId="{68038EFF-FA44-4980-8E8A-2227471269B1}" srcOrd="0" destOrd="0" presId="urn:microsoft.com/office/officeart/2005/8/layout/hList3"/>
    <dgm:cxn modelId="{A7A38FD6-A8E3-4ED6-936C-C8D32C1C0DB4}" type="presOf" srcId="{95732B68-8907-45B5-B765-8B818DA136D8}" destId="{F5959CEC-1C6F-47B7-9C60-192FF79478AA}" srcOrd="0" destOrd="0" presId="urn:microsoft.com/office/officeart/2005/8/layout/hList3"/>
    <dgm:cxn modelId="{0820FCA8-594C-40FB-A360-3ED0813C4347}" srcId="{CFF46598-D508-4E76-96A4-EBA9682570AF}" destId="{95732B68-8907-45B5-B765-8B818DA136D8}" srcOrd="0" destOrd="0" parTransId="{1856DAF4-E759-4A50-8F2D-0091B2727773}" sibTransId="{5EE3F7D9-9F51-411A-BC4E-1356093AA80E}"/>
    <dgm:cxn modelId="{0D36C6B2-D510-4113-8CEB-0627B098C63F}" type="presOf" srcId="{B02428E8-FE34-416D-9C4F-7DC825793858}" destId="{B35CB2F3-44D7-49BD-B050-58BE62AE92F8}" srcOrd="0" destOrd="0" presId="urn:microsoft.com/office/officeart/2005/8/layout/hList3"/>
    <dgm:cxn modelId="{B1221FDE-5D65-4F61-84F5-62C6ADEE8F0D}" type="presOf" srcId="{8781787E-5E14-4ACF-A961-598B603CF72D}" destId="{4AB2A43C-320A-4B7B-A73F-031DBBEB482A}" srcOrd="0" destOrd="0" presId="urn:microsoft.com/office/officeart/2005/8/layout/hList3"/>
    <dgm:cxn modelId="{F4D77818-1147-4680-A6AA-62BDD553393D}" srcId="{95732B68-8907-45B5-B765-8B818DA136D8}" destId="{B02428E8-FE34-416D-9C4F-7DC825793858}" srcOrd="2" destOrd="0" parTransId="{D6D7CEBE-0809-4B6B-969A-C48FB3CAD20C}" sibTransId="{01CD1678-8FED-4FA6-A619-FB504AE06364}"/>
    <dgm:cxn modelId="{12C14883-015B-46A1-84A7-DE638B8B9723}" srcId="{95732B68-8907-45B5-B765-8B818DA136D8}" destId="{DB1AC1BD-B0CB-44E7-9FD3-1C38A3FE4264}" srcOrd="0" destOrd="0" parTransId="{CD09E601-072D-4A5D-8BB4-8A0D72E92279}" sibTransId="{0E91FD8D-C7BA-4FE2-8BCC-30E5F13A28C4}"/>
    <dgm:cxn modelId="{1F4932F0-6EC8-4819-A087-229DBC3A1C89}" type="presOf" srcId="{CFF46598-D508-4E76-96A4-EBA9682570AF}" destId="{13662CBC-FDDE-49AA-9039-3B01C05688E6}" srcOrd="0" destOrd="0" presId="urn:microsoft.com/office/officeart/2005/8/layout/hList3"/>
    <dgm:cxn modelId="{C1E78E77-135B-4D64-B96B-C3A70DBC837A}" type="presParOf" srcId="{13662CBC-FDDE-49AA-9039-3B01C05688E6}" destId="{F5959CEC-1C6F-47B7-9C60-192FF79478AA}" srcOrd="0" destOrd="0" presId="urn:microsoft.com/office/officeart/2005/8/layout/hList3"/>
    <dgm:cxn modelId="{0D9A2848-20CB-4128-81F9-A2497143FA68}" type="presParOf" srcId="{13662CBC-FDDE-49AA-9039-3B01C05688E6}" destId="{3386D141-14D2-4A64-B554-7BF061138475}" srcOrd="1" destOrd="0" presId="urn:microsoft.com/office/officeart/2005/8/layout/hList3"/>
    <dgm:cxn modelId="{294D6B88-D9BE-4E75-A24C-89BD8170EC85}" type="presParOf" srcId="{3386D141-14D2-4A64-B554-7BF061138475}" destId="{68038EFF-FA44-4980-8E8A-2227471269B1}" srcOrd="0" destOrd="0" presId="urn:microsoft.com/office/officeart/2005/8/layout/hList3"/>
    <dgm:cxn modelId="{50CD5658-4451-4A2D-AE9C-431BF9CE8B9B}" type="presParOf" srcId="{3386D141-14D2-4A64-B554-7BF061138475}" destId="{4AB2A43C-320A-4B7B-A73F-031DBBEB482A}" srcOrd="1" destOrd="0" presId="urn:microsoft.com/office/officeart/2005/8/layout/hList3"/>
    <dgm:cxn modelId="{BB0D8BE1-0C74-48BA-8693-A486344509F8}" type="presParOf" srcId="{3386D141-14D2-4A64-B554-7BF061138475}" destId="{B35CB2F3-44D7-49BD-B050-58BE62AE92F8}" srcOrd="2" destOrd="0" presId="urn:microsoft.com/office/officeart/2005/8/layout/hList3"/>
    <dgm:cxn modelId="{07EECC9C-B808-463B-A12B-AD444ADCE013}" type="presParOf" srcId="{13662CBC-FDDE-49AA-9039-3B01C05688E6}" destId="{FBA0EFE2-7BC8-49C8-9F1D-F5C5FC057B0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52290F-094C-40CA-8D0E-2990B36D6E1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097BCF0-8A71-42ED-8138-E04DFBFAD7D1}">
      <dgm:prSet phldrT="[Text]" custT="1"/>
      <dgm:spPr/>
      <dgm:t>
        <a:bodyPr/>
        <a:lstStyle/>
        <a:p>
          <a:r>
            <a:rPr lang="en-US" sz="1800" dirty="0" smtClean="0">
              <a:solidFill>
                <a:srgbClr val="000000"/>
              </a:solidFill>
              <a:latin typeface="+mn-lt"/>
              <a:cs typeface="Arial"/>
            </a:rPr>
            <a:t>Outlays that clearly add to the utility or function of a capital asset or enhance the value of an integral part of it may be capitalized as part of the asset.</a:t>
          </a:r>
          <a:endParaRPr lang="en-US" sz="1800" dirty="0">
            <a:latin typeface="+mn-lt"/>
          </a:endParaRPr>
        </a:p>
      </dgm:t>
    </dgm:pt>
    <dgm:pt modelId="{F9E60B97-52D9-4CA3-9E95-4B6A3F42621E}" type="parTrans" cxnId="{DA08C7AD-F470-4096-9F65-F9FA1E373D96}">
      <dgm:prSet/>
      <dgm:spPr/>
      <dgm:t>
        <a:bodyPr/>
        <a:lstStyle/>
        <a:p>
          <a:endParaRPr lang="en-US"/>
        </a:p>
      </dgm:t>
    </dgm:pt>
    <dgm:pt modelId="{931FF808-C969-4BFF-B86D-042FDA558DD9}" type="sibTrans" cxnId="{DA08C7AD-F470-4096-9F65-F9FA1E373D96}">
      <dgm:prSet/>
      <dgm:spPr/>
      <dgm:t>
        <a:bodyPr/>
        <a:lstStyle/>
        <a:p>
          <a:endParaRPr lang="en-US"/>
        </a:p>
      </dgm:t>
    </dgm:pt>
    <dgm:pt modelId="{AF0F91B5-A831-4C6B-9175-60377BA6CE43}">
      <dgm:prSet phldrT="[Text]" custT="1"/>
      <dgm:spPr/>
      <dgm:t>
        <a:bodyPr/>
        <a:lstStyle/>
        <a:p>
          <a:r>
            <a:rPr lang="en-US" sz="1800" dirty="0" smtClean="0">
              <a:latin typeface="+mn-lt"/>
            </a:rPr>
            <a:t>Special difficulty arises in the case of large-scale outlays that are partly replacements and partly additions or betterments.</a:t>
          </a:r>
          <a:endParaRPr lang="en-US" sz="1800" dirty="0">
            <a:latin typeface="+mn-lt"/>
          </a:endParaRPr>
        </a:p>
      </dgm:t>
    </dgm:pt>
    <dgm:pt modelId="{A9BEE4FE-D2DE-4A17-9F23-F9D26657E325}" type="parTrans" cxnId="{58B8FCBE-C123-48B6-B297-26EFF9DE5422}">
      <dgm:prSet/>
      <dgm:spPr/>
      <dgm:t>
        <a:bodyPr/>
        <a:lstStyle/>
        <a:p>
          <a:endParaRPr lang="en-US"/>
        </a:p>
      </dgm:t>
    </dgm:pt>
    <dgm:pt modelId="{BD49DFCF-28C9-4F3D-AA2C-6B4FB58F8016}" type="sibTrans" cxnId="{58B8FCBE-C123-48B6-B297-26EFF9DE5422}">
      <dgm:prSet/>
      <dgm:spPr/>
      <dgm:t>
        <a:bodyPr/>
        <a:lstStyle/>
        <a:p>
          <a:endParaRPr lang="en-US"/>
        </a:p>
      </dgm:t>
    </dgm:pt>
    <dgm:pt modelId="{3497C586-9203-49DD-8D55-9F4EF9022906}" type="pres">
      <dgm:prSet presAssocID="{D352290F-094C-40CA-8D0E-2990B36D6E1E}" presName="Name0" presStyleCnt="0">
        <dgm:presLayoutVars>
          <dgm:chMax val="7"/>
          <dgm:chPref val="7"/>
          <dgm:dir/>
          <dgm:animLvl val="lvl"/>
        </dgm:presLayoutVars>
      </dgm:prSet>
      <dgm:spPr/>
      <dgm:t>
        <a:bodyPr/>
        <a:lstStyle/>
        <a:p>
          <a:endParaRPr lang="en-US"/>
        </a:p>
      </dgm:t>
    </dgm:pt>
    <dgm:pt modelId="{9AFE6E21-BE52-4CB7-8389-CF3A1F246029}" type="pres">
      <dgm:prSet presAssocID="{D097BCF0-8A71-42ED-8138-E04DFBFAD7D1}" presName="Accent1" presStyleCnt="0"/>
      <dgm:spPr/>
    </dgm:pt>
    <dgm:pt modelId="{176858B7-2DDB-4A94-B345-F68B1F126A5E}" type="pres">
      <dgm:prSet presAssocID="{D097BCF0-8A71-42ED-8138-E04DFBFAD7D1}" presName="Accent" presStyleLbl="node1" presStyleIdx="0" presStyleCnt="2" custScaleX="225133" custScaleY="88966" custLinFactNeighborX="1888" custLinFactNeighborY="-11323"/>
      <dgm:spPr/>
    </dgm:pt>
    <dgm:pt modelId="{6BC2D914-E8D4-4EFD-BF75-5354407C9648}" type="pres">
      <dgm:prSet presAssocID="{D097BCF0-8A71-42ED-8138-E04DFBFAD7D1}" presName="Parent1" presStyleLbl="revTx" presStyleIdx="0" presStyleCnt="2" custScaleX="248470" custScaleY="167329" custLinFactNeighborX="-10546" custLinFactNeighborY="-22801">
        <dgm:presLayoutVars>
          <dgm:chMax val="1"/>
          <dgm:chPref val="1"/>
          <dgm:bulletEnabled val="1"/>
        </dgm:presLayoutVars>
      </dgm:prSet>
      <dgm:spPr/>
      <dgm:t>
        <a:bodyPr/>
        <a:lstStyle/>
        <a:p>
          <a:endParaRPr lang="en-US"/>
        </a:p>
      </dgm:t>
    </dgm:pt>
    <dgm:pt modelId="{EA6284E8-80DB-4D37-9AD0-F7ED42AB6179}" type="pres">
      <dgm:prSet presAssocID="{AF0F91B5-A831-4C6B-9175-60377BA6CE43}" presName="Accent2" presStyleCnt="0"/>
      <dgm:spPr/>
    </dgm:pt>
    <dgm:pt modelId="{6DE8D7F0-6CB7-488A-B132-D52FC4AAE9EF}" type="pres">
      <dgm:prSet presAssocID="{AF0F91B5-A831-4C6B-9175-60377BA6CE43}" presName="Accent" presStyleLbl="node1" presStyleIdx="1" presStyleCnt="2" custScaleX="264242" custScaleY="77895" custLinFactNeighborX="2197" custLinFactNeighborY="-644"/>
      <dgm:spPr/>
    </dgm:pt>
    <dgm:pt modelId="{E052F82C-0328-41AB-8408-9C251E29F2D5}" type="pres">
      <dgm:prSet presAssocID="{AF0F91B5-A831-4C6B-9175-60377BA6CE43}" presName="Parent2" presStyleLbl="revTx" presStyleIdx="1" presStyleCnt="2" custScaleX="248211" custScaleY="163592" custLinFactNeighborX="19451" custLinFactNeighborY="3536">
        <dgm:presLayoutVars>
          <dgm:chMax val="1"/>
          <dgm:chPref val="1"/>
          <dgm:bulletEnabled val="1"/>
        </dgm:presLayoutVars>
      </dgm:prSet>
      <dgm:spPr/>
      <dgm:t>
        <a:bodyPr/>
        <a:lstStyle/>
        <a:p>
          <a:endParaRPr lang="en-US"/>
        </a:p>
      </dgm:t>
    </dgm:pt>
  </dgm:ptLst>
  <dgm:cxnLst>
    <dgm:cxn modelId="{58B8FCBE-C123-48B6-B297-26EFF9DE5422}" srcId="{D352290F-094C-40CA-8D0E-2990B36D6E1E}" destId="{AF0F91B5-A831-4C6B-9175-60377BA6CE43}" srcOrd="1" destOrd="0" parTransId="{A9BEE4FE-D2DE-4A17-9F23-F9D26657E325}" sibTransId="{BD49DFCF-28C9-4F3D-AA2C-6B4FB58F8016}"/>
    <dgm:cxn modelId="{4B75913B-5A77-4C6F-8814-37ABD3F931D9}" type="presOf" srcId="{D097BCF0-8A71-42ED-8138-E04DFBFAD7D1}" destId="{6BC2D914-E8D4-4EFD-BF75-5354407C9648}" srcOrd="0" destOrd="0" presId="urn:microsoft.com/office/officeart/2009/layout/CircleArrowProcess"/>
    <dgm:cxn modelId="{C44644F3-1AB8-455A-B60F-4345EBEE770B}" type="presOf" srcId="{D352290F-094C-40CA-8D0E-2990B36D6E1E}" destId="{3497C586-9203-49DD-8D55-9F4EF9022906}" srcOrd="0" destOrd="0" presId="urn:microsoft.com/office/officeart/2009/layout/CircleArrowProcess"/>
    <dgm:cxn modelId="{68D7FD92-6E58-4CF6-AB92-C35016AFCAC6}" type="presOf" srcId="{AF0F91B5-A831-4C6B-9175-60377BA6CE43}" destId="{E052F82C-0328-41AB-8408-9C251E29F2D5}" srcOrd="0" destOrd="0" presId="urn:microsoft.com/office/officeart/2009/layout/CircleArrowProcess"/>
    <dgm:cxn modelId="{DA08C7AD-F470-4096-9F65-F9FA1E373D96}" srcId="{D352290F-094C-40CA-8D0E-2990B36D6E1E}" destId="{D097BCF0-8A71-42ED-8138-E04DFBFAD7D1}" srcOrd="0" destOrd="0" parTransId="{F9E60B97-52D9-4CA3-9E95-4B6A3F42621E}" sibTransId="{931FF808-C969-4BFF-B86D-042FDA558DD9}"/>
    <dgm:cxn modelId="{219E1BBD-24BD-4D7B-A87E-0919AA3715D1}" type="presParOf" srcId="{3497C586-9203-49DD-8D55-9F4EF9022906}" destId="{9AFE6E21-BE52-4CB7-8389-CF3A1F246029}" srcOrd="0" destOrd="0" presId="urn:microsoft.com/office/officeart/2009/layout/CircleArrowProcess"/>
    <dgm:cxn modelId="{526CFEE8-1D97-4041-87C1-3FA831917E3C}" type="presParOf" srcId="{9AFE6E21-BE52-4CB7-8389-CF3A1F246029}" destId="{176858B7-2DDB-4A94-B345-F68B1F126A5E}" srcOrd="0" destOrd="0" presId="urn:microsoft.com/office/officeart/2009/layout/CircleArrowProcess"/>
    <dgm:cxn modelId="{9A4FCDBC-EF28-45E1-A95E-44360E35D76A}" type="presParOf" srcId="{3497C586-9203-49DD-8D55-9F4EF9022906}" destId="{6BC2D914-E8D4-4EFD-BF75-5354407C9648}" srcOrd="1" destOrd="0" presId="urn:microsoft.com/office/officeart/2009/layout/CircleArrowProcess"/>
    <dgm:cxn modelId="{864726A7-8F33-4D3E-B713-0019A14D2593}" type="presParOf" srcId="{3497C586-9203-49DD-8D55-9F4EF9022906}" destId="{EA6284E8-80DB-4D37-9AD0-F7ED42AB6179}" srcOrd="2" destOrd="0" presId="urn:microsoft.com/office/officeart/2009/layout/CircleArrowProcess"/>
    <dgm:cxn modelId="{2DFAAF49-C8EB-463D-ACAF-4D4459AE4A6F}" type="presParOf" srcId="{EA6284E8-80DB-4D37-9AD0-F7ED42AB6179}" destId="{6DE8D7F0-6CB7-488A-B132-D52FC4AAE9EF}" srcOrd="0" destOrd="0" presId="urn:microsoft.com/office/officeart/2009/layout/CircleArrowProcess"/>
    <dgm:cxn modelId="{C10698DA-75CA-4CE6-B4D4-FACD64B3B67E}" type="presParOf" srcId="{3497C586-9203-49DD-8D55-9F4EF9022906}" destId="{E052F82C-0328-41AB-8408-9C251E29F2D5}"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697522-59B6-4DE1-9EB2-908CAA7EC845}"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2F22C8A2-00C3-4FB7-8A18-124037F4ABBD}">
      <dgm:prSet phldrT="[Text]"/>
      <dgm:spPr/>
      <dgm:t>
        <a:bodyPr/>
        <a:lstStyle/>
        <a:p>
          <a:r>
            <a:rPr lang="en-US" dirty="0" smtClean="0"/>
            <a:t>Value of impairment</a:t>
          </a:r>
          <a:endParaRPr lang="en-US" dirty="0"/>
        </a:p>
      </dgm:t>
    </dgm:pt>
    <dgm:pt modelId="{3FDBE946-56EB-4F75-994F-D05A0971A530}" type="parTrans" cxnId="{7C3D15A0-6916-489D-BCBB-7C27DECFF717}">
      <dgm:prSet/>
      <dgm:spPr/>
      <dgm:t>
        <a:bodyPr/>
        <a:lstStyle/>
        <a:p>
          <a:endParaRPr lang="en-US"/>
        </a:p>
      </dgm:t>
    </dgm:pt>
    <dgm:pt modelId="{82004564-878A-4469-85B8-24FFFB4491AE}" type="sibTrans" cxnId="{7C3D15A0-6916-489D-BCBB-7C27DECFF717}">
      <dgm:prSet/>
      <dgm:spPr/>
      <dgm:t>
        <a:bodyPr/>
        <a:lstStyle/>
        <a:p>
          <a:endParaRPr lang="en-US"/>
        </a:p>
      </dgm:t>
    </dgm:pt>
    <dgm:pt modelId="{CE1FE320-744D-4CD2-A56F-14BED457DEC1}">
      <dgm:prSet phldrT="[Text]"/>
      <dgm:spPr/>
      <dgm:t>
        <a:bodyPr/>
        <a:lstStyle/>
        <a:p>
          <a:r>
            <a:rPr lang="en-US" dirty="0" smtClean="0"/>
            <a:t>Service Units Approach</a:t>
          </a:r>
          <a:endParaRPr lang="en-US" dirty="0"/>
        </a:p>
      </dgm:t>
    </dgm:pt>
    <dgm:pt modelId="{82ABAA42-68DA-4E19-AFA1-508E027A5D23}" type="parTrans" cxnId="{877F8645-980E-426D-8168-6E2AA94DC5FD}">
      <dgm:prSet/>
      <dgm:spPr/>
      <dgm:t>
        <a:bodyPr/>
        <a:lstStyle/>
        <a:p>
          <a:endParaRPr lang="en-US"/>
        </a:p>
      </dgm:t>
    </dgm:pt>
    <dgm:pt modelId="{F14219F1-371F-41D4-BCFE-14859D569EAC}" type="sibTrans" cxnId="{877F8645-980E-426D-8168-6E2AA94DC5FD}">
      <dgm:prSet/>
      <dgm:spPr/>
      <dgm:t>
        <a:bodyPr/>
        <a:lstStyle/>
        <a:p>
          <a:endParaRPr lang="en-US"/>
        </a:p>
      </dgm:t>
    </dgm:pt>
    <dgm:pt modelId="{2CC95902-7759-49E5-9CC1-6FC42889215A}">
      <dgm:prSet phldrT="[Text]"/>
      <dgm:spPr/>
      <dgm:t>
        <a:bodyPr/>
        <a:lstStyle/>
        <a:p>
          <a:r>
            <a:rPr lang="en-US" dirty="0" smtClean="0"/>
            <a:t>Deflated Depreciated Replacement Cost Approach</a:t>
          </a:r>
          <a:endParaRPr lang="en-US" dirty="0"/>
        </a:p>
      </dgm:t>
    </dgm:pt>
    <dgm:pt modelId="{094C406E-0FB0-469A-9280-CBF07397F3ED}" type="parTrans" cxnId="{1689E5BF-9312-4270-8230-9E1015043403}">
      <dgm:prSet/>
      <dgm:spPr/>
      <dgm:t>
        <a:bodyPr/>
        <a:lstStyle/>
        <a:p>
          <a:endParaRPr lang="en-US"/>
        </a:p>
      </dgm:t>
    </dgm:pt>
    <dgm:pt modelId="{0970D834-346A-44E0-9AD2-4BA501352D82}" type="sibTrans" cxnId="{1689E5BF-9312-4270-8230-9E1015043403}">
      <dgm:prSet/>
      <dgm:spPr/>
      <dgm:t>
        <a:bodyPr/>
        <a:lstStyle/>
        <a:p>
          <a:endParaRPr lang="en-US"/>
        </a:p>
      </dgm:t>
    </dgm:pt>
    <dgm:pt modelId="{4A628EB4-FC03-491F-9B8E-796437637539}">
      <dgm:prSet phldrT="[Text]"/>
      <dgm:spPr/>
      <dgm:t>
        <a:bodyPr/>
        <a:lstStyle/>
        <a:p>
          <a:r>
            <a:rPr lang="en-US" dirty="0" smtClean="0"/>
            <a:t>Restoration Cost Approach</a:t>
          </a:r>
          <a:endParaRPr lang="en-US" dirty="0"/>
        </a:p>
      </dgm:t>
    </dgm:pt>
    <dgm:pt modelId="{F8CD4B12-0D59-4543-A371-92CB3F828421}" type="parTrans" cxnId="{17A0811C-A914-4AAF-B2EE-A365A6EB838A}">
      <dgm:prSet/>
      <dgm:spPr/>
      <dgm:t>
        <a:bodyPr/>
        <a:lstStyle/>
        <a:p>
          <a:endParaRPr lang="en-US"/>
        </a:p>
      </dgm:t>
    </dgm:pt>
    <dgm:pt modelId="{FABDB58F-6D5B-4049-A572-359CD0543E9F}" type="sibTrans" cxnId="{17A0811C-A914-4AAF-B2EE-A365A6EB838A}">
      <dgm:prSet/>
      <dgm:spPr/>
      <dgm:t>
        <a:bodyPr/>
        <a:lstStyle/>
        <a:p>
          <a:endParaRPr lang="en-US"/>
        </a:p>
      </dgm:t>
    </dgm:pt>
    <dgm:pt modelId="{868EEBC6-6143-4B4E-AACE-1344F846AB70}" type="pres">
      <dgm:prSet presAssocID="{20697522-59B6-4DE1-9EB2-908CAA7EC845}" presName="cycle" presStyleCnt="0">
        <dgm:presLayoutVars>
          <dgm:chMax val="1"/>
          <dgm:dir val="rev"/>
          <dgm:animLvl val="ctr"/>
          <dgm:resizeHandles val="exact"/>
        </dgm:presLayoutVars>
      </dgm:prSet>
      <dgm:spPr/>
      <dgm:t>
        <a:bodyPr/>
        <a:lstStyle/>
        <a:p>
          <a:endParaRPr lang="en-US"/>
        </a:p>
      </dgm:t>
    </dgm:pt>
    <dgm:pt modelId="{B1B5D66D-DCFD-44D5-A602-D169AB397A87}" type="pres">
      <dgm:prSet presAssocID="{2F22C8A2-00C3-4FB7-8A18-124037F4ABBD}" presName="centerShape" presStyleLbl="node0" presStyleIdx="0" presStyleCnt="1" custFlipHor="1" custLinFactNeighborX="-283" custLinFactNeighborY="-45896"/>
      <dgm:spPr/>
      <dgm:t>
        <a:bodyPr/>
        <a:lstStyle/>
        <a:p>
          <a:endParaRPr lang="en-US"/>
        </a:p>
      </dgm:t>
    </dgm:pt>
    <dgm:pt modelId="{B325E0C5-E613-4059-AE93-24835E486786}" type="pres">
      <dgm:prSet presAssocID="{82ABAA42-68DA-4E19-AFA1-508E027A5D23}" presName="parTrans" presStyleLbl="bgSibTrans2D1" presStyleIdx="0" presStyleCnt="3"/>
      <dgm:spPr/>
      <dgm:t>
        <a:bodyPr/>
        <a:lstStyle/>
        <a:p>
          <a:endParaRPr lang="en-US"/>
        </a:p>
      </dgm:t>
    </dgm:pt>
    <dgm:pt modelId="{5AEF8CC3-1B8B-4FF0-9932-8F08ED4D8883}" type="pres">
      <dgm:prSet presAssocID="{CE1FE320-744D-4CD2-A56F-14BED457DEC1}" presName="node" presStyleLbl="node1" presStyleIdx="0" presStyleCnt="3" custRadScaleRad="110469" custRadScaleInc="6200">
        <dgm:presLayoutVars>
          <dgm:bulletEnabled val="1"/>
        </dgm:presLayoutVars>
      </dgm:prSet>
      <dgm:spPr/>
      <dgm:t>
        <a:bodyPr/>
        <a:lstStyle/>
        <a:p>
          <a:endParaRPr lang="en-US"/>
        </a:p>
      </dgm:t>
    </dgm:pt>
    <dgm:pt modelId="{C2E4370F-2D11-4710-A573-020E6210C4C1}" type="pres">
      <dgm:prSet presAssocID="{094C406E-0FB0-469A-9280-CBF07397F3ED}" presName="parTrans" presStyleLbl="bgSibTrans2D1" presStyleIdx="1" presStyleCnt="3"/>
      <dgm:spPr/>
      <dgm:t>
        <a:bodyPr/>
        <a:lstStyle/>
        <a:p>
          <a:endParaRPr lang="en-US"/>
        </a:p>
      </dgm:t>
    </dgm:pt>
    <dgm:pt modelId="{1FB5E2AA-709F-4E33-995F-C198828752E1}" type="pres">
      <dgm:prSet presAssocID="{2CC95902-7759-49E5-9CC1-6FC42889215A}" presName="node" presStyleLbl="node1" presStyleIdx="1" presStyleCnt="3" custRadScaleRad="2925" custRadScaleInc="173919">
        <dgm:presLayoutVars>
          <dgm:bulletEnabled val="1"/>
        </dgm:presLayoutVars>
      </dgm:prSet>
      <dgm:spPr/>
      <dgm:t>
        <a:bodyPr/>
        <a:lstStyle/>
        <a:p>
          <a:endParaRPr lang="en-US"/>
        </a:p>
      </dgm:t>
    </dgm:pt>
    <dgm:pt modelId="{F620B5E3-68D5-4FDD-95AF-9B907C931D34}" type="pres">
      <dgm:prSet presAssocID="{F8CD4B12-0D59-4543-A371-92CB3F828421}" presName="parTrans" presStyleLbl="bgSibTrans2D1" presStyleIdx="2" presStyleCnt="3"/>
      <dgm:spPr/>
      <dgm:t>
        <a:bodyPr/>
        <a:lstStyle/>
        <a:p>
          <a:endParaRPr lang="en-US"/>
        </a:p>
      </dgm:t>
    </dgm:pt>
    <dgm:pt modelId="{2A118160-B84D-430E-8C3F-9325DC5CF4E8}" type="pres">
      <dgm:prSet presAssocID="{4A628EB4-FC03-491F-9B8E-796437637539}" presName="node" presStyleLbl="node1" presStyleIdx="2" presStyleCnt="3" custRadScaleRad="111013" custRadScaleInc="-5435">
        <dgm:presLayoutVars>
          <dgm:bulletEnabled val="1"/>
        </dgm:presLayoutVars>
      </dgm:prSet>
      <dgm:spPr/>
      <dgm:t>
        <a:bodyPr/>
        <a:lstStyle/>
        <a:p>
          <a:endParaRPr lang="en-US"/>
        </a:p>
      </dgm:t>
    </dgm:pt>
  </dgm:ptLst>
  <dgm:cxnLst>
    <dgm:cxn modelId="{7C3D15A0-6916-489D-BCBB-7C27DECFF717}" srcId="{20697522-59B6-4DE1-9EB2-908CAA7EC845}" destId="{2F22C8A2-00C3-4FB7-8A18-124037F4ABBD}" srcOrd="0" destOrd="0" parTransId="{3FDBE946-56EB-4F75-994F-D05A0971A530}" sibTransId="{82004564-878A-4469-85B8-24FFFB4491AE}"/>
    <dgm:cxn modelId="{6CC0125F-CB3A-43B2-BAA8-9046CB684635}" type="presOf" srcId="{F8CD4B12-0D59-4543-A371-92CB3F828421}" destId="{F620B5E3-68D5-4FDD-95AF-9B907C931D34}" srcOrd="0" destOrd="0" presId="urn:microsoft.com/office/officeart/2005/8/layout/radial4"/>
    <dgm:cxn modelId="{1B5F442C-0A1B-42DE-BC6A-620F77AAC89A}" type="presOf" srcId="{094C406E-0FB0-469A-9280-CBF07397F3ED}" destId="{C2E4370F-2D11-4710-A573-020E6210C4C1}" srcOrd="0" destOrd="0" presId="urn:microsoft.com/office/officeart/2005/8/layout/radial4"/>
    <dgm:cxn modelId="{1689E5BF-9312-4270-8230-9E1015043403}" srcId="{2F22C8A2-00C3-4FB7-8A18-124037F4ABBD}" destId="{2CC95902-7759-49E5-9CC1-6FC42889215A}" srcOrd="1" destOrd="0" parTransId="{094C406E-0FB0-469A-9280-CBF07397F3ED}" sibTransId="{0970D834-346A-44E0-9AD2-4BA501352D82}"/>
    <dgm:cxn modelId="{4C14485D-1AD4-4C87-97DC-35F3C92C0307}" type="presOf" srcId="{CE1FE320-744D-4CD2-A56F-14BED457DEC1}" destId="{5AEF8CC3-1B8B-4FF0-9932-8F08ED4D8883}" srcOrd="0" destOrd="0" presId="urn:microsoft.com/office/officeart/2005/8/layout/radial4"/>
    <dgm:cxn modelId="{54C0E5DA-A934-4D1C-AAC1-53C4BE476D81}" type="presOf" srcId="{20697522-59B6-4DE1-9EB2-908CAA7EC845}" destId="{868EEBC6-6143-4B4E-AACE-1344F846AB70}" srcOrd="0" destOrd="0" presId="urn:microsoft.com/office/officeart/2005/8/layout/radial4"/>
    <dgm:cxn modelId="{17A0811C-A914-4AAF-B2EE-A365A6EB838A}" srcId="{2F22C8A2-00C3-4FB7-8A18-124037F4ABBD}" destId="{4A628EB4-FC03-491F-9B8E-796437637539}" srcOrd="2" destOrd="0" parTransId="{F8CD4B12-0D59-4543-A371-92CB3F828421}" sibTransId="{FABDB58F-6D5B-4049-A572-359CD0543E9F}"/>
    <dgm:cxn modelId="{ED0F3E19-D9BF-4D2E-8F1E-D9D3828182E4}" type="presOf" srcId="{2F22C8A2-00C3-4FB7-8A18-124037F4ABBD}" destId="{B1B5D66D-DCFD-44D5-A602-D169AB397A87}" srcOrd="0" destOrd="0" presId="urn:microsoft.com/office/officeart/2005/8/layout/radial4"/>
    <dgm:cxn modelId="{43AE0663-41F4-4EF2-B961-07E2CC6C4B26}" type="presOf" srcId="{82ABAA42-68DA-4E19-AFA1-508E027A5D23}" destId="{B325E0C5-E613-4059-AE93-24835E486786}" srcOrd="0" destOrd="0" presId="urn:microsoft.com/office/officeart/2005/8/layout/radial4"/>
    <dgm:cxn modelId="{877F8645-980E-426D-8168-6E2AA94DC5FD}" srcId="{2F22C8A2-00C3-4FB7-8A18-124037F4ABBD}" destId="{CE1FE320-744D-4CD2-A56F-14BED457DEC1}" srcOrd="0" destOrd="0" parTransId="{82ABAA42-68DA-4E19-AFA1-508E027A5D23}" sibTransId="{F14219F1-371F-41D4-BCFE-14859D569EAC}"/>
    <dgm:cxn modelId="{60EAD1AF-8C16-430D-B03B-C4435780271C}" type="presOf" srcId="{4A628EB4-FC03-491F-9B8E-796437637539}" destId="{2A118160-B84D-430E-8C3F-9325DC5CF4E8}" srcOrd="0" destOrd="0" presId="urn:microsoft.com/office/officeart/2005/8/layout/radial4"/>
    <dgm:cxn modelId="{A6D9290E-0525-4DD9-877B-F4747D69CC5D}" type="presOf" srcId="{2CC95902-7759-49E5-9CC1-6FC42889215A}" destId="{1FB5E2AA-709F-4E33-995F-C198828752E1}" srcOrd="0" destOrd="0" presId="urn:microsoft.com/office/officeart/2005/8/layout/radial4"/>
    <dgm:cxn modelId="{3E4D40BF-49CF-4381-A488-705CBFEE6687}" type="presParOf" srcId="{868EEBC6-6143-4B4E-AACE-1344F846AB70}" destId="{B1B5D66D-DCFD-44D5-A602-D169AB397A87}" srcOrd="0" destOrd="0" presId="urn:microsoft.com/office/officeart/2005/8/layout/radial4"/>
    <dgm:cxn modelId="{C5029F86-391D-4299-A5F3-7D38D6B2CAFC}" type="presParOf" srcId="{868EEBC6-6143-4B4E-AACE-1344F846AB70}" destId="{B325E0C5-E613-4059-AE93-24835E486786}" srcOrd="1" destOrd="0" presId="urn:microsoft.com/office/officeart/2005/8/layout/radial4"/>
    <dgm:cxn modelId="{F68B5F15-31A8-470F-AC30-8458181CE440}" type="presParOf" srcId="{868EEBC6-6143-4B4E-AACE-1344F846AB70}" destId="{5AEF8CC3-1B8B-4FF0-9932-8F08ED4D8883}" srcOrd="2" destOrd="0" presId="urn:microsoft.com/office/officeart/2005/8/layout/radial4"/>
    <dgm:cxn modelId="{D56CC0BD-023F-4EED-A3FE-69835CA3FDE8}" type="presParOf" srcId="{868EEBC6-6143-4B4E-AACE-1344F846AB70}" destId="{C2E4370F-2D11-4710-A573-020E6210C4C1}" srcOrd="3" destOrd="0" presId="urn:microsoft.com/office/officeart/2005/8/layout/radial4"/>
    <dgm:cxn modelId="{664AFFC0-6E8C-4442-B8BD-25CCF1DF2EDC}" type="presParOf" srcId="{868EEBC6-6143-4B4E-AACE-1344F846AB70}" destId="{1FB5E2AA-709F-4E33-995F-C198828752E1}" srcOrd="4" destOrd="0" presId="urn:microsoft.com/office/officeart/2005/8/layout/radial4"/>
    <dgm:cxn modelId="{382AE0CF-308E-4065-9514-9938AA9F752B}" type="presParOf" srcId="{868EEBC6-6143-4B4E-AACE-1344F846AB70}" destId="{F620B5E3-68D5-4FDD-95AF-9B907C931D34}" srcOrd="5" destOrd="0" presId="urn:microsoft.com/office/officeart/2005/8/layout/radial4"/>
    <dgm:cxn modelId="{362D5AC7-E7F0-45A3-8944-A76FF739A780}" type="presParOf" srcId="{868EEBC6-6143-4B4E-AACE-1344F846AB70}" destId="{2A118160-B84D-430E-8C3F-9325DC5CF4E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10F159-37AB-4BEC-9521-7B7E6CB8E5CD}" type="doc">
      <dgm:prSet loTypeId="urn:microsoft.com/office/officeart/2005/8/layout/matrix1" loCatId="matrix" qsTypeId="urn:microsoft.com/office/officeart/2005/8/quickstyle/simple1" qsCatId="simple" csTypeId="urn:microsoft.com/office/officeart/2005/8/colors/accent4_3" csCatId="accent4" phldr="1"/>
      <dgm:spPr/>
      <dgm:t>
        <a:bodyPr/>
        <a:lstStyle/>
        <a:p>
          <a:endParaRPr lang="en-US"/>
        </a:p>
      </dgm:t>
    </dgm:pt>
    <dgm:pt modelId="{E4CEB6F2-68A5-4ADA-B06B-A9A6CF0056B5}">
      <dgm:prSet phldrT="[Text]"/>
      <dgm:spPr/>
      <dgm:t>
        <a:bodyPr/>
        <a:lstStyle/>
        <a:p>
          <a:r>
            <a:rPr lang="en-US" dirty="0" smtClean="0"/>
            <a:t>Capital Projects Funds</a:t>
          </a:r>
          <a:endParaRPr lang="en-US" dirty="0"/>
        </a:p>
      </dgm:t>
    </dgm:pt>
    <dgm:pt modelId="{75B68FEE-ADDC-4843-A51C-B5DBC185FCD7}" type="parTrans" cxnId="{CC574188-829E-4198-8D05-391C17354369}">
      <dgm:prSet/>
      <dgm:spPr/>
      <dgm:t>
        <a:bodyPr/>
        <a:lstStyle/>
        <a:p>
          <a:endParaRPr lang="en-US"/>
        </a:p>
      </dgm:t>
    </dgm:pt>
    <dgm:pt modelId="{75245C4A-BAA8-4A05-A75D-1DF21B78FEB8}" type="sibTrans" cxnId="{CC574188-829E-4198-8D05-391C17354369}">
      <dgm:prSet/>
      <dgm:spPr/>
      <dgm:t>
        <a:bodyPr/>
        <a:lstStyle/>
        <a:p>
          <a:endParaRPr lang="en-US"/>
        </a:p>
      </dgm:t>
    </dgm:pt>
    <dgm:pt modelId="{6A9EB1DE-DFFA-4BEC-B52F-679D0B435E93}">
      <dgm:prSet phldrT="[Text]"/>
      <dgm:spPr/>
      <dgm:t>
        <a:bodyPr/>
        <a:lstStyle/>
        <a:p>
          <a:r>
            <a:rPr lang="en-US" dirty="0" smtClean="0"/>
            <a:t>Continue to exist until the project is completed</a:t>
          </a:r>
          <a:endParaRPr lang="en-US" dirty="0"/>
        </a:p>
      </dgm:t>
    </dgm:pt>
    <dgm:pt modelId="{6388D2DE-1082-4DFB-BC74-F2F2BC766DE5}" type="parTrans" cxnId="{079E407E-52A4-49D2-891F-81373BD89990}">
      <dgm:prSet/>
      <dgm:spPr/>
      <dgm:t>
        <a:bodyPr/>
        <a:lstStyle/>
        <a:p>
          <a:endParaRPr lang="en-US"/>
        </a:p>
      </dgm:t>
    </dgm:pt>
    <dgm:pt modelId="{CFDC08FE-5802-4C96-A157-AFBF39E97B24}" type="sibTrans" cxnId="{079E407E-52A4-49D2-891F-81373BD89990}">
      <dgm:prSet/>
      <dgm:spPr/>
      <dgm:t>
        <a:bodyPr/>
        <a:lstStyle/>
        <a:p>
          <a:endParaRPr lang="en-US"/>
        </a:p>
      </dgm:t>
    </dgm:pt>
    <dgm:pt modelId="{921795BB-6878-4179-91CD-2A710979DCF2}">
      <dgm:prSet phldrT="[Text]"/>
      <dgm:spPr/>
      <dgm:t>
        <a:bodyPr/>
        <a:lstStyle/>
        <a:p>
          <a:r>
            <a:rPr lang="en-US" dirty="0" smtClean="0"/>
            <a:t>Do not record any debt incurred to finance the project</a:t>
          </a:r>
          <a:endParaRPr lang="en-US" dirty="0"/>
        </a:p>
      </dgm:t>
    </dgm:pt>
    <dgm:pt modelId="{F472215D-E85B-47FF-8643-A97E3ADE9B8D}" type="parTrans" cxnId="{D6F3972C-0A80-4655-A93E-F7CD800F11D2}">
      <dgm:prSet/>
      <dgm:spPr/>
      <dgm:t>
        <a:bodyPr/>
        <a:lstStyle/>
        <a:p>
          <a:endParaRPr lang="en-US"/>
        </a:p>
      </dgm:t>
    </dgm:pt>
    <dgm:pt modelId="{7224DC6F-47D2-4C08-B3BF-DFE4BBD4A851}" type="sibTrans" cxnId="{D6F3972C-0A80-4655-A93E-F7CD800F11D2}">
      <dgm:prSet/>
      <dgm:spPr/>
      <dgm:t>
        <a:bodyPr/>
        <a:lstStyle/>
        <a:p>
          <a:endParaRPr lang="en-US"/>
        </a:p>
      </dgm:t>
    </dgm:pt>
    <dgm:pt modelId="{6E8BBCD5-8D5D-48E6-84A0-B2E4B5E6B227}">
      <dgm:prSet phldrT="[Text]"/>
      <dgm:spPr/>
      <dgm:t>
        <a:bodyPr/>
        <a:lstStyle/>
        <a:p>
          <a:r>
            <a:rPr lang="en-US" dirty="0" smtClean="0"/>
            <a:t>No need for appropriations or estimated revenues, but use of encumbrances is recommended</a:t>
          </a:r>
          <a:endParaRPr lang="en-US" dirty="0"/>
        </a:p>
      </dgm:t>
    </dgm:pt>
    <dgm:pt modelId="{75D8F555-711A-4539-8E9D-31AD86DE1F24}" type="parTrans" cxnId="{6937E417-8E3C-41FE-AFFA-5CE3225AAE52}">
      <dgm:prSet/>
      <dgm:spPr/>
      <dgm:t>
        <a:bodyPr/>
        <a:lstStyle/>
        <a:p>
          <a:endParaRPr lang="en-US"/>
        </a:p>
      </dgm:t>
    </dgm:pt>
    <dgm:pt modelId="{3C0E6531-22C9-48AE-B5C8-4C4FA6633D97}" type="sibTrans" cxnId="{6937E417-8E3C-41FE-AFFA-5CE3225AAE52}">
      <dgm:prSet/>
      <dgm:spPr/>
      <dgm:t>
        <a:bodyPr/>
        <a:lstStyle/>
        <a:p>
          <a:endParaRPr lang="en-US"/>
        </a:p>
      </dgm:t>
    </dgm:pt>
    <dgm:pt modelId="{DE2D1ED5-5D7F-438F-8470-0751BECD0A85}">
      <dgm:prSet/>
      <dgm:spPr/>
      <dgm:t>
        <a:bodyPr/>
        <a:lstStyle/>
        <a:p>
          <a:r>
            <a:rPr lang="en-US" dirty="0" smtClean="0"/>
            <a:t>Ensure revenues and other financing sources dedicated to a certain purpose are used for that purpose and no other</a:t>
          </a:r>
          <a:endParaRPr lang="en-US" dirty="0"/>
        </a:p>
      </dgm:t>
    </dgm:pt>
    <dgm:pt modelId="{7D4D84D3-59DE-477F-BA89-0D264E995FF7}" type="parTrans" cxnId="{1D29BDD9-E8BC-4DD3-894F-5374FD74B547}">
      <dgm:prSet/>
      <dgm:spPr/>
      <dgm:t>
        <a:bodyPr/>
        <a:lstStyle/>
        <a:p>
          <a:endParaRPr lang="en-US"/>
        </a:p>
      </dgm:t>
    </dgm:pt>
    <dgm:pt modelId="{77B6D276-F5BD-46F8-AF78-033958C32454}" type="sibTrans" cxnId="{1D29BDD9-E8BC-4DD3-894F-5374FD74B547}">
      <dgm:prSet/>
      <dgm:spPr/>
      <dgm:t>
        <a:bodyPr/>
        <a:lstStyle/>
        <a:p>
          <a:endParaRPr lang="en-US"/>
        </a:p>
      </dgm:t>
    </dgm:pt>
    <dgm:pt modelId="{A9C98AB5-6518-4B5C-8937-192D5877A5BB}" type="pres">
      <dgm:prSet presAssocID="{3710F159-37AB-4BEC-9521-7B7E6CB8E5CD}" presName="diagram" presStyleCnt="0">
        <dgm:presLayoutVars>
          <dgm:chMax val="1"/>
          <dgm:dir/>
          <dgm:animLvl val="ctr"/>
          <dgm:resizeHandles val="exact"/>
        </dgm:presLayoutVars>
      </dgm:prSet>
      <dgm:spPr/>
      <dgm:t>
        <a:bodyPr/>
        <a:lstStyle/>
        <a:p>
          <a:endParaRPr lang="en-US"/>
        </a:p>
      </dgm:t>
    </dgm:pt>
    <dgm:pt modelId="{3DF7BA5D-25B3-459D-B0E8-2961F400D461}" type="pres">
      <dgm:prSet presAssocID="{3710F159-37AB-4BEC-9521-7B7E6CB8E5CD}" presName="matrix" presStyleCnt="0"/>
      <dgm:spPr/>
    </dgm:pt>
    <dgm:pt modelId="{4E239F10-B8E9-4B3D-B8F7-A7AD9BE333A4}" type="pres">
      <dgm:prSet presAssocID="{3710F159-37AB-4BEC-9521-7B7E6CB8E5CD}" presName="tile1" presStyleLbl="node1" presStyleIdx="0" presStyleCnt="4"/>
      <dgm:spPr/>
      <dgm:t>
        <a:bodyPr/>
        <a:lstStyle/>
        <a:p>
          <a:endParaRPr lang="en-US"/>
        </a:p>
      </dgm:t>
    </dgm:pt>
    <dgm:pt modelId="{9C29A957-F51B-4AD8-B7A3-BD6820915F1C}" type="pres">
      <dgm:prSet presAssocID="{3710F159-37AB-4BEC-9521-7B7E6CB8E5CD}" presName="tile1text" presStyleLbl="node1" presStyleIdx="0" presStyleCnt="4">
        <dgm:presLayoutVars>
          <dgm:chMax val="0"/>
          <dgm:chPref val="0"/>
          <dgm:bulletEnabled val="1"/>
        </dgm:presLayoutVars>
      </dgm:prSet>
      <dgm:spPr/>
      <dgm:t>
        <a:bodyPr/>
        <a:lstStyle/>
        <a:p>
          <a:endParaRPr lang="en-US"/>
        </a:p>
      </dgm:t>
    </dgm:pt>
    <dgm:pt modelId="{88DCF1FC-BB89-4D07-B583-A11F8B04C6E8}" type="pres">
      <dgm:prSet presAssocID="{3710F159-37AB-4BEC-9521-7B7E6CB8E5CD}" presName="tile2" presStyleLbl="node1" presStyleIdx="1" presStyleCnt="4"/>
      <dgm:spPr/>
      <dgm:t>
        <a:bodyPr/>
        <a:lstStyle/>
        <a:p>
          <a:endParaRPr lang="en-US"/>
        </a:p>
      </dgm:t>
    </dgm:pt>
    <dgm:pt modelId="{50EE21E5-CD7B-4214-A427-6ECFA976D96C}" type="pres">
      <dgm:prSet presAssocID="{3710F159-37AB-4BEC-9521-7B7E6CB8E5CD}" presName="tile2text" presStyleLbl="node1" presStyleIdx="1" presStyleCnt="4">
        <dgm:presLayoutVars>
          <dgm:chMax val="0"/>
          <dgm:chPref val="0"/>
          <dgm:bulletEnabled val="1"/>
        </dgm:presLayoutVars>
      </dgm:prSet>
      <dgm:spPr/>
      <dgm:t>
        <a:bodyPr/>
        <a:lstStyle/>
        <a:p>
          <a:endParaRPr lang="en-US"/>
        </a:p>
      </dgm:t>
    </dgm:pt>
    <dgm:pt modelId="{D934F5F7-69F6-4879-A4CF-E8E9AC44A588}" type="pres">
      <dgm:prSet presAssocID="{3710F159-37AB-4BEC-9521-7B7E6CB8E5CD}" presName="tile3" presStyleLbl="node1" presStyleIdx="2" presStyleCnt="4" custLinFactNeighborX="-875" custLinFactNeighborY="777"/>
      <dgm:spPr/>
      <dgm:t>
        <a:bodyPr/>
        <a:lstStyle/>
        <a:p>
          <a:endParaRPr lang="en-US"/>
        </a:p>
      </dgm:t>
    </dgm:pt>
    <dgm:pt modelId="{F222B77D-9554-479C-9F42-589A818FD20D}" type="pres">
      <dgm:prSet presAssocID="{3710F159-37AB-4BEC-9521-7B7E6CB8E5CD}" presName="tile3text" presStyleLbl="node1" presStyleIdx="2" presStyleCnt="4">
        <dgm:presLayoutVars>
          <dgm:chMax val="0"/>
          <dgm:chPref val="0"/>
          <dgm:bulletEnabled val="1"/>
        </dgm:presLayoutVars>
      </dgm:prSet>
      <dgm:spPr/>
      <dgm:t>
        <a:bodyPr/>
        <a:lstStyle/>
        <a:p>
          <a:endParaRPr lang="en-US"/>
        </a:p>
      </dgm:t>
    </dgm:pt>
    <dgm:pt modelId="{D93741AA-EB2F-4376-B9F2-19E4D3BA2680}" type="pres">
      <dgm:prSet presAssocID="{3710F159-37AB-4BEC-9521-7B7E6CB8E5CD}" presName="tile4" presStyleLbl="node1" presStyleIdx="3" presStyleCnt="4"/>
      <dgm:spPr/>
      <dgm:t>
        <a:bodyPr/>
        <a:lstStyle/>
        <a:p>
          <a:endParaRPr lang="en-US"/>
        </a:p>
      </dgm:t>
    </dgm:pt>
    <dgm:pt modelId="{55123DCD-B359-46F7-85EB-567BBAA7A82B}" type="pres">
      <dgm:prSet presAssocID="{3710F159-37AB-4BEC-9521-7B7E6CB8E5CD}" presName="tile4text" presStyleLbl="node1" presStyleIdx="3" presStyleCnt="4">
        <dgm:presLayoutVars>
          <dgm:chMax val="0"/>
          <dgm:chPref val="0"/>
          <dgm:bulletEnabled val="1"/>
        </dgm:presLayoutVars>
      </dgm:prSet>
      <dgm:spPr/>
      <dgm:t>
        <a:bodyPr/>
        <a:lstStyle/>
        <a:p>
          <a:endParaRPr lang="en-US"/>
        </a:p>
      </dgm:t>
    </dgm:pt>
    <dgm:pt modelId="{B7A7CD43-704B-4B93-B86D-5642ED41466E}" type="pres">
      <dgm:prSet presAssocID="{3710F159-37AB-4BEC-9521-7B7E6CB8E5CD}" presName="centerTile" presStyleLbl="fgShp" presStyleIdx="0" presStyleCnt="1">
        <dgm:presLayoutVars>
          <dgm:chMax val="0"/>
          <dgm:chPref val="0"/>
        </dgm:presLayoutVars>
      </dgm:prSet>
      <dgm:spPr/>
      <dgm:t>
        <a:bodyPr/>
        <a:lstStyle/>
        <a:p>
          <a:endParaRPr lang="en-US"/>
        </a:p>
      </dgm:t>
    </dgm:pt>
  </dgm:ptLst>
  <dgm:cxnLst>
    <dgm:cxn modelId="{D6F3972C-0A80-4655-A93E-F7CD800F11D2}" srcId="{E4CEB6F2-68A5-4ADA-B06B-A9A6CF0056B5}" destId="{921795BB-6878-4179-91CD-2A710979DCF2}" srcOrd="2" destOrd="0" parTransId="{F472215D-E85B-47FF-8643-A97E3ADE9B8D}" sibTransId="{7224DC6F-47D2-4C08-B3BF-DFE4BBD4A851}"/>
    <dgm:cxn modelId="{93BD9D63-8AF0-4635-BFFA-75BA47E2F0EA}" type="presOf" srcId="{DE2D1ED5-5D7F-438F-8470-0751BECD0A85}" destId="{4E239F10-B8E9-4B3D-B8F7-A7AD9BE333A4}" srcOrd="0" destOrd="0" presId="urn:microsoft.com/office/officeart/2005/8/layout/matrix1"/>
    <dgm:cxn modelId="{1C3B824C-89D2-424F-B6A2-C793BE88F542}" type="presOf" srcId="{3710F159-37AB-4BEC-9521-7B7E6CB8E5CD}" destId="{A9C98AB5-6518-4B5C-8937-192D5877A5BB}" srcOrd="0" destOrd="0" presId="urn:microsoft.com/office/officeart/2005/8/layout/matrix1"/>
    <dgm:cxn modelId="{F4A0144F-4D6E-44E9-8967-279FBEF54525}" type="presOf" srcId="{E4CEB6F2-68A5-4ADA-B06B-A9A6CF0056B5}" destId="{B7A7CD43-704B-4B93-B86D-5642ED41466E}" srcOrd="0" destOrd="0" presId="urn:microsoft.com/office/officeart/2005/8/layout/matrix1"/>
    <dgm:cxn modelId="{604D9ED9-BF6E-4345-9645-E9671DE70E7C}" type="presOf" srcId="{921795BB-6878-4179-91CD-2A710979DCF2}" destId="{D934F5F7-69F6-4879-A4CF-E8E9AC44A588}" srcOrd="0" destOrd="0" presId="urn:microsoft.com/office/officeart/2005/8/layout/matrix1"/>
    <dgm:cxn modelId="{CC574188-829E-4198-8D05-391C17354369}" srcId="{3710F159-37AB-4BEC-9521-7B7E6CB8E5CD}" destId="{E4CEB6F2-68A5-4ADA-B06B-A9A6CF0056B5}" srcOrd="0" destOrd="0" parTransId="{75B68FEE-ADDC-4843-A51C-B5DBC185FCD7}" sibTransId="{75245C4A-BAA8-4A05-A75D-1DF21B78FEB8}"/>
    <dgm:cxn modelId="{6937E417-8E3C-41FE-AFFA-5CE3225AAE52}" srcId="{E4CEB6F2-68A5-4ADA-B06B-A9A6CF0056B5}" destId="{6E8BBCD5-8D5D-48E6-84A0-B2E4B5E6B227}" srcOrd="3" destOrd="0" parTransId="{75D8F555-711A-4539-8E9D-31AD86DE1F24}" sibTransId="{3C0E6531-22C9-48AE-B5C8-4C4FA6633D97}"/>
    <dgm:cxn modelId="{3084C6FB-05CE-4D67-B978-A171A19733B9}" type="presOf" srcId="{921795BB-6878-4179-91CD-2A710979DCF2}" destId="{F222B77D-9554-479C-9F42-589A818FD20D}" srcOrd="1" destOrd="0" presId="urn:microsoft.com/office/officeart/2005/8/layout/matrix1"/>
    <dgm:cxn modelId="{0D12CE9C-AED5-4DE0-AA5D-0E093FE6AE8F}" type="presOf" srcId="{6E8BBCD5-8D5D-48E6-84A0-B2E4B5E6B227}" destId="{55123DCD-B359-46F7-85EB-567BBAA7A82B}" srcOrd="1" destOrd="0" presId="urn:microsoft.com/office/officeart/2005/8/layout/matrix1"/>
    <dgm:cxn modelId="{079E407E-52A4-49D2-891F-81373BD89990}" srcId="{E4CEB6F2-68A5-4ADA-B06B-A9A6CF0056B5}" destId="{6A9EB1DE-DFFA-4BEC-B52F-679D0B435E93}" srcOrd="1" destOrd="0" parTransId="{6388D2DE-1082-4DFB-BC74-F2F2BC766DE5}" sibTransId="{CFDC08FE-5802-4C96-A157-AFBF39E97B24}"/>
    <dgm:cxn modelId="{87257606-902B-481B-A725-7974EB6E2497}" type="presOf" srcId="{6E8BBCD5-8D5D-48E6-84A0-B2E4B5E6B227}" destId="{D93741AA-EB2F-4376-B9F2-19E4D3BA2680}" srcOrd="0" destOrd="0" presId="urn:microsoft.com/office/officeart/2005/8/layout/matrix1"/>
    <dgm:cxn modelId="{1D29BDD9-E8BC-4DD3-894F-5374FD74B547}" srcId="{E4CEB6F2-68A5-4ADA-B06B-A9A6CF0056B5}" destId="{DE2D1ED5-5D7F-438F-8470-0751BECD0A85}" srcOrd="0" destOrd="0" parTransId="{7D4D84D3-59DE-477F-BA89-0D264E995FF7}" sibTransId="{77B6D276-F5BD-46F8-AF78-033958C32454}"/>
    <dgm:cxn modelId="{8D754042-8E21-4F7D-9D60-B858FE23B421}" type="presOf" srcId="{6A9EB1DE-DFFA-4BEC-B52F-679D0B435E93}" destId="{50EE21E5-CD7B-4214-A427-6ECFA976D96C}" srcOrd="1" destOrd="0" presId="urn:microsoft.com/office/officeart/2005/8/layout/matrix1"/>
    <dgm:cxn modelId="{225F84F9-5161-4B94-B68B-84AFAD52F0A5}" type="presOf" srcId="{6A9EB1DE-DFFA-4BEC-B52F-679D0B435E93}" destId="{88DCF1FC-BB89-4D07-B583-A11F8B04C6E8}" srcOrd="0" destOrd="0" presId="urn:microsoft.com/office/officeart/2005/8/layout/matrix1"/>
    <dgm:cxn modelId="{4B356D03-AD07-41C4-9918-08D8089F2191}" type="presOf" srcId="{DE2D1ED5-5D7F-438F-8470-0751BECD0A85}" destId="{9C29A957-F51B-4AD8-B7A3-BD6820915F1C}" srcOrd="1" destOrd="0" presId="urn:microsoft.com/office/officeart/2005/8/layout/matrix1"/>
    <dgm:cxn modelId="{5145FD1C-B5B5-4211-BD01-DCE1A1BC83C5}" type="presParOf" srcId="{A9C98AB5-6518-4B5C-8937-192D5877A5BB}" destId="{3DF7BA5D-25B3-459D-B0E8-2961F400D461}" srcOrd="0" destOrd="0" presId="urn:microsoft.com/office/officeart/2005/8/layout/matrix1"/>
    <dgm:cxn modelId="{825F4F39-6C7C-4572-8302-0AD909E2A1F6}" type="presParOf" srcId="{3DF7BA5D-25B3-459D-B0E8-2961F400D461}" destId="{4E239F10-B8E9-4B3D-B8F7-A7AD9BE333A4}" srcOrd="0" destOrd="0" presId="urn:microsoft.com/office/officeart/2005/8/layout/matrix1"/>
    <dgm:cxn modelId="{123548FB-91FC-45A5-9D70-208683A7E90B}" type="presParOf" srcId="{3DF7BA5D-25B3-459D-B0E8-2961F400D461}" destId="{9C29A957-F51B-4AD8-B7A3-BD6820915F1C}" srcOrd="1" destOrd="0" presId="urn:microsoft.com/office/officeart/2005/8/layout/matrix1"/>
    <dgm:cxn modelId="{1D4319FA-5E89-4D03-A599-CF0C37132BE6}" type="presParOf" srcId="{3DF7BA5D-25B3-459D-B0E8-2961F400D461}" destId="{88DCF1FC-BB89-4D07-B583-A11F8B04C6E8}" srcOrd="2" destOrd="0" presId="urn:microsoft.com/office/officeart/2005/8/layout/matrix1"/>
    <dgm:cxn modelId="{6DFBF515-04A4-404C-838E-A82AD3ECADC3}" type="presParOf" srcId="{3DF7BA5D-25B3-459D-B0E8-2961F400D461}" destId="{50EE21E5-CD7B-4214-A427-6ECFA976D96C}" srcOrd="3" destOrd="0" presId="urn:microsoft.com/office/officeart/2005/8/layout/matrix1"/>
    <dgm:cxn modelId="{0672E302-62C3-45EE-88F7-654BEB741FD2}" type="presParOf" srcId="{3DF7BA5D-25B3-459D-B0E8-2961F400D461}" destId="{D934F5F7-69F6-4879-A4CF-E8E9AC44A588}" srcOrd="4" destOrd="0" presId="urn:microsoft.com/office/officeart/2005/8/layout/matrix1"/>
    <dgm:cxn modelId="{287FC2EB-F847-4435-8F04-744A798C1D4E}" type="presParOf" srcId="{3DF7BA5D-25B3-459D-B0E8-2961F400D461}" destId="{F222B77D-9554-479C-9F42-589A818FD20D}" srcOrd="5" destOrd="0" presId="urn:microsoft.com/office/officeart/2005/8/layout/matrix1"/>
    <dgm:cxn modelId="{C309F747-63DE-41D0-9A17-79011FE6C645}" type="presParOf" srcId="{3DF7BA5D-25B3-459D-B0E8-2961F400D461}" destId="{D93741AA-EB2F-4376-B9F2-19E4D3BA2680}" srcOrd="6" destOrd="0" presId="urn:microsoft.com/office/officeart/2005/8/layout/matrix1"/>
    <dgm:cxn modelId="{8AAEBAE0-7F59-4AD9-B9B2-05C72A33FED5}" type="presParOf" srcId="{3DF7BA5D-25B3-459D-B0E8-2961F400D461}" destId="{55123DCD-B359-46F7-85EB-567BBAA7A82B}" srcOrd="7" destOrd="0" presId="urn:microsoft.com/office/officeart/2005/8/layout/matrix1"/>
    <dgm:cxn modelId="{9317C652-21A7-406A-8701-1FEDBCEE9F79}" type="presParOf" srcId="{A9C98AB5-6518-4B5C-8937-192D5877A5BB}" destId="{B7A7CD43-704B-4B93-B86D-5642ED41466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EB3D31-43B4-4A02-B269-386F2A03F07B}"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n-US"/>
        </a:p>
      </dgm:t>
    </dgm:pt>
    <dgm:pt modelId="{B31F8F88-9C9C-43D1-AD31-62101ABEE8B0}">
      <dgm:prSet phldrT="[Text]"/>
      <dgm:spPr/>
      <dgm:t>
        <a:bodyPr/>
        <a:lstStyle/>
        <a:p>
          <a:r>
            <a:rPr lang="en-US" dirty="0" smtClean="0">
              <a:solidFill>
                <a:schemeClr val="tx1">
                  <a:lumMod val="65000"/>
                  <a:lumOff val="35000"/>
                </a:schemeClr>
              </a:solidFill>
            </a:rPr>
            <a:t>Government issues bonds, typically selling the entire issue to an underwriter who sells the bonds to individuals or institutions.</a:t>
          </a:r>
          <a:endParaRPr lang="en-US" dirty="0">
            <a:solidFill>
              <a:schemeClr val="tx1">
                <a:lumMod val="65000"/>
                <a:lumOff val="35000"/>
              </a:schemeClr>
            </a:solidFill>
          </a:endParaRPr>
        </a:p>
      </dgm:t>
    </dgm:pt>
    <dgm:pt modelId="{FE7A3E58-6DE5-4A30-9473-57E03368E42A}" type="parTrans" cxnId="{7A5423DA-B011-465B-8143-08568B5B6F80}">
      <dgm:prSet/>
      <dgm:spPr/>
      <dgm:t>
        <a:bodyPr/>
        <a:lstStyle/>
        <a:p>
          <a:endParaRPr lang="en-US"/>
        </a:p>
      </dgm:t>
    </dgm:pt>
    <dgm:pt modelId="{33138C6B-C88D-439A-B134-9F5280702943}" type="sibTrans" cxnId="{7A5423DA-B011-465B-8143-08568B5B6F80}">
      <dgm:prSet/>
      <dgm:spPr/>
      <dgm:t>
        <a:bodyPr/>
        <a:lstStyle/>
        <a:p>
          <a:endParaRPr lang="en-US" dirty="0"/>
        </a:p>
      </dgm:t>
    </dgm:pt>
    <dgm:pt modelId="{4DF36972-B00C-45A0-8859-FA8CD5CDC68D}">
      <dgm:prSet phldrT="[Text]"/>
      <dgm:spPr/>
      <dgm:t>
        <a:bodyPr/>
        <a:lstStyle/>
        <a:p>
          <a:r>
            <a:rPr lang="en-US" dirty="0" smtClean="0">
              <a:solidFill>
                <a:schemeClr val="tx1">
                  <a:lumMod val="65000"/>
                  <a:lumOff val="35000"/>
                </a:schemeClr>
              </a:solidFill>
            </a:rPr>
            <a:t>Bonds may be sold at a premium, and if not prohibited, may also be sold at a discount. If sold between interest payment dates, purchasers also pay accrued interest.</a:t>
          </a:r>
          <a:endParaRPr lang="en-US" dirty="0">
            <a:solidFill>
              <a:schemeClr val="tx1">
                <a:lumMod val="65000"/>
                <a:lumOff val="35000"/>
              </a:schemeClr>
            </a:solidFill>
          </a:endParaRPr>
        </a:p>
      </dgm:t>
    </dgm:pt>
    <dgm:pt modelId="{42FAFA75-B7BC-45B2-9676-6BF63C14F20F}" type="parTrans" cxnId="{6AD55465-4FF4-4732-9A71-D7167DA54E95}">
      <dgm:prSet/>
      <dgm:spPr/>
      <dgm:t>
        <a:bodyPr/>
        <a:lstStyle/>
        <a:p>
          <a:endParaRPr lang="en-US"/>
        </a:p>
      </dgm:t>
    </dgm:pt>
    <dgm:pt modelId="{F0B11764-B62A-435A-9A2A-F3DCD62829A2}" type="sibTrans" cxnId="{6AD55465-4FF4-4732-9A71-D7167DA54E95}">
      <dgm:prSet/>
      <dgm:spPr/>
      <dgm:t>
        <a:bodyPr/>
        <a:lstStyle/>
        <a:p>
          <a:endParaRPr lang="en-US" dirty="0"/>
        </a:p>
      </dgm:t>
    </dgm:pt>
    <dgm:pt modelId="{D81EF864-6932-4ACA-BE36-2BF37E645F01}">
      <dgm:prSet phldrT="[Text]"/>
      <dgm:spPr/>
      <dgm:t>
        <a:bodyPr/>
        <a:lstStyle/>
        <a:p>
          <a:r>
            <a:rPr lang="en-US" dirty="0" smtClean="0">
              <a:solidFill>
                <a:schemeClr val="tx1">
                  <a:lumMod val="65000"/>
                  <a:lumOff val="35000"/>
                </a:schemeClr>
              </a:solidFill>
            </a:rPr>
            <a:t>Proceeds are recorded in the capital projects fund, while the liability is recorded at the government-wide level. Principal and interest payments are made from the debt service fund or General Fund.</a:t>
          </a:r>
          <a:endParaRPr lang="en-US" dirty="0">
            <a:solidFill>
              <a:schemeClr val="tx1">
                <a:lumMod val="65000"/>
                <a:lumOff val="35000"/>
              </a:schemeClr>
            </a:solidFill>
          </a:endParaRPr>
        </a:p>
      </dgm:t>
    </dgm:pt>
    <dgm:pt modelId="{CA948F4F-8796-44DB-9C21-DE79DD299240}" type="parTrans" cxnId="{3EB740AB-D7A9-4F4A-9265-C6631FB531C7}">
      <dgm:prSet/>
      <dgm:spPr/>
      <dgm:t>
        <a:bodyPr/>
        <a:lstStyle/>
        <a:p>
          <a:endParaRPr lang="en-US"/>
        </a:p>
      </dgm:t>
    </dgm:pt>
    <dgm:pt modelId="{8D029D15-D378-4511-9C17-197689461E46}" type="sibTrans" cxnId="{3EB740AB-D7A9-4F4A-9265-C6631FB531C7}">
      <dgm:prSet/>
      <dgm:spPr/>
      <dgm:t>
        <a:bodyPr/>
        <a:lstStyle/>
        <a:p>
          <a:endParaRPr lang="en-US"/>
        </a:p>
      </dgm:t>
    </dgm:pt>
    <dgm:pt modelId="{1F40EC8E-9DAB-4085-9576-D852185B6D2A}" type="pres">
      <dgm:prSet presAssocID="{85EB3D31-43B4-4A02-B269-386F2A03F07B}" presName="outerComposite" presStyleCnt="0">
        <dgm:presLayoutVars>
          <dgm:chMax val="5"/>
          <dgm:dir/>
          <dgm:resizeHandles val="exact"/>
        </dgm:presLayoutVars>
      </dgm:prSet>
      <dgm:spPr/>
      <dgm:t>
        <a:bodyPr/>
        <a:lstStyle/>
        <a:p>
          <a:endParaRPr lang="en-US"/>
        </a:p>
      </dgm:t>
    </dgm:pt>
    <dgm:pt modelId="{0AB89D20-8442-4C27-BBAD-657FC04E8259}" type="pres">
      <dgm:prSet presAssocID="{85EB3D31-43B4-4A02-B269-386F2A03F07B}" presName="dummyMaxCanvas" presStyleCnt="0">
        <dgm:presLayoutVars/>
      </dgm:prSet>
      <dgm:spPr/>
    </dgm:pt>
    <dgm:pt modelId="{9DA540C3-4F1C-421C-9D33-21CD8F8EF684}" type="pres">
      <dgm:prSet presAssocID="{85EB3D31-43B4-4A02-B269-386F2A03F07B}" presName="ThreeNodes_1" presStyleLbl="node1" presStyleIdx="0" presStyleCnt="3">
        <dgm:presLayoutVars>
          <dgm:bulletEnabled val="1"/>
        </dgm:presLayoutVars>
      </dgm:prSet>
      <dgm:spPr/>
      <dgm:t>
        <a:bodyPr/>
        <a:lstStyle/>
        <a:p>
          <a:endParaRPr lang="en-US"/>
        </a:p>
      </dgm:t>
    </dgm:pt>
    <dgm:pt modelId="{AF1A7976-4685-4BB7-98E2-E77D28CBE8B4}" type="pres">
      <dgm:prSet presAssocID="{85EB3D31-43B4-4A02-B269-386F2A03F07B}" presName="ThreeNodes_2" presStyleLbl="node1" presStyleIdx="1" presStyleCnt="3">
        <dgm:presLayoutVars>
          <dgm:bulletEnabled val="1"/>
        </dgm:presLayoutVars>
      </dgm:prSet>
      <dgm:spPr/>
      <dgm:t>
        <a:bodyPr/>
        <a:lstStyle/>
        <a:p>
          <a:endParaRPr lang="en-US"/>
        </a:p>
      </dgm:t>
    </dgm:pt>
    <dgm:pt modelId="{9839ACEE-93DF-442B-8F49-F075FE869DD3}" type="pres">
      <dgm:prSet presAssocID="{85EB3D31-43B4-4A02-B269-386F2A03F07B}" presName="ThreeNodes_3" presStyleLbl="node1" presStyleIdx="2" presStyleCnt="3">
        <dgm:presLayoutVars>
          <dgm:bulletEnabled val="1"/>
        </dgm:presLayoutVars>
      </dgm:prSet>
      <dgm:spPr/>
      <dgm:t>
        <a:bodyPr/>
        <a:lstStyle/>
        <a:p>
          <a:endParaRPr lang="en-US"/>
        </a:p>
      </dgm:t>
    </dgm:pt>
    <dgm:pt modelId="{AE28133F-39B6-451A-A0D4-EFB235B0E131}" type="pres">
      <dgm:prSet presAssocID="{85EB3D31-43B4-4A02-B269-386F2A03F07B}" presName="ThreeConn_1-2" presStyleLbl="fgAccFollowNode1" presStyleIdx="0" presStyleCnt="2">
        <dgm:presLayoutVars>
          <dgm:bulletEnabled val="1"/>
        </dgm:presLayoutVars>
      </dgm:prSet>
      <dgm:spPr/>
      <dgm:t>
        <a:bodyPr/>
        <a:lstStyle/>
        <a:p>
          <a:endParaRPr lang="en-US"/>
        </a:p>
      </dgm:t>
    </dgm:pt>
    <dgm:pt modelId="{03B40E8D-8E9C-4D9F-99F0-7C8C9AC5B086}" type="pres">
      <dgm:prSet presAssocID="{85EB3D31-43B4-4A02-B269-386F2A03F07B}" presName="ThreeConn_2-3" presStyleLbl="fgAccFollowNode1" presStyleIdx="1" presStyleCnt="2">
        <dgm:presLayoutVars>
          <dgm:bulletEnabled val="1"/>
        </dgm:presLayoutVars>
      </dgm:prSet>
      <dgm:spPr/>
      <dgm:t>
        <a:bodyPr/>
        <a:lstStyle/>
        <a:p>
          <a:endParaRPr lang="en-US"/>
        </a:p>
      </dgm:t>
    </dgm:pt>
    <dgm:pt modelId="{360D2FD5-3A35-466A-9D68-AEEAE69D6AFE}" type="pres">
      <dgm:prSet presAssocID="{85EB3D31-43B4-4A02-B269-386F2A03F07B}" presName="ThreeNodes_1_text" presStyleLbl="node1" presStyleIdx="2" presStyleCnt="3">
        <dgm:presLayoutVars>
          <dgm:bulletEnabled val="1"/>
        </dgm:presLayoutVars>
      </dgm:prSet>
      <dgm:spPr/>
      <dgm:t>
        <a:bodyPr/>
        <a:lstStyle/>
        <a:p>
          <a:endParaRPr lang="en-US"/>
        </a:p>
      </dgm:t>
    </dgm:pt>
    <dgm:pt modelId="{47FF6D95-A967-48B8-8B78-18394959A6BA}" type="pres">
      <dgm:prSet presAssocID="{85EB3D31-43B4-4A02-B269-386F2A03F07B}" presName="ThreeNodes_2_text" presStyleLbl="node1" presStyleIdx="2" presStyleCnt="3">
        <dgm:presLayoutVars>
          <dgm:bulletEnabled val="1"/>
        </dgm:presLayoutVars>
      </dgm:prSet>
      <dgm:spPr/>
      <dgm:t>
        <a:bodyPr/>
        <a:lstStyle/>
        <a:p>
          <a:endParaRPr lang="en-US"/>
        </a:p>
      </dgm:t>
    </dgm:pt>
    <dgm:pt modelId="{F761C218-5821-40E4-9D4A-7235C845DB3B}" type="pres">
      <dgm:prSet presAssocID="{85EB3D31-43B4-4A02-B269-386F2A03F07B}" presName="ThreeNodes_3_text" presStyleLbl="node1" presStyleIdx="2" presStyleCnt="3">
        <dgm:presLayoutVars>
          <dgm:bulletEnabled val="1"/>
        </dgm:presLayoutVars>
      </dgm:prSet>
      <dgm:spPr/>
      <dgm:t>
        <a:bodyPr/>
        <a:lstStyle/>
        <a:p>
          <a:endParaRPr lang="en-US"/>
        </a:p>
      </dgm:t>
    </dgm:pt>
  </dgm:ptLst>
  <dgm:cxnLst>
    <dgm:cxn modelId="{2512F2A5-3AD5-4A54-A353-03897601F8CF}" type="presOf" srcId="{85EB3D31-43B4-4A02-B269-386F2A03F07B}" destId="{1F40EC8E-9DAB-4085-9576-D852185B6D2A}" srcOrd="0" destOrd="0" presId="urn:microsoft.com/office/officeart/2005/8/layout/vProcess5"/>
    <dgm:cxn modelId="{7A5423DA-B011-465B-8143-08568B5B6F80}" srcId="{85EB3D31-43B4-4A02-B269-386F2A03F07B}" destId="{B31F8F88-9C9C-43D1-AD31-62101ABEE8B0}" srcOrd="0" destOrd="0" parTransId="{FE7A3E58-6DE5-4A30-9473-57E03368E42A}" sibTransId="{33138C6B-C88D-439A-B134-9F5280702943}"/>
    <dgm:cxn modelId="{A009DE5D-DABD-47DF-AB12-6A053478644A}" type="presOf" srcId="{4DF36972-B00C-45A0-8859-FA8CD5CDC68D}" destId="{AF1A7976-4685-4BB7-98E2-E77D28CBE8B4}" srcOrd="0" destOrd="0" presId="urn:microsoft.com/office/officeart/2005/8/layout/vProcess5"/>
    <dgm:cxn modelId="{3A77A77F-9159-43E9-A7FA-1F8E4E31EBFE}" type="presOf" srcId="{D81EF864-6932-4ACA-BE36-2BF37E645F01}" destId="{9839ACEE-93DF-442B-8F49-F075FE869DD3}" srcOrd="0" destOrd="0" presId="urn:microsoft.com/office/officeart/2005/8/layout/vProcess5"/>
    <dgm:cxn modelId="{EFE5B645-ECB5-4F71-ACAB-802A94DCB046}" type="presOf" srcId="{4DF36972-B00C-45A0-8859-FA8CD5CDC68D}" destId="{47FF6D95-A967-48B8-8B78-18394959A6BA}" srcOrd="1" destOrd="0" presId="urn:microsoft.com/office/officeart/2005/8/layout/vProcess5"/>
    <dgm:cxn modelId="{3EB740AB-D7A9-4F4A-9265-C6631FB531C7}" srcId="{85EB3D31-43B4-4A02-B269-386F2A03F07B}" destId="{D81EF864-6932-4ACA-BE36-2BF37E645F01}" srcOrd="2" destOrd="0" parTransId="{CA948F4F-8796-44DB-9C21-DE79DD299240}" sibTransId="{8D029D15-D378-4511-9C17-197689461E46}"/>
    <dgm:cxn modelId="{841F50DA-4902-4724-A7C0-8DF5BEDE8A32}" type="presOf" srcId="{B31F8F88-9C9C-43D1-AD31-62101ABEE8B0}" destId="{360D2FD5-3A35-466A-9D68-AEEAE69D6AFE}" srcOrd="1" destOrd="0" presId="urn:microsoft.com/office/officeart/2005/8/layout/vProcess5"/>
    <dgm:cxn modelId="{01CBAD33-1360-41F2-90B3-7A84EB8E61AC}" type="presOf" srcId="{B31F8F88-9C9C-43D1-AD31-62101ABEE8B0}" destId="{9DA540C3-4F1C-421C-9D33-21CD8F8EF684}" srcOrd="0" destOrd="0" presId="urn:microsoft.com/office/officeart/2005/8/layout/vProcess5"/>
    <dgm:cxn modelId="{6AD55465-4FF4-4732-9A71-D7167DA54E95}" srcId="{85EB3D31-43B4-4A02-B269-386F2A03F07B}" destId="{4DF36972-B00C-45A0-8859-FA8CD5CDC68D}" srcOrd="1" destOrd="0" parTransId="{42FAFA75-B7BC-45B2-9676-6BF63C14F20F}" sibTransId="{F0B11764-B62A-435A-9A2A-F3DCD62829A2}"/>
    <dgm:cxn modelId="{078D59A5-9412-4F75-B0C2-5FBB6AC9624D}" type="presOf" srcId="{D81EF864-6932-4ACA-BE36-2BF37E645F01}" destId="{F761C218-5821-40E4-9D4A-7235C845DB3B}" srcOrd="1" destOrd="0" presId="urn:microsoft.com/office/officeart/2005/8/layout/vProcess5"/>
    <dgm:cxn modelId="{3D363665-2003-4C30-AA41-3E40E4AA29B7}" type="presOf" srcId="{F0B11764-B62A-435A-9A2A-F3DCD62829A2}" destId="{03B40E8D-8E9C-4D9F-99F0-7C8C9AC5B086}" srcOrd="0" destOrd="0" presId="urn:microsoft.com/office/officeart/2005/8/layout/vProcess5"/>
    <dgm:cxn modelId="{40DEEC73-FD75-4026-9F9D-E496DF9C39BC}" type="presOf" srcId="{33138C6B-C88D-439A-B134-9F5280702943}" destId="{AE28133F-39B6-451A-A0D4-EFB235B0E131}" srcOrd="0" destOrd="0" presId="urn:microsoft.com/office/officeart/2005/8/layout/vProcess5"/>
    <dgm:cxn modelId="{6CA0216E-7D1A-4BA2-8675-7653CF402E76}" type="presParOf" srcId="{1F40EC8E-9DAB-4085-9576-D852185B6D2A}" destId="{0AB89D20-8442-4C27-BBAD-657FC04E8259}" srcOrd="0" destOrd="0" presId="urn:microsoft.com/office/officeart/2005/8/layout/vProcess5"/>
    <dgm:cxn modelId="{7874D2B7-808A-47C2-B43E-851C2201B916}" type="presParOf" srcId="{1F40EC8E-9DAB-4085-9576-D852185B6D2A}" destId="{9DA540C3-4F1C-421C-9D33-21CD8F8EF684}" srcOrd="1" destOrd="0" presId="urn:microsoft.com/office/officeart/2005/8/layout/vProcess5"/>
    <dgm:cxn modelId="{69EE540B-021D-454D-8B6B-C12951362E2E}" type="presParOf" srcId="{1F40EC8E-9DAB-4085-9576-D852185B6D2A}" destId="{AF1A7976-4685-4BB7-98E2-E77D28CBE8B4}" srcOrd="2" destOrd="0" presId="urn:microsoft.com/office/officeart/2005/8/layout/vProcess5"/>
    <dgm:cxn modelId="{BEF87B31-D3FE-4665-A31E-E61FD0DC3A3C}" type="presParOf" srcId="{1F40EC8E-9DAB-4085-9576-D852185B6D2A}" destId="{9839ACEE-93DF-442B-8F49-F075FE869DD3}" srcOrd="3" destOrd="0" presId="urn:microsoft.com/office/officeart/2005/8/layout/vProcess5"/>
    <dgm:cxn modelId="{A07E9E0C-89FD-45F3-8694-63A3DD1B2959}" type="presParOf" srcId="{1F40EC8E-9DAB-4085-9576-D852185B6D2A}" destId="{AE28133F-39B6-451A-A0D4-EFB235B0E131}" srcOrd="4" destOrd="0" presId="urn:microsoft.com/office/officeart/2005/8/layout/vProcess5"/>
    <dgm:cxn modelId="{551BFF9F-7DAD-488E-8F61-F3A0F07D349A}" type="presParOf" srcId="{1F40EC8E-9DAB-4085-9576-D852185B6D2A}" destId="{03B40E8D-8E9C-4D9F-99F0-7C8C9AC5B086}" srcOrd="5" destOrd="0" presId="urn:microsoft.com/office/officeart/2005/8/layout/vProcess5"/>
    <dgm:cxn modelId="{11B9587B-4024-46C4-9D4E-0BB43D7701EB}" type="presParOf" srcId="{1F40EC8E-9DAB-4085-9576-D852185B6D2A}" destId="{360D2FD5-3A35-466A-9D68-AEEAE69D6AFE}" srcOrd="6" destOrd="0" presId="urn:microsoft.com/office/officeart/2005/8/layout/vProcess5"/>
    <dgm:cxn modelId="{6B95EBEE-3713-4565-A51F-18AA5EA3A81D}" type="presParOf" srcId="{1F40EC8E-9DAB-4085-9576-D852185B6D2A}" destId="{47FF6D95-A967-48B8-8B78-18394959A6BA}" srcOrd="7" destOrd="0" presId="urn:microsoft.com/office/officeart/2005/8/layout/vProcess5"/>
    <dgm:cxn modelId="{A6BAED9A-1859-4A17-9A7F-360127C45889}" type="presParOf" srcId="{1F40EC8E-9DAB-4085-9576-D852185B6D2A}" destId="{F761C218-5821-40E4-9D4A-7235C845DB3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2080C-A148-4197-BDF4-67D0D344C1EB}">
      <dsp:nvSpPr>
        <dsp:cNvPr id="0" name=""/>
        <dsp:cNvSpPr/>
      </dsp:nvSpPr>
      <dsp:spPr>
        <a:xfrm>
          <a:off x="0" y="470763"/>
          <a:ext cx="7426711" cy="1020600"/>
        </a:xfrm>
        <a:prstGeom prst="rect">
          <a:avLst/>
        </a:prstGeom>
        <a:solidFill>
          <a:schemeClr val="bg1">
            <a:lumMod val="6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395" tIns="374904" rIns="57639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Account for capital outlay expenditures from budget appropriations</a:t>
          </a:r>
          <a:endParaRPr lang="en-US" sz="1800" kern="1200" dirty="0"/>
        </a:p>
      </dsp:txBody>
      <dsp:txXfrm>
        <a:off x="0" y="470763"/>
        <a:ext cx="7426711" cy="1020600"/>
      </dsp:txXfrm>
    </dsp:sp>
    <dsp:sp modelId="{878935CB-4C4A-495E-99E6-3BD715C50E60}">
      <dsp:nvSpPr>
        <dsp:cNvPr id="0" name=""/>
        <dsp:cNvSpPr/>
      </dsp:nvSpPr>
      <dsp:spPr>
        <a:xfrm>
          <a:off x="371335" y="205083"/>
          <a:ext cx="5198697" cy="53136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498" tIns="0" rIns="196498" bIns="0" numCol="1" spcCol="1270" anchor="ctr" anchorCtr="0">
          <a:noAutofit/>
        </a:bodyPr>
        <a:lstStyle/>
        <a:p>
          <a:pPr lvl="0" algn="l" defTabSz="800100">
            <a:lnSpc>
              <a:spcPct val="90000"/>
            </a:lnSpc>
            <a:spcBef>
              <a:spcPct val="0"/>
            </a:spcBef>
            <a:spcAft>
              <a:spcPct val="35000"/>
            </a:spcAft>
          </a:pPr>
          <a:r>
            <a:rPr lang="en-US" sz="1800" kern="1200" dirty="0" smtClean="0"/>
            <a:t>General Fund and/or Special Revenue Funds</a:t>
          </a:r>
          <a:endParaRPr lang="en-US" sz="1800" kern="1200" dirty="0"/>
        </a:p>
      </dsp:txBody>
      <dsp:txXfrm>
        <a:off x="397274" y="231022"/>
        <a:ext cx="5146819" cy="479482"/>
      </dsp:txXfrm>
    </dsp:sp>
    <dsp:sp modelId="{542C3CCF-4CB9-4AEF-8B1C-DB09A6EEBD6C}">
      <dsp:nvSpPr>
        <dsp:cNvPr id="0" name=""/>
        <dsp:cNvSpPr/>
      </dsp:nvSpPr>
      <dsp:spPr>
        <a:xfrm>
          <a:off x="0" y="1854243"/>
          <a:ext cx="7426711" cy="765450"/>
        </a:xfrm>
        <a:prstGeom prst="rect">
          <a:avLst/>
        </a:prstGeom>
        <a:solidFill>
          <a:schemeClr val="bg1">
            <a:lumMod val="6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395" tIns="374904" rIns="57639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Account for construction and major capital expenditures</a:t>
          </a:r>
          <a:endParaRPr lang="en-US" sz="1800" kern="1200" dirty="0"/>
        </a:p>
      </dsp:txBody>
      <dsp:txXfrm>
        <a:off x="0" y="1854243"/>
        <a:ext cx="7426711" cy="765450"/>
      </dsp:txXfrm>
    </dsp:sp>
    <dsp:sp modelId="{390CEBEC-E743-4FC4-9319-4A28FCA7F961}">
      <dsp:nvSpPr>
        <dsp:cNvPr id="0" name=""/>
        <dsp:cNvSpPr/>
      </dsp:nvSpPr>
      <dsp:spPr>
        <a:xfrm>
          <a:off x="371335" y="1588563"/>
          <a:ext cx="5198697" cy="53136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498" tIns="0" rIns="196498" bIns="0" numCol="1" spcCol="1270" anchor="ctr" anchorCtr="0">
          <a:noAutofit/>
        </a:bodyPr>
        <a:lstStyle/>
        <a:p>
          <a:pPr lvl="0" algn="l" defTabSz="800100">
            <a:lnSpc>
              <a:spcPct val="90000"/>
            </a:lnSpc>
            <a:spcBef>
              <a:spcPct val="0"/>
            </a:spcBef>
            <a:spcAft>
              <a:spcPct val="35000"/>
            </a:spcAft>
          </a:pPr>
          <a:r>
            <a:rPr lang="en-US" sz="1800" kern="1200" dirty="0" smtClean="0"/>
            <a:t>Capital Projects Funds</a:t>
          </a:r>
          <a:endParaRPr lang="en-US" sz="1800" kern="1200" dirty="0"/>
        </a:p>
      </dsp:txBody>
      <dsp:txXfrm>
        <a:off x="397274" y="1614502"/>
        <a:ext cx="5146819" cy="479482"/>
      </dsp:txXfrm>
    </dsp:sp>
    <dsp:sp modelId="{9B309357-1367-4787-8ABB-911E494CD001}">
      <dsp:nvSpPr>
        <dsp:cNvPr id="0" name=""/>
        <dsp:cNvSpPr/>
      </dsp:nvSpPr>
      <dsp:spPr>
        <a:xfrm>
          <a:off x="0" y="2982574"/>
          <a:ext cx="7426711" cy="765450"/>
        </a:xfrm>
        <a:prstGeom prst="rect">
          <a:avLst/>
        </a:prstGeom>
        <a:solidFill>
          <a:schemeClr val="bg1">
            <a:lumMod val="6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395" tIns="374904" rIns="57639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Account for cost and depreciation of general capital assets</a:t>
          </a:r>
          <a:endParaRPr lang="en-US" sz="1800" kern="1200" dirty="0"/>
        </a:p>
      </dsp:txBody>
      <dsp:txXfrm>
        <a:off x="0" y="2982574"/>
        <a:ext cx="7426711" cy="765450"/>
      </dsp:txXfrm>
    </dsp:sp>
    <dsp:sp modelId="{8DF6CE9D-E478-40C0-AD40-66717DECC138}">
      <dsp:nvSpPr>
        <dsp:cNvPr id="0" name=""/>
        <dsp:cNvSpPr/>
      </dsp:nvSpPr>
      <dsp:spPr>
        <a:xfrm>
          <a:off x="371335" y="2716894"/>
          <a:ext cx="5198697" cy="53136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498" tIns="0" rIns="196498" bIns="0" numCol="1" spcCol="1270" anchor="ctr" anchorCtr="0">
          <a:noAutofit/>
        </a:bodyPr>
        <a:lstStyle/>
        <a:p>
          <a:pPr lvl="0" algn="l" defTabSz="800100">
            <a:lnSpc>
              <a:spcPct val="90000"/>
            </a:lnSpc>
            <a:spcBef>
              <a:spcPct val="0"/>
            </a:spcBef>
            <a:spcAft>
              <a:spcPct val="35000"/>
            </a:spcAft>
          </a:pPr>
          <a:r>
            <a:rPr lang="en-US" sz="1800" kern="1200" dirty="0" smtClean="0"/>
            <a:t>Government-wide Governmental Activities</a:t>
          </a:r>
          <a:endParaRPr lang="en-US" sz="1800" kern="1200" dirty="0"/>
        </a:p>
      </dsp:txBody>
      <dsp:txXfrm>
        <a:off x="397274" y="2742833"/>
        <a:ext cx="5146819"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E74C4-42DA-49A9-8BDE-A3DFC8E70010}">
      <dsp:nvSpPr>
        <dsp:cNvPr id="0" name=""/>
        <dsp:cNvSpPr/>
      </dsp:nvSpPr>
      <dsp:spPr>
        <a:xfrm>
          <a:off x="0" y="0"/>
          <a:ext cx="7132290" cy="635602"/>
        </a:xfrm>
        <a:prstGeom prst="roundRect">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All legal steps have been taken to refinance the bond anticipation notes.</a:t>
          </a:r>
          <a:endParaRPr lang="en-US" sz="1600" kern="1200" dirty="0"/>
        </a:p>
      </dsp:txBody>
      <dsp:txXfrm>
        <a:off x="31028" y="31028"/>
        <a:ext cx="7070234" cy="573546"/>
      </dsp:txXfrm>
    </dsp:sp>
    <dsp:sp modelId="{876B5416-7847-43E9-80AE-611ABD06CD7D}">
      <dsp:nvSpPr>
        <dsp:cNvPr id="0" name=""/>
        <dsp:cNvSpPr/>
      </dsp:nvSpPr>
      <dsp:spPr>
        <a:xfrm>
          <a:off x="0" y="716429"/>
          <a:ext cx="7132290" cy="635602"/>
        </a:xfrm>
        <a:prstGeom prst="roundRect">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The intent is supported by an ability to consummate refinancing the short-term notes on a long-term basis.</a:t>
          </a:r>
          <a:endParaRPr lang="en-US" sz="1600" kern="1200" dirty="0"/>
        </a:p>
      </dsp:txBody>
      <dsp:txXfrm>
        <a:off x="31028" y="747457"/>
        <a:ext cx="7070234" cy="573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CA47F-3DE4-4328-A559-F0589BECD49B}">
      <dsp:nvSpPr>
        <dsp:cNvPr id="0" name=""/>
        <dsp:cNvSpPr/>
      </dsp:nvSpPr>
      <dsp:spPr>
        <a:xfrm>
          <a:off x="734036" y="1717"/>
          <a:ext cx="2810896" cy="1686538"/>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Recorded at historical cost, estimated cost, or fair value</a:t>
          </a:r>
          <a:endParaRPr lang="en-US" sz="2600" kern="1200" dirty="0"/>
        </a:p>
      </dsp:txBody>
      <dsp:txXfrm>
        <a:off x="734036" y="1717"/>
        <a:ext cx="2810896" cy="1686538"/>
      </dsp:txXfrm>
    </dsp:sp>
    <dsp:sp modelId="{5F1E5899-3EC8-411A-B09D-867E398F9008}">
      <dsp:nvSpPr>
        <dsp:cNvPr id="0" name=""/>
        <dsp:cNvSpPr/>
      </dsp:nvSpPr>
      <dsp:spPr>
        <a:xfrm>
          <a:off x="3826022" y="1717"/>
          <a:ext cx="2810896" cy="1686538"/>
        </a:xfrm>
        <a:prstGeom prst="rect">
          <a:avLst/>
        </a:prstGeom>
        <a:gradFill rotWithShape="0">
          <a:gsLst>
            <a:gs pos="0">
              <a:schemeClr val="accent1">
                <a:shade val="50000"/>
                <a:hueOff val="8730"/>
                <a:satOff val="12317"/>
                <a:lumOff val="15495"/>
                <a:alphaOff val="0"/>
                <a:shade val="51000"/>
                <a:satMod val="130000"/>
              </a:schemeClr>
            </a:gs>
            <a:gs pos="80000">
              <a:schemeClr val="accent1">
                <a:shade val="50000"/>
                <a:hueOff val="8730"/>
                <a:satOff val="12317"/>
                <a:lumOff val="15495"/>
                <a:alphaOff val="0"/>
                <a:shade val="93000"/>
                <a:satMod val="130000"/>
              </a:schemeClr>
            </a:gs>
            <a:gs pos="100000">
              <a:schemeClr val="accent1">
                <a:shade val="50000"/>
                <a:hueOff val="8730"/>
                <a:satOff val="12317"/>
                <a:lumOff val="15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Expenditure in governmental fund</a:t>
          </a:r>
          <a:endParaRPr lang="en-US" sz="2600" kern="1200" dirty="0"/>
        </a:p>
      </dsp:txBody>
      <dsp:txXfrm>
        <a:off x="3826022" y="1717"/>
        <a:ext cx="2810896" cy="1686538"/>
      </dsp:txXfrm>
    </dsp:sp>
    <dsp:sp modelId="{85F5C54B-FD5E-45A7-BBEF-5137BC742566}">
      <dsp:nvSpPr>
        <dsp:cNvPr id="0" name=""/>
        <dsp:cNvSpPr/>
      </dsp:nvSpPr>
      <dsp:spPr>
        <a:xfrm>
          <a:off x="734036" y="1969344"/>
          <a:ext cx="2810896" cy="1686538"/>
        </a:xfrm>
        <a:prstGeom prst="rect">
          <a:avLst/>
        </a:prstGeom>
        <a:gradFill rotWithShape="0">
          <a:gsLst>
            <a:gs pos="0">
              <a:schemeClr val="accent1">
                <a:shade val="50000"/>
                <a:hueOff val="17459"/>
                <a:satOff val="24633"/>
                <a:lumOff val="30991"/>
                <a:alphaOff val="0"/>
                <a:shade val="51000"/>
                <a:satMod val="130000"/>
              </a:schemeClr>
            </a:gs>
            <a:gs pos="80000">
              <a:schemeClr val="accent1">
                <a:shade val="50000"/>
                <a:hueOff val="17459"/>
                <a:satOff val="24633"/>
                <a:lumOff val="30991"/>
                <a:alphaOff val="0"/>
                <a:shade val="93000"/>
                <a:satMod val="130000"/>
              </a:schemeClr>
            </a:gs>
            <a:gs pos="100000">
              <a:schemeClr val="accent1">
                <a:shade val="50000"/>
                <a:hueOff val="17459"/>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Capitalized in governmental activities</a:t>
          </a:r>
          <a:endParaRPr lang="en-US" sz="2600" kern="1200" dirty="0"/>
        </a:p>
      </dsp:txBody>
      <dsp:txXfrm>
        <a:off x="734036" y="1969344"/>
        <a:ext cx="2810896" cy="1686538"/>
      </dsp:txXfrm>
    </dsp:sp>
    <dsp:sp modelId="{3F9A6244-C8AD-42D0-892E-68D6A4F96F57}">
      <dsp:nvSpPr>
        <dsp:cNvPr id="0" name=""/>
        <dsp:cNvSpPr/>
      </dsp:nvSpPr>
      <dsp:spPr>
        <a:xfrm>
          <a:off x="3826022" y="1969344"/>
          <a:ext cx="2810896" cy="1686538"/>
        </a:xfrm>
        <a:prstGeom prst="rect">
          <a:avLst/>
        </a:prstGeom>
        <a:gradFill rotWithShape="0">
          <a:gsLst>
            <a:gs pos="0">
              <a:schemeClr val="accent1">
                <a:shade val="50000"/>
                <a:hueOff val="8730"/>
                <a:satOff val="12317"/>
                <a:lumOff val="15495"/>
                <a:alphaOff val="0"/>
                <a:shade val="51000"/>
                <a:satMod val="130000"/>
              </a:schemeClr>
            </a:gs>
            <a:gs pos="80000">
              <a:schemeClr val="accent1">
                <a:shade val="50000"/>
                <a:hueOff val="8730"/>
                <a:satOff val="12317"/>
                <a:lumOff val="15495"/>
                <a:alphaOff val="0"/>
                <a:shade val="93000"/>
                <a:satMod val="130000"/>
              </a:schemeClr>
            </a:gs>
            <a:gs pos="100000">
              <a:schemeClr val="accent1">
                <a:shade val="50000"/>
                <a:hueOff val="8730"/>
                <a:satOff val="12317"/>
                <a:lumOff val="15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Depreciation expense reported in governmental activities only</a:t>
          </a:r>
          <a:endParaRPr lang="en-US" sz="2600" kern="1200" dirty="0"/>
        </a:p>
      </dsp:txBody>
      <dsp:txXfrm>
        <a:off x="3826022" y="1969344"/>
        <a:ext cx="2810896" cy="1686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FD725-CFDF-43AB-8C52-C0443137517E}">
      <dsp:nvSpPr>
        <dsp:cNvPr id="0" name=""/>
        <dsp:cNvSpPr/>
      </dsp:nvSpPr>
      <dsp:spPr>
        <a:xfrm>
          <a:off x="749300" y="547613"/>
          <a:ext cx="5143499" cy="38084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Arial"/>
            </a:rPr>
            <a:t>This category includes buildings, building improvements, and land improvements. All are depreciated, except land improvements that are inexhaustible and provide permanent benefits. The recorded value depends on how the asset is acquired.</a:t>
          </a:r>
          <a:endParaRPr lang="en-US" sz="2000" kern="1200" dirty="0"/>
        </a:p>
      </dsp:txBody>
      <dsp:txXfrm>
        <a:off x="1514702" y="1114351"/>
        <a:ext cx="3612695" cy="2675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4A6C9-1FE9-425F-B508-077094692588}">
      <dsp:nvSpPr>
        <dsp:cNvPr id="0" name=""/>
        <dsp:cNvSpPr/>
      </dsp:nvSpPr>
      <dsp:spPr>
        <a:xfrm>
          <a:off x="-124328" y="0"/>
          <a:ext cx="6672053" cy="123444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In the governmental activities general journal, the account </a:t>
          </a:r>
          <a:r>
            <a:rPr lang="en-US" sz="2000" i="1" kern="1200" dirty="0" smtClean="0"/>
            <a:t>Construction Work in Progress</a:t>
          </a:r>
          <a:r>
            <a:rPr lang="en-US" sz="2000" kern="1200" dirty="0" smtClean="0"/>
            <a:t> is used to capitalize the accumulated costs of a construction project.</a:t>
          </a:r>
          <a:endParaRPr lang="en-US" sz="2000" kern="1200" dirty="0"/>
        </a:p>
      </dsp:txBody>
      <dsp:txXfrm>
        <a:off x="-88172" y="36156"/>
        <a:ext cx="5238535" cy="1162128"/>
      </dsp:txXfrm>
    </dsp:sp>
    <dsp:sp modelId="{EB624F5E-AA8D-4416-B1C4-3FAC63E2BBF5}">
      <dsp:nvSpPr>
        <dsp:cNvPr id="0" name=""/>
        <dsp:cNvSpPr/>
      </dsp:nvSpPr>
      <dsp:spPr>
        <a:xfrm>
          <a:off x="669158" y="1440179"/>
          <a:ext cx="6174740" cy="123444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The account is reported on the statement of net position with other assets not being depreciated. </a:t>
          </a:r>
        </a:p>
      </dsp:txBody>
      <dsp:txXfrm>
        <a:off x="705314" y="1476335"/>
        <a:ext cx="4755212" cy="1162128"/>
      </dsp:txXfrm>
    </dsp:sp>
    <dsp:sp modelId="{BC748DD2-CE33-42F0-A2D4-8012F2924AB7}">
      <dsp:nvSpPr>
        <dsp:cNvPr id="0" name=""/>
        <dsp:cNvSpPr/>
      </dsp:nvSpPr>
      <dsp:spPr>
        <a:xfrm>
          <a:off x="1213988" y="2880359"/>
          <a:ext cx="6174740" cy="123444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When construction is complete, the asset is reclassified to the appropriate category and depreciation begins.</a:t>
          </a:r>
          <a:endParaRPr lang="en-US" sz="2000" kern="1200" dirty="0"/>
        </a:p>
      </dsp:txBody>
      <dsp:txXfrm>
        <a:off x="1250144" y="2916515"/>
        <a:ext cx="4755212" cy="1162128"/>
      </dsp:txXfrm>
    </dsp:sp>
    <dsp:sp modelId="{FB800A0D-184E-428D-99C7-388EEE28E723}">
      <dsp:nvSpPr>
        <dsp:cNvPr id="0" name=""/>
        <dsp:cNvSpPr/>
      </dsp:nvSpPr>
      <dsp:spPr>
        <a:xfrm>
          <a:off x="5496682" y="936117"/>
          <a:ext cx="802386" cy="802386"/>
        </a:xfrm>
        <a:prstGeom prst="downArrow">
          <a:avLst>
            <a:gd name="adj1" fmla="val 55000"/>
            <a:gd name="adj2" fmla="val 45000"/>
          </a:avLst>
        </a:prstGeom>
        <a:solidFill>
          <a:schemeClr val="accent2">
            <a:lumMod val="7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677219" y="936117"/>
        <a:ext cx="441312" cy="603795"/>
      </dsp:txXfrm>
    </dsp:sp>
    <dsp:sp modelId="{46565FF5-B299-46EC-9BE9-1CCFE5861B8F}">
      <dsp:nvSpPr>
        <dsp:cNvPr id="0" name=""/>
        <dsp:cNvSpPr/>
      </dsp:nvSpPr>
      <dsp:spPr>
        <a:xfrm>
          <a:off x="6041512" y="2368067"/>
          <a:ext cx="802386" cy="802386"/>
        </a:xfrm>
        <a:prstGeom prst="downArrow">
          <a:avLst>
            <a:gd name="adj1" fmla="val 55000"/>
            <a:gd name="adj2" fmla="val 45000"/>
          </a:avLst>
        </a:prstGeom>
        <a:solidFill>
          <a:schemeClr val="accent2">
            <a:lumMod val="7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222049" y="2368067"/>
        <a:ext cx="441312" cy="603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59CEC-1C6F-47B7-9C60-192FF79478AA}">
      <dsp:nvSpPr>
        <dsp:cNvPr id="0" name=""/>
        <dsp:cNvSpPr/>
      </dsp:nvSpPr>
      <dsp:spPr>
        <a:xfrm>
          <a:off x="0" y="0"/>
          <a:ext cx="7035800" cy="109728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Intangible assets</a:t>
          </a:r>
          <a:endParaRPr lang="en-US" sz="3200" b="1" kern="1200" dirty="0"/>
        </a:p>
      </dsp:txBody>
      <dsp:txXfrm>
        <a:off x="0" y="0"/>
        <a:ext cx="7035800" cy="1097280"/>
      </dsp:txXfrm>
    </dsp:sp>
    <dsp:sp modelId="{68038EFF-FA44-4980-8E8A-2227471269B1}">
      <dsp:nvSpPr>
        <dsp:cNvPr id="0" name=""/>
        <dsp:cNvSpPr/>
      </dsp:nvSpPr>
      <dsp:spPr>
        <a:xfrm>
          <a:off x="3435" y="1097280"/>
          <a:ext cx="2342976" cy="230428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TimesNewRomanPS"/>
            </a:rPr>
            <a:t>Capital assets that lack physical substance</a:t>
          </a:r>
          <a:endParaRPr lang="en-US" sz="2400" kern="1200" dirty="0"/>
        </a:p>
      </dsp:txBody>
      <dsp:txXfrm>
        <a:off x="3435" y="1097280"/>
        <a:ext cx="2342976" cy="2304288"/>
      </dsp:txXfrm>
    </dsp:sp>
    <dsp:sp modelId="{4AB2A43C-320A-4B7B-A73F-031DBBEB482A}">
      <dsp:nvSpPr>
        <dsp:cNvPr id="0" name=""/>
        <dsp:cNvSpPr/>
      </dsp:nvSpPr>
      <dsp:spPr>
        <a:xfrm>
          <a:off x="2346411" y="1097280"/>
          <a:ext cx="2342976" cy="2304288"/>
        </a:xfrm>
        <a:prstGeom prst="rect">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NewRomanPS"/>
            </a:rPr>
            <a:t>Have a useful life of more than one reporting period</a:t>
          </a:r>
          <a:endParaRPr lang="en-US" sz="2400" kern="1200" dirty="0"/>
        </a:p>
      </dsp:txBody>
      <dsp:txXfrm>
        <a:off x="2346411" y="1097280"/>
        <a:ext cx="2342976" cy="2304288"/>
      </dsp:txXfrm>
    </dsp:sp>
    <dsp:sp modelId="{B35CB2F3-44D7-49BD-B050-58BE62AE92F8}">
      <dsp:nvSpPr>
        <dsp:cNvPr id="0" name=""/>
        <dsp:cNvSpPr/>
      </dsp:nvSpPr>
      <dsp:spPr>
        <a:xfrm>
          <a:off x="4689388" y="1097280"/>
          <a:ext cx="2342976" cy="2304288"/>
        </a:xfrm>
        <a:prstGeom prst="rect">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NewRomanPS"/>
            </a:rPr>
            <a:t>Nonfinancial in nature</a:t>
          </a:r>
          <a:endParaRPr lang="en-US" sz="2400" kern="1200" dirty="0">
            <a:solidFill>
              <a:schemeClr val="tx1"/>
            </a:solidFill>
          </a:endParaRPr>
        </a:p>
      </dsp:txBody>
      <dsp:txXfrm>
        <a:off x="4689388" y="1097280"/>
        <a:ext cx="2342976" cy="2304288"/>
      </dsp:txXfrm>
    </dsp:sp>
    <dsp:sp modelId="{FBA0EFE2-7BC8-49C8-9F1D-F5C5FC057B05}">
      <dsp:nvSpPr>
        <dsp:cNvPr id="0" name=""/>
        <dsp:cNvSpPr/>
      </dsp:nvSpPr>
      <dsp:spPr>
        <a:xfrm>
          <a:off x="0" y="3401568"/>
          <a:ext cx="7035800" cy="256032"/>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858B7-2DDB-4A94-B345-F68B1F126A5E}">
      <dsp:nvSpPr>
        <dsp:cNvPr id="0" name=""/>
        <dsp:cNvSpPr/>
      </dsp:nvSpPr>
      <dsp:spPr>
        <a:xfrm>
          <a:off x="1111253" y="-102693"/>
          <a:ext cx="6059792" cy="239472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D914-E8D4-4EFD-BF75-5354407C9648}">
      <dsp:nvSpPr>
        <dsp:cNvPr id="0" name=""/>
        <dsp:cNvSpPr/>
      </dsp:nvSpPr>
      <dsp:spPr>
        <a:xfrm>
          <a:off x="2065800" y="604172"/>
          <a:ext cx="3731345" cy="125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mn-lt"/>
              <a:cs typeface="Arial"/>
            </a:rPr>
            <a:t>Outlays that clearly add to the utility or function of a capital asset or enhance the value of an integral part of it may be capitalized as part of the asset.</a:t>
          </a:r>
          <a:endParaRPr lang="en-US" sz="1800" kern="1200" dirty="0">
            <a:latin typeface="+mn-lt"/>
          </a:endParaRPr>
        </a:p>
      </dsp:txBody>
      <dsp:txXfrm>
        <a:off x="2065800" y="604172"/>
        <a:ext cx="3731345" cy="1256265"/>
      </dsp:txXfrm>
    </dsp:sp>
    <dsp:sp modelId="{6DE8D7F0-6CB7-488A-B132-D52FC4AAE9EF}">
      <dsp:nvSpPr>
        <dsp:cNvPr id="0" name=""/>
        <dsp:cNvSpPr/>
      </dsp:nvSpPr>
      <dsp:spPr>
        <a:xfrm>
          <a:off x="340777" y="2019658"/>
          <a:ext cx="6110152" cy="1801952"/>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2F82C-0328-41AB-8408-9C251E29F2D5}">
      <dsp:nvSpPr>
        <dsp:cNvPr id="0" name=""/>
        <dsp:cNvSpPr/>
      </dsp:nvSpPr>
      <dsp:spPr>
        <a:xfrm>
          <a:off x="1767354" y="2365543"/>
          <a:ext cx="3727456" cy="1228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Special difficulty arises in the case of large-scale outlays that are partly replacements and partly additions or betterments.</a:t>
          </a:r>
          <a:endParaRPr lang="en-US" sz="1800" kern="1200" dirty="0">
            <a:latin typeface="+mn-lt"/>
          </a:endParaRPr>
        </a:p>
      </dsp:txBody>
      <dsp:txXfrm>
        <a:off x="1767354" y="2365543"/>
        <a:ext cx="3727456" cy="12282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5D66D-DCFD-44D5-A602-D169AB397A87}">
      <dsp:nvSpPr>
        <dsp:cNvPr id="0" name=""/>
        <dsp:cNvSpPr/>
      </dsp:nvSpPr>
      <dsp:spPr>
        <a:xfrm flipH="1">
          <a:off x="2714109" y="0"/>
          <a:ext cx="1859375" cy="18593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Value of impairment</a:t>
          </a:r>
          <a:endParaRPr lang="en-US" sz="2000" kern="1200" dirty="0"/>
        </a:p>
      </dsp:txBody>
      <dsp:txXfrm>
        <a:off x="2986408" y="272299"/>
        <a:ext cx="1314777" cy="1314777"/>
      </dsp:txXfrm>
    </dsp:sp>
    <dsp:sp modelId="{B325E0C5-E613-4059-AE93-24835E486786}">
      <dsp:nvSpPr>
        <dsp:cNvPr id="0" name=""/>
        <dsp:cNvSpPr/>
      </dsp:nvSpPr>
      <dsp:spPr>
        <a:xfrm rot="1166675">
          <a:off x="4558490" y="1242280"/>
          <a:ext cx="1442592" cy="52992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EF8CC3-1B8B-4FF0-9932-8F08ED4D8883}">
      <dsp:nvSpPr>
        <dsp:cNvPr id="0" name=""/>
        <dsp:cNvSpPr/>
      </dsp:nvSpPr>
      <dsp:spPr>
        <a:xfrm>
          <a:off x="5076740" y="1040795"/>
          <a:ext cx="1766406" cy="14131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Service Units Approach</a:t>
          </a:r>
          <a:endParaRPr lang="en-US" sz="1900" kern="1200" dirty="0"/>
        </a:p>
      </dsp:txBody>
      <dsp:txXfrm>
        <a:off x="5118129" y="1082184"/>
        <a:ext cx="1683628" cy="1330347"/>
      </dsp:txXfrm>
    </dsp:sp>
    <dsp:sp modelId="{C2E4370F-2D11-4710-A573-020E6210C4C1}">
      <dsp:nvSpPr>
        <dsp:cNvPr id="0" name=""/>
        <dsp:cNvSpPr/>
      </dsp:nvSpPr>
      <dsp:spPr>
        <a:xfrm rot="5272485">
          <a:off x="3086761" y="2282187"/>
          <a:ext cx="1234119" cy="52992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B5E2AA-709F-4E33-995F-C198828752E1}">
      <dsp:nvSpPr>
        <dsp:cNvPr id="0" name=""/>
        <dsp:cNvSpPr/>
      </dsp:nvSpPr>
      <dsp:spPr>
        <a:xfrm>
          <a:off x="2843500" y="2457221"/>
          <a:ext cx="1766406" cy="14131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Deflated Depreciated Replacement Cost Approach</a:t>
          </a:r>
          <a:endParaRPr lang="en-US" sz="1900" kern="1200" dirty="0"/>
        </a:p>
      </dsp:txBody>
      <dsp:txXfrm>
        <a:off x="2884889" y="2498610"/>
        <a:ext cx="1683628" cy="1330347"/>
      </dsp:txXfrm>
    </dsp:sp>
    <dsp:sp modelId="{F620B5E3-68D5-4FDD-95AF-9B907C931D34}">
      <dsp:nvSpPr>
        <dsp:cNvPr id="0" name=""/>
        <dsp:cNvSpPr/>
      </dsp:nvSpPr>
      <dsp:spPr>
        <a:xfrm rot="9654251">
          <a:off x="1316457" y="1226369"/>
          <a:ext cx="1410054" cy="52992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118160-B84D-430E-8C3F-9325DC5CF4E8}">
      <dsp:nvSpPr>
        <dsp:cNvPr id="0" name=""/>
        <dsp:cNvSpPr/>
      </dsp:nvSpPr>
      <dsp:spPr>
        <a:xfrm>
          <a:off x="472050" y="1015417"/>
          <a:ext cx="1766406" cy="14131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Restoration Cost Approach</a:t>
          </a:r>
          <a:endParaRPr lang="en-US" sz="1900" kern="1200" dirty="0"/>
        </a:p>
      </dsp:txBody>
      <dsp:txXfrm>
        <a:off x="513439" y="1056806"/>
        <a:ext cx="1683628" cy="13303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39F10-B8E9-4B3D-B8F7-A7AD9BE333A4}">
      <dsp:nvSpPr>
        <dsp:cNvPr id="0" name=""/>
        <dsp:cNvSpPr/>
      </dsp:nvSpPr>
      <dsp:spPr>
        <a:xfrm rot="16200000">
          <a:off x="774699" y="-774699"/>
          <a:ext cx="1993900" cy="3543300"/>
        </a:xfrm>
        <a:prstGeom prst="round1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Ensure revenues and other financing sources dedicated to a certain purpose are used for that purpose and no other</a:t>
          </a:r>
          <a:endParaRPr lang="en-US" sz="1900" kern="1200" dirty="0"/>
        </a:p>
      </dsp:txBody>
      <dsp:txXfrm rot="5400000">
        <a:off x="0" y="0"/>
        <a:ext cx="3543300" cy="1495425"/>
      </dsp:txXfrm>
    </dsp:sp>
    <dsp:sp modelId="{88DCF1FC-BB89-4D07-B583-A11F8B04C6E8}">
      <dsp:nvSpPr>
        <dsp:cNvPr id="0" name=""/>
        <dsp:cNvSpPr/>
      </dsp:nvSpPr>
      <dsp:spPr>
        <a:xfrm>
          <a:off x="3543300" y="0"/>
          <a:ext cx="3543300" cy="1993900"/>
        </a:xfrm>
        <a:prstGeom prst="round1Rect">
          <a:avLst/>
        </a:prstGeom>
        <a:solidFill>
          <a:schemeClr val="accent4">
            <a:shade val="80000"/>
            <a:hueOff val="0"/>
            <a:satOff val="0"/>
            <a:lumOff val="194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Continue to exist until the project is completed</a:t>
          </a:r>
          <a:endParaRPr lang="en-US" sz="1900" kern="1200" dirty="0"/>
        </a:p>
      </dsp:txBody>
      <dsp:txXfrm>
        <a:off x="3543300" y="0"/>
        <a:ext cx="3543300" cy="1495425"/>
      </dsp:txXfrm>
    </dsp:sp>
    <dsp:sp modelId="{D934F5F7-69F6-4879-A4CF-E8E9AC44A588}">
      <dsp:nvSpPr>
        <dsp:cNvPr id="0" name=""/>
        <dsp:cNvSpPr/>
      </dsp:nvSpPr>
      <dsp:spPr>
        <a:xfrm rot="10800000">
          <a:off x="0" y="1993900"/>
          <a:ext cx="3543300" cy="1993900"/>
        </a:xfrm>
        <a:prstGeom prst="round1Rect">
          <a:avLst/>
        </a:prstGeom>
        <a:solidFill>
          <a:schemeClr val="accent4">
            <a:shade val="80000"/>
            <a:hueOff val="0"/>
            <a:satOff val="0"/>
            <a:lumOff val="38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Do not record any debt incurred to finance the project</a:t>
          </a:r>
          <a:endParaRPr lang="en-US" sz="1900" kern="1200" dirty="0"/>
        </a:p>
      </dsp:txBody>
      <dsp:txXfrm rot="10800000">
        <a:off x="0" y="2492375"/>
        <a:ext cx="3543300" cy="1495425"/>
      </dsp:txXfrm>
    </dsp:sp>
    <dsp:sp modelId="{D93741AA-EB2F-4376-B9F2-19E4D3BA2680}">
      <dsp:nvSpPr>
        <dsp:cNvPr id="0" name=""/>
        <dsp:cNvSpPr/>
      </dsp:nvSpPr>
      <dsp:spPr>
        <a:xfrm rot="5400000">
          <a:off x="4318000" y="1219200"/>
          <a:ext cx="1993900" cy="3543300"/>
        </a:xfrm>
        <a:prstGeom prst="round1Rect">
          <a:avLst/>
        </a:prstGeom>
        <a:solidFill>
          <a:schemeClr val="accent4">
            <a:shade val="80000"/>
            <a:hueOff val="0"/>
            <a:satOff val="0"/>
            <a:lumOff val="583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No need for appropriations or estimated revenues, but use of encumbrances is recommended</a:t>
          </a:r>
          <a:endParaRPr lang="en-US" sz="1900" kern="1200" dirty="0"/>
        </a:p>
      </dsp:txBody>
      <dsp:txXfrm rot="-5400000">
        <a:off x="3543300" y="2492374"/>
        <a:ext cx="3543300" cy="1495425"/>
      </dsp:txXfrm>
    </dsp:sp>
    <dsp:sp modelId="{B7A7CD43-704B-4B93-B86D-5642ED41466E}">
      <dsp:nvSpPr>
        <dsp:cNvPr id="0" name=""/>
        <dsp:cNvSpPr/>
      </dsp:nvSpPr>
      <dsp:spPr>
        <a:xfrm>
          <a:off x="2480309" y="1495425"/>
          <a:ext cx="2125980" cy="996950"/>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Capital Projects Funds</a:t>
          </a:r>
          <a:endParaRPr lang="en-US" sz="1900" kern="1200" dirty="0"/>
        </a:p>
      </dsp:txBody>
      <dsp:txXfrm>
        <a:off x="2528976" y="1544092"/>
        <a:ext cx="2028646" cy="8996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540C3-4F1C-421C-9D33-21CD8F8EF684}">
      <dsp:nvSpPr>
        <dsp:cNvPr id="0" name=""/>
        <dsp:cNvSpPr/>
      </dsp:nvSpPr>
      <dsp:spPr>
        <a:xfrm>
          <a:off x="0" y="0"/>
          <a:ext cx="6096791" cy="10972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lumMod val="65000"/>
                  <a:lumOff val="35000"/>
                </a:schemeClr>
              </a:solidFill>
            </a:rPr>
            <a:t>Government issues bonds, typically selling the entire issue to an underwriter who sells the bonds to individuals or institutions.</a:t>
          </a:r>
          <a:endParaRPr lang="en-US" sz="1600" kern="1200" dirty="0">
            <a:solidFill>
              <a:schemeClr val="tx1">
                <a:lumMod val="65000"/>
                <a:lumOff val="35000"/>
              </a:schemeClr>
            </a:solidFill>
          </a:endParaRPr>
        </a:p>
      </dsp:txBody>
      <dsp:txXfrm>
        <a:off x="32138" y="32138"/>
        <a:ext cx="4912741" cy="1033004"/>
      </dsp:txXfrm>
    </dsp:sp>
    <dsp:sp modelId="{AF1A7976-4685-4BB7-98E2-E77D28CBE8B4}">
      <dsp:nvSpPr>
        <dsp:cNvPr id="0" name=""/>
        <dsp:cNvSpPr/>
      </dsp:nvSpPr>
      <dsp:spPr>
        <a:xfrm>
          <a:off x="537952" y="1280159"/>
          <a:ext cx="6096791" cy="10972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lumMod val="65000"/>
                  <a:lumOff val="35000"/>
                </a:schemeClr>
              </a:solidFill>
            </a:rPr>
            <a:t>Bonds may be sold at a premium, and if not prohibited, may also be sold at a discount. If sold between interest payment dates, purchasers also pay accrued interest.</a:t>
          </a:r>
          <a:endParaRPr lang="en-US" sz="1600" kern="1200" dirty="0">
            <a:solidFill>
              <a:schemeClr val="tx1">
                <a:lumMod val="65000"/>
                <a:lumOff val="35000"/>
              </a:schemeClr>
            </a:solidFill>
          </a:endParaRPr>
        </a:p>
      </dsp:txBody>
      <dsp:txXfrm>
        <a:off x="570090" y="1312297"/>
        <a:ext cx="4781331" cy="1033003"/>
      </dsp:txXfrm>
    </dsp:sp>
    <dsp:sp modelId="{9839ACEE-93DF-442B-8F49-F075FE869DD3}">
      <dsp:nvSpPr>
        <dsp:cNvPr id="0" name=""/>
        <dsp:cNvSpPr/>
      </dsp:nvSpPr>
      <dsp:spPr>
        <a:xfrm>
          <a:off x="1075904" y="2560319"/>
          <a:ext cx="6096791" cy="10972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lumMod val="65000"/>
                  <a:lumOff val="35000"/>
                </a:schemeClr>
              </a:solidFill>
            </a:rPr>
            <a:t>Proceeds are recorded in the capital projects fund, while the liability is recorded at the government-wide level. Principal and interest payments are made from the debt service fund or General Fund.</a:t>
          </a:r>
          <a:endParaRPr lang="en-US" sz="1600" kern="1200" dirty="0">
            <a:solidFill>
              <a:schemeClr val="tx1">
                <a:lumMod val="65000"/>
                <a:lumOff val="35000"/>
              </a:schemeClr>
            </a:solidFill>
          </a:endParaRPr>
        </a:p>
      </dsp:txBody>
      <dsp:txXfrm>
        <a:off x="1108042" y="2592457"/>
        <a:ext cx="4781331" cy="1033004"/>
      </dsp:txXfrm>
    </dsp:sp>
    <dsp:sp modelId="{AE28133F-39B6-451A-A0D4-EFB235B0E131}">
      <dsp:nvSpPr>
        <dsp:cNvPr id="0" name=""/>
        <dsp:cNvSpPr/>
      </dsp:nvSpPr>
      <dsp:spPr>
        <a:xfrm>
          <a:off x="5383559" y="832103"/>
          <a:ext cx="713232" cy="71323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5544036" y="832103"/>
        <a:ext cx="392278" cy="536707"/>
      </dsp:txXfrm>
    </dsp:sp>
    <dsp:sp modelId="{03B40E8D-8E9C-4D9F-99F0-7C8C9AC5B086}">
      <dsp:nvSpPr>
        <dsp:cNvPr id="0" name=""/>
        <dsp:cNvSpPr/>
      </dsp:nvSpPr>
      <dsp:spPr>
        <a:xfrm>
          <a:off x="5921511" y="2104948"/>
          <a:ext cx="713232" cy="71323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6081988" y="2104948"/>
        <a:ext cx="392278" cy="53670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smtClean="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348061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80BF1D-82C5-4B07-9530-634098E268C1}" type="slidenum">
              <a:rPr lang="en-US" altLang="en-US" smtClean="0">
                <a:cs typeface="Arial" pitchFamily="34" charset="0"/>
              </a:rPr>
              <a:pPr eaLnBrk="1" hangingPunct="1">
                <a:spcBef>
                  <a:spcPct val="0"/>
                </a:spcBef>
              </a:pPr>
              <a:t>4</a:t>
            </a:fld>
            <a:endParaRPr lang="en-US" altLang="en-US" dirty="0" smtClean="0">
              <a:cs typeface="Arial" pitchFamily="34" charset="0"/>
            </a:endParaRPr>
          </a:p>
        </p:txBody>
      </p:sp>
      <p:sp>
        <p:nvSpPr>
          <p:cNvPr id="4710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0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2</a:t>
            </a:r>
          </a:p>
        </p:txBody>
      </p:sp>
      <p:sp>
        <p:nvSpPr>
          <p:cNvPr id="4710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1" name="Rectangle 6"/>
          <p:cNvSpPr>
            <a:spLocks noGrp="1" noRot="1" noChangeAspect="1" noChangeArrowheads="1" noTextEdit="1"/>
          </p:cNvSpPr>
          <p:nvPr>
            <p:ph type="sldImg"/>
          </p:nvPr>
        </p:nvSpPr>
        <p:spPr>
          <a:xfrm>
            <a:off x="1065213" y="692150"/>
            <a:ext cx="4727575" cy="3416300"/>
          </a:xfrm>
          <a:ln w="12700" cap="flat"/>
        </p:spPr>
      </p:sp>
      <p:sp>
        <p:nvSpPr>
          <p:cNvPr id="47112"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12862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93563505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19053405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208255332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223740527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388899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59466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340764606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83611317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68897622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253511561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27550321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19"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387475"/>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5-</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 </a:t>
            </a:r>
            <a:r>
              <a:rPr lang="en-US" sz="900" b="0" i="1" dirty="0" smtClean="0">
                <a:solidFill>
                  <a:schemeClr val="tx1"/>
                </a:solidFill>
                <a:latin typeface="Arial"/>
              </a:rPr>
              <a:t>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162205805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diagramData" Target="../diagrams/data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
        <p:nvSpPr>
          <p:cNvPr id="12" name="Footer Placeholder 1"/>
          <p:cNvSpPr>
            <a:spLocks noGrp="1"/>
          </p:cNvSpPr>
          <p:nvPr>
            <p:ph type="ftr" sz="quarter" idx="11"/>
          </p:nvPr>
        </p:nvSpPr>
        <p:spPr>
          <a:xfrm>
            <a:off x="188139" y="5433833"/>
            <a:ext cx="7799168" cy="509767"/>
          </a:xfrm>
        </p:spPr>
        <p:txBody>
          <a:bodyPr/>
          <a:lstStyle/>
          <a:p>
            <a:pPr>
              <a:defRPr/>
            </a:pPr>
            <a:r>
              <a:rPr lang="en-US" dirty="0" smtClean="0">
                <a:solidFill>
                  <a:schemeClr val="bg1"/>
                </a:solidFill>
                <a:latin typeface="Arial"/>
                <a:cs typeface="Arial"/>
              </a:rPr>
              <a:t>Copyright © </a:t>
            </a:r>
            <a:r>
              <a:rPr lang="en-US" dirty="0" smtClean="0">
                <a:solidFill>
                  <a:schemeClr val="bg1"/>
                </a:solidFill>
                <a:latin typeface="Arial"/>
                <a:cs typeface="Arial"/>
              </a:rPr>
              <a:t>2019 </a:t>
            </a:r>
            <a:r>
              <a:rPr lang="en-US" dirty="0" smtClean="0">
                <a:solidFill>
                  <a:schemeClr val="bg1"/>
                </a:solidFill>
                <a:latin typeface="Arial"/>
                <a:cs typeface="Arial"/>
              </a:rPr>
              <a:t>McGraw-Hill Education</a:t>
            </a:r>
            <a:r>
              <a:rPr lang="en-US" dirty="0" smtClean="0">
                <a:solidFill>
                  <a:schemeClr val="bg1"/>
                </a:solidFill>
                <a:latin typeface="Arial"/>
                <a:cs typeface="Arial"/>
              </a:rPr>
              <a:t>. </a:t>
            </a:r>
            <a:r>
              <a:rPr lang="en-US" dirty="0" smtClean="0">
                <a:solidFill>
                  <a:schemeClr val="bg1"/>
                </a:solidFill>
                <a:latin typeface="Arial"/>
                <a:cs typeface="Arial"/>
              </a:rPr>
              <a:t>All rights reserved. No reproduction or distribution without the prior written consent of McGraw-Hill Education.</a:t>
            </a:r>
            <a:endParaRPr lang="en-US" dirty="0">
              <a:solidFill>
                <a:schemeClr val="bg1"/>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Buildings and Improvements Other than Buildings (1 of 2)</a:t>
            </a:r>
            <a:endParaRPr lang="en-US" sz="3200" b="1" dirty="0"/>
          </a:p>
        </p:txBody>
      </p:sp>
      <p:graphicFrame>
        <p:nvGraphicFramePr>
          <p:cNvPr id="6" name="Diagram 5"/>
          <p:cNvGraphicFramePr/>
          <p:nvPr>
            <p:extLst>
              <p:ext uri="{D42A27DB-BD31-4B8C-83A1-F6EECF244321}">
                <p14:modId xmlns:p14="http://schemas.microsoft.com/office/powerpoint/2010/main" val="1320058270"/>
              </p:ext>
            </p:extLst>
          </p:nvPr>
        </p:nvGraphicFramePr>
        <p:xfrm>
          <a:off x="812800" y="1143000"/>
          <a:ext cx="6642100"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2106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Buildings and Improvements Other than Buildings (2 of 2)</a:t>
            </a:r>
            <a:endParaRPr lang="en-US" sz="3200" b="1" dirty="0"/>
          </a:p>
        </p:txBody>
      </p:sp>
      <p:sp>
        <p:nvSpPr>
          <p:cNvPr id="4" name="Content Placeholder 3"/>
          <p:cNvSpPr>
            <a:spLocks noGrp="1"/>
          </p:cNvSpPr>
          <p:nvPr>
            <p:ph idx="1"/>
          </p:nvPr>
        </p:nvSpPr>
        <p:spPr>
          <a:xfrm>
            <a:off x="411163" y="1563624"/>
            <a:ext cx="7596492" cy="3921125"/>
          </a:xfrm>
        </p:spPr>
        <p:txBody>
          <a:bodyPr/>
          <a:lstStyle/>
          <a:p>
            <a:pPr marL="576263" lvl="1" indent="-293688">
              <a:buClrTx/>
              <a:buFont typeface="Arial" panose="020B0604020202020204" pitchFamily="34" charset="0"/>
              <a:buChar char="•"/>
            </a:pPr>
            <a:r>
              <a:rPr lang="en-US" sz="2000" i="1" dirty="0"/>
              <a:t>Purchased</a:t>
            </a:r>
            <a:r>
              <a:rPr lang="en-US" sz="2000" dirty="0"/>
              <a:t>  </a:t>
            </a:r>
            <a:r>
              <a:rPr lang="en-US" sz="2000" dirty="0">
                <a:latin typeface="Wingdings"/>
                <a:ea typeface="Wingdings"/>
                <a:cs typeface="Wingdings"/>
                <a:sym typeface="Wingdings"/>
              </a:rPr>
              <a:t></a:t>
            </a:r>
            <a:r>
              <a:rPr lang="en-US" sz="2000" dirty="0"/>
              <a:t>  Contract price and related costs</a:t>
            </a:r>
          </a:p>
          <a:p>
            <a:pPr marL="576263" lvl="1" indent="-293688">
              <a:buClrTx/>
              <a:buFont typeface="Arial" panose="020B0604020202020204" pitchFamily="34" charset="0"/>
              <a:buChar char="•"/>
            </a:pPr>
            <a:r>
              <a:rPr lang="en-US" sz="2000" i="1" dirty="0"/>
              <a:t>Constructed</a:t>
            </a:r>
          </a:p>
          <a:p>
            <a:pPr marL="1022350" lvl="2" indent="-339725">
              <a:buClrTx/>
              <a:buNone/>
            </a:pPr>
            <a:r>
              <a:rPr lang="en-US" sz="2000" dirty="0">
                <a:latin typeface="Wingdings"/>
                <a:ea typeface="Wingdings"/>
                <a:cs typeface="Wingdings"/>
                <a:sym typeface="Wingdings"/>
              </a:rPr>
              <a:t></a:t>
            </a:r>
            <a:r>
              <a:rPr lang="en-US" sz="2000" i="1" dirty="0">
                <a:sym typeface="Wingdings"/>
              </a:rPr>
              <a:t> </a:t>
            </a:r>
            <a:r>
              <a:rPr lang="en-US" sz="2000" i="1" dirty="0"/>
              <a:t>Outside contractors</a:t>
            </a:r>
            <a:r>
              <a:rPr lang="en-US" sz="2000" dirty="0"/>
              <a:t>: Contract price and related costs</a:t>
            </a:r>
          </a:p>
          <a:p>
            <a:pPr marL="682625" lvl="2" indent="0">
              <a:buClrTx/>
              <a:buNone/>
            </a:pPr>
            <a:r>
              <a:rPr lang="en-US" sz="2000" dirty="0">
                <a:latin typeface="Wingdings"/>
                <a:ea typeface="Wingdings"/>
                <a:cs typeface="Wingdings"/>
                <a:sym typeface="Wingdings"/>
              </a:rPr>
              <a:t></a:t>
            </a:r>
            <a:r>
              <a:rPr lang="en-US" sz="2000" i="1" dirty="0">
                <a:sym typeface="Wingdings"/>
              </a:rPr>
              <a:t> </a:t>
            </a:r>
            <a:r>
              <a:rPr lang="en-US" sz="2000" i="1" dirty="0"/>
              <a:t>Self constructed</a:t>
            </a:r>
            <a:r>
              <a:rPr lang="en-US" sz="2000" dirty="0"/>
              <a:t>: All direct and indirect expenditures of the fund providing the construction but also materials and services furnished by other funds</a:t>
            </a:r>
          </a:p>
          <a:p>
            <a:pPr marL="576263" lvl="1" indent="-293688">
              <a:buClrTx/>
              <a:buFont typeface="Arial" panose="020B0604020202020204" pitchFamily="34" charset="0"/>
              <a:buChar char="•"/>
            </a:pPr>
            <a:r>
              <a:rPr lang="en-US" sz="2000" i="1" dirty="0"/>
              <a:t>Donated   </a:t>
            </a:r>
            <a:r>
              <a:rPr lang="en-US" sz="2000" i="1" dirty="0" smtClean="0"/>
              <a:t>  </a:t>
            </a:r>
            <a:r>
              <a:rPr lang="en-US" sz="2000" dirty="0" smtClean="0">
                <a:latin typeface="Wingdings"/>
                <a:ea typeface="Wingdings"/>
                <a:cs typeface="Wingdings"/>
                <a:sym typeface="Wingdings"/>
              </a:rPr>
              <a:t></a:t>
            </a:r>
            <a:r>
              <a:rPr lang="en-US" sz="2000" i="1" dirty="0" smtClean="0"/>
              <a:t>   </a:t>
            </a:r>
            <a:r>
              <a:rPr lang="en-US" sz="2000" dirty="0" smtClean="0"/>
              <a:t>Appraisal </a:t>
            </a:r>
            <a:r>
              <a:rPr lang="en-US" sz="2000" dirty="0"/>
              <a:t>as of date of </a:t>
            </a:r>
            <a:r>
              <a:rPr lang="en-US" sz="2000" dirty="0" smtClean="0"/>
              <a:t>acquisition</a:t>
            </a:r>
            <a:endParaRPr lang="en-US" sz="2000" dirty="0"/>
          </a:p>
        </p:txBody>
      </p:sp>
    </p:spTree>
    <p:extLst>
      <p:ext uri="{BB962C8B-B14F-4D97-AF65-F5344CB8AC3E}">
        <p14:creationId xmlns:p14="http://schemas.microsoft.com/office/powerpoint/2010/main" val="3654349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Machinery and Equipment</a:t>
            </a:r>
            <a:endParaRPr lang="en-US" sz="3200" b="1" dirty="0"/>
          </a:p>
        </p:txBody>
      </p:sp>
      <p:sp>
        <p:nvSpPr>
          <p:cNvPr id="4" name="Cube 3"/>
          <p:cNvSpPr/>
          <p:nvPr/>
        </p:nvSpPr>
        <p:spPr>
          <a:xfrm>
            <a:off x="1625600" y="1625600"/>
            <a:ext cx="4889500" cy="3619500"/>
          </a:xfrm>
          <a:prstGeom prst="cube">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buClrTx/>
              <a:buSzTx/>
            </a:pPr>
            <a:r>
              <a:rPr lang="en-US" sz="2000" kern="0" dirty="0">
                <a:solidFill>
                  <a:srgbClr val="000000"/>
                </a:solidFill>
              </a:rPr>
              <a:t>Machinery and equipment </a:t>
            </a:r>
            <a:r>
              <a:rPr lang="en-US" sz="2000" kern="0" dirty="0" smtClean="0">
                <a:solidFill>
                  <a:srgbClr val="000000"/>
                </a:solidFill>
              </a:rPr>
              <a:t>are </a:t>
            </a:r>
            <a:r>
              <a:rPr lang="en-US" sz="2000" kern="0" dirty="0">
                <a:solidFill>
                  <a:srgbClr val="000000"/>
                </a:solidFill>
              </a:rPr>
              <a:t>generally purchased, but may also be acquired through construction or donation. The valuation rules applied to buildings also apply to machinery and equipment. Machinery and equipment </a:t>
            </a:r>
            <a:r>
              <a:rPr lang="en-US" sz="2000" kern="0" dirty="0" smtClean="0">
                <a:solidFill>
                  <a:srgbClr val="000000"/>
                </a:solidFill>
              </a:rPr>
              <a:t>are </a:t>
            </a:r>
            <a:r>
              <a:rPr lang="en-US" sz="2000" kern="0" dirty="0">
                <a:solidFill>
                  <a:srgbClr val="000000"/>
                </a:solidFill>
              </a:rPr>
              <a:t>depreciated.</a:t>
            </a:r>
          </a:p>
        </p:txBody>
      </p:sp>
    </p:spTree>
    <p:extLst>
      <p:ext uri="{BB962C8B-B14F-4D97-AF65-F5344CB8AC3E}">
        <p14:creationId xmlns:p14="http://schemas.microsoft.com/office/powerpoint/2010/main" val="21178608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Construction Work in Progress</a:t>
            </a:r>
            <a:endParaRPr lang="en-US" sz="3200" b="1" dirty="0"/>
          </a:p>
        </p:txBody>
      </p:sp>
      <p:graphicFrame>
        <p:nvGraphicFramePr>
          <p:cNvPr id="4" name="Diagram 3"/>
          <p:cNvGraphicFramePr/>
          <p:nvPr>
            <p:extLst>
              <p:ext uri="{D42A27DB-BD31-4B8C-83A1-F6EECF244321}">
                <p14:modId xmlns:p14="http://schemas.microsoft.com/office/powerpoint/2010/main" val="3439259748"/>
              </p:ext>
            </p:extLst>
          </p:nvPr>
        </p:nvGraphicFramePr>
        <p:xfrm>
          <a:off x="593136" y="1507532"/>
          <a:ext cx="7264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9765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Infrastructure Assets</a:t>
            </a:r>
            <a:endParaRPr lang="en-US" sz="3200" b="1" dirty="0"/>
          </a:p>
        </p:txBody>
      </p:sp>
      <p:sp>
        <p:nvSpPr>
          <p:cNvPr id="3" name="Content Placeholder 2"/>
          <p:cNvSpPr>
            <a:spLocks noGrp="1"/>
          </p:cNvSpPr>
          <p:nvPr>
            <p:ph idx="1"/>
          </p:nvPr>
        </p:nvSpPr>
        <p:spPr>
          <a:xfrm>
            <a:off x="411163" y="1683834"/>
            <a:ext cx="7407275" cy="3624766"/>
          </a:xfrm>
        </p:spPr>
        <p:txBody>
          <a:bodyPr/>
          <a:lstStyle/>
          <a:p>
            <a:pPr>
              <a:spcBef>
                <a:spcPts val="1200"/>
              </a:spcBef>
            </a:pPr>
            <a:r>
              <a:rPr lang="en-US" sz="2400" dirty="0" smtClean="0"/>
              <a:t>Infrastructure </a:t>
            </a:r>
            <a:r>
              <a:rPr lang="en-US" sz="2400" dirty="0"/>
              <a:t>assets </a:t>
            </a:r>
            <a:r>
              <a:rPr lang="en-US" sz="2400" dirty="0" smtClean="0"/>
              <a:t>include highways</a:t>
            </a:r>
            <a:r>
              <a:rPr lang="en-US" sz="2400" dirty="0"/>
              <a:t>, streets, </a:t>
            </a:r>
            <a:r>
              <a:rPr lang="en-US" sz="2400" dirty="0" smtClean="0"/>
              <a:t>sidewalks, storm </a:t>
            </a:r>
            <a:r>
              <a:rPr lang="en-US" sz="2400" dirty="0"/>
              <a:t>drainage systems, and lighting systems, that are stationary in nature and </a:t>
            </a:r>
            <a:r>
              <a:rPr lang="en-US" sz="2400" dirty="0" smtClean="0"/>
              <a:t>normally can </a:t>
            </a:r>
            <a:r>
              <a:rPr lang="en-US" sz="2400" dirty="0"/>
              <a:t>be preserved for a longer life than most other capital </a:t>
            </a:r>
            <a:r>
              <a:rPr lang="en-US" sz="2400" dirty="0" smtClean="0"/>
              <a:t>assets.</a:t>
            </a:r>
          </a:p>
          <a:p>
            <a:pPr>
              <a:spcBef>
                <a:spcPts val="1200"/>
              </a:spcBef>
            </a:pPr>
            <a:r>
              <a:rPr lang="en-US" sz="2400" dirty="0" smtClean="0"/>
              <a:t>Infrastructure assets are depreciated unless the government adopts the modified approach.</a:t>
            </a:r>
            <a:endParaRPr lang="en-US" sz="2400" dirty="0"/>
          </a:p>
        </p:txBody>
      </p:sp>
    </p:spTree>
    <p:extLst>
      <p:ext uri="{BB962C8B-B14F-4D97-AF65-F5344CB8AC3E}">
        <p14:creationId xmlns:p14="http://schemas.microsoft.com/office/powerpoint/2010/main" val="35248872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Modified Approach</a:t>
            </a:r>
            <a:br>
              <a:rPr lang="en-US" sz="3200" b="1" dirty="0" smtClean="0"/>
            </a:br>
            <a:r>
              <a:rPr lang="en-US" sz="2400" b="1" dirty="0" smtClean="0"/>
              <a:t>(1 of 2)</a:t>
            </a:r>
            <a:endParaRPr lang="en-US" sz="2400" b="1" dirty="0"/>
          </a:p>
        </p:txBody>
      </p:sp>
      <p:sp>
        <p:nvSpPr>
          <p:cNvPr id="3" name="Content Placeholder 2"/>
          <p:cNvSpPr>
            <a:spLocks noGrp="1"/>
          </p:cNvSpPr>
          <p:nvPr>
            <p:ph idx="1"/>
          </p:nvPr>
        </p:nvSpPr>
        <p:spPr>
          <a:xfrm>
            <a:off x="411163" y="1405054"/>
            <a:ext cx="7723434" cy="4425730"/>
          </a:xfrm>
        </p:spPr>
        <p:txBody>
          <a:bodyPr/>
          <a:lstStyle/>
          <a:p>
            <a:r>
              <a:rPr lang="en-US" sz="2000" dirty="0">
                <a:solidFill>
                  <a:srgbClr val="000000"/>
                </a:solidFill>
              </a:rPr>
              <a:t>Under the </a:t>
            </a:r>
            <a:r>
              <a:rPr lang="en-US" sz="2000" dirty="0"/>
              <a:t>modified approach, </a:t>
            </a:r>
            <a:r>
              <a:rPr lang="en-US" sz="2000" dirty="0">
                <a:solidFill>
                  <a:srgbClr val="000000"/>
                </a:solidFill>
              </a:rPr>
              <a:t>a government </a:t>
            </a:r>
            <a:r>
              <a:rPr lang="en-US" sz="2000" dirty="0" smtClean="0">
                <a:solidFill>
                  <a:srgbClr val="000000"/>
                </a:solidFill>
              </a:rPr>
              <a:t>may </a:t>
            </a:r>
            <a:r>
              <a:rPr lang="en-US" sz="2000" dirty="0">
                <a:solidFill>
                  <a:srgbClr val="000000"/>
                </a:solidFill>
              </a:rPr>
              <a:t>elect not to depreciate </a:t>
            </a:r>
            <a:r>
              <a:rPr lang="en-US" sz="2000" dirty="0" smtClean="0">
                <a:solidFill>
                  <a:srgbClr val="000000"/>
                </a:solidFill>
              </a:rPr>
              <a:t>certain </a:t>
            </a:r>
            <a:r>
              <a:rPr lang="en-US" sz="2000" i="1" dirty="0" smtClean="0">
                <a:solidFill>
                  <a:srgbClr val="000000"/>
                </a:solidFill>
              </a:rPr>
              <a:t>eligible </a:t>
            </a:r>
            <a:r>
              <a:rPr lang="en-US" sz="2000" dirty="0">
                <a:solidFill>
                  <a:srgbClr val="000000"/>
                </a:solidFill>
              </a:rPr>
              <a:t>infrastructure assets, provided that two requirements are met</a:t>
            </a:r>
            <a:r>
              <a:rPr lang="en-US" sz="2000" dirty="0" smtClean="0">
                <a:solidFill>
                  <a:srgbClr val="000000"/>
                </a:solidFill>
              </a:rPr>
              <a:t>. </a:t>
            </a:r>
            <a:r>
              <a:rPr lang="en-US" sz="2000" dirty="0">
                <a:solidFill>
                  <a:srgbClr val="000000"/>
                </a:solidFill>
              </a:rPr>
              <a:t>The </a:t>
            </a:r>
            <a:r>
              <a:rPr lang="en-US" sz="2000" dirty="0" smtClean="0">
                <a:solidFill>
                  <a:srgbClr val="000000"/>
                </a:solidFill>
              </a:rPr>
              <a:t>two requirements </a:t>
            </a:r>
            <a:r>
              <a:rPr lang="en-US" sz="2000" dirty="0">
                <a:solidFill>
                  <a:srgbClr val="000000"/>
                </a:solidFill>
              </a:rPr>
              <a:t>are:</a:t>
            </a:r>
          </a:p>
          <a:p>
            <a:pPr marL="696912" lvl="1" indent="-342900" defTabSz="457200">
              <a:spcAft>
                <a:spcPts val="600"/>
              </a:spcAft>
              <a:buAutoNum type="arabicParenBoth"/>
            </a:pPr>
            <a:r>
              <a:rPr lang="en-US" sz="1900" dirty="0" smtClean="0">
                <a:solidFill>
                  <a:srgbClr val="000000"/>
                </a:solidFill>
              </a:rPr>
              <a:t>The </a:t>
            </a:r>
            <a:r>
              <a:rPr lang="en-US" sz="1900" dirty="0">
                <a:solidFill>
                  <a:srgbClr val="000000"/>
                </a:solidFill>
              </a:rPr>
              <a:t>government manages the eligible infrastructure </a:t>
            </a:r>
            <a:r>
              <a:rPr lang="en-US" sz="1900" dirty="0" smtClean="0">
                <a:solidFill>
                  <a:srgbClr val="000000"/>
                </a:solidFill>
              </a:rPr>
              <a:t>assets </a:t>
            </a:r>
            <a:r>
              <a:rPr lang="en-US" sz="1900" dirty="0">
                <a:solidFill>
                  <a:srgbClr val="000000"/>
                </a:solidFill>
              </a:rPr>
              <a:t>using an asset </a:t>
            </a:r>
            <a:r>
              <a:rPr lang="en-US" sz="1900" dirty="0" smtClean="0">
                <a:solidFill>
                  <a:srgbClr val="000000"/>
                </a:solidFill>
              </a:rPr>
              <a:t>management system </a:t>
            </a:r>
            <a:r>
              <a:rPr lang="en-US" sz="1900" dirty="0">
                <a:solidFill>
                  <a:srgbClr val="000000"/>
                </a:solidFill>
              </a:rPr>
              <a:t>that </a:t>
            </a:r>
            <a:r>
              <a:rPr lang="en-US" sz="1900" dirty="0" smtClean="0">
                <a:solidFill>
                  <a:srgbClr val="000000"/>
                </a:solidFill>
              </a:rPr>
              <a:t>includes: (</a:t>
            </a:r>
            <a:r>
              <a:rPr lang="en-US" sz="1900" i="1" dirty="0">
                <a:solidFill>
                  <a:srgbClr val="000000"/>
                </a:solidFill>
              </a:rPr>
              <a:t>a</a:t>
            </a:r>
            <a:r>
              <a:rPr lang="en-US" sz="1900" dirty="0">
                <a:solidFill>
                  <a:srgbClr val="000000"/>
                </a:solidFill>
              </a:rPr>
              <a:t>) an up-to-date inventory of eligible assets</a:t>
            </a:r>
            <a:r>
              <a:rPr lang="en-US" sz="1900" dirty="0" smtClean="0">
                <a:solidFill>
                  <a:srgbClr val="000000"/>
                </a:solidFill>
              </a:rPr>
              <a:t>, (</a:t>
            </a:r>
            <a:r>
              <a:rPr lang="en-US" sz="1900" i="1" dirty="0">
                <a:solidFill>
                  <a:srgbClr val="000000"/>
                </a:solidFill>
              </a:rPr>
              <a:t>b</a:t>
            </a:r>
            <a:r>
              <a:rPr lang="en-US" sz="1900" dirty="0">
                <a:solidFill>
                  <a:srgbClr val="000000"/>
                </a:solidFill>
              </a:rPr>
              <a:t>) condition </a:t>
            </a:r>
            <a:r>
              <a:rPr lang="en-US" sz="1900" dirty="0" smtClean="0">
                <a:solidFill>
                  <a:srgbClr val="000000"/>
                </a:solidFill>
              </a:rPr>
              <a:t>assessments </a:t>
            </a:r>
            <a:r>
              <a:rPr lang="en-US" sz="1900" dirty="0">
                <a:solidFill>
                  <a:srgbClr val="000000"/>
                </a:solidFill>
              </a:rPr>
              <a:t>of the assets and summary of results using </a:t>
            </a:r>
            <a:r>
              <a:rPr lang="en-US" sz="1900" dirty="0" smtClean="0">
                <a:solidFill>
                  <a:srgbClr val="000000"/>
                </a:solidFill>
              </a:rPr>
              <a:t>a measurement scale</a:t>
            </a:r>
            <a:r>
              <a:rPr lang="en-US" sz="1900" dirty="0">
                <a:solidFill>
                  <a:srgbClr val="000000"/>
                </a:solidFill>
              </a:rPr>
              <a:t>, and (</a:t>
            </a:r>
            <a:r>
              <a:rPr lang="en-US" sz="1900" i="1" dirty="0">
                <a:solidFill>
                  <a:srgbClr val="000000"/>
                </a:solidFill>
              </a:rPr>
              <a:t>c</a:t>
            </a:r>
            <a:r>
              <a:rPr lang="en-US" sz="1900" dirty="0">
                <a:solidFill>
                  <a:srgbClr val="000000"/>
                </a:solidFill>
              </a:rPr>
              <a:t>) estimates each year of the </a:t>
            </a:r>
            <a:r>
              <a:rPr lang="en-US" sz="1900" dirty="0" smtClean="0">
                <a:solidFill>
                  <a:srgbClr val="000000"/>
                </a:solidFill>
              </a:rPr>
              <a:t>annual </a:t>
            </a:r>
            <a:r>
              <a:rPr lang="en-US" sz="1900" dirty="0">
                <a:solidFill>
                  <a:srgbClr val="000000"/>
                </a:solidFill>
              </a:rPr>
              <a:t>amount needed to maintain </a:t>
            </a:r>
            <a:r>
              <a:rPr lang="en-US" sz="1900" dirty="0" smtClean="0">
                <a:solidFill>
                  <a:srgbClr val="000000"/>
                </a:solidFill>
              </a:rPr>
              <a:t>and preserve </a:t>
            </a:r>
            <a:r>
              <a:rPr lang="en-US" sz="1900" dirty="0">
                <a:solidFill>
                  <a:srgbClr val="000000"/>
                </a:solidFill>
              </a:rPr>
              <a:t>the </a:t>
            </a:r>
            <a:r>
              <a:rPr lang="en-US" sz="1900" dirty="0" smtClean="0">
                <a:solidFill>
                  <a:srgbClr val="000000"/>
                </a:solidFill>
              </a:rPr>
              <a:t>eligible assets </a:t>
            </a:r>
            <a:r>
              <a:rPr lang="en-US" sz="1900" dirty="0">
                <a:solidFill>
                  <a:srgbClr val="000000"/>
                </a:solidFill>
              </a:rPr>
              <a:t>at the condition level established and </a:t>
            </a:r>
            <a:r>
              <a:rPr lang="en-US" sz="1900" dirty="0" smtClean="0">
                <a:solidFill>
                  <a:srgbClr val="000000"/>
                </a:solidFill>
              </a:rPr>
              <a:t>disclosed </a:t>
            </a:r>
            <a:r>
              <a:rPr lang="en-US" sz="1900" dirty="0">
                <a:solidFill>
                  <a:srgbClr val="000000"/>
                </a:solidFill>
              </a:rPr>
              <a:t>by </a:t>
            </a:r>
            <a:r>
              <a:rPr lang="en-US" sz="1900" dirty="0" smtClean="0">
                <a:solidFill>
                  <a:srgbClr val="000000"/>
                </a:solidFill>
              </a:rPr>
              <a:t>the government</a:t>
            </a:r>
            <a:r>
              <a:rPr lang="en-US" sz="1900" dirty="0">
                <a:solidFill>
                  <a:srgbClr val="000000"/>
                </a:solidFill>
              </a:rPr>
              <a:t>.</a:t>
            </a:r>
          </a:p>
          <a:p>
            <a:pPr marL="694944" lvl="2" indent="-347472" defTabSz="457200">
              <a:spcAft>
                <a:spcPts val="600"/>
              </a:spcAft>
              <a:buNone/>
            </a:pPr>
            <a:r>
              <a:rPr lang="en-US" sz="1900" dirty="0" smtClean="0">
                <a:solidFill>
                  <a:srgbClr val="000000"/>
                </a:solidFill>
              </a:rPr>
              <a:t>(</a:t>
            </a:r>
            <a:r>
              <a:rPr lang="en-US" sz="1900" dirty="0">
                <a:solidFill>
                  <a:srgbClr val="000000"/>
                </a:solidFill>
              </a:rPr>
              <a:t>2) The government documents that the eligible </a:t>
            </a:r>
            <a:r>
              <a:rPr lang="en-US" sz="1900" dirty="0" smtClean="0">
                <a:solidFill>
                  <a:srgbClr val="000000"/>
                </a:solidFill>
              </a:rPr>
              <a:t>infrastructure </a:t>
            </a:r>
            <a:r>
              <a:rPr lang="en-US" sz="1900" dirty="0">
                <a:solidFill>
                  <a:srgbClr val="000000"/>
                </a:solidFill>
              </a:rPr>
              <a:t>assets are being </a:t>
            </a:r>
            <a:r>
              <a:rPr lang="en-US" sz="1900" dirty="0" smtClean="0">
                <a:solidFill>
                  <a:srgbClr val="000000"/>
                </a:solidFill>
              </a:rPr>
              <a:t>preserved approximately at </a:t>
            </a:r>
            <a:r>
              <a:rPr lang="en-US" sz="1900" dirty="0">
                <a:solidFill>
                  <a:srgbClr val="000000"/>
                </a:solidFill>
              </a:rPr>
              <a:t>(</a:t>
            </a:r>
            <a:r>
              <a:rPr lang="en-US" sz="1900" dirty="0" smtClean="0">
                <a:solidFill>
                  <a:srgbClr val="000000"/>
                </a:solidFill>
              </a:rPr>
              <a:t>or above</a:t>
            </a:r>
            <a:r>
              <a:rPr lang="en-US" sz="1900" dirty="0">
                <a:solidFill>
                  <a:srgbClr val="000000"/>
                </a:solidFill>
              </a:rPr>
              <a:t>) the condition level </a:t>
            </a:r>
            <a:r>
              <a:rPr lang="en-US" sz="1900" dirty="0" smtClean="0">
                <a:solidFill>
                  <a:srgbClr val="000000"/>
                </a:solidFill>
              </a:rPr>
              <a:t>established </a:t>
            </a:r>
            <a:r>
              <a:rPr lang="en-US" sz="1900" dirty="0">
                <a:solidFill>
                  <a:srgbClr val="000000"/>
                </a:solidFill>
              </a:rPr>
              <a:t>and </a:t>
            </a:r>
            <a:r>
              <a:rPr lang="en-US" sz="1900" dirty="0" smtClean="0">
                <a:solidFill>
                  <a:srgbClr val="000000"/>
                </a:solidFill>
              </a:rPr>
              <a:t>disclosed (</a:t>
            </a:r>
            <a:r>
              <a:rPr lang="en-US" sz="1900" dirty="0">
                <a:solidFill>
                  <a:srgbClr val="000000"/>
                </a:solidFill>
              </a:rPr>
              <a:t>see item 1</a:t>
            </a:r>
            <a:r>
              <a:rPr lang="en-US" sz="1900" dirty="0" smtClean="0">
                <a:solidFill>
                  <a:srgbClr val="000000"/>
                </a:solidFill>
              </a:rPr>
              <a:t>, (</a:t>
            </a:r>
            <a:r>
              <a:rPr lang="en-US" sz="1900" i="1" dirty="0">
                <a:solidFill>
                  <a:srgbClr val="000000"/>
                </a:solidFill>
              </a:rPr>
              <a:t>c</a:t>
            </a:r>
            <a:r>
              <a:rPr lang="en-US" sz="1900" dirty="0">
                <a:solidFill>
                  <a:srgbClr val="000000"/>
                </a:solidFill>
              </a:rPr>
              <a:t>) above).</a:t>
            </a:r>
            <a:endParaRPr lang="en-US" sz="1900" dirty="0"/>
          </a:p>
        </p:txBody>
      </p:sp>
    </p:spTree>
    <p:extLst>
      <p:ext uri="{BB962C8B-B14F-4D97-AF65-F5344CB8AC3E}">
        <p14:creationId xmlns:p14="http://schemas.microsoft.com/office/powerpoint/2010/main" val="17159861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Modified Approach</a:t>
            </a:r>
            <a:br>
              <a:rPr lang="en-US" sz="3200" b="1" dirty="0"/>
            </a:br>
            <a:r>
              <a:rPr lang="en-US" sz="2400" b="1" dirty="0" smtClean="0"/>
              <a:t>(2 </a:t>
            </a:r>
            <a:r>
              <a:rPr lang="en-US" sz="2400" b="1" dirty="0"/>
              <a:t>of 2)</a:t>
            </a:r>
            <a:endParaRPr lang="en-US" sz="3200" b="1" dirty="0"/>
          </a:p>
        </p:txBody>
      </p:sp>
      <p:sp>
        <p:nvSpPr>
          <p:cNvPr id="3" name="Content Placeholder 2"/>
          <p:cNvSpPr>
            <a:spLocks noGrp="1"/>
          </p:cNvSpPr>
          <p:nvPr>
            <p:ph idx="1"/>
          </p:nvPr>
        </p:nvSpPr>
        <p:spPr>
          <a:xfrm>
            <a:off x="411163" y="1505415"/>
            <a:ext cx="7407275" cy="4158785"/>
          </a:xfrm>
        </p:spPr>
        <p:txBody>
          <a:bodyPr/>
          <a:lstStyle/>
          <a:p>
            <a:r>
              <a:rPr lang="en-US" sz="2200" dirty="0" smtClean="0"/>
              <a:t>At </a:t>
            </a:r>
            <a:r>
              <a:rPr lang="en-US" sz="2200" dirty="0"/>
              <a:t>a </a:t>
            </a:r>
            <a:r>
              <a:rPr lang="en-US" sz="2200" dirty="0" smtClean="0"/>
              <a:t>minimum, adequate documentation must include </a:t>
            </a:r>
          </a:p>
          <a:p>
            <a:pPr marL="694944" lvl="1" indent="-347472">
              <a:buNone/>
            </a:pPr>
            <a:r>
              <a:rPr lang="en-US" sz="2000" dirty="0" smtClean="0"/>
              <a:t>(</a:t>
            </a:r>
            <a:r>
              <a:rPr lang="en-US" sz="2000" dirty="0"/>
              <a:t>1) complete </a:t>
            </a:r>
            <a:r>
              <a:rPr lang="en-US" sz="2000" dirty="0" smtClean="0"/>
              <a:t>condition assessments at </a:t>
            </a:r>
            <a:r>
              <a:rPr lang="en-US" sz="2000" dirty="0"/>
              <a:t>least every three </a:t>
            </a:r>
            <a:r>
              <a:rPr lang="en-US" sz="2000" dirty="0" smtClean="0"/>
              <a:t>years, </a:t>
            </a:r>
            <a:r>
              <a:rPr lang="en-US" sz="2000" dirty="0"/>
              <a:t>and </a:t>
            </a:r>
          </a:p>
          <a:p>
            <a:pPr marL="694944" lvl="1" indent="-347472">
              <a:buNone/>
            </a:pPr>
            <a:r>
              <a:rPr lang="en-US" sz="2000" dirty="0" smtClean="0"/>
              <a:t>(</a:t>
            </a:r>
            <a:r>
              <a:rPr lang="en-US" sz="2000" dirty="0"/>
              <a:t>2) the three most recent </a:t>
            </a:r>
            <a:r>
              <a:rPr lang="en-US" sz="2000" dirty="0" smtClean="0"/>
              <a:t>condition assessments must provide </a:t>
            </a:r>
            <a:r>
              <a:rPr lang="en-US" sz="2000" dirty="0"/>
              <a:t>reasonable assurance that the eligible infrastructure </a:t>
            </a:r>
            <a:r>
              <a:rPr lang="en-US" sz="2000" dirty="0" smtClean="0"/>
              <a:t>assets are </a:t>
            </a:r>
            <a:r>
              <a:rPr lang="en-US" sz="2000" dirty="0"/>
              <a:t>being preserved at or above the established condition level</a:t>
            </a:r>
            <a:r>
              <a:rPr lang="en-US" sz="2000" dirty="0" smtClean="0"/>
              <a:t>.</a:t>
            </a:r>
          </a:p>
          <a:p>
            <a:r>
              <a:rPr lang="en-US" sz="2200" dirty="0" smtClean="0"/>
              <a:t>If </a:t>
            </a:r>
            <a:r>
              <a:rPr lang="en-US" sz="2200" dirty="0"/>
              <a:t>requirements </a:t>
            </a:r>
            <a:r>
              <a:rPr lang="en-US" sz="2200" dirty="0" smtClean="0"/>
              <a:t>are met </a:t>
            </a:r>
            <a:r>
              <a:rPr lang="en-US" sz="2200" dirty="0"/>
              <a:t>and adequate documentation is maintained, all expenditures incurred to </a:t>
            </a:r>
            <a:r>
              <a:rPr lang="en-US" sz="2200" dirty="0" smtClean="0"/>
              <a:t>preserve the </a:t>
            </a:r>
            <a:r>
              <a:rPr lang="en-US" sz="2200" dirty="0"/>
              <a:t>eligible infrastructure assets should be expensed in the period incurred.</a:t>
            </a:r>
          </a:p>
        </p:txBody>
      </p:sp>
    </p:spTree>
    <p:extLst>
      <p:ext uri="{BB962C8B-B14F-4D97-AF65-F5344CB8AC3E}">
        <p14:creationId xmlns:p14="http://schemas.microsoft.com/office/powerpoint/2010/main" val="4628530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Intangible Assets</a:t>
            </a:r>
            <a:endParaRPr lang="en-US" sz="3200" b="1" dirty="0"/>
          </a:p>
        </p:txBody>
      </p:sp>
      <p:graphicFrame>
        <p:nvGraphicFramePr>
          <p:cNvPr id="4" name="Diagram 3"/>
          <p:cNvGraphicFramePr/>
          <p:nvPr>
            <p:extLst>
              <p:ext uri="{D42A27DB-BD31-4B8C-83A1-F6EECF244321}">
                <p14:modId xmlns:p14="http://schemas.microsoft.com/office/powerpoint/2010/main" val="620469719"/>
              </p:ext>
            </p:extLst>
          </p:nvPr>
        </p:nvGraphicFramePr>
        <p:xfrm>
          <a:off x="629828" y="1651000"/>
          <a:ext cx="70358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1160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latin typeface="+mn-lt"/>
              </a:rPr>
              <a:t>General Capital Assets Acquired </a:t>
            </a:r>
            <a:r>
              <a:rPr lang="en-US" sz="3200" b="1" dirty="0" smtClean="0">
                <a:latin typeface="+mn-lt"/>
              </a:rPr>
              <a:t>under Lease Agreements (1 of 2)</a:t>
            </a:r>
            <a:endParaRPr lang="en-US" sz="3200" dirty="0">
              <a:latin typeface="+mn-lt"/>
            </a:endParaRPr>
          </a:p>
        </p:txBody>
      </p:sp>
      <p:sp>
        <p:nvSpPr>
          <p:cNvPr id="3" name="Content Placeholder 2"/>
          <p:cNvSpPr>
            <a:spLocks noGrp="1"/>
          </p:cNvSpPr>
          <p:nvPr>
            <p:ph idx="1"/>
          </p:nvPr>
        </p:nvSpPr>
        <p:spPr>
          <a:xfrm>
            <a:off x="411163" y="1627322"/>
            <a:ext cx="7407275" cy="3954612"/>
          </a:xfrm>
        </p:spPr>
        <p:txBody>
          <a:bodyPr/>
          <a:lstStyle/>
          <a:p>
            <a:pPr marL="0" indent="0">
              <a:buNone/>
            </a:pPr>
            <a:r>
              <a:rPr lang="en-US" dirty="0"/>
              <a:t>A lease is defined as “a contract that conveys control of the right to use another entity’s nonfinancial asset as specified in the contract for a period of time in an exchange or exchange-like transaction”; a short-term lease has a maximum possible term under the contract of 12 months or less, including any options to </a:t>
            </a:r>
            <a:r>
              <a:rPr lang="en-US" dirty="0" smtClean="0"/>
              <a:t>extend. </a:t>
            </a:r>
            <a:endParaRPr lang="en-US" sz="2000" dirty="0"/>
          </a:p>
        </p:txBody>
      </p:sp>
    </p:spTree>
    <p:extLst>
      <p:ext uri="{BB962C8B-B14F-4D97-AF65-F5344CB8AC3E}">
        <p14:creationId xmlns:p14="http://schemas.microsoft.com/office/powerpoint/2010/main" val="28847493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General Capital Assets Acquired under </a:t>
            </a:r>
            <a:r>
              <a:rPr lang="en-US" sz="3200" b="1" dirty="0" smtClean="0"/>
              <a:t>Lease </a:t>
            </a:r>
            <a:r>
              <a:rPr lang="en-US" sz="3200" b="1" dirty="0"/>
              <a:t>Agreements (2 of 2)</a:t>
            </a:r>
          </a:p>
        </p:txBody>
      </p:sp>
      <p:sp>
        <p:nvSpPr>
          <p:cNvPr id="3" name="Content Placeholder 2"/>
          <p:cNvSpPr>
            <a:spLocks noGrp="1"/>
          </p:cNvSpPr>
          <p:nvPr>
            <p:ph idx="1"/>
          </p:nvPr>
        </p:nvSpPr>
        <p:spPr>
          <a:xfrm>
            <a:off x="411163" y="1683834"/>
            <a:ext cx="7407275" cy="3624766"/>
          </a:xfrm>
        </p:spPr>
        <p:txBody>
          <a:bodyPr/>
          <a:lstStyle/>
          <a:p>
            <a:pPr>
              <a:spcBef>
                <a:spcPts val="1200"/>
              </a:spcBef>
            </a:pPr>
            <a:r>
              <a:rPr lang="en-US" dirty="0" smtClean="0"/>
              <a:t>Lease </a:t>
            </a:r>
            <a:r>
              <a:rPr lang="en-US" dirty="0"/>
              <a:t>payments for assets used by governmental funds are recorded as expenditures of the period.</a:t>
            </a:r>
          </a:p>
          <a:p>
            <a:pPr>
              <a:spcBef>
                <a:spcPts val="1200"/>
              </a:spcBef>
            </a:pPr>
            <a:r>
              <a:rPr lang="en-US" dirty="0"/>
              <a:t> At the government-wide level, the GASB requires lessees to recognize a lease liability and an intangible right-to-use lease asset. </a:t>
            </a:r>
          </a:p>
        </p:txBody>
      </p:sp>
    </p:spTree>
    <p:extLst>
      <p:ext uri="{BB962C8B-B14F-4D97-AF65-F5344CB8AC3E}">
        <p14:creationId xmlns:p14="http://schemas.microsoft.com/office/powerpoint/2010/main" val="1628371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smtClean="0">
                <a:solidFill>
                  <a:schemeClr val="bg1"/>
                </a:solidFill>
                <a:latin typeface="+mj-lt"/>
              </a:rPr>
              <a:t>C</a:t>
            </a:r>
          </a:p>
          <a:p>
            <a:pPr algn="ctr"/>
            <a:r>
              <a:rPr lang="en-US" sz="3200" b="1" dirty="0">
                <a:solidFill>
                  <a:schemeClr val="bg1"/>
                </a:solidFill>
                <a:latin typeface="+mj-lt"/>
              </a:rPr>
              <a:t>H</a:t>
            </a:r>
            <a:endParaRPr lang="en-US" sz="3200" b="1" dirty="0" smtClean="0">
              <a:solidFill>
                <a:schemeClr val="bg1"/>
              </a:solidFill>
              <a:latin typeface="+mj-lt"/>
            </a:endParaRPr>
          </a:p>
          <a:p>
            <a:pPr algn="ctr"/>
            <a:r>
              <a:rPr lang="en-US" sz="3200" b="1" dirty="0" smtClean="0">
                <a:solidFill>
                  <a:schemeClr val="bg1"/>
                </a:solidFill>
                <a:latin typeface="+mj-lt"/>
              </a:rPr>
              <a:t>A</a:t>
            </a:r>
          </a:p>
          <a:p>
            <a:pPr algn="ctr"/>
            <a:r>
              <a:rPr lang="en-US" sz="3200" b="1" dirty="0" smtClean="0">
                <a:solidFill>
                  <a:schemeClr val="bg1"/>
                </a:solidFill>
                <a:latin typeface="+mj-lt"/>
              </a:rPr>
              <a:t>P</a:t>
            </a:r>
          </a:p>
          <a:p>
            <a:pPr algn="ctr"/>
            <a:r>
              <a:rPr lang="en-US" sz="3200" b="1" dirty="0" smtClean="0">
                <a:solidFill>
                  <a:schemeClr val="bg1"/>
                </a:solidFill>
                <a:latin typeface="+mj-lt"/>
              </a:rPr>
              <a:t>T</a:t>
            </a:r>
          </a:p>
          <a:p>
            <a:pPr algn="ctr"/>
            <a:r>
              <a:rPr lang="en-US" sz="3200" b="1" dirty="0" smtClean="0">
                <a:solidFill>
                  <a:schemeClr val="bg1"/>
                </a:solidFill>
                <a:latin typeface="+mj-lt"/>
              </a:rPr>
              <a:t>E</a:t>
            </a:r>
          </a:p>
          <a:p>
            <a:pPr algn="ctr"/>
            <a:r>
              <a:rPr lang="en-US" sz="3200" b="1" dirty="0" smtClean="0">
                <a:solidFill>
                  <a:schemeClr val="bg1"/>
                </a:solidFill>
                <a:latin typeface="+mj-lt"/>
              </a:rPr>
              <a:t>R</a:t>
            </a:r>
          </a:p>
          <a:p>
            <a:pPr algn="ctr"/>
            <a:endParaRPr lang="en-US" sz="3200" b="1" dirty="0" smtClean="0">
              <a:solidFill>
                <a:schemeClr val="bg1"/>
              </a:solidFill>
              <a:latin typeface="+mj-lt"/>
            </a:endParaRPr>
          </a:p>
          <a:p>
            <a:pPr algn="ctr"/>
            <a:r>
              <a:rPr lang="en-US" sz="3200" b="1" dirty="0">
                <a:solidFill>
                  <a:schemeClr val="bg1"/>
                </a:solidFill>
                <a:latin typeface="+mj-lt"/>
              </a:rPr>
              <a:t>5</a:t>
            </a:r>
            <a:endParaRPr lang="en-US" sz="3200" b="1" dirty="0" smtClean="0">
              <a:solidFill>
                <a:schemeClr val="bg1"/>
              </a:solidFill>
              <a:latin typeface="+mj-lt"/>
            </a:endParaRPr>
          </a:p>
        </p:txBody>
      </p:sp>
      <p:sp>
        <p:nvSpPr>
          <p:cNvPr id="2" name="Title 1"/>
          <p:cNvSpPr>
            <a:spLocks noGrp="1"/>
          </p:cNvSpPr>
          <p:nvPr>
            <p:ph type="title"/>
          </p:nvPr>
        </p:nvSpPr>
        <p:spPr>
          <a:xfrm>
            <a:off x="1963699" y="2401571"/>
            <a:ext cx="4056739" cy="1302155"/>
          </a:xfrm>
        </p:spPr>
        <p:txBody>
          <a:bodyPr/>
          <a:lstStyle/>
          <a:p>
            <a:r>
              <a:rPr lang="en-US" altLang="en-US" sz="2800" b="1" dirty="0"/>
              <a:t>Accounting for General Capital Assets and Capital </a:t>
            </a:r>
            <a:r>
              <a:rPr lang="en-US" altLang="en-US" sz="2800" b="1" dirty="0" smtClean="0"/>
              <a:t>Projects</a:t>
            </a:r>
            <a:endParaRPr lang="en-US" sz="2800"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Costs Incurred After Acquisition</a:t>
            </a:r>
            <a:endParaRPr lang="en-US" sz="3200" b="1" dirty="0"/>
          </a:p>
        </p:txBody>
      </p:sp>
      <p:graphicFrame>
        <p:nvGraphicFramePr>
          <p:cNvPr id="6" name="Diagram 5"/>
          <p:cNvGraphicFramePr/>
          <p:nvPr>
            <p:extLst>
              <p:ext uri="{D42A27DB-BD31-4B8C-83A1-F6EECF244321}">
                <p14:modId xmlns:p14="http://schemas.microsoft.com/office/powerpoint/2010/main" val="2843082303"/>
              </p:ext>
            </p:extLst>
          </p:nvPr>
        </p:nvGraphicFramePr>
        <p:xfrm>
          <a:off x="512287" y="1600200"/>
          <a:ext cx="741020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4931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Reduction of Cost or Asset Disposal</a:t>
            </a:r>
            <a:endParaRPr lang="en-US" sz="3200" b="1" dirty="0"/>
          </a:p>
        </p:txBody>
      </p:sp>
      <p:sp>
        <p:nvSpPr>
          <p:cNvPr id="3" name="Content Placeholder 2"/>
          <p:cNvSpPr>
            <a:spLocks noGrp="1"/>
          </p:cNvSpPr>
          <p:nvPr>
            <p:ph idx="1"/>
          </p:nvPr>
        </p:nvSpPr>
        <p:spPr>
          <a:xfrm>
            <a:off x="436563" y="1603375"/>
            <a:ext cx="7407275" cy="3870325"/>
          </a:xfrm>
        </p:spPr>
        <p:txBody>
          <a:bodyPr/>
          <a:lstStyle/>
          <a:p>
            <a:pPr>
              <a:spcAft>
                <a:spcPts val="1800"/>
              </a:spcAft>
              <a:buFont typeface="Arial" panose="020B0604020202020204" pitchFamily="34" charset="0"/>
              <a:buChar char="•"/>
            </a:pPr>
            <a:r>
              <a:rPr lang="en-US" sz="2400" dirty="0" smtClean="0"/>
              <a:t>When an asset is disposed of, the cost of the asset and its accumulated depreciation should be removed from the governmental activities general ledger, and any gain or loss on disposal recognized.</a:t>
            </a:r>
          </a:p>
          <a:p>
            <a:pPr>
              <a:buFont typeface="Arial" panose="020B0604020202020204" pitchFamily="34" charset="0"/>
              <a:buChar char="•"/>
            </a:pPr>
            <a:r>
              <a:rPr lang="en-US" sz="2400" dirty="0" smtClean="0"/>
              <a:t>A partial reduction of cost may occur when only a part of an asset is sold, disposed of, or destroyed. The entries to record a partial reduction mirror those of a disposal.</a:t>
            </a:r>
            <a:endParaRPr lang="en-US" sz="2400" dirty="0"/>
          </a:p>
        </p:txBody>
      </p:sp>
    </p:spTree>
    <p:extLst>
      <p:ext uri="{BB962C8B-B14F-4D97-AF65-F5344CB8AC3E}">
        <p14:creationId xmlns:p14="http://schemas.microsoft.com/office/powerpoint/2010/main" val="20259968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Asset Impairments and Insurance Recoveries (1 of 2)</a:t>
            </a:r>
            <a:endParaRPr lang="en-US" sz="3200" b="1" dirty="0"/>
          </a:p>
        </p:txBody>
      </p:sp>
      <p:sp>
        <p:nvSpPr>
          <p:cNvPr id="4" name="Content Placeholder 3"/>
          <p:cNvSpPr>
            <a:spLocks noGrp="1"/>
          </p:cNvSpPr>
          <p:nvPr>
            <p:ph idx="1"/>
          </p:nvPr>
        </p:nvSpPr>
        <p:spPr>
          <a:xfrm>
            <a:off x="411163" y="1563624"/>
            <a:ext cx="7407275" cy="3921125"/>
          </a:xfrm>
        </p:spPr>
        <p:txBody>
          <a:bodyPr/>
          <a:lstStyle/>
          <a:p>
            <a:pPr marL="342900" indent="-342900">
              <a:spcBef>
                <a:spcPts val="1200"/>
              </a:spcBef>
              <a:buFont typeface="Arial" panose="020B0604020202020204" pitchFamily="34" charset="0"/>
              <a:buChar char="•"/>
            </a:pPr>
            <a:r>
              <a:rPr lang="en-US" sz="2400" dirty="0">
                <a:solidFill>
                  <a:srgbClr val="000000"/>
                </a:solidFill>
              </a:rPr>
              <a:t>An </a:t>
            </a:r>
            <a:r>
              <a:rPr lang="en-US" sz="2400" b="1" dirty="0"/>
              <a:t>asset impairment </a:t>
            </a:r>
            <a:r>
              <a:rPr lang="en-US" sz="2400" dirty="0"/>
              <a:t>is defined </a:t>
            </a:r>
            <a:r>
              <a:rPr lang="en-US" sz="2400" dirty="0">
                <a:solidFill>
                  <a:srgbClr val="000000"/>
                </a:solidFill>
              </a:rPr>
              <a:t>as a </a:t>
            </a:r>
            <a:r>
              <a:rPr lang="en-US" sz="2400" i="1" dirty="0">
                <a:solidFill>
                  <a:srgbClr val="000000"/>
                </a:solidFill>
              </a:rPr>
              <a:t>significant, unexpected decline in the service utility of a capital asset</a:t>
            </a:r>
            <a:r>
              <a:rPr lang="en-US" sz="2400" dirty="0">
                <a:solidFill>
                  <a:srgbClr val="000000"/>
                </a:solidFill>
              </a:rPr>
              <a:t>.  Impairments occur as a result of unexpected circumstances or events, such as physical damage, obsolescence, enactment of laws or regulations or other environmental factors, or change in the manner or duration of the asset’s use.</a:t>
            </a:r>
          </a:p>
          <a:p>
            <a:pPr marL="342900" indent="-342900">
              <a:spcBef>
                <a:spcPts val="1200"/>
              </a:spcBef>
              <a:buFont typeface="Arial" panose="020B0604020202020204" pitchFamily="34" charset="0"/>
              <a:buChar char="•"/>
            </a:pPr>
            <a:r>
              <a:rPr lang="en-US" sz="2400" dirty="0">
                <a:solidFill>
                  <a:srgbClr val="000000"/>
                </a:solidFill>
              </a:rPr>
              <a:t>Asset impairments result in a write-down of the asset’s carrying value</a:t>
            </a:r>
            <a:r>
              <a:rPr lang="en-US" sz="2400" dirty="0" smtClean="0">
                <a:solidFill>
                  <a:srgbClr val="000000"/>
                </a:solidFill>
              </a:rPr>
              <a:t>.</a:t>
            </a:r>
            <a:endParaRPr lang="en-US" sz="2400" dirty="0"/>
          </a:p>
        </p:txBody>
      </p:sp>
    </p:spTree>
    <p:extLst>
      <p:ext uri="{BB962C8B-B14F-4D97-AF65-F5344CB8AC3E}">
        <p14:creationId xmlns:p14="http://schemas.microsoft.com/office/powerpoint/2010/main" val="16887760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Asset Impairments and Insurance Recoveries (2 of 2)</a:t>
            </a:r>
            <a:endParaRPr lang="en-US" sz="3200" b="1" dirty="0"/>
          </a:p>
        </p:txBody>
      </p:sp>
      <p:graphicFrame>
        <p:nvGraphicFramePr>
          <p:cNvPr id="3" name="Diagram 2"/>
          <p:cNvGraphicFramePr/>
          <p:nvPr>
            <p:extLst>
              <p:ext uri="{D42A27DB-BD31-4B8C-83A1-F6EECF244321}">
                <p14:modId xmlns:p14="http://schemas.microsoft.com/office/powerpoint/2010/main" val="3652352827"/>
              </p:ext>
            </p:extLst>
          </p:nvPr>
        </p:nvGraphicFramePr>
        <p:xfrm>
          <a:off x="520700" y="1574800"/>
          <a:ext cx="7315200" cy="407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4606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Service Concession Arrangements</a:t>
            </a:r>
            <a:endParaRPr lang="en-US" sz="3200" b="1" dirty="0"/>
          </a:p>
        </p:txBody>
      </p:sp>
      <p:sp>
        <p:nvSpPr>
          <p:cNvPr id="3" name="Content Placeholder 2"/>
          <p:cNvSpPr>
            <a:spLocks noGrp="1"/>
          </p:cNvSpPr>
          <p:nvPr>
            <p:ph idx="1"/>
          </p:nvPr>
        </p:nvSpPr>
        <p:spPr>
          <a:xfrm>
            <a:off x="411163" y="1527175"/>
            <a:ext cx="7653337" cy="3921125"/>
          </a:xfrm>
        </p:spPr>
        <p:txBody>
          <a:bodyPr/>
          <a:lstStyle/>
          <a:p>
            <a:pPr>
              <a:spcBef>
                <a:spcPts val="1200"/>
              </a:spcBef>
              <a:buFont typeface="Arial" panose="020B0604020202020204" pitchFamily="34" charset="0"/>
              <a:buChar char="•"/>
            </a:pPr>
            <a:r>
              <a:rPr lang="en-US" sz="2200" dirty="0"/>
              <a:t>Under </a:t>
            </a:r>
            <a:r>
              <a:rPr lang="en-US" sz="2200" dirty="0" smtClean="0"/>
              <a:t>a Service Concession Arrangement, </a:t>
            </a:r>
            <a:r>
              <a:rPr lang="en-US" sz="2200" dirty="0"/>
              <a:t>a government </a:t>
            </a:r>
            <a:r>
              <a:rPr lang="en-US" sz="2200" dirty="0" smtClean="0"/>
              <a:t>transfers the </a:t>
            </a:r>
            <a:r>
              <a:rPr lang="en-US" sz="2200" dirty="0"/>
              <a:t>rights and obligations of an asset to another legally separate </a:t>
            </a:r>
            <a:r>
              <a:rPr lang="en-US" sz="2200" dirty="0" smtClean="0"/>
              <a:t>governmental or </a:t>
            </a:r>
            <a:r>
              <a:rPr lang="en-US" sz="2200" dirty="0"/>
              <a:t>private sector entity. This external </a:t>
            </a:r>
            <a:r>
              <a:rPr lang="en-US" sz="2200" dirty="0" smtClean="0"/>
              <a:t>entity </a:t>
            </a:r>
            <a:r>
              <a:rPr lang="en-US" sz="2200" dirty="0"/>
              <a:t>provides public </a:t>
            </a:r>
            <a:r>
              <a:rPr lang="en-US" sz="2200" dirty="0" smtClean="0"/>
              <a:t>services through </a:t>
            </a:r>
            <a:r>
              <a:rPr lang="en-US" sz="2200" dirty="0"/>
              <a:t>the use of the asset, collecting related fees in return for an up-front </a:t>
            </a:r>
            <a:r>
              <a:rPr lang="en-US" sz="2200" dirty="0" smtClean="0"/>
              <a:t>payment to </a:t>
            </a:r>
            <a:r>
              <a:rPr lang="en-US" sz="2200" dirty="0"/>
              <a:t>the transferring government</a:t>
            </a:r>
            <a:r>
              <a:rPr lang="en-US" sz="2200" dirty="0" smtClean="0"/>
              <a:t>.</a:t>
            </a:r>
            <a:r>
              <a:rPr lang="en-US" sz="2200" dirty="0"/>
              <a:t> </a:t>
            </a:r>
            <a:endParaRPr lang="en-US" sz="2200" dirty="0" smtClean="0"/>
          </a:p>
          <a:p>
            <a:pPr>
              <a:spcBef>
                <a:spcPts val="1200"/>
              </a:spcBef>
              <a:buFont typeface="Arial" panose="020B0604020202020204" pitchFamily="34" charset="0"/>
              <a:buChar char="•"/>
            </a:pPr>
            <a:r>
              <a:rPr lang="en-US" sz="2200" dirty="0"/>
              <a:t>I</a:t>
            </a:r>
            <a:r>
              <a:rPr lang="en-US" sz="2200" dirty="0" smtClean="0"/>
              <a:t>n </a:t>
            </a:r>
            <a:r>
              <a:rPr lang="en-US" sz="2200" dirty="0"/>
              <a:t>general, </a:t>
            </a:r>
            <a:r>
              <a:rPr lang="en-US" sz="2200" dirty="0" smtClean="0"/>
              <a:t>standards</a:t>
            </a:r>
            <a:r>
              <a:rPr lang="en-US" sz="2200" i="1" dirty="0" smtClean="0"/>
              <a:t> </a:t>
            </a:r>
            <a:r>
              <a:rPr lang="en-US" sz="2200" dirty="0" smtClean="0"/>
              <a:t>require </a:t>
            </a:r>
            <a:r>
              <a:rPr lang="en-US" sz="2200" dirty="0"/>
              <a:t>that the </a:t>
            </a:r>
            <a:r>
              <a:rPr lang="en-US" sz="2200" dirty="0" smtClean="0"/>
              <a:t>transferring government </a:t>
            </a:r>
            <a:r>
              <a:rPr lang="en-US" sz="2200" dirty="0"/>
              <a:t>continue reporting the transferred asset as a capital asset and any </a:t>
            </a:r>
            <a:r>
              <a:rPr lang="en-US" sz="2200" dirty="0" smtClean="0"/>
              <a:t>related contractual </a:t>
            </a:r>
            <a:r>
              <a:rPr lang="en-US" sz="2200" dirty="0"/>
              <a:t>obligations as liabilities.</a:t>
            </a:r>
          </a:p>
        </p:txBody>
      </p:sp>
    </p:spTree>
    <p:extLst>
      <p:ext uri="{BB962C8B-B14F-4D97-AF65-F5344CB8AC3E}">
        <p14:creationId xmlns:p14="http://schemas.microsoft.com/office/powerpoint/2010/main" val="42460448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Capital Projects Funds</a:t>
            </a:r>
            <a:endParaRPr lang="en-US" sz="3200" b="1" dirty="0"/>
          </a:p>
        </p:txBody>
      </p:sp>
      <p:graphicFrame>
        <p:nvGraphicFramePr>
          <p:cNvPr id="3" name="Diagram 2"/>
          <p:cNvGraphicFramePr/>
          <p:nvPr>
            <p:extLst>
              <p:ext uri="{D42A27DB-BD31-4B8C-83A1-F6EECF244321}">
                <p14:modId xmlns:p14="http://schemas.microsoft.com/office/powerpoint/2010/main" val="1735600326"/>
              </p:ext>
            </p:extLst>
          </p:nvPr>
        </p:nvGraphicFramePr>
        <p:xfrm>
          <a:off x="731838" y="1553705"/>
          <a:ext cx="7086600" cy="398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518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Capital Projects Funds: Illustrative Transactions (1 of 7)</a:t>
            </a:r>
            <a:endParaRPr lang="en-US" sz="3200" b="1" dirty="0"/>
          </a:p>
        </p:txBody>
      </p:sp>
      <p:sp>
        <p:nvSpPr>
          <p:cNvPr id="3" name="Rectangle 2"/>
          <p:cNvSpPr/>
          <p:nvPr/>
        </p:nvSpPr>
        <p:spPr>
          <a:xfrm>
            <a:off x="571500" y="1417320"/>
            <a:ext cx="7494948" cy="3370154"/>
          </a:xfrm>
          <a:prstGeom prst="rect">
            <a:avLst/>
          </a:prstGeom>
        </p:spPr>
        <p:txBody>
          <a:bodyPr wrap="square">
            <a:spAutoFit/>
          </a:bodyPr>
          <a:lstStyle/>
          <a:p>
            <a:pPr>
              <a:spcBef>
                <a:spcPts val="0"/>
              </a:spcBef>
            </a:pPr>
            <a:r>
              <a:rPr lang="en-US" sz="1500" b="1" i="1" dirty="0" smtClean="0">
                <a:latin typeface="Frutiger-BoldItalic"/>
              </a:rPr>
              <a:t>                  </a:t>
            </a:r>
            <a:r>
              <a:rPr lang="en-US" sz="1500" b="1" i="1" dirty="0" smtClean="0">
                <a:latin typeface="+mn-lt"/>
              </a:rPr>
              <a:t>                                                                                    Debits       Credits</a:t>
            </a:r>
          </a:p>
          <a:p>
            <a:r>
              <a:rPr lang="en-US" sz="1500" i="1" dirty="0" smtClean="0">
                <a:latin typeface="+mn-lt"/>
              </a:rPr>
              <a:t>Fire Station Capital Projects Fund and Governmental Activities:</a:t>
            </a:r>
          </a:p>
          <a:p>
            <a:pPr>
              <a:tabLst>
                <a:tab pos="5997575" algn="dec"/>
              </a:tabLst>
            </a:pPr>
            <a:r>
              <a:rPr lang="en-US" sz="1500" dirty="0" smtClean="0">
                <a:latin typeface="+mn-lt"/>
              </a:rPr>
              <a:t>1. Cash . . . . . . . . . . . . . . . . . . . . . . . . . . . . . . . . . . . . . . . . . 	50,000</a:t>
            </a:r>
          </a:p>
          <a:p>
            <a:pPr>
              <a:tabLst>
                <a:tab pos="7091363" algn="dec"/>
              </a:tabLst>
            </a:pPr>
            <a:r>
              <a:rPr lang="en-US" sz="1500" dirty="0" smtClean="0">
                <a:latin typeface="+mn-lt"/>
              </a:rPr>
              <a:t>       Short-Term </a:t>
            </a:r>
            <a:r>
              <a:rPr lang="en-US" sz="1500" dirty="0">
                <a:latin typeface="+mn-lt"/>
              </a:rPr>
              <a:t>Notes Payable . . . . . . . . . . . . . . . . . . </a:t>
            </a:r>
            <a:r>
              <a:rPr lang="en-US" sz="1500" dirty="0" smtClean="0">
                <a:latin typeface="+mn-lt"/>
              </a:rPr>
              <a:t>. . . . . 	50,000</a:t>
            </a:r>
          </a:p>
          <a:p>
            <a:endParaRPr lang="en-US" sz="1500" dirty="0">
              <a:latin typeface="+mn-lt"/>
            </a:endParaRPr>
          </a:p>
          <a:p>
            <a:r>
              <a:rPr lang="en-US" sz="1500" i="1" dirty="0">
                <a:latin typeface="+mn-lt"/>
              </a:rPr>
              <a:t>Fire Station Capital Projects Fund:</a:t>
            </a:r>
          </a:p>
          <a:p>
            <a:pPr>
              <a:tabLst>
                <a:tab pos="5997575" algn="dec"/>
              </a:tabLst>
            </a:pPr>
            <a:r>
              <a:rPr lang="en-US" sz="1500" dirty="0">
                <a:latin typeface="+mn-lt"/>
              </a:rPr>
              <a:t>2. Encumbrances . . . . . . . . . . . . . . . . . . . . . . . . . . . . . </a:t>
            </a:r>
            <a:r>
              <a:rPr lang="en-US" sz="1500" dirty="0" smtClean="0">
                <a:latin typeface="+mn-lt"/>
              </a:rPr>
              <a:t>. . . . . 	443,000</a:t>
            </a:r>
            <a:endParaRPr lang="en-US" sz="1500" dirty="0">
              <a:latin typeface="+mn-lt"/>
            </a:endParaRPr>
          </a:p>
          <a:p>
            <a:pPr>
              <a:tabLst>
                <a:tab pos="7091363" algn="dec"/>
              </a:tabLst>
            </a:pPr>
            <a:r>
              <a:rPr lang="en-US" sz="1500" dirty="0" smtClean="0">
                <a:latin typeface="+mn-lt"/>
              </a:rPr>
              <a:t>       Encumbrances </a:t>
            </a:r>
            <a:r>
              <a:rPr lang="en-US" sz="1500" dirty="0">
                <a:latin typeface="+mn-lt"/>
              </a:rPr>
              <a:t>Outstanding </a:t>
            </a:r>
            <a:r>
              <a:rPr lang="en-US" sz="1500" dirty="0" smtClean="0">
                <a:latin typeface="+mn-lt"/>
              </a:rPr>
              <a:t> . </a:t>
            </a:r>
            <a:r>
              <a:rPr lang="en-US" sz="1500" dirty="0">
                <a:latin typeface="+mn-lt"/>
              </a:rPr>
              <a:t>. . . . . . . . . . . . . . . . </a:t>
            </a:r>
            <a:r>
              <a:rPr lang="en-US" sz="1500" dirty="0" smtClean="0">
                <a:latin typeface="+mn-lt"/>
              </a:rPr>
              <a:t>. . . . .	443,000</a:t>
            </a:r>
          </a:p>
          <a:p>
            <a:endParaRPr lang="en-US" sz="1500" dirty="0">
              <a:latin typeface="+mn-lt"/>
            </a:endParaRPr>
          </a:p>
          <a:p>
            <a:r>
              <a:rPr lang="en-US" sz="1500" i="1" dirty="0">
                <a:latin typeface="+mn-lt"/>
              </a:rPr>
              <a:t>Fire Station Capital Projects Fund:</a:t>
            </a:r>
          </a:p>
          <a:p>
            <a:pPr>
              <a:tabLst>
                <a:tab pos="5997575" algn="dec"/>
              </a:tabLst>
            </a:pPr>
            <a:r>
              <a:rPr lang="en-US" sz="1500" dirty="0">
                <a:latin typeface="+mn-lt"/>
              </a:rPr>
              <a:t>3. </a:t>
            </a:r>
            <a:r>
              <a:rPr lang="en-US" sz="1500" dirty="0" smtClean="0">
                <a:latin typeface="+mn-lt"/>
              </a:rPr>
              <a:t>Encumbrances   </a:t>
            </a:r>
            <a:r>
              <a:rPr lang="en-US" sz="1500" dirty="0">
                <a:latin typeface="+mn-lt"/>
              </a:rPr>
              <a:t>. . . . . . . . . . . . . . . . . . . . . . . . . . . . </a:t>
            </a:r>
            <a:r>
              <a:rPr lang="en-US" sz="1500" dirty="0" smtClean="0">
                <a:latin typeface="+mn-lt"/>
              </a:rPr>
              <a:t>. . . . .	1,005,000</a:t>
            </a:r>
            <a:endParaRPr lang="en-US" sz="1500" dirty="0">
              <a:latin typeface="+mn-lt"/>
            </a:endParaRPr>
          </a:p>
          <a:p>
            <a:pPr>
              <a:tabLst>
                <a:tab pos="7091363" algn="dec"/>
              </a:tabLst>
            </a:pPr>
            <a:r>
              <a:rPr lang="en-US" sz="1500" dirty="0" smtClean="0">
                <a:latin typeface="+mn-lt"/>
              </a:rPr>
              <a:t>      Encumbrances </a:t>
            </a:r>
            <a:r>
              <a:rPr lang="en-US" sz="1500" dirty="0">
                <a:latin typeface="+mn-lt"/>
              </a:rPr>
              <a:t>Outstanding . . . . . . . . . . . . . . . . . . </a:t>
            </a:r>
            <a:r>
              <a:rPr lang="en-US" sz="1500" dirty="0" smtClean="0">
                <a:latin typeface="+mn-lt"/>
              </a:rPr>
              <a:t>. . . . .	1,005,000</a:t>
            </a:r>
            <a:endParaRPr lang="en-US" sz="1500" dirty="0">
              <a:latin typeface="+mn-lt"/>
            </a:endParaRPr>
          </a:p>
        </p:txBody>
      </p:sp>
    </p:spTree>
    <p:extLst>
      <p:ext uri="{BB962C8B-B14F-4D97-AF65-F5344CB8AC3E}">
        <p14:creationId xmlns:p14="http://schemas.microsoft.com/office/powerpoint/2010/main" val="8209003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solidFill>
                  <a:srgbClr val="000000"/>
                </a:solidFill>
              </a:rPr>
              <a:t>Capital Projects Funds: Illustrative </a:t>
            </a:r>
            <a:r>
              <a:rPr lang="en-US" sz="3200" b="1" dirty="0" smtClean="0">
                <a:solidFill>
                  <a:srgbClr val="000000"/>
                </a:solidFill>
              </a:rPr>
              <a:t>Transactions (2 of 7)</a:t>
            </a:r>
            <a:endParaRPr lang="en-US" dirty="0"/>
          </a:p>
        </p:txBody>
      </p:sp>
      <p:sp>
        <p:nvSpPr>
          <p:cNvPr id="3" name="Rectangle 2"/>
          <p:cNvSpPr/>
          <p:nvPr/>
        </p:nvSpPr>
        <p:spPr>
          <a:xfrm>
            <a:off x="576071" y="1417320"/>
            <a:ext cx="7502135" cy="4201150"/>
          </a:xfrm>
          <a:prstGeom prst="rect">
            <a:avLst/>
          </a:prstGeom>
        </p:spPr>
        <p:txBody>
          <a:bodyPr wrap="square">
            <a:spAutoFit/>
          </a:bodyPr>
          <a:lstStyle/>
          <a:p>
            <a:pPr>
              <a:spcBef>
                <a:spcPts val="0"/>
              </a:spcBef>
            </a:pPr>
            <a:r>
              <a:rPr lang="en-US" sz="1500" b="1" i="1" dirty="0" smtClean="0">
                <a:latin typeface="+mn-lt"/>
              </a:rPr>
              <a:t>                                                                                                      Debits       Credits</a:t>
            </a:r>
          </a:p>
          <a:p>
            <a:r>
              <a:rPr lang="en-US" sz="1500" i="1" dirty="0" smtClean="0">
                <a:latin typeface="+mn-lt"/>
              </a:rPr>
              <a:t>Fire Station Capital Projects Fund:</a:t>
            </a:r>
          </a:p>
          <a:p>
            <a:pPr>
              <a:tabLst>
                <a:tab pos="5997575" algn="dec"/>
              </a:tabLst>
            </a:pPr>
            <a:r>
              <a:rPr lang="en-US" sz="1500" dirty="0" smtClean="0">
                <a:latin typeface="+mn-lt"/>
              </a:rPr>
              <a:t>4a</a:t>
            </a:r>
            <a:r>
              <a:rPr lang="en-US" sz="1500" dirty="0">
                <a:latin typeface="+mn-lt"/>
              </a:rPr>
              <a:t>. Construction Expenditures. . . . . . . . . . . . . . . . . . . . </a:t>
            </a:r>
            <a:r>
              <a:rPr lang="en-US" sz="1500" dirty="0" smtClean="0">
                <a:latin typeface="+mn-lt"/>
              </a:rPr>
              <a:t>. . . . .	48,000</a:t>
            </a:r>
            <a:endParaRPr lang="en-US" sz="1500" dirty="0">
              <a:latin typeface="+mn-lt"/>
            </a:endParaRPr>
          </a:p>
          <a:p>
            <a:pPr>
              <a:tabLst>
                <a:tab pos="7091363" algn="dec"/>
              </a:tabLst>
            </a:pPr>
            <a:r>
              <a:rPr lang="en-US" sz="1500" dirty="0" smtClean="0">
                <a:latin typeface="+mn-lt"/>
              </a:rPr>
              <a:t>          Cash </a:t>
            </a:r>
            <a:r>
              <a:rPr lang="en-US" sz="1500" dirty="0">
                <a:latin typeface="+mn-lt"/>
              </a:rPr>
              <a:t>. . . . . . . . . . . . . . . . . . . . . . . . . . . . . . . . . . </a:t>
            </a:r>
            <a:r>
              <a:rPr lang="en-US" sz="1500" dirty="0" smtClean="0">
                <a:latin typeface="+mn-lt"/>
              </a:rPr>
              <a:t>. . . . .	48,000</a:t>
            </a:r>
            <a:endParaRPr lang="en-US" sz="1500" dirty="0">
              <a:latin typeface="+mn-lt"/>
            </a:endParaRPr>
          </a:p>
          <a:p>
            <a:r>
              <a:rPr lang="en-US" sz="1500" i="1" dirty="0">
                <a:latin typeface="+mn-lt"/>
              </a:rPr>
              <a:t>Governmental Activities:</a:t>
            </a:r>
          </a:p>
          <a:p>
            <a:pPr>
              <a:tabLst>
                <a:tab pos="5997575" algn="dec"/>
              </a:tabLst>
            </a:pPr>
            <a:r>
              <a:rPr lang="en-US" sz="1500" dirty="0">
                <a:latin typeface="+mn-lt"/>
              </a:rPr>
              <a:t>4b. Construction Work in </a:t>
            </a:r>
            <a:r>
              <a:rPr lang="en-US" sz="1500" dirty="0" smtClean="0">
                <a:latin typeface="+mn-lt"/>
              </a:rPr>
              <a:t>Progress  </a:t>
            </a:r>
            <a:r>
              <a:rPr lang="en-US" sz="1500" dirty="0">
                <a:latin typeface="+mn-lt"/>
              </a:rPr>
              <a:t>. . . . . . . . . . . . . . . . . </a:t>
            </a:r>
            <a:r>
              <a:rPr lang="en-US" sz="1500" dirty="0" smtClean="0">
                <a:latin typeface="+mn-lt"/>
              </a:rPr>
              <a:t>. . . .</a:t>
            </a:r>
            <a:r>
              <a:rPr lang="en-US" sz="1500" dirty="0">
                <a:latin typeface="+mn-lt"/>
              </a:rPr>
              <a:t>	</a:t>
            </a:r>
            <a:r>
              <a:rPr lang="en-US" sz="1500" dirty="0" smtClean="0">
                <a:latin typeface="+mn-lt"/>
              </a:rPr>
              <a:t>48,000</a:t>
            </a:r>
            <a:endParaRPr lang="en-US" sz="1500" dirty="0">
              <a:latin typeface="+mn-lt"/>
            </a:endParaRPr>
          </a:p>
          <a:p>
            <a:pPr>
              <a:tabLst>
                <a:tab pos="7091363" algn="dec"/>
              </a:tabLst>
            </a:pPr>
            <a:r>
              <a:rPr lang="en-US" sz="1500" dirty="0" smtClean="0">
                <a:latin typeface="+mn-lt"/>
              </a:rPr>
              <a:t>         Cash   . </a:t>
            </a:r>
            <a:r>
              <a:rPr lang="en-US" sz="1500" dirty="0">
                <a:latin typeface="+mn-lt"/>
              </a:rPr>
              <a:t>. . . . . . . . . . . . . . . . . . . . . . . . . . . . . . . . . </a:t>
            </a:r>
            <a:r>
              <a:rPr lang="en-US" sz="1500" dirty="0" smtClean="0">
                <a:latin typeface="+mn-lt"/>
              </a:rPr>
              <a:t>. . . . .	48,000</a:t>
            </a:r>
          </a:p>
          <a:p>
            <a:r>
              <a:rPr lang="en-US" sz="1500" i="1" dirty="0" smtClean="0">
                <a:latin typeface="+mn-lt"/>
              </a:rPr>
              <a:t>Fire </a:t>
            </a:r>
            <a:r>
              <a:rPr lang="en-US" sz="1500" i="1" dirty="0">
                <a:latin typeface="+mn-lt"/>
              </a:rPr>
              <a:t>Station Capital Projects Fund:</a:t>
            </a:r>
          </a:p>
          <a:p>
            <a:pPr>
              <a:tabLst>
                <a:tab pos="5997575" algn="dec"/>
              </a:tabLst>
            </a:pPr>
            <a:r>
              <a:rPr lang="en-US" sz="1500" dirty="0">
                <a:latin typeface="+mn-lt"/>
              </a:rPr>
              <a:t>5a. Encumbrances Outstanding. . . . . . . . . . . . . . . . . . . </a:t>
            </a:r>
            <a:r>
              <a:rPr lang="en-US" sz="1500" dirty="0" smtClean="0">
                <a:latin typeface="+mn-lt"/>
              </a:rPr>
              <a:t>. . . . .	495,000</a:t>
            </a:r>
            <a:endParaRPr lang="en-US" sz="1500" dirty="0">
              <a:latin typeface="+mn-lt"/>
            </a:endParaRPr>
          </a:p>
          <a:p>
            <a:pPr>
              <a:tabLst>
                <a:tab pos="7091363" algn="dec"/>
              </a:tabLst>
            </a:pPr>
            <a:r>
              <a:rPr lang="en-US" sz="1500" dirty="0" smtClean="0">
                <a:latin typeface="+mn-lt"/>
              </a:rPr>
              <a:t>         Encumbrances </a:t>
            </a:r>
            <a:r>
              <a:rPr lang="en-US" sz="1500" dirty="0">
                <a:latin typeface="+mn-lt"/>
              </a:rPr>
              <a:t>. . . . . . . . . . . . . . . . . . . . . . . . . . . </a:t>
            </a:r>
            <a:r>
              <a:rPr lang="en-US" sz="1500" dirty="0" smtClean="0">
                <a:latin typeface="+mn-lt"/>
              </a:rPr>
              <a:t>. . . . .	495,000</a:t>
            </a:r>
            <a:endParaRPr lang="en-US" sz="1500" dirty="0">
              <a:latin typeface="+mn-lt"/>
            </a:endParaRPr>
          </a:p>
          <a:p>
            <a:pPr>
              <a:tabLst>
                <a:tab pos="5997575" algn="dec"/>
              </a:tabLst>
            </a:pPr>
            <a:r>
              <a:rPr lang="en-US" sz="1500" dirty="0">
                <a:latin typeface="+mn-lt"/>
              </a:rPr>
              <a:t>5b. Construction Expenditures. . . . . . . . . . . . . . . . . . . . </a:t>
            </a:r>
            <a:r>
              <a:rPr lang="en-US" sz="1500" dirty="0" smtClean="0">
                <a:latin typeface="+mn-lt"/>
              </a:rPr>
              <a:t>. . . . .	495,000</a:t>
            </a:r>
            <a:endParaRPr lang="en-US" sz="1500" dirty="0">
              <a:latin typeface="+mn-lt"/>
            </a:endParaRPr>
          </a:p>
          <a:p>
            <a:pPr>
              <a:tabLst>
                <a:tab pos="7091363" algn="dec"/>
              </a:tabLst>
            </a:pPr>
            <a:r>
              <a:rPr lang="en-US" sz="1500" dirty="0" smtClean="0">
                <a:latin typeface="+mn-lt"/>
              </a:rPr>
              <a:t>        Contracts </a:t>
            </a:r>
            <a:r>
              <a:rPr lang="en-US" sz="1500" dirty="0">
                <a:latin typeface="+mn-lt"/>
              </a:rPr>
              <a:t>Payable . . . . . . . . . . . . . . . . . . . . . . . . . </a:t>
            </a:r>
            <a:r>
              <a:rPr lang="en-US" sz="1500" dirty="0" smtClean="0">
                <a:latin typeface="+mn-lt"/>
              </a:rPr>
              <a:t>. . . . .	495,000</a:t>
            </a:r>
            <a:endParaRPr lang="en-US" sz="1500" dirty="0">
              <a:latin typeface="+mn-lt"/>
            </a:endParaRPr>
          </a:p>
          <a:p>
            <a:r>
              <a:rPr lang="en-US" sz="1500" i="1" dirty="0">
                <a:latin typeface="+mn-lt"/>
              </a:rPr>
              <a:t>Governmental Activities:</a:t>
            </a:r>
          </a:p>
          <a:p>
            <a:pPr>
              <a:tabLst>
                <a:tab pos="5997575" algn="dec"/>
              </a:tabLst>
            </a:pPr>
            <a:r>
              <a:rPr lang="en-US" sz="1500" dirty="0">
                <a:latin typeface="+mn-lt"/>
              </a:rPr>
              <a:t>5c. Construction Work in </a:t>
            </a:r>
            <a:r>
              <a:rPr lang="en-US" sz="1500" dirty="0" smtClean="0">
                <a:latin typeface="+mn-lt"/>
              </a:rPr>
              <a:t>Progress  </a:t>
            </a:r>
            <a:r>
              <a:rPr lang="en-US" sz="1500" dirty="0">
                <a:latin typeface="+mn-lt"/>
              </a:rPr>
              <a:t>. . . . . . . . . . . . . . . . </a:t>
            </a:r>
            <a:r>
              <a:rPr lang="en-US" sz="1500" dirty="0" smtClean="0">
                <a:latin typeface="+mn-lt"/>
              </a:rPr>
              <a:t>. . . . .	495,000</a:t>
            </a:r>
            <a:endParaRPr lang="en-US" sz="1500" dirty="0">
              <a:latin typeface="+mn-lt"/>
            </a:endParaRPr>
          </a:p>
          <a:p>
            <a:pPr>
              <a:tabLst>
                <a:tab pos="7091363" algn="dec"/>
              </a:tabLst>
            </a:pPr>
            <a:r>
              <a:rPr lang="en-US" sz="1500" dirty="0" smtClean="0">
                <a:latin typeface="+mn-lt"/>
              </a:rPr>
              <a:t>        Contracts </a:t>
            </a:r>
            <a:r>
              <a:rPr lang="en-US" sz="1500" dirty="0">
                <a:latin typeface="+mn-lt"/>
              </a:rPr>
              <a:t>Payable </a:t>
            </a:r>
            <a:r>
              <a:rPr lang="en-US" sz="1500" dirty="0" smtClean="0">
                <a:latin typeface="+mn-lt"/>
              </a:rPr>
              <a:t>  . </a:t>
            </a:r>
            <a:r>
              <a:rPr lang="en-US" sz="1500" dirty="0">
                <a:latin typeface="+mn-lt"/>
              </a:rPr>
              <a:t>. . . . . . . . . . . . . . . . . . . . . . . </a:t>
            </a:r>
            <a:r>
              <a:rPr lang="en-US" sz="1500" dirty="0" smtClean="0">
                <a:latin typeface="+mn-lt"/>
              </a:rPr>
              <a:t>. . . . .	495,000</a:t>
            </a:r>
            <a:endParaRPr lang="en-US" sz="1500" dirty="0">
              <a:latin typeface="+mn-lt"/>
            </a:endParaRPr>
          </a:p>
        </p:txBody>
      </p:sp>
    </p:spTree>
    <p:extLst>
      <p:ext uri="{BB962C8B-B14F-4D97-AF65-F5344CB8AC3E}">
        <p14:creationId xmlns:p14="http://schemas.microsoft.com/office/powerpoint/2010/main" val="29583154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solidFill>
                  <a:srgbClr val="000000"/>
                </a:solidFill>
              </a:rPr>
              <a:t>Capital Projects Funds: Illustrative </a:t>
            </a:r>
            <a:r>
              <a:rPr lang="en-US" sz="3200" b="1" dirty="0" smtClean="0">
                <a:solidFill>
                  <a:srgbClr val="000000"/>
                </a:solidFill>
              </a:rPr>
              <a:t>Transactions (3 of 7)</a:t>
            </a:r>
            <a:endParaRPr lang="en-US" dirty="0"/>
          </a:p>
        </p:txBody>
      </p:sp>
      <p:sp>
        <p:nvSpPr>
          <p:cNvPr id="3" name="Rectangle 2"/>
          <p:cNvSpPr/>
          <p:nvPr/>
        </p:nvSpPr>
        <p:spPr>
          <a:xfrm>
            <a:off x="576072" y="1417320"/>
            <a:ext cx="7478618" cy="2539157"/>
          </a:xfrm>
          <a:prstGeom prst="rect">
            <a:avLst/>
          </a:prstGeom>
        </p:spPr>
        <p:txBody>
          <a:bodyPr wrap="square">
            <a:spAutoFit/>
          </a:bodyPr>
          <a:lstStyle/>
          <a:p>
            <a:r>
              <a:rPr lang="en-US" sz="1500" b="1" i="1" dirty="0" smtClean="0">
                <a:solidFill>
                  <a:srgbClr val="000000"/>
                </a:solidFill>
                <a:latin typeface="+mn-lt"/>
              </a:rPr>
              <a:t>                                                                                                      Debits       Credits</a:t>
            </a:r>
            <a:endParaRPr lang="en-US" sz="1500" i="1" dirty="0" smtClean="0">
              <a:latin typeface="+mn-lt"/>
            </a:endParaRPr>
          </a:p>
          <a:p>
            <a:r>
              <a:rPr lang="en-US" sz="1500" i="1" dirty="0" smtClean="0">
                <a:latin typeface="+mn-lt"/>
              </a:rPr>
              <a:t>Fire </a:t>
            </a:r>
            <a:r>
              <a:rPr lang="en-US" sz="1500" i="1" dirty="0">
                <a:latin typeface="+mn-lt"/>
              </a:rPr>
              <a:t>Station Capital Projects Fund:</a:t>
            </a:r>
          </a:p>
          <a:p>
            <a:pPr>
              <a:tabLst>
                <a:tab pos="5997575" algn="dec"/>
              </a:tabLst>
            </a:pPr>
            <a:r>
              <a:rPr lang="en-US" sz="1500" dirty="0">
                <a:latin typeface="+mn-lt"/>
              </a:rPr>
              <a:t>6a. </a:t>
            </a:r>
            <a:r>
              <a:rPr lang="en-US" sz="1500" dirty="0" smtClean="0">
                <a:latin typeface="+mn-lt"/>
              </a:rPr>
              <a:t>Cash </a:t>
            </a:r>
            <a:r>
              <a:rPr lang="en-US" sz="1500" dirty="0">
                <a:latin typeface="+mn-lt"/>
              </a:rPr>
              <a:t>. . . . . . . . . . . . . . . . . . . . . . . . . . . . . . . . . . . </a:t>
            </a:r>
            <a:r>
              <a:rPr lang="en-US" sz="1500" dirty="0" smtClean="0">
                <a:latin typeface="+mn-lt"/>
              </a:rPr>
              <a:t>. . . . . .	300,000</a:t>
            </a:r>
            <a:endParaRPr lang="en-US" sz="1500" dirty="0">
              <a:latin typeface="+mn-lt"/>
            </a:endParaRPr>
          </a:p>
          <a:p>
            <a:pPr>
              <a:tabLst>
                <a:tab pos="7091363" algn="dec"/>
              </a:tabLst>
            </a:pPr>
            <a:r>
              <a:rPr lang="en-US" sz="1500" dirty="0" smtClean="0">
                <a:latin typeface="+mn-lt"/>
              </a:rPr>
              <a:t>          Revenues </a:t>
            </a:r>
            <a:r>
              <a:rPr lang="en-US" sz="1500" dirty="0">
                <a:latin typeface="+mn-lt"/>
              </a:rPr>
              <a:t>. . . . . . . . . . . . . . . . . . . . . . . . . . . . . . </a:t>
            </a:r>
            <a:r>
              <a:rPr lang="en-US" sz="1500" dirty="0" smtClean="0">
                <a:latin typeface="+mn-lt"/>
              </a:rPr>
              <a:t>. . . . .	300,000</a:t>
            </a:r>
          </a:p>
          <a:p>
            <a:endParaRPr lang="en-US" sz="1500" dirty="0">
              <a:latin typeface="+mn-lt"/>
            </a:endParaRPr>
          </a:p>
          <a:p>
            <a:r>
              <a:rPr lang="en-US" sz="1500" i="1" dirty="0">
                <a:latin typeface="+mn-lt"/>
              </a:rPr>
              <a:t>Governmental Activities:</a:t>
            </a:r>
          </a:p>
          <a:p>
            <a:pPr>
              <a:tabLst>
                <a:tab pos="5997575" algn="dec"/>
              </a:tabLst>
            </a:pPr>
            <a:r>
              <a:rPr lang="en-US" sz="1500" dirty="0">
                <a:latin typeface="+mn-lt"/>
              </a:rPr>
              <a:t>6b. </a:t>
            </a:r>
            <a:r>
              <a:rPr lang="en-US" sz="1500" dirty="0" smtClean="0">
                <a:latin typeface="+mn-lt"/>
              </a:rPr>
              <a:t>Cash </a:t>
            </a:r>
            <a:r>
              <a:rPr lang="en-US" sz="1500" dirty="0">
                <a:latin typeface="+mn-lt"/>
              </a:rPr>
              <a:t>. . . . . . . . . . . . . . . . . . . . . . . . . . . . . . . . . . . </a:t>
            </a:r>
            <a:r>
              <a:rPr lang="en-US" sz="1500" dirty="0" smtClean="0">
                <a:latin typeface="+mn-lt"/>
              </a:rPr>
              <a:t>. . . . . .	300,000</a:t>
            </a:r>
            <a:endParaRPr lang="en-US" sz="1500" dirty="0">
              <a:latin typeface="+mn-lt"/>
            </a:endParaRPr>
          </a:p>
          <a:p>
            <a:r>
              <a:rPr lang="en-US" sz="1500" dirty="0" smtClean="0">
                <a:latin typeface="+mn-lt"/>
              </a:rPr>
              <a:t>          Program </a:t>
            </a:r>
            <a:r>
              <a:rPr lang="en-US" sz="1500" dirty="0">
                <a:latin typeface="+mn-lt"/>
              </a:rPr>
              <a:t>Revenues—Public Safety—</a:t>
            </a:r>
          </a:p>
          <a:p>
            <a:pPr>
              <a:tabLst>
                <a:tab pos="7091363" algn="dec"/>
              </a:tabLst>
            </a:pPr>
            <a:r>
              <a:rPr lang="en-US" sz="1500" dirty="0" smtClean="0">
                <a:latin typeface="+mn-lt"/>
              </a:rPr>
              <a:t>           Capital </a:t>
            </a:r>
            <a:r>
              <a:rPr lang="en-US" sz="1500" dirty="0">
                <a:latin typeface="+mn-lt"/>
              </a:rPr>
              <a:t>Grants and Contributions . . . . . . . . . . . . </a:t>
            </a:r>
            <a:r>
              <a:rPr lang="en-US" sz="1500" dirty="0" smtClean="0">
                <a:latin typeface="+mn-lt"/>
              </a:rPr>
              <a:t>. . . . .	300,000</a:t>
            </a:r>
            <a:endParaRPr lang="en-US" sz="1500" dirty="0">
              <a:latin typeface="+mn-lt"/>
            </a:endParaRPr>
          </a:p>
        </p:txBody>
      </p:sp>
    </p:spTree>
    <p:extLst>
      <p:ext uri="{BB962C8B-B14F-4D97-AF65-F5344CB8AC3E}">
        <p14:creationId xmlns:p14="http://schemas.microsoft.com/office/powerpoint/2010/main" val="38891229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solidFill>
                  <a:srgbClr val="000000"/>
                </a:solidFill>
              </a:rPr>
              <a:t>Capital Projects Funds: Illustrative </a:t>
            </a:r>
            <a:r>
              <a:rPr lang="en-US" sz="3200" b="1" dirty="0" smtClean="0">
                <a:solidFill>
                  <a:srgbClr val="000000"/>
                </a:solidFill>
              </a:rPr>
              <a:t>Transactions (4 of 7)</a:t>
            </a:r>
            <a:endParaRPr lang="en-US" dirty="0"/>
          </a:p>
        </p:txBody>
      </p:sp>
      <p:sp>
        <p:nvSpPr>
          <p:cNvPr id="3" name="Rectangle 2"/>
          <p:cNvSpPr/>
          <p:nvPr/>
        </p:nvSpPr>
        <p:spPr>
          <a:xfrm>
            <a:off x="576072" y="1417320"/>
            <a:ext cx="7490376" cy="4201150"/>
          </a:xfrm>
          <a:prstGeom prst="rect">
            <a:avLst/>
          </a:prstGeom>
        </p:spPr>
        <p:txBody>
          <a:bodyPr wrap="square">
            <a:spAutoFit/>
          </a:bodyPr>
          <a:lstStyle/>
          <a:p>
            <a:r>
              <a:rPr lang="en-US" sz="1500" b="1" i="1" dirty="0" smtClean="0">
                <a:latin typeface="+mn-lt"/>
              </a:rPr>
              <a:t>                                                                                                      Debits       Credits</a:t>
            </a:r>
            <a:endParaRPr lang="en-US" sz="1500" b="1" i="1" dirty="0">
              <a:latin typeface="+mn-lt"/>
            </a:endParaRPr>
          </a:p>
          <a:p>
            <a:r>
              <a:rPr lang="en-US" sz="1500" i="1" dirty="0">
                <a:latin typeface="+mn-lt"/>
              </a:rPr>
              <a:t>Fire Station Capital Projects Fund:</a:t>
            </a:r>
          </a:p>
          <a:p>
            <a:pPr>
              <a:tabLst>
                <a:tab pos="5997575" algn="dec"/>
              </a:tabLst>
            </a:pPr>
            <a:r>
              <a:rPr lang="en-US" sz="1500" dirty="0">
                <a:latin typeface="+mn-lt"/>
              </a:rPr>
              <a:t>7a. Interest Expenditures . . . . . . . . . . . . . . . . . . . . . . . </a:t>
            </a:r>
            <a:r>
              <a:rPr lang="en-US" sz="1500" dirty="0" smtClean="0">
                <a:latin typeface="+mn-lt"/>
              </a:rPr>
              <a:t>. . . . 	1,000</a:t>
            </a:r>
            <a:endParaRPr lang="en-US" sz="1500" dirty="0">
              <a:latin typeface="+mn-lt"/>
            </a:endParaRPr>
          </a:p>
          <a:p>
            <a:pPr>
              <a:tabLst>
                <a:tab pos="5997575" algn="dec"/>
              </a:tabLst>
            </a:pPr>
            <a:r>
              <a:rPr lang="en-US" sz="1500" dirty="0" smtClean="0">
                <a:latin typeface="+mn-lt"/>
              </a:rPr>
              <a:t>      Short-Term </a:t>
            </a:r>
            <a:r>
              <a:rPr lang="en-US" sz="1500" dirty="0">
                <a:latin typeface="+mn-lt"/>
              </a:rPr>
              <a:t>Notes Payable . . . . . . . . . . . . . . . . . . . </a:t>
            </a:r>
            <a:r>
              <a:rPr lang="en-US" sz="1500" dirty="0" smtClean="0">
                <a:latin typeface="+mn-lt"/>
              </a:rPr>
              <a:t>. . . .	50,000</a:t>
            </a:r>
            <a:endParaRPr lang="en-US" sz="1500" dirty="0">
              <a:latin typeface="+mn-lt"/>
            </a:endParaRPr>
          </a:p>
          <a:p>
            <a:pPr>
              <a:tabLst>
                <a:tab pos="7091363" algn="dec"/>
              </a:tabLst>
            </a:pPr>
            <a:r>
              <a:rPr lang="en-US" sz="1500" dirty="0" smtClean="0">
                <a:latin typeface="+mn-lt"/>
              </a:rPr>
              <a:t>          Cash </a:t>
            </a:r>
            <a:r>
              <a:rPr lang="en-US" sz="1500" dirty="0">
                <a:latin typeface="+mn-lt"/>
              </a:rPr>
              <a:t>. . . . . . . . . . . . . . . . . . . . . . . . . . . . . . . . . . </a:t>
            </a:r>
            <a:r>
              <a:rPr lang="en-US" sz="1500" dirty="0" smtClean="0">
                <a:latin typeface="+mn-lt"/>
              </a:rPr>
              <a:t>. . . .	51,000</a:t>
            </a:r>
            <a:endParaRPr lang="en-US" sz="1500" dirty="0">
              <a:latin typeface="+mn-lt"/>
            </a:endParaRPr>
          </a:p>
          <a:p>
            <a:r>
              <a:rPr lang="en-US" sz="1500" i="1" dirty="0">
                <a:latin typeface="+mn-lt"/>
              </a:rPr>
              <a:t>Governmental Activities:</a:t>
            </a:r>
          </a:p>
          <a:p>
            <a:pPr>
              <a:tabLst>
                <a:tab pos="5997575" algn="dec"/>
              </a:tabLst>
            </a:pPr>
            <a:r>
              <a:rPr lang="en-US" sz="1500" dirty="0">
                <a:latin typeface="+mn-lt"/>
              </a:rPr>
              <a:t>7b. Expenses—Interest on Notes Payable . . . . . . . . . . </a:t>
            </a:r>
            <a:r>
              <a:rPr lang="en-US" sz="1500" dirty="0" smtClean="0">
                <a:latin typeface="+mn-lt"/>
              </a:rPr>
              <a:t>. . . .	1,000</a:t>
            </a:r>
            <a:endParaRPr lang="en-US" sz="1500" dirty="0">
              <a:latin typeface="+mn-lt"/>
            </a:endParaRPr>
          </a:p>
          <a:p>
            <a:pPr>
              <a:tabLst>
                <a:tab pos="5997575" algn="dec"/>
              </a:tabLst>
            </a:pPr>
            <a:r>
              <a:rPr lang="en-US" sz="1500" dirty="0" smtClean="0">
                <a:latin typeface="+mn-lt"/>
              </a:rPr>
              <a:t>      Short-Term </a:t>
            </a:r>
            <a:r>
              <a:rPr lang="en-US" sz="1500" dirty="0">
                <a:latin typeface="+mn-lt"/>
              </a:rPr>
              <a:t>Notes Payable . . . . . . . . . . . . . . . . . . . </a:t>
            </a:r>
            <a:r>
              <a:rPr lang="en-US" sz="1500" dirty="0" smtClean="0">
                <a:latin typeface="+mn-lt"/>
              </a:rPr>
              <a:t>. . . .	50,000</a:t>
            </a:r>
            <a:endParaRPr lang="en-US" sz="1500" dirty="0">
              <a:latin typeface="+mn-lt"/>
            </a:endParaRPr>
          </a:p>
          <a:p>
            <a:pPr>
              <a:tabLst>
                <a:tab pos="7091363" algn="dec"/>
              </a:tabLst>
            </a:pPr>
            <a:r>
              <a:rPr lang="en-US" sz="1500" dirty="0" smtClean="0">
                <a:latin typeface="+mn-lt"/>
              </a:rPr>
              <a:t>          Cash </a:t>
            </a:r>
            <a:r>
              <a:rPr lang="en-US" sz="1500" dirty="0">
                <a:latin typeface="+mn-lt"/>
              </a:rPr>
              <a:t>. . . . . . . . . . . . . . . . . . . . . . . . . . . . . . . . . . </a:t>
            </a:r>
            <a:r>
              <a:rPr lang="en-US" sz="1500" dirty="0" smtClean="0">
                <a:latin typeface="+mn-lt"/>
              </a:rPr>
              <a:t>. . . .	51,000</a:t>
            </a:r>
          </a:p>
          <a:p>
            <a:r>
              <a:rPr lang="en-US" sz="1500" i="1" dirty="0">
                <a:latin typeface="+mn-lt"/>
              </a:rPr>
              <a:t>Fire Station Capital Projects Fund:</a:t>
            </a:r>
          </a:p>
          <a:p>
            <a:pPr>
              <a:tabLst>
                <a:tab pos="5997575" algn="dec"/>
              </a:tabLst>
            </a:pPr>
            <a:r>
              <a:rPr lang="en-US" sz="1500" dirty="0">
                <a:latin typeface="+mn-lt"/>
              </a:rPr>
              <a:t>8a. </a:t>
            </a:r>
            <a:r>
              <a:rPr lang="en-US" sz="1500" dirty="0" smtClean="0">
                <a:latin typeface="+mn-lt"/>
              </a:rPr>
              <a:t>Cash . </a:t>
            </a:r>
            <a:r>
              <a:rPr lang="en-US" sz="1500" dirty="0">
                <a:latin typeface="+mn-lt"/>
              </a:rPr>
              <a:t>. . . . . . . . . . . . . . . . . . . . . . . . . . . . . . . . . . . </a:t>
            </a:r>
            <a:r>
              <a:rPr lang="en-US" sz="1500" dirty="0" smtClean="0">
                <a:latin typeface="+mn-lt"/>
              </a:rPr>
              <a:t>. . . .	1,200,000</a:t>
            </a:r>
            <a:endParaRPr lang="en-US" sz="1500" dirty="0">
              <a:latin typeface="+mn-lt"/>
            </a:endParaRPr>
          </a:p>
          <a:p>
            <a:pPr>
              <a:tabLst>
                <a:tab pos="7091363" algn="dec"/>
              </a:tabLst>
            </a:pPr>
            <a:r>
              <a:rPr lang="en-US" sz="1500" dirty="0" smtClean="0">
                <a:latin typeface="+mn-lt"/>
              </a:rPr>
              <a:t>          Other </a:t>
            </a:r>
            <a:r>
              <a:rPr lang="en-US" sz="1500" dirty="0">
                <a:latin typeface="+mn-lt"/>
              </a:rPr>
              <a:t>Financing Sources—Proceeds of Bonds </a:t>
            </a:r>
            <a:r>
              <a:rPr lang="en-US" sz="1500" dirty="0" smtClean="0">
                <a:latin typeface="+mn-lt"/>
              </a:rPr>
              <a:t> . </a:t>
            </a:r>
            <a:r>
              <a:rPr lang="en-US" sz="1500" dirty="0">
                <a:latin typeface="+mn-lt"/>
              </a:rPr>
              <a:t>. </a:t>
            </a:r>
            <a:r>
              <a:rPr lang="en-US" sz="1500" dirty="0" smtClean="0">
                <a:latin typeface="+mn-lt"/>
              </a:rPr>
              <a:t>. . . 	1,200,000</a:t>
            </a:r>
            <a:endParaRPr lang="en-US" sz="1500" dirty="0">
              <a:latin typeface="+mn-lt"/>
            </a:endParaRPr>
          </a:p>
          <a:p>
            <a:r>
              <a:rPr lang="en-US" sz="1500" i="1" dirty="0">
                <a:latin typeface="+mn-lt"/>
              </a:rPr>
              <a:t>Governmental Activities:</a:t>
            </a:r>
          </a:p>
          <a:p>
            <a:pPr>
              <a:tabLst>
                <a:tab pos="5997575" algn="dec"/>
              </a:tabLst>
            </a:pPr>
            <a:r>
              <a:rPr lang="en-US" sz="1500" dirty="0">
                <a:latin typeface="+mn-lt"/>
              </a:rPr>
              <a:t>8b. </a:t>
            </a:r>
            <a:r>
              <a:rPr lang="en-US" sz="1500" dirty="0" smtClean="0">
                <a:latin typeface="+mn-lt"/>
              </a:rPr>
              <a:t>Cash . </a:t>
            </a:r>
            <a:r>
              <a:rPr lang="en-US" sz="1500" dirty="0">
                <a:latin typeface="+mn-lt"/>
              </a:rPr>
              <a:t>. . . . . . . . . . . . . . . . . . . . . . . . . . . . . . . . . . . </a:t>
            </a:r>
            <a:r>
              <a:rPr lang="en-US" sz="1500" dirty="0" smtClean="0">
                <a:latin typeface="+mn-lt"/>
              </a:rPr>
              <a:t>. . . .	1,200,000</a:t>
            </a:r>
            <a:endParaRPr lang="en-US" sz="1500" dirty="0">
              <a:latin typeface="+mn-lt"/>
            </a:endParaRPr>
          </a:p>
          <a:p>
            <a:pPr>
              <a:tabLst>
                <a:tab pos="7091363" algn="dec"/>
              </a:tabLst>
            </a:pPr>
            <a:r>
              <a:rPr lang="en-US" sz="1500" dirty="0" smtClean="0">
                <a:latin typeface="+mn-lt"/>
              </a:rPr>
              <a:t>          Bonds </a:t>
            </a:r>
            <a:r>
              <a:rPr lang="en-US" sz="1500" dirty="0">
                <a:latin typeface="+mn-lt"/>
              </a:rPr>
              <a:t>Payable. . . . . . . . . . . . . . . . . . . . . . . . . . . </a:t>
            </a:r>
            <a:r>
              <a:rPr lang="en-US" sz="1500" dirty="0" smtClean="0">
                <a:latin typeface="+mn-lt"/>
              </a:rPr>
              <a:t>. . . .	1,200,000</a:t>
            </a:r>
            <a:endParaRPr lang="en-US" sz="1500" dirty="0">
              <a:latin typeface="+mn-lt"/>
            </a:endParaRPr>
          </a:p>
        </p:txBody>
      </p:sp>
    </p:spTree>
    <p:extLst>
      <p:ext uri="{BB962C8B-B14F-4D97-AF65-F5344CB8AC3E}">
        <p14:creationId xmlns:p14="http://schemas.microsoft.com/office/powerpoint/2010/main" val="38687235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b="1" dirty="0"/>
              <a:t>Learning Objectives</a:t>
            </a:r>
            <a:br>
              <a:rPr lang="en-US" altLang="en-US" b="1" dirty="0"/>
            </a:br>
            <a:r>
              <a:rPr lang="en-US" altLang="en-US" sz="2400" b="1" dirty="0"/>
              <a:t>(1 of 2</a:t>
            </a:r>
            <a:r>
              <a:rPr lang="en-US" altLang="en-US" sz="2400" b="1" dirty="0" smtClean="0"/>
              <a:t>)</a:t>
            </a:r>
            <a:endParaRPr lang="en-US" sz="2400" dirty="0"/>
          </a:p>
        </p:txBody>
      </p:sp>
      <p:sp>
        <p:nvSpPr>
          <p:cNvPr id="4" name="Content Placeholder 3"/>
          <p:cNvSpPr>
            <a:spLocks noGrp="1"/>
          </p:cNvSpPr>
          <p:nvPr>
            <p:ph idx="1"/>
          </p:nvPr>
        </p:nvSpPr>
        <p:spPr>
          <a:xfrm>
            <a:off x="411163" y="1563796"/>
            <a:ext cx="7407275" cy="3744804"/>
          </a:xfrm>
        </p:spPr>
        <p:txBody>
          <a:bodyPr/>
          <a:lstStyle/>
          <a:p>
            <a:pPr marL="917575" indent="-917575">
              <a:buNone/>
            </a:pPr>
            <a:r>
              <a:rPr lang="en-US" sz="2400" dirty="0"/>
              <a:t>5-1	</a:t>
            </a:r>
            <a:r>
              <a:rPr lang="en-US" sz="2400" dirty="0" smtClean="0"/>
              <a:t>Describe </a:t>
            </a:r>
            <a:r>
              <a:rPr lang="en-US" sz="2400" dirty="0"/>
              <a:t>the nature and characteristics of </a:t>
            </a:r>
            <a:r>
              <a:rPr lang="en-US" sz="2400" dirty="0" smtClean="0"/>
              <a:t>general </a:t>
            </a:r>
            <a:r>
              <a:rPr lang="en-US" sz="2400" dirty="0"/>
              <a:t>capital assets.</a:t>
            </a:r>
          </a:p>
          <a:p>
            <a:pPr marL="917575" indent="-917575">
              <a:buNone/>
            </a:pPr>
            <a:r>
              <a:rPr lang="en-US" sz="2400" dirty="0"/>
              <a:t>5-2	</a:t>
            </a:r>
            <a:r>
              <a:rPr lang="en-US" sz="2400" dirty="0" smtClean="0"/>
              <a:t>Account </a:t>
            </a:r>
            <a:r>
              <a:rPr lang="en-US" sz="2400" dirty="0"/>
              <a:t>for general capital assets, </a:t>
            </a:r>
            <a:r>
              <a:rPr lang="en-US" sz="2400" dirty="0" smtClean="0"/>
              <a:t>including acquisition, maintenance</a:t>
            </a:r>
            <a:r>
              <a:rPr lang="en-US" sz="2400" dirty="0"/>
              <a:t>, depreciation, </a:t>
            </a:r>
            <a:r>
              <a:rPr lang="en-US" sz="2400" dirty="0" smtClean="0"/>
              <a:t>impairment</a:t>
            </a:r>
            <a:r>
              <a:rPr lang="en-US" sz="2400" dirty="0"/>
              <a:t>, and disposition.</a:t>
            </a:r>
          </a:p>
          <a:p>
            <a:pPr marL="917575" indent="-917575">
              <a:buNone/>
            </a:pPr>
            <a:r>
              <a:rPr lang="en-US" sz="2400" dirty="0"/>
              <a:t>5-3	</a:t>
            </a:r>
            <a:r>
              <a:rPr lang="en-US" sz="2400" dirty="0" smtClean="0"/>
              <a:t>Explain </a:t>
            </a:r>
            <a:r>
              <a:rPr lang="en-US" sz="2400" dirty="0"/>
              <a:t>the purpose and features of a capital </a:t>
            </a:r>
            <a:r>
              <a:rPr lang="en-US" sz="2400" dirty="0" smtClean="0"/>
              <a:t>projects </a:t>
            </a:r>
            <a:r>
              <a:rPr lang="en-US" sz="2400" dirty="0"/>
              <a:t>fund</a:t>
            </a:r>
            <a:r>
              <a:rPr lang="en-US" sz="2400" dirty="0" smtClean="0"/>
              <a:t>.</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solidFill>
                  <a:srgbClr val="000000"/>
                </a:solidFill>
              </a:rPr>
              <a:t>Capital Projects Funds: Illustrative </a:t>
            </a:r>
            <a:r>
              <a:rPr lang="en-US" sz="3200" b="1" dirty="0" smtClean="0">
                <a:solidFill>
                  <a:srgbClr val="000000"/>
                </a:solidFill>
              </a:rPr>
              <a:t>Transactions (5 of 7)</a:t>
            </a:r>
            <a:endParaRPr lang="en-US" dirty="0"/>
          </a:p>
        </p:txBody>
      </p:sp>
      <p:sp>
        <p:nvSpPr>
          <p:cNvPr id="3" name="Rectangle 2"/>
          <p:cNvSpPr/>
          <p:nvPr/>
        </p:nvSpPr>
        <p:spPr>
          <a:xfrm>
            <a:off x="576072" y="1417320"/>
            <a:ext cx="7513894" cy="3370154"/>
          </a:xfrm>
          <a:prstGeom prst="rect">
            <a:avLst/>
          </a:prstGeom>
        </p:spPr>
        <p:txBody>
          <a:bodyPr wrap="square">
            <a:spAutoFit/>
          </a:bodyPr>
          <a:lstStyle/>
          <a:p>
            <a:r>
              <a:rPr lang="en-US" sz="1500" b="1" i="1" dirty="0">
                <a:solidFill>
                  <a:srgbClr val="000000"/>
                </a:solidFill>
                <a:latin typeface="Frutiger-BoldItalic"/>
              </a:rPr>
              <a:t> </a:t>
            </a:r>
            <a:r>
              <a:rPr lang="en-US" sz="1500" b="1" i="1" dirty="0" smtClean="0">
                <a:solidFill>
                  <a:srgbClr val="000000"/>
                </a:solidFill>
                <a:latin typeface="Frutiger-BoldItalic"/>
              </a:rPr>
              <a:t>                                                                                                     Debits       Credits</a:t>
            </a:r>
            <a:endParaRPr lang="en-US" sz="1500" i="1" dirty="0" smtClean="0">
              <a:latin typeface="Frutiger-LightItalic"/>
            </a:endParaRPr>
          </a:p>
          <a:p>
            <a:r>
              <a:rPr lang="en-US" sz="1500" i="1" dirty="0" smtClean="0">
                <a:latin typeface="+mn-lt"/>
              </a:rPr>
              <a:t>Fire </a:t>
            </a:r>
            <a:r>
              <a:rPr lang="en-US" sz="1500" i="1" dirty="0">
                <a:latin typeface="+mn-lt"/>
              </a:rPr>
              <a:t>Station Capital Projects Fund and Governmental Activities:</a:t>
            </a:r>
          </a:p>
          <a:p>
            <a:pPr>
              <a:tabLst>
                <a:tab pos="5997575" algn="dec"/>
              </a:tabLst>
            </a:pPr>
            <a:r>
              <a:rPr lang="en-US" sz="1500" dirty="0">
                <a:latin typeface="+mn-lt"/>
              </a:rPr>
              <a:t>9. Contracts Payable . . . . . . . . . . . . . . . . . . . . . . . . . . </a:t>
            </a:r>
            <a:r>
              <a:rPr lang="en-US" sz="1500" dirty="0" smtClean="0">
                <a:latin typeface="+mn-lt"/>
              </a:rPr>
              <a:t>. . . . .	495,000</a:t>
            </a:r>
            <a:endParaRPr lang="en-US" sz="1500" dirty="0">
              <a:latin typeface="+mn-lt"/>
            </a:endParaRPr>
          </a:p>
          <a:p>
            <a:pPr>
              <a:tabLst>
                <a:tab pos="7091363" algn="dec"/>
              </a:tabLst>
            </a:pPr>
            <a:r>
              <a:rPr lang="en-US" sz="1500" dirty="0" smtClean="0">
                <a:latin typeface="+mn-lt"/>
              </a:rPr>
              <a:t>       Cash </a:t>
            </a:r>
            <a:r>
              <a:rPr lang="en-US" sz="1500" dirty="0">
                <a:latin typeface="+mn-lt"/>
              </a:rPr>
              <a:t>. . . . . . . . . . . . . . . . . . . . . . . . . . . . . . . . . . . </a:t>
            </a:r>
            <a:r>
              <a:rPr lang="en-US" sz="1500" dirty="0" smtClean="0">
                <a:latin typeface="+mn-lt"/>
              </a:rPr>
              <a:t>. . . . .	495,000</a:t>
            </a:r>
          </a:p>
          <a:p>
            <a:r>
              <a:rPr lang="en-US" sz="1500" i="1" dirty="0">
                <a:latin typeface="+mn-lt"/>
              </a:rPr>
              <a:t>Fire Station Capital Projects Fund:</a:t>
            </a:r>
          </a:p>
          <a:p>
            <a:pPr>
              <a:tabLst>
                <a:tab pos="5997575" algn="dec"/>
              </a:tabLst>
            </a:pPr>
            <a:r>
              <a:rPr lang="en-US" sz="1500" dirty="0">
                <a:latin typeface="+mn-lt"/>
              </a:rPr>
              <a:t>10a. Encumbrances Outstanding. . . . . . . . . . . . . . . . . </a:t>
            </a:r>
            <a:r>
              <a:rPr lang="en-US" sz="1500" dirty="0" smtClean="0">
                <a:latin typeface="+mn-lt"/>
              </a:rPr>
              <a:t>. . . . .	443,000</a:t>
            </a:r>
            <a:endParaRPr lang="en-US" sz="1500" dirty="0">
              <a:latin typeface="+mn-lt"/>
            </a:endParaRPr>
          </a:p>
          <a:p>
            <a:pPr>
              <a:tabLst>
                <a:tab pos="7091363" algn="dec"/>
              </a:tabLst>
            </a:pPr>
            <a:r>
              <a:rPr lang="en-US" sz="1500" dirty="0" smtClean="0">
                <a:latin typeface="+mn-lt"/>
              </a:rPr>
              <a:t>           Encumbrances </a:t>
            </a:r>
            <a:r>
              <a:rPr lang="en-US" sz="1500" dirty="0">
                <a:latin typeface="+mn-lt"/>
              </a:rPr>
              <a:t>. . . . . . . . . . . . . . . . . . . . . . . . . . </a:t>
            </a:r>
            <a:r>
              <a:rPr lang="en-US" sz="1500" dirty="0" smtClean="0">
                <a:latin typeface="+mn-lt"/>
              </a:rPr>
              <a:t>. . . .</a:t>
            </a:r>
            <a:r>
              <a:rPr lang="en-US" sz="1500" dirty="0">
                <a:latin typeface="+mn-lt"/>
              </a:rPr>
              <a:t>	</a:t>
            </a:r>
            <a:r>
              <a:rPr lang="en-US" sz="1500" dirty="0" smtClean="0">
                <a:latin typeface="+mn-lt"/>
              </a:rPr>
              <a:t>443,000</a:t>
            </a:r>
            <a:endParaRPr lang="en-US" sz="1500" dirty="0">
              <a:latin typeface="+mn-lt"/>
            </a:endParaRPr>
          </a:p>
          <a:p>
            <a:pPr>
              <a:tabLst>
                <a:tab pos="5997575" algn="dec"/>
              </a:tabLst>
            </a:pPr>
            <a:r>
              <a:rPr lang="en-US" sz="1500" dirty="0">
                <a:latin typeface="+mn-lt"/>
              </a:rPr>
              <a:t>10b. Construction Expenditures. . . . . . . . . . . . . . . . . . </a:t>
            </a:r>
            <a:r>
              <a:rPr lang="en-US" sz="1500" dirty="0" smtClean="0">
                <a:latin typeface="+mn-lt"/>
              </a:rPr>
              <a:t>. . . . .	440,000</a:t>
            </a:r>
            <a:endParaRPr lang="en-US" sz="1500" dirty="0">
              <a:latin typeface="+mn-lt"/>
            </a:endParaRPr>
          </a:p>
          <a:p>
            <a:pPr>
              <a:tabLst>
                <a:tab pos="7091363" algn="dec"/>
              </a:tabLst>
            </a:pPr>
            <a:r>
              <a:rPr lang="en-US" sz="1500" dirty="0" smtClean="0">
                <a:latin typeface="+mn-lt"/>
              </a:rPr>
              <a:t>           Cash </a:t>
            </a:r>
            <a:r>
              <a:rPr lang="en-US" sz="1500" dirty="0">
                <a:latin typeface="+mn-lt"/>
              </a:rPr>
              <a:t>. . . . . . . . . . . . . . . . . . . . . . . . . . . . . . . . . </a:t>
            </a:r>
            <a:r>
              <a:rPr lang="en-US" sz="1500" dirty="0" smtClean="0">
                <a:latin typeface="+mn-lt"/>
              </a:rPr>
              <a:t>. . . . .	440,000</a:t>
            </a:r>
            <a:endParaRPr lang="en-US" sz="1500" dirty="0">
              <a:latin typeface="+mn-lt"/>
            </a:endParaRPr>
          </a:p>
          <a:p>
            <a:r>
              <a:rPr lang="en-US" sz="1500" i="1" dirty="0">
                <a:latin typeface="+mn-lt"/>
              </a:rPr>
              <a:t>Governmental Activities:</a:t>
            </a:r>
          </a:p>
          <a:p>
            <a:pPr>
              <a:tabLst>
                <a:tab pos="5997575" algn="dec"/>
              </a:tabLst>
            </a:pPr>
            <a:r>
              <a:rPr lang="en-US" sz="1500" dirty="0">
                <a:latin typeface="+mn-lt"/>
              </a:rPr>
              <a:t>10c. Construction Work in Progress . . . . . . . . . . . . . . . </a:t>
            </a:r>
            <a:r>
              <a:rPr lang="en-US" sz="1500" dirty="0" smtClean="0">
                <a:latin typeface="+mn-lt"/>
              </a:rPr>
              <a:t>. . . . .	440,000</a:t>
            </a:r>
            <a:endParaRPr lang="en-US" sz="1500" dirty="0">
              <a:latin typeface="+mn-lt"/>
            </a:endParaRPr>
          </a:p>
          <a:p>
            <a:pPr>
              <a:tabLst>
                <a:tab pos="7091363" algn="dec"/>
              </a:tabLst>
            </a:pPr>
            <a:r>
              <a:rPr lang="en-US" sz="1500" dirty="0" smtClean="0">
                <a:latin typeface="+mn-lt"/>
              </a:rPr>
              <a:t>           Cash  . </a:t>
            </a:r>
            <a:r>
              <a:rPr lang="en-US" sz="1500" dirty="0">
                <a:latin typeface="+mn-lt"/>
              </a:rPr>
              <a:t>. . . . . . . . . . . . . . . . . . . . . . . . . . . . . . . . </a:t>
            </a:r>
            <a:r>
              <a:rPr lang="en-US" sz="1500" dirty="0" smtClean="0">
                <a:latin typeface="+mn-lt"/>
              </a:rPr>
              <a:t>. . . . .	440,000</a:t>
            </a:r>
            <a:endParaRPr lang="en-US" sz="1500" dirty="0">
              <a:latin typeface="+mn-lt"/>
            </a:endParaRPr>
          </a:p>
        </p:txBody>
      </p:sp>
    </p:spTree>
    <p:extLst>
      <p:ext uri="{BB962C8B-B14F-4D97-AF65-F5344CB8AC3E}">
        <p14:creationId xmlns:p14="http://schemas.microsoft.com/office/powerpoint/2010/main" val="21877826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solidFill>
                  <a:srgbClr val="000000"/>
                </a:solidFill>
              </a:rPr>
              <a:t>Capital Projects Funds: Illustrative </a:t>
            </a:r>
            <a:r>
              <a:rPr lang="en-US" sz="3200" b="1" dirty="0" smtClean="0">
                <a:solidFill>
                  <a:srgbClr val="000000"/>
                </a:solidFill>
              </a:rPr>
              <a:t>Transactions (6 of 7)</a:t>
            </a:r>
            <a:endParaRPr lang="en-US" dirty="0"/>
          </a:p>
        </p:txBody>
      </p:sp>
      <p:sp>
        <p:nvSpPr>
          <p:cNvPr id="3" name="Rectangle 2"/>
          <p:cNvSpPr/>
          <p:nvPr/>
        </p:nvSpPr>
        <p:spPr>
          <a:xfrm>
            <a:off x="576072" y="1417320"/>
            <a:ext cx="7513894" cy="3370154"/>
          </a:xfrm>
          <a:prstGeom prst="rect">
            <a:avLst/>
          </a:prstGeom>
        </p:spPr>
        <p:txBody>
          <a:bodyPr wrap="square">
            <a:spAutoFit/>
          </a:bodyPr>
          <a:lstStyle/>
          <a:p>
            <a:r>
              <a:rPr lang="en-US" sz="1500" b="1" i="1" dirty="0" smtClean="0">
                <a:solidFill>
                  <a:srgbClr val="000000"/>
                </a:solidFill>
                <a:latin typeface="+mn-lt"/>
              </a:rPr>
              <a:t>                                                                                                      Debits       Credits</a:t>
            </a:r>
            <a:endParaRPr lang="en-US" sz="1500" i="1" dirty="0" smtClean="0">
              <a:latin typeface="+mn-lt"/>
            </a:endParaRPr>
          </a:p>
          <a:p>
            <a:r>
              <a:rPr lang="en-US" sz="1500" i="1" dirty="0" smtClean="0">
                <a:latin typeface="+mn-lt"/>
              </a:rPr>
              <a:t>Fire </a:t>
            </a:r>
            <a:r>
              <a:rPr lang="en-US" sz="1500" i="1" dirty="0">
                <a:latin typeface="+mn-lt"/>
              </a:rPr>
              <a:t>Station Capital Projects Fund:</a:t>
            </a:r>
          </a:p>
          <a:p>
            <a:pPr>
              <a:tabLst>
                <a:tab pos="5997575" algn="dec"/>
              </a:tabLst>
            </a:pPr>
            <a:r>
              <a:rPr lang="en-US" sz="1500" dirty="0">
                <a:latin typeface="+mn-lt"/>
              </a:rPr>
              <a:t>11a. Encumbrances Outstanding. . . . . . . . . . . . . . . . . . . </a:t>
            </a:r>
            <a:r>
              <a:rPr lang="en-US" sz="1500" dirty="0" smtClean="0">
                <a:latin typeface="+mn-lt"/>
              </a:rPr>
              <a:t>. . . .	510,000</a:t>
            </a:r>
            <a:endParaRPr lang="en-US" sz="1500" dirty="0">
              <a:latin typeface="+mn-lt"/>
            </a:endParaRPr>
          </a:p>
          <a:p>
            <a:pPr>
              <a:tabLst>
                <a:tab pos="7091363" algn="dec"/>
              </a:tabLst>
            </a:pPr>
            <a:r>
              <a:rPr lang="en-US" sz="1500" dirty="0" smtClean="0">
                <a:latin typeface="+mn-lt"/>
              </a:rPr>
              <a:t>           Encumbrances </a:t>
            </a:r>
            <a:r>
              <a:rPr lang="en-US" sz="1500" dirty="0">
                <a:latin typeface="+mn-lt"/>
              </a:rPr>
              <a:t>. . . . . . . . . . . . . . . . . . . . . . . . . . . </a:t>
            </a:r>
            <a:r>
              <a:rPr lang="en-US" sz="1500" dirty="0" smtClean="0">
                <a:latin typeface="+mn-lt"/>
              </a:rPr>
              <a:t>. . . .	510,000</a:t>
            </a:r>
            <a:endParaRPr lang="en-US" sz="1500" dirty="0">
              <a:latin typeface="+mn-lt"/>
            </a:endParaRPr>
          </a:p>
          <a:p>
            <a:pPr>
              <a:tabLst>
                <a:tab pos="5997575" algn="dec"/>
              </a:tabLst>
            </a:pPr>
            <a:r>
              <a:rPr lang="en-US" sz="1500" dirty="0">
                <a:latin typeface="+mn-lt"/>
              </a:rPr>
              <a:t>11b. Construction Expenditures. . . . . . . . . . . . . . . . . . . . </a:t>
            </a:r>
            <a:r>
              <a:rPr lang="en-US" sz="1500" dirty="0" smtClean="0">
                <a:latin typeface="+mn-lt"/>
              </a:rPr>
              <a:t>. . . .	510,000</a:t>
            </a:r>
            <a:endParaRPr lang="en-US" sz="1500" dirty="0">
              <a:latin typeface="+mn-lt"/>
            </a:endParaRPr>
          </a:p>
          <a:p>
            <a:pPr>
              <a:tabLst>
                <a:tab pos="7091363" algn="dec"/>
              </a:tabLst>
            </a:pPr>
            <a:r>
              <a:rPr lang="en-US" sz="1500" dirty="0" smtClean="0">
                <a:latin typeface="+mn-lt"/>
              </a:rPr>
              <a:t>           Contracts </a:t>
            </a:r>
            <a:r>
              <a:rPr lang="en-US" sz="1500" dirty="0">
                <a:latin typeface="+mn-lt"/>
              </a:rPr>
              <a:t>Payable . . . . . . . . . . . . . . . . . . . . . . . . </a:t>
            </a:r>
            <a:r>
              <a:rPr lang="en-US" sz="1500" dirty="0" smtClean="0">
                <a:latin typeface="+mn-lt"/>
              </a:rPr>
              <a:t>. . . .	510,000</a:t>
            </a:r>
            <a:endParaRPr lang="en-US" sz="1500" dirty="0">
              <a:latin typeface="+mn-lt"/>
            </a:endParaRPr>
          </a:p>
          <a:p>
            <a:r>
              <a:rPr lang="en-US" sz="1500" i="1" dirty="0">
                <a:latin typeface="+mn-lt"/>
              </a:rPr>
              <a:t>Governmental Activities:</a:t>
            </a:r>
          </a:p>
          <a:p>
            <a:pPr>
              <a:tabLst>
                <a:tab pos="5997575" algn="dec"/>
              </a:tabLst>
            </a:pPr>
            <a:r>
              <a:rPr lang="en-US" sz="1500" dirty="0">
                <a:latin typeface="+mn-lt"/>
              </a:rPr>
              <a:t>11c. Construction Work in Progress </a:t>
            </a:r>
            <a:r>
              <a:rPr lang="en-US" sz="1500" dirty="0" smtClean="0">
                <a:latin typeface="+mn-lt"/>
              </a:rPr>
              <a:t> . </a:t>
            </a:r>
            <a:r>
              <a:rPr lang="en-US" sz="1500" dirty="0">
                <a:latin typeface="+mn-lt"/>
              </a:rPr>
              <a:t>. . . . . . . . . . . . . . . </a:t>
            </a:r>
            <a:r>
              <a:rPr lang="en-US" sz="1500" dirty="0" smtClean="0">
                <a:latin typeface="+mn-lt"/>
              </a:rPr>
              <a:t>. . . .	510,000</a:t>
            </a:r>
            <a:endParaRPr lang="en-US" sz="1500" dirty="0">
              <a:latin typeface="+mn-lt"/>
            </a:endParaRPr>
          </a:p>
          <a:p>
            <a:pPr>
              <a:tabLst>
                <a:tab pos="7091363" algn="dec"/>
              </a:tabLst>
            </a:pPr>
            <a:r>
              <a:rPr lang="en-US" sz="1500" dirty="0" smtClean="0">
                <a:latin typeface="+mn-lt"/>
              </a:rPr>
              <a:t>           Contracts Payable  </a:t>
            </a:r>
            <a:r>
              <a:rPr lang="en-US" sz="1500" dirty="0">
                <a:latin typeface="+mn-lt"/>
              </a:rPr>
              <a:t>. . . . . . . . . . . . . . . . . . . . . . . . </a:t>
            </a:r>
            <a:r>
              <a:rPr lang="en-US" sz="1500" dirty="0" smtClean="0">
                <a:latin typeface="+mn-lt"/>
              </a:rPr>
              <a:t>. . . .	510,000</a:t>
            </a:r>
          </a:p>
          <a:p>
            <a:r>
              <a:rPr lang="en-US" sz="1500" i="1" dirty="0">
                <a:latin typeface="+mn-lt"/>
              </a:rPr>
              <a:t>Fire Station Capital Projects Fund and Governmental Activities:</a:t>
            </a:r>
          </a:p>
          <a:p>
            <a:pPr>
              <a:tabLst>
                <a:tab pos="5997575" algn="dec"/>
              </a:tabLst>
            </a:pPr>
            <a:r>
              <a:rPr lang="en-US" sz="1500" dirty="0">
                <a:latin typeface="+mn-lt"/>
              </a:rPr>
              <a:t>12. Contracts Payable . . . . . . . . . . . . . . . . . . . . . . . . . . . </a:t>
            </a:r>
            <a:r>
              <a:rPr lang="en-US" sz="1500" dirty="0" smtClean="0">
                <a:latin typeface="+mn-lt"/>
              </a:rPr>
              <a:t>. . . .	510,000</a:t>
            </a:r>
            <a:endParaRPr lang="en-US" sz="1500" dirty="0">
              <a:latin typeface="+mn-lt"/>
            </a:endParaRPr>
          </a:p>
          <a:p>
            <a:pPr>
              <a:tabLst>
                <a:tab pos="7091363" algn="dec"/>
              </a:tabLst>
            </a:pPr>
            <a:r>
              <a:rPr lang="en-US" sz="1500" dirty="0" smtClean="0">
                <a:latin typeface="+mn-lt"/>
              </a:rPr>
              <a:t>           Cash </a:t>
            </a:r>
            <a:r>
              <a:rPr lang="en-US" sz="1500" dirty="0">
                <a:latin typeface="+mn-lt"/>
              </a:rPr>
              <a:t>. . . . . . . . . . . . . . . . . . . . . . . . . . . . . . . . . . . </a:t>
            </a:r>
            <a:r>
              <a:rPr lang="en-US" sz="1500" dirty="0" smtClean="0">
                <a:latin typeface="+mn-lt"/>
              </a:rPr>
              <a:t>. . . .	510,000</a:t>
            </a:r>
            <a:endParaRPr lang="en-US" sz="1500" dirty="0">
              <a:latin typeface="+mn-lt"/>
            </a:endParaRPr>
          </a:p>
        </p:txBody>
      </p:sp>
    </p:spTree>
    <p:extLst>
      <p:ext uri="{BB962C8B-B14F-4D97-AF65-F5344CB8AC3E}">
        <p14:creationId xmlns:p14="http://schemas.microsoft.com/office/powerpoint/2010/main" val="33109668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solidFill>
                  <a:srgbClr val="000000"/>
                </a:solidFill>
              </a:rPr>
              <a:t>Capital Projects Funds: Illustrative </a:t>
            </a:r>
            <a:r>
              <a:rPr lang="en-US" sz="3200" b="1" dirty="0" smtClean="0">
                <a:solidFill>
                  <a:srgbClr val="000000"/>
                </a:solidFill>
              </a:rPr>
              <a:t>Transactions (7 of 7)</a:t>
            </a:r>
            <a:endParaRPr lang="en-US" dirty="0"/>
          </a:p>
        </p:txBody>
      </p:sp>
      <p:sp>
        <p:nvSpPr>
          <p:cNvPr id="3" name="Rectangle 2"/>
          <p:cNvSpPr/>
          <p:nvPr/>
        </p:nvSpPr>
        <p:spPr>
          <a:xfrm>
            <a:off x="576072" y="1417320"/>
            <a:ext cx="7513894" cy="4201150"/>
          </a:xfrm>
          <a:prstGeom prst="rect">
            <a:avLst/>
          </a:prstGeom>
        </p:spPr>
        <p:txBody>
          <a:bodyPr wrap="square">
            <a:spAutoFit/>
          </a:bodyPr>
          <a:lstStyle/>
          <a:p>
            <a:pPr lvl="0">
              <a:buClr>
                <a:srgbClr val="009999"/>
              </a:buClr>
            </a:pPr>
            <a:r>
              <a:rPr lang="en-US" sz="1500" b="1" i="1" dirty="0" smtClean="0">
                <a:solidFill>
                  <a:srgbClr val="000000"/>
                </a:solidFill>
                <a:latin typeface="+mn-lt"/>
              </a:rPr>
              <a:t>                                                                                                      Debits       Credits</a:t>
            </a:r>
            <a:endParaRPr lang="en-US" sz="1500" i="1" dirty="0">
              <a:solidFill>
                <a:srgbClr val="000000"/>
              </a:solidFill>
              <a:latin typeface="+mn-lt"/>
            </a:endParaRPr>
          </a:p>
          <a:p>
            <a:r>
              <a:rPr lang="en-US" sz="1500" i="1" dirty="0" smtClean="0">
                <a:latin typeface="+mn-lt"/>
              </a:rPr>
              <a:t>Fire </a:t>
            </a:r>
            <a:r>
              <a:rPr lang="en-US" sz="1500" i="1" dirty="0">
                <a:latin typeface="+mn-lt"/>
              </a:rPr>
              <a:t>Station Capital Projects Fund:</a:t>
            </a:r>
          </a:p>
          <a:p>
            <a:pPr>
              <a:tabLst>
                <a:tab pos="5997575" algn="dec"/>
              </a:tabLst>
            </a:pPr>
            <a:r>
              <a:rPr lang="en-US" sz="1500" dirty="0">
                <a:latin typeface="+mn-lt"/>
              </a:rPr>
              <a:t>13. Revenues. . . . . . . . . . . . . . . . . . . . . . . . . . . . . . . . </a:t>
            </a:r>
            <a:r>
              <a:rPr lang="en-US" sz="1500" dirty="0" smtClean="0">
                <a:latin typeface="+mn-lt"/>
              </a:rPr>
              <a:t>. . . .	300,000</a:t>
            </a:r>
            <a:endParaRPr lang="en-US" sz="1500" dirty="0">
              <a:latin typeface="+mn-lt"/>
            </a:endParaRPr>
          </a:p>
          <a:p>
            <a:pPr>
              <a:tabLst>
                <a:tab pos="5997575" algn="dec"/>
              </a:tabLst>
            </a:pPr>
            <a:r>
              <a:rPr lang="en-US" sz="1500" dirty="0" smtClean="0">
                <a:latin typeface="+mn-lt"/>
              </a:rPr>
              <a:t>      Other </a:t>
            </a:r>
            <a:r>
              <a:rPr lang="en-US" sz="1500" dirty="0">
                <a:latin typeface="+mn-lt"/>
              </a:rPr>
              <a:t>Financing Sources—Proceeds of Bonds . . . </a:t>
            </a:r>
            <a:r>
              <a:rPr lang="en-US" sz="1500" dirty="0" smtClean="0">
                <a:latin typeface="+mn-lt"/>
              </a:rPr>
              <a:t>. . . .	1,200,000</a:t>
            </a:r>
            <a:endParaRPr lang="en-US" sz="1500" dirty="0">
              <a:latin typeface="+mn-lt"/>
            </a:endParaRPr>
          </a:p>
          <a:p>
            <a:pPr>
              <a:tabLst>
                <a:tab pos="7091363" algn="dec"/>
              </a:tabLst>
            </a:pPr>
            <a:r>
              <a:rPr lang="en-US" sz="1500" dirty="0" smtClean="0">
                <a:latin typeface="+mn-lt"/>
              </a:rPr>
              <a:t>          Construction </a:t>
            </a:r>
            <a:r>
              <a:rPr lang="en-US" sz="1500" dirty="0">
                <a:latin typeface="+mn-lt"/>
              </a:rPr>
              <a:t>Expenditures . . . . . . . . . . . . . . . . . </a:t>
            </a:r>
            <a:r>
              <a:rPr lang="en-US" sz="1500" dirty="0" smtClean="0">
                <a:latin typeface="+mn-lt"/>
              </a:rPr>
              <a:t>. . . .	1,493,000</a:t>
            </a:r>
            <a:endParaRPr lang="en-US" sz="1500" dirty="0">
              <a:latin typeface="+mn-lt"/>
            </a:endParaRPr>
          </a:p>
          <a:p>
            <a:pPr>
              <a:tabLst>
                <a:tab pos="7091363" algn="dec"/>
              </a:tabLst>
            </a:pPr>
            <a:r>
              <a:rPr lang="en-US" sz="1500" dirty="0" smtClean="0">
                <a:latin typeface="+mn-lt"/>
              </a:rPr>
              <a:t>           Interest </a:t>
            </a:r>
            <a:r>
              <a:rPr lang="en-US" sz="1500" dirty="0">
                <a:latin typeface="+mn-lt"/>
              </a:rPr>
              <a:t>Expenditures </a:t>
            </a:r>
            <a:r>
              <a:rPr lang="en-US" sz="1500" dirty="0" smtClean="0">
                <a:latin typeface="+mn-lt"/>
              </a:rPr>
              <a:t> . </a:t>
            </a:r>
            <a:r>
              <a:rPr lang="en-US" sz="1500" dirty="0">
                <a:latin typeface="+mn-lt"/>
              </a:rPr>
              <a:t>. . . . . . . . . . . . . . . . . . . </a:t>
            </a:r>
            <a:r>
              <a:rPr lang="en-US" sz="1500" dirty="0" smtClean="0">
                <a:latin typeface="+mn-lt"/>
              </a:rPr>
              <a:t>. . . .	1,000</a:t>
            </a:r>
            <a:endParaRPr lang="en-US" sz="1500" dirty="0">
              <a:latin typeface="+mn-lt"/>
            </a:endParaRPr>
          </a:p>
          <a:p>
            <a:pPr>
              <a:tabLst>
                <a:tab pos="7091363" algn="dec"/>
              </a:tabLst>
            </a:pPr>
            <a:r>
              <a:rPr lang="en-US" sz="1500" dirty="0" smtClean="0">
                <a:latin typeface="+mn-lt"/>
              </a:rPr>
              <a:t>           Fund </a:t>
            </a:r>
            <a:r>
              <a:rPr lang="en-US" sz="1500" dirty="0">
                <a:latin typeface="+mn-lt"/>
              </a:rPr>
              <a:t>Balance—Restricted. . . . . . . . . . . . . . . . . </a:t>
            </a:r>
            <a:r>
              <a:rPr lang="en-US" sz="1500" dirty="0" smtClean="0">
                <a:latin typeface="+mn-lt"/>
              </a:rPr>
              <a:t>. . . .	6,000</a:t>
            </a:r>
          </a:p>
          <a:p>
            <a:r>
              <a:rPr lang="en-US" sz="1500" i="1" dirty="0">
                <a:latin typeface="+mn-lt"/>
              </a:rPr>
              <a:t>Fire Station Capital Projects Fund:</a:t>
            </a:r>
          </a:p>
          <a:p>
            <a:pPr>
              <a:tabLst>
                <a:tab pos="5997575" algn="dec"/>
              </a:tabLst>
            </a:pPr>
            <a:r>
              <a:rPr lang="en-US" sz="1500" dirty="0">
                <a:latin typeface="+mn-lt"/>
              </a:rPr>
              <a:t>14a. Other Financing Uses—Interfund Transfers Out . . </a:t>
            </a:r>
            <a:r>
              <a:rPr lang="en-US" sz="1500" dirty="0" smtClean="0">
                <a:latin typeface="+mn-lt"/>
              </a:rPr>
              <a:t>. . .	6,000</a:t>
            </a:r>
            <a:endParaRPr lang="en-US" sz="1500" dirty="0">
              <a:latin typeface="+mn-lt"/>
            </a:endParaRPr>
          </a:p>
          <a:p>
            <a:pPr>
              <a:tabLst>
                <a:tab pos="7091363" algn="dec"/>
              </a:tabLst>
            </a:pPr>
            <a:r>
              <a:rPr lang="en-US" sz="1500" dirty="0" smtClean="0">
                <a:latin typeface="+mn-lt"/>
              </a:rPr>
              <a:t>          Cash. . </a:t>
            </a:r>
            <a:r>
              <a:rPr lang="en-US" sz="1500" dirty="0">
                <a:latin typeface="+mn-lt"/>
              </a:rPr>
              <a:t>. . . . . . . . . . . . . . . . . . . . . . . . . . . . . . . . . </a:t>
            </a:r>
            <a:r>
              <a:rPr lang="en-US" sz="1500" dirty="0" smtClean="0">
                <a:latin typeface="+mn-lt"/>
              </a:rPr>
              <a:t>. . .	6,000</a:t>
            </a:r>
            <a:endParaRPr lang="en-US" sz="1500" dirty="0">
              <a:latin typeface="+mn-lt"/>
            </a:endParaRPr>
          </a:p>
          <a:p>
            <a:pPr>
              <a:tabLst>
                <a:tab pos="5997575" algn="dec"/>
              </a:tabLst>
            </a:pPr>
            <a:r>
              <a:rPr lang="en-US" sz="1500" dirty="0">
                <a:latin typeface="+mn-lt"/>
              </a:rPr>
              <a:t>14b. Fund Balance—Restricted . . . . . . . . . . . . . . . . . . . </a:t>
            </a:r>
            <a:r>
              <a:rPr lang="en-US" sz="1500" dirty="0" smtClean="0">
                <a:latin typeface="+mn-lt"/>
              </a:rPr>
              <a:t>. . .	6,000</a:t>
            </a:r>
            <a:endParaRPr lang="en-US" sz="1500" dirty="0">
              <a:latin typeface="+mn-lt"/>
            </a:endParaRPr>
          </a:p>
          <a:p>
            <a:pPr>
              <a:tabLst>
                <a:tab pos="7091363" algn="dec"/>
              </a:tabLst>
            </a:pPr>
            <a:r>
              <a:rPr lang="en-US" sz="1500" dirty="0" smtClean="0">
                <a:latin typeface="+mn-lt"/>
              </a:rPr>
              <a:t>          Other </a:t>
            </a:r>
            <a:r>
              <a:rPr lang="en-US" sz="1500" dirty="0">
                <a:latin typeface="+mn-lt"/>
              </a:rPr>
              <a:t>Financing Uses—Interfund Transfers Out </a:t>
            </a:r>
            <a:r>
              <a:rPr lang="en-US" sz="1500" dirty="0" smtClean="0">
                <a:latin typeface="+mn-lt"/>
              </a:rPr>
              <a:t> . . . .	6,000</a:t>
            </a:r>
          </a:p>
          <a:p>
            <a:r>
              <a:rPr lang="en-US" sz="1500" i="1" dirty="0">
                <a:latin typeface="+mn-lt"/>
              </a:rPr>
              <a:t>Governmental Activities:</a:t>
            </a:r>
          </a:p>
          <a:p>
            <a:pPr>
              <a:tabLst>
                <a:tab pos="5997575" algn="dec"/>
              </a:tabLst>
            </a:pPr>
            <a:r>
              <a:rPr lang="en-US" sz="1500" dirty="0">
                <a:latin typeface="+mn-lt"/>
              </a:rPr>
              <a:t>15. Buildings . . . . . . . . . . . . . . . . . . . . . . . . . . . . . . . . . </a:t>
            </a:r>
            <a:r>
              <a:rPr lang="en-US" sz="1500" dirty="0" smtClean="0">
                <a:latin typeface="+mn-lt"/>
              </a:rPr>
              <a:t>. . . .</a:t>
            </a:r>
            <a:r>
              <a:rPr lang="en-US" sz="1500" dirty="0">
                <a:latin typeface="+mn-lt"/>
              </a:rPr>
              <a:t>	</a:t>
            </a:r>
            <a:r>
              <a:rPr lang="en-US" sz="1500" dirty="0" smtClean="0">
                <a:latin typeface="+mn-lt"/>
              </a:rPr>
              <a:t>1,493,000</a:t>
            </a:r>
            <a:endParaRPr lang="en-US" sz="1500" dirty="0">
              <a:latin typeface="+mn-lt"/>
            </a:endParaRPr>
          </a:p>
          <a:p>
            <a:pPr>
              <a:tabLst>
                <a:tab pos="7091363" algn="dec"/>
              </a:tabLst>
            </a:pPr>
            <a:r>
              <a:rPr lang="en-US" sz="1500" dirty="0" smtClean="0">
                <a:latin typeface="+mn-lt"/>
              </a:rPr>
              <a:t>          Construction </a:t>
            </a:r>
            <a:r>
              <a:rPr lang="en-US" sz="1500" dirty="0">
                <a:latin typeface="+mn-lt"/>
              </a:rPr>
              <a:t>Work in Progress . . . . . . . . . . . . . . </a:t>
            </a:r>
            <a:r>
              <a:rPr lang="en-US" sz="1500" dirty="0" smtClean="0">
                <a:latin typeface="+mn-lt"/>
              </a:rPr>
              <a:t>. . . . 	1,493,000</a:t>
            </a:r>
            <a:endParaRPr lang="en-US" sz="1500" dirty="0">
              <a:latin typeface="+mn-lt"/>
            </a:endParaRPr>
          </a:p>
        </p:txBody>
      </p:sp>
    </p:spTree>
    <p:extLst>
      <p:ext uri="{BB962C8B-B14F-4D97-AF65-F5344CB8AC3E}">
        <p14:creationId xmlns:p14="http://schemas.microsoft.com/office/powerpoint/2010/main" val="40749077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Bond Premium, Discount, and Accrued Interest on Bonds Sold</a:t>
            </a:r>
            <a:endParaRPr lang="en-US" sz="3200" b="1" dirty="0"/>
          </a:p>
        </p:txBody>
      </p:sp>
      <p:graphicFrame>
        <p:nvGraphicFramePr>
          <p:cNvPr id="3" name="Diagram 2"/>
          <p:cNvGraphicFramePr/>
          <p:nvPr>
            <p:extLst>
              <p:ext uri="{D42A27DB-BD31-4B8C-83A1-F6EECF244321}">
                <p14:modId xmlns:p14="http://schemas.microsoft.com/office/powerpoint/2010/main" val="3889091757"/>
              </p:ext>
            </p:extLst>
          </p:nvPr>
        </p:nvGraphicFramePr>
        <p:xfrm>
          <a:off x="581891" y="1677390"/>
          <a:ext cx="7172696"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20529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2" y="238125"/>
            <a:ext cx="7818120" cy="1124712"/>
          </a:xfrm>
        </p:spPr>
        <p:txBody>
          <a:bodyPr/>
          <a:lstStyle/>
          <a:p>
            <a:r>
              <a:rPr lang="en-US" sz="3200" b="1" dirty="0" smtClean="0"/>
              <a:t>Retained Percentages</a:t>
            </a:r>
            <a:endParaRPr lang="en-US" sz="3200" b="1" dirty="0"/>
          </a:p>
        </p:txBody>
      </p:sp>
      <p:sp>
        <p:nvSpPr>
          <p:cNvPr id="3" name="Content Placeholder 2"/>
          <p:cNvSpPr>
            <a:spLocks noGrp="1"/>
          </p:cNvSpPr>
          <p:nvPr>
            <p:ph idx="1"/>
          </p:nvPr>
        </p:nvSpPr>
        <p:spPr>
          <a:xfrm>
            <a:off x="411163" y="1580827"/>
            <a:ext cx="7407275" cy="3727773"/>
          </a:xfrm>
        </p:spPr>
        <p:txBody>
          <a:bodyPr/>
          <a:lstStyle/>
          <a:p>
            <a:r>
              <a:rPr lang="en-US" sz="2400" dirty="0" smtClean="0"/>
              <a:t>It is common for a government to hold a portion of a contractor’s fee to cover any construction issues that may arise.</a:t>
            </a:r>
          </a:p>
          <a:p>
            <a:r>
              <a:rPr lang="en-US" sz="2400" dirty="0" smtClean="0"/>
              <a:t>The holdback is recorded as Contracts Payable— Retained Percentage when the billing is paid.</a:t>
            </a:r>
          </a:p>
          <a:p>
            <a:r>
              <a:rPr lang="en-US" sz="2400" dirty="0" smtClean="0"/>
              <a:t>The payable is reduced when the remaining percentage is either paid to the contractor or used to satisfy issues with the construction.</a:t>
            </a:r>
            <a:endParaRPr lang="en-US" sz="2400" dirty="0"/>
          </a:p>
        </p:txBody>
      </p:sp>
    </p:spTree>
    <p:extLst>
      <p:ext uri="{BB962C8B-B14F-4D97-AF65-F5344CB8AC3E}">
        <p14:creationId xmlns:p14="http://schemas.microsoft.com/office/powerpoint/2010/main" val="11827109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Bond Anticipation Notes Payable</a:t>
            </a:r>
            <a:endParaRPr lang="en-US" sz="3200" b="1" dirty="0"/>
          </a:p>
        </p:txBody>
      </p:sp>
      <p:sp>
        <p:nvSpPr>
          <p:cNvPr id="5" name="Content Placeholder 4"/>
          <p:cNvSpPr>
            <a:spLocks noGrp="1"/>
          </p:cNvSpPr>
          <p:nvPr>
            <p:ph idx="1"/>
          </p:nvPr>
        </p:nvSpPr>
        <p:spPr>
          <a:xfrm>
            <a:off x="411163" y="1435608"/>
            <a:ext cx="7407275" cy="3921125"/>
          </a:xfrm>
        </p:spPr>
        <p:txBody>
          <a:bodyPr/>
          <a:lstStyle/>
          <a:p>
            <a:pPr marL="0" indent="0">
              <a:spcBef>
                <a:spcPts val="0"/>
              </a:spcBef>
              <a:buNone/>
            </a:pPr>
            <a:r>
              <a:rPr lang="en-US" sz="2200" dirty="0"/>
              <a:t>Since the issuance of bonds is complex, and delays in final funding may occur, governments often issue Bond Anticipation Notes Payable, a form of temporary funding. </a:t>
            </a:r>
          </a:p>
          <a:p>
            <a:pPr marL="0" indent="0">
              <a:spcBef>
                <a:spcPts val="0"/>
              </a:spcBef>
              <a:buNone/>
            </a:pPr>
            <a:endParaRPr lang="en-US" sz="2200" dirty="0"/>
          </a:p>
          <a:p>
            <a:pPr marL="0" indent="0">
              <a:spcBef>
                <a:spcPts val="0"/>
              </a:spcBef>
              <a:buNone/>
            </a:pPr>
            <a:r>
              <a:rPr lang="en-US" sz="2200" dirty="0"/>
              <a:t>Although the funding is temporary, Bond Anticipation Notes Payable may be reported as long-term if the following two conditions are met</a:t>
            </a:r>
            <a:r>
              <a:rPr lang="en-US" sz="2200" dirty="0" smtClean="0"/>
              <a:t>:</a:t>
            </a:r>
            <a:endParaRPr lang="en-US" sz="2200" dirty="0"/>
          </a:p>
        </p:txBody>
      </p:sp>
      <p:graphicFrame>
        <p:nvGraphicFramePr>
          <p:cNvPr id="4" name="Diagram 3"/>
          <p:cNvGraphicFramePr/>
          <p:nvPr>
            <p:extLst>
              <p:ext uri="{D42A27DB-BD31-4B8C-83A1-F6EECF244321}">
                <p14:modId xmlns:p14="http://schemas.microsoft.com/office/powerpoint/2010/main" val="857778058"/>
              </p:ext>
            </p:extLst>
          </p:nvPr>
        </p:nvGraphicFramePr>
        <p:xfrm>
          <a:off x="640110" y="4103648"/>
          <a:ext cx="7132290" cy="1386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4302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Bond Anticipation Notes:</a:t>
            </a:r>
            <a:r>
              <a:rPr lang="en-US" sz="3200" b="1" baseline="0" dirty="0" smtClean="0"/>
              <a:t> </a:t>
            </a:r>
            <a:r>
              <a:rPr lang="en-US" sz="3200" b="1" dirty="0" smtClean="0"/>
              <a:t>The Problem of Interest Expenditures</a:t>
            </a:r>
            <a:endParaRPr lang="en-US" sz="3200" b="1" dirty="0"/>
          </a:p>
        </p:txBody>
      </p:sp>
      <p:sp>
        <p:nvSpPr>
          <p:cNvPr id="3" name="Content Placeholder 2"/>
          <p:cNvSpPr>
            <a:spLocks noGrp="1"/>
          </p:cNvSpPr>
          <p:nvPr>
            <p:ph idx="1"/>
          </p:nvPr>
        </p:nvSpPr>
        <p:spPr>
          <a:xfrm>
            <a:off x="245327" y="1503335"/>
            <a:ext cx="7750098" cy="4014061"/>
          </a:xfrm>
        </p:spPr>
        <p:txBody>
          <a:bodyPr/>
          <a:lstStyle/>
          <a:p>
            <a:pPr>
              <a:spcBef>
                <a:spcPts val="1200"/>
              </a:spcBef>
            </a:pPr>
            <a:r>
              <a:rPr lang="en-US" sz="2000" dirty="0" smtClean="0"/>
              <a:t>As with most borrowed funds, interest is generally required on Bond Anticipation Notes Payable.</a:t>
            </a:r>
          </a:p>
          <a:p>
            <a:pPr>
              <a:spcBef>
                <a:spcPts val="1200"/>
              </a:spcBef>
            </a:pPr>
            <a:r>
              <a:rPr lang="en-US" sz="2000" dirty="0" smtClean="0"/>
              <a:t>Since the Capital Projects Fund’s available funding would be reduced by the payment of interest, managers of that fund would prefer the interest be paid by any other fund.</a:t>
            </a:r>
          </a:p>
          <a:p>
            <a:pPr>
              <a:spcBef>
                <a:spcPts val="1200"/>
              </a:spcBef>
            </a:pPr>
            <a:r>
              <a:rPr lang="en-US" sz="2000" dirty="0" smtClean="0"/>
              <a:t>Although the debt service fund is a logical fund to assume the payment of interest, it is unlikely to have funds available to make the payment.</a:t>
            </a:r>
          </a:p>
          <a:p>
            <a:pPr>
              <a:spcBef>
                <a:spcPts val="1200"/>
              </a:spcBef>
            </a:pPr>
            <a:r>
              <a:rPr lang="en-US" sz="2000" dirty="0" smtClean="0"/>
              <a:t>Another choice is the General Fund, which may not have appropriated for the interest. If it did not, there may need to be an authorization by the legislative body to allow this expenditure.</a:t>
            </a:r>
            <a:endParaRPr lang="en-US" sz="2000" dirty="0"/>
          </a:p>
        </p:txBody>
      </p:sp>
    </p:spTree>
    <p:extLst>
      <p:ext uri="{BB962C8B-B14F-4D97-AF65-F5344CB8AC3E}">
        <p14:creationId xmlns:p14="http://schemas.microsoft.com/office/powerpoint/2010/main" val="23204343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Capital Projects Financial Reporting</a:t>
            </a:r>
            <a:endParaRPr lang="en-US" sz="3200" b="1" dirty="0"/>
          </a:p>
        </p:txBody>
      </p:sp>
      <p:sp>
        <p:nvSpPr>
          <p:cNvPr id="3" name="Content Placeholder 2"/>
          <p:cNvSpPr>
            <a:spLocks noGrp="1"/>
          </p:cNvSpPr>
          <p:nvPr>
            <p:ph idx="1"/>
          </p:nvPr>
        </p:nvSpPr>
        <p:spPr>
          <a:xfrm>
            <a:off x="323385" y="1503336"/>
            <a:ext cx="7495053" cy="3805264"/>
          </a:xfrm>
        </p:spPr>
        <p:txBody>
          <a:bodyPr/>
          <a:lstStyle/>
          <a:p>
            <a:r>
              <a:rPr lang="en-US" sz="2300" dirty="0" smtClean="0"/>
              <a:t>If the Capital Projects Fund meets the definition of a major fund, it is presented in a separate column in the governmental funds financial reports.</a:t>
            </a:r>
          </a:p>
          <a:p>
            <a:r>
              <a:rPr lang="en-US" sz="2300" dirty="0" smtClean="0"/>
              <a:t>Nonmajor funds would be included in an aggregate column with other nonmajor funds.</a:t>
            </a:r>
          </a:p>
          <a:p>
            <a:r>
              <a:rPr lang="en-US" sz="2300" dirty="0" smtClean="0"/>
              <a:t>If the fund is nonmajor, details about the fund can be disclosed in the combining financial statements as a part of the recommended supplementary information.</a:t>
            </a:r>
          </a:p>
          <a:p>
            <a:r>
              <a:rPr lang="en-US" sz="2300" dirty="0" smtClean="0"/>
              <a:t>It is a part of the Governmental Activities column in the government-wide statements.</a:t>
            </a:r>
            <a:endParaRPr lang="en-US" sz="2300" dirty="0"/>
          </a:p>
        </p:txBody>
      </p:sp>
    </p:spTree>
    <p:extLst>
      <p:ext uri="{BB962C8B-B14F-4D97-AF65-F5344CB8AC3E}">
        <p14:creationId xmlns:p14="http://schemas.microsoft.com/office/powerpoint/2010/main" val="294439767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Looking Forward</a:t>
            </a:r>
            <a:endParaRPr lang="en-US" sz="3200" b="1" dirty="0"/>
          </a:p>
        </p:txBody>
      </p:sp>
      <p:sp>
        <p:nvSpPr>
          <p:cNvPr id="3" name="Content Placeholder 2"/>
          <p:cNvSpPr>
            <a:spLocks noGrp="1"/>
          </p:cNvSpPr>
          <p:nvPr>
            <p:ph idx="1"/>
          </p:nvPr>
        </p:nvSpPr>
        <p:spPr/>
        <p:txBody>
          <a:bodyPr/>
          <a:lstStyle/>
          <a:p>
            <a:pPr marL="0" indent="0">
              <a:buNone/>
            </a:pPr>
            <a:r>
              <a:rPr lang="en-US" sz="2400" dirty="0" smtClean="0"/>
              <a:t>This chapter presented an in-depth discussion of several types of general capital assets and accounting for capital projects, as well as special issues such as leases, impairment, and a discussion of Bond Anticipation Notes Payable.</a:t>
            </a:r>
          </a:p>
          <a:p>
            <a:pPr marL="0" indent="0">
              <a:buNone/>
            </a:pPr>
            <a:endParaRPr lang="en-US" sz="2400" dirty="0"/>
          </a:p>
          <a:p>
            <a:pPr marL="0" indent="0">
              <a:buNone/>
            </a:pPr>
            <a:r>
              <a:rPr lang="en-US" sz="2400" dirty="0" smtClean="0"/>
              <a:t>In Chapter 6, we will examine in detail General Long-term Liabilities and Debt Service Funds. </a:t>
            </a:r>
            <a:endParaRPr lang="en-US" sz="2400" dirty="0"/>
          </a:p>
        </p:txBody>
      </p:sp>
    </p:spTree>
    <p:extLst>
      <p:ext uri="{BB962C8B-B14F-4D97-AF65-F5344CB8AC3E}">
        <p14:creationId xmlns:p14="http://schemas.microsoft.com/office/powerpoint/2010/main" val="2817721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7" name="Rectangle 3"/>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8" name="Rectangle 4"/>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9" name="Rectangle 5"/>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50" name="Rectangle 6"/>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11273" name="Rectangle 8"/>
          <p:cNvSpPr>
            <a:spLocks noChangeArrowheads="1"/>
          </p:cNvSpPr>
          <p:nvPr/>
        </p:nvSpPr>
        <p:spPr bwMode="auto">
          <a:xfrm>
            <a:off x="411480" y="1563624"/>
            <a:ext cx="7627937" cy="36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lstStyle>
            <a:lvl1pPr marL="460375" indent="-460375" defTabSz="809625" eaLnBrk="0" hangingPunct="0">
              <a:defRPr sz="2400">
                <a:solidFill>
                  <a:schemeClr val="tx1"/>
                </a:solidFill>
                <a:latin typeface="Times New Roman" pitchFamily="18" charset="0"/>
              </a:defRPr>
            </a:lvl1pPr>
            <a:lvl2pPr marL="742950" indent="-285750" defTabSz="809625" eaLnBrk="0" hangingPunct="0">
              <a:defRPr sz="2400">
                <a:solidFill>
                  <a:schemeClr val="tx1"/>
                </a:solidFill>
                <a:latin typeface="Times New Roman" pitchFamily="18" charset="0"/>
              </a:defRPr>
            </a:lvl2pPr>
            <a:lvl3pPr marL="1143000" indent="-228600" defTabSz="809625" eaLnBrk="0" hangingPunct="0">
              <a:defRPr sz="2400">
                <a:solidFill>
                  <a:schemeClr val="tx1"/>
                </a:solidFill>
                <a:latin typeface="Times New Roman" pitchFamily="18" charset="0"/>
              </a:defRPr>
            </a:lvl3pPr>
            <a:lvl4pPr marL="1600200" indent="-228600" defTabSz="809625" eaLnBrk="0" hangingPunct="0">
              <a:defRPr sz="2400">
                <a:solidFill>
                  <a:schemeClr val="tx1"/>
                </a:solidFill>
                <a:latin typeface="Times New Roman" pitchFamily="18" charset="0"/>
              </a:defRPr>
            </a:lvl4pPr>
            <a:lvl5pPr marL="2057400" indent="-228600" defTabSz="809625" eaLnBrk="0" hangingPunct="0">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9pPr>
          </a:lstStyle>
          <a:p>
            <a:pPr marL="0" indent="0">
              <a:spcBef>
                <a:spcPct val="50000"/>
              </a:spcBef>
              <a:buClrTx/>
              <a:buSzPct val="80000"/>
              <a:defRPr/>
            </a:pPr>
            <a:endParaRPr lang="en-US" altLang="en-US" sz="2500" dirty="0" smtClean="0">
              <a:cs typeface="+mn-cs"/>
            </a:endParaRPr>
          </a:p>
        </p:txBody>
      </p:sp>
      <p:sp>
        <p:nvSpPr>
          <p:cNvPr id="3" name="Title 2"/>
          <p:cNvSpPr>
            <a:spLocks noGrp="1"/>
          </p:cNvSpPr>
          <p:nvPr>
            <p:ph type="title"/>
          </p:nvPr>
        </p:nvSpPr>
        <p:spPr/>
        <p:txBody>
          <a:bodyPr/>
          <a:lstStyle/>
          <a:p>
            <a:pPr>
              <a:defRPr/>
            </a:pPr>
            <a:r>
              <a:rPr lang="en-US" altLang="en-US" b="1" dirty="0"/>
              <a:t>Learning Objectives</a:t>
            </a:r>
            <a:br>
              <a:rPr lang="en-US" altLang="en-US" b="1" dirty="0"/>
            </a:br>
            <a:r>
              <a:rPr lang="en-US" altLang="en-US" sz="2400" b="1" dirty="0"/>
              <a:t>(2 of 2</a:t>
            </a:r>
            <a:r>
              <a:rPr lang="en-US" altLang="en-US" sz="2400" b="1" dirty="0" smtClean="0"/>
              <a:t>)</a:t>
            </a:r>
            <a:endParaRPr lang="en-US" altLang="en-US" sz="2400" b="1" dirty="0"/>
          </a:p>
        </p:txBody>
      </p:sp>
      <p:sp>
        <p:nvSpPr>
          <p:cNvPr id="5" name="Content Placeholder 4"/>
          <p:cNvSpPr>
            <a:spLocks noGrp="1"/>
          </p:cNvSpPr>
          <p:nvPr>
            <p:ph idx="1"/>
          </p:nvPr>
        </p:nvSpPr>
        <p:spPr>
          <a:xfrm>
            <a:off x="411163" y="1563624"/>
            <a:ext cx="7407275" cy="3921125"/>
          </a:xfrm>
        </p:spPr>
        <p:txBody>
          <a:bodyPr/>
          <a:lstStyle/>
          <a:p>
            <a:pPr marL="917575" lvl="0" indent="-917575">
              <a:buClr>
                <a:srgbClr val="009999"/>
              </a:buClr>
              <a:buNone/>
            </a:pPr>
            <a:r>
              <a:rPr lang="en-US" sz="2400" dirty="0">
                <a:solidFill>
                  <a:srgbClr val="000000"/>
                </a:solidFill>
              </a:rPr>
              <a:t>5-4	Prepare journal entries for a typical capital </a:t>
            </a:r>
            <a:r>
              <a:rPr lang="en-US" sz="2400" dirty="0" smtClean="0">
                <a:solidFill>
                  <a:srgbClr val="000000"/>
                </a:solidFill>
              </a:rPr>
              <a:t>project</a:t>
            </a:r>
            <a:r>
              <a:rPr lang="en-US" sz="2400" dirty="0">
                <a:solidFill>
                  <a:srgbClr val="000000"/>
                </a:solidFill>
              </a:rPr>
              <a:t>, both at the fund level and within the </a:t>
            </a:r>
            <a:r>
              <a:rPr lang="en-US" sz="2400" dirty="0" smtClean="0">
                <a:solidFill>
                  <a:srgbClr val="000000"/>
                </a:solidFill>
              </a:rPr>
              <a:t>governmental </a:t>
            </a:r>
            <a:r>
              <a:rPr lang="en-US" sz="2400" dirty="0">
                <a:solidFill>
                  <a:srgbClr val="000000"/>
                </a:solidFill>
              </a:rPr>
              <a:t>activities category at the </a:t>
            </a:r>
            <a:r>
              <a:rPr lang="en-US" sz="2400" dirty="0" smtClean="0">
                <a:solidFill>
                  <a:srgbClr val="000000"/>
                </a:solidFill>
              </a:rPr>
              <a:t>government</a:t>
            </a:r>
            <a:r>
              <a:rPr lang="en-US" sz="2400" dirty="0">
                <a:solidFill>
                  <a:srgbClr val="000000"/>
                </a:solidFill>
              </a:rPr>
              <a:t>-wide level.</a:t>
            </a:r>
          </a:p>
          <a:p>
            <a:pPr marL="917575" lvl="0" indent="-917575">
              <a:buClr>
                <a:srgbClr val="009999"/>
              </a:buClr>
              <a:buNone/>
            </a:pPr>
            <a:r>
              <a:rPr lang="en-US" sz="2400" dirty="0">
                <a:solidFill>
                  <a:srgbClr val="000000"/>
                </a:solidFill>
              </a:rPr>
              <a:t>5-5	Prepare financial statements for a capital </a:t>
            </a:r>
            <a:r>
              <a:rPr lang="en-US" sz="2400" dirty="0" smtClean="0">
                <a:solidFill>
                  <a:srgbClr val="000000"/>
                </a:solidFill>
              </a:rPr>
              <a:t>projects </a:t>
            </a:r>
            <a:r>
              <a:rPr lang="en-US" sz="2400" dirty="0">
                <a:solidFill>
                  <a:srgbClr val="000000"/>
                </a:solidFill>
              </a:rPr>
              <a:t>fund</a:t>
            </a:r>
            <a:r>
              <a:rPr lang="en-US" sz="2400" dirty="0" smtClean="0">
                <a:solidFill>
                  <a:srgbClr val="000000"/>
                </a:solidFill>
              </a:rPr>
              <a:t>.</a:t>
            </a:r>
            <a:endParaRPr lang="en-US" sz="24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Capital Assets</a:t>
            </a:r>
            <a:endParaRPr lang="en-US" sz="3200" b="1" dirty="0"/>
          </a:p>
        </p:txBody>
      </p:sp>
      <p:sp>
        <p:nvSpPr>
          <p:cNvPr id="4" name="Content Placeholder 3"/>
          <p:cNvSpPr>
            <a:spLocks noGrp="1"/>
          </p:cNvSpPr>
          <p:nvPr>
            <p:ph idx="1"/>
          </p:nvPr>
        </p:nvSpPr>
        <p:spPr>
          <a:xfrm>
            <a:off x="411163" y="1563624"/>
            <a:ext cx="7407275" cy="3921125"/>
          </a:xfrm>
        </p:spPr>
        <p:txBody>
          <a:bodyPr/>
          <a:lstStyle/>
          <a:p>
            <a:pPr marL="342900" indent="-342900">
              <a:spcAft>
                <a:spcPts val="1200"/>
              </a:spcAft>
              <a:buFont typeface="Arial" panose="020B0604020202020204" pitchFamily="34" charset="0"/>
              <a:buChar char="•"/>
            </a:pPr>
            <a:r>
              <a:rPr lang="en-US" sz="2200" dirty="0"/>
              <a:t>Capital assets include land, buildings, land and building improvements, construction work in progress, vehicles, machinery, equipment, works of art and historical treasures, infrastructure assets, and intangible assets.</a:t>
            </a:r>
          </a:p>
          <a:p>
            <a:pPr marL="342900" indent="-342900">
              <a:buFont typeface="Arial" panose="020B0604020202020204" pitchFamily="34" charset="0"/>
              <a:buChar char="•"/>
            </a:pPr>
            <a:r>
              <a:rPr lang="en-US" sz="2200" dirty="0"/>
              <a:t>They are commonly financed by issuance of long-term debt to be repaid from tax revenues, special assessments against property deemed to be particularly benefited by the long-lived asset, grants from other governments, transfers from other funds, gifts from individuals or organizations, leases, or a combination of these resources</a:t>
            </a:r>
            <a:r>
              <a:rPr lang="en-US" sz="2200" dirty="0" smtClean="0"/>
              <a:t>.</a:t>
            </a:r>
            <a:endParaRPr lang="en-US" sz="2200" dirty="0">
              <a:solidFill>
                <a:srgbClr val="000000"/>
              </a:solidFill>
            </a:endParaRPr>
          </a:p>
        </p:txBody>
      </p:sp>
    </p:spTree>
    <p:extLst>
      <p:ext uri="{BB962C8B-B14F-4D97-AF65-F5344CB8AC3E}">
        <p14:creationId xmlns:p14="http://schemas.microsoft.com/office/powerpoint/2010/main" val="6533879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Accounting for General Capital Assets</a:t>
            </a:r>
            <a:br>
              <a:rPr lang="en-US" sz="3200" b="1" dirty="0" smtClean="0"/>
            </a:br>
            <a:r>
              <a:rPr lang="en-US" sz="2400" b="1" dirty="0" smtClean="0"/>
              <a:t>(1 of 2)</a:t>
            </a:r>
            <a:endParaRPr lang="en-US" sz="2400" b="1" dirty="0"/>
          </a:p>
        </p:txBody>
      </p:sp>
      <p:graphicFrame>
        <p:nvGraphicFramePr>
          <p:cNvPr id="4" name="Diagram 3"/>
          <p:cNvGraphicFramePr/>
          <p:nvPr>
            <p:extLst>
              <p:ext uri="{D42A27DB-BD31-4B8C-83A1-F6EECF244321}">
                <p14:modId xmlns:p14="http://schemas.microsoft.com/office/powerpoint/2010/main" val="2395486176"/>
              </p:ext>
            </p:extLst>
          </p:nvPr>
        </p:nvGraphicFramePr>
        <p:xfrm>
          <a:off x="501805" y="1583473"/>
          <a:ext cx="7426711" cy="395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724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Accounting for General Capital Assets</a:t>
            </a:r>
            <a:br>
              <a:rPr lang="en-US" sz="3200" b="1" dirty="0" smtClean="0"/>
            </a:br>
            <a:r>
              <a:rPr lang="en-US" sz="2400" b="1" dirty="0" smtClean="0"/>
              <a:t>(2 of 2)</a:t>
            </a:r>
            <a:endParaRPr lang="en-US" sz="2400" b="1" dirty="0"/>
          </a:p>
        </p:txBody>
      </p:sp>
      <p:graphicFrame>
        <p:nvGraphicFramePr>
          <p:cNvPr id="3" name="Diagram 2"/>
          <p:cNvGraphicFramePr/>
          <p:nvPr>
            <p:extLst>
              <p:ext uri="{D42A27DB-BD31-4B8C-83A1-F6EECF244321}">
                <p14:modId xmlns:p14="http://schemas.microsoft.com/office/powerpoint/2010/main" val="1372796079"/>
              </p:ext>
            </p:extLst>
          </p:nvPr>
        </p:nvGraphicFramePr>
        <p:xfrm>
          <a:off x="468351" y="1745166"/>
          <a:ext cx="7370956"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9446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Required Disclosures for Capital Assets</a:t>
            </a:r>
            <a:endParaRPr lang="en-US" sz="3200" b="1" dirty="0"/>
          </a:p>
        </p:txBody>
      </p:sp>
      <p:sp>
        <p:nvSpPr>
          <p:cNvPr id="4" name="Content Placeholder 3"/>
          <p:cNvSpPr>
            <a:spLocks noGrp="1"/>
          </p:cNvSpPr>
          <p:nvPr>
            <p:ph idx="1"/>
          </p:nvPr>
        </p:nvSpPr>
        <p:spPr>
          <a:xfrm>
            <a:off x="411163" y="1422701"/>
            <a:ext cx="7407275" cy="4062049"/>
          </a:xfrm>
        </p:spPr>
        <p:txBody>
          <a:bodyPr/>
          <a:lstStyle/>
          <a:p>
            <a:pPr marL="342900" indent="-342900">
              <a:buFont typeface="Arial" panose="020B0604020202020204" pitchFamily="34" charset="0"/>
              <a:buChar char="•"/>
            </a:pPr>
            <a:r>
              <a:rPr lang="en-US" sz="1800" dirty="0"/>
              <a:t>Capital assets not being depreciated are disclosed separately from assets that are being depreciated.</a:t>
            </a:r>
          </a:p>
          <a:p>
            <a:pPr marL="342900" indent="-342900">
              <a:buFont typeface="Arial" panose="020B0604020202020204" pitchFamily="34" charset="0"/>
              <a:buChar char="•"/>
            </a:pPr>
            <a:r>
              <a:rPr lang="en-US" sz="1800" dirty="0"/>
              <a:t>In addition to general policy for capitalizing assets and for estimating the useful lives of depreciable assets, required disclosures include:</a:t>
            </a:r>
          </a:p>
          <a:p>
            <a:pPr marL="342900" indent="-342900">
              <a:buFont typeface="Arial" panose="020B0604020202020204" pitchFamily="34" charset="0"/>
              <a:buChar char="•"/>
            </a:pPr>
            <a:r>
              <a:rPr lang="en-US" sz="1800" dirty="0"/>
              <a:t>Beginning-of-year and end-of-year balances showing accumulated depreciation separate from historical cost.</a:t>
            </a:r>
          </a:p>
          <a:p>
            <a:pPr marL="342900" indent="-342900">
              <a:buFont typeface="Arial" panose="020B0604020202020204" pitchFamily="34" charset="0"/>
              <a:buChar char="•"/>
            </a:pPr>
            <a:r>
              <a:rPr lang="en-US" sz="1800" dirty="0"/>
              <a:t>Capital acquisitions during the year.</a:t>
            </a:r>
          </a:p>
          <a:p>
            <a:pPr marL="342900" indent="-342900">
              <a:buFont typeface="Arial" panose="020B0604020202020204" pitchFamily="34" charset="0"/>
              <a:buChar char="•"/>
            </a:pPr>
            <a:r>
              <a:rPr lang="en-US" sz="1800" dirty="0"/>
              <a:t>Sales or other dispositions during the year.</a:t>
            </a:r>
          </a:p>
          <a:p>
            <a:pPr marL="342900" indent="-342900">
              <a:buFont typeface="Arial" panose="020B0604020202020204" pitchFamily="34" charset="0"/>
              <a:buChar char="•"/>
            </a:pPr>
            <a:r>
              <a:rPr lang="en-US" sz="1800" dirty="0"/>
              <a:t>Depreciation expense for the current period with disclosure of the amounts charged to each function in the statement of activities.</a:t>
            </a:r>
          </a:p>
          <a:p>
            <a:pPr marL="342900" indent="-342900">
              <a:buFont typeface="Arial" panose="020B0604020202020204" pitchFamily="34" charset="0"/>
              <a:buChar char="•"/>
            </a:pPr>
            <a:r>
              <a:rPr lang="en-US" sz="1800" dirty="0"/>
              <a:t>Disclosures describing works of art or historical treasures that are not capitalized and explaining why they are not capitalized. If capitalized, include in the disclosures described above.</a:t>
            </a:r>
          </a:p>
        </p:txBody>
      </p:sp>
    </p:spTree>
    <p:extLst>
      <p:ext uri="{BB962C8B-B14F-4D97-AF65-F5344CB8AC3E}">
        <p14:creationId xmlns:p14="http://schemas.microsoft.com/office/powerpoint/2010/main" val="44315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Land</a:t>
            </a:r>
            <a:endParaRPr lang="en-US" sz="3200" b="1" dirty="0"/>
          </a:p>
        </p:txBody>
      </p:sp>
      <p:sp>
        <p:nvSpPr>
          <p:cNvPr id="6" name="Content Placeholder 5"/>
          <p:cNvSpPr>
            <a:spLocks noGrp="1"/>
          </p:cNvSpPr>
          <p:nvPr>
            <p:ph idx="1"/>
          </p:nvPr>
        </p:nvSpPr>
        <p:spPr>
          <a:xfrm>
            <a:off x="411163" y="1563624"/>
            <a:ext cx="7407275" cy="4079932"/>
          </a:xfrm>
        </p:spPr>
        <p:txBody>
          <a:bodyPr/>
          <a:lstStyle/>
          <a:p>
            <a:pPr marL="0" indent="0">
              <a:spcAft>
                <a:spcPts val="2400"/>
              </a:spcAft>
              <a:buNone/>
            </a:pPr>
            <a:r>
              <a:rPr lang="en-US" sz="2400" dirty="0"/>
              <a:t>Land is an inexhaustible asset, and as such, is not depreciated. The recorded value depends on how the asset is acquired</a:t>
            </a:r>
            <a:r>
              <a:rPr lang="en-US" sz="2400" dirty="0" smtClean="0"/>
              <a:t>.</a:t>
            </a:r>
            <a:endParaRPr lang="en-US" sz="2400" dirty="0"/>
          </a:p>
          <a:p>
            <a:pPr marL="800100" lvl="1" indent="-342900">
              <a:buClrTx/>
              <a:buFont typeface="Arial" panose="020B0604020202020204" pitchFamily="34" charset="0"/>
              <a:buChar char="•"/>
            </a:pPr>
            <a:r>
              <a:rPr lang="en-US" sz="2000" i="1" dirty="0"/>
              <a:t>Purchase</a:t>
            </a:r>
            <a:r>
              <a:rPr lang="en-US" sz="2000" dirty="0"/>
              <a:t>  </a:t>
            </a:r>
            <a:r>
              <a:rPr lang="en-US" sz="2000" dirty="0">
                <a:latin typeface="Wingdings"/>
                <a:ea typeface="Wingdings"/>
                <a:cs typeface="Wingdings"/>
                <a:sym typeface="Wingdings"/>
              </a:rPr>
              <a:t></a:t>
            </a:r>
            <a:r>
              <a:rPr lang="en-US" sz="2000" dirty="0"/>
              <a:t>   Contract price and all related costs</a:t>
            </a:r>
          </a:p>
          <a:p>
            <a:pPr marL="800100" lvl="1" indent="-342900">
              <a:buClrTx/>
              <a:buFont typeface="Arial" panose="020B0604020202020204" pitchFamily="34" charset="0"/>
              <a:buChar char="•"/>
            </a:pPr>
            <a:r>
              <a:rPr lang="en-US" sz="2000" i="1" dirty="0"/>
              <a:t>Forfeiture</a:t>
            </a:r>
            <a:r>
              <a:rPr lang="en-US" sz="2000" dirty="0"/>
              <a:t>  </a:t>
            </a:r>
            <a:r>
              <a:rPr lang="en-US" sz="2000" dirty="0">
                <a:latin typeface="Wingdings"/>
                <a:ea typeface="Wingdings"/>
                <a:cs typeface="Wingdings"/>
                <a:sym typeface="Wingdings"/>
              </a:rPr>
              <a:t></a:t>
            </a:r>
            <a:r>
              <a:rPr lang="en-US" sz="2000" dirty="0"/>
              <a:t>   Total amount of all taxes, liens, and other claims surrendered plus all other costs incidental to acquiring ownership and perfecting title</a:t>
            </a:r>
          </a:p>
          <a:p>
            <a:pPr marL="800100" lvl="1" indent="-342900">
              <a:buClrTx/>
              <a:buFont typeface="Arial" panose="020B0604020202020204" pitchFamily="34" charset="0"/>
              <a:buChar char="•"/>
            </a:pPr>
            <a:r>
              <a:rPr lang="en-US" sz="2000" i="1" dirty="0"/>
              <a:t>Donation</a:t>
            </a:r>
            <a:r>
              <a:rPr lang="en-US" sz="2000" dirty="0"/>
              <a:t>   </a:t>
            </a:r>
            <a:r>
              <a:rPr lang="en-US" sz="2000" dirty="0">
                <a:latin typeface="Wingdings"/>
                <a:ea typeface="Wingdings"/>
                <a:cs typeface="Wingdings"/>
                <a:sym typeface="Wingdings"/>
              </a:rPr>
              <a:t></a:t>
            </a:r>
            <a:r>
              <a:rPr lang="en-US" sz="2000" dirty="0">
                <a:sym typeface="Wingdings"/>
              </a:rPr>
              <a:t>  </a:t>
            </a:r>
            <a:r>
              <a:rPr lang="en-US" sz="2000" dirty="0"/>
              <a:t> Appraised value on date of acquisition </a:t>
            </a:r>
          </a:p>
        </p:txBody>
      </p:sp>
    </p:spTree>
    <p:extLst>
      <p:ext uri="{BB962C8B-B14F-4D97-AF65-F5344CB8AC3E}">
        <p14:creationId xmlns:p14="http://schemas.microsoft.com/office/powerpoint/2010/main" val="177313872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5642</TotalTime>
  <Words>2380</Words>
  <Application>Microsoft Macintosh PowerPoint</Application>
  <PresentationFormat>Custom</PresentationFormat>
  <Paragraphs>237</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1_Diseño predeterminado</vt:lpstr>
      <vt:lpstr>PowerPoint Presentation</vt:lpstr>
      <vt:lpstr>Accounting for General Capital Assets and Capital Projects</vt:lpstr>
      <vt:lpstr>Learning Objectives (1 of 2)</vt:lpstr>
      <vt:lpstr>Learning Objectives (2 of 2)</vt:lpstr>
      <vt:lpstr>Capital Assets</vt:lpstr>
      <vt:lpstr>Accounting for General Capital Assets (1 of 2)</vt:lpstr>
      <vt:lpstr>Accounting for General Capital Assets (2 of 2)</vt:lpstr>
      <vt:lpstr>Required Disclosures for Capital Assets</vt:lpstr>
      <vt:lpstr>Land</vt:lpstr>
      <vt:lpstr>Buildings and Improvements Other than Buildings (1 of 2)</vt:lpstr>
      <vt:lpstr>Buildings and Improvements Other than Buildings (2 of 2)</vt:lpstr>
      <vt:lpstr>Machinery and Equipment</vt:lpstr>
      <vt:lpstr>Construction Work in Progress</vt:lpstr>
      <vt:lpstr>Infrastructure Assets</vt:lpstr>
      <vt:lpstr>Modified Approach (1 of 2)</vt:lpstr>
      <vt:lpstr>Modified Approach (2 of 2)</vt:lpstr>
      <vt:lpstr>Intangible Assets</vt:lpstr>
      <vt:lpstr>General Capital Assets Acquired under Lease Agreements (1 of 2)</vt:lpstr>
      <vt:lpstr>General Capital Assets Acquired under Lease Agreements (2 of 2)</vt:lpstr>
      <vt:lpstr>Costs Incurred After Acquisition</vt:lpstr>
      <vt:lpstr>Reduction of Cost or Asset Disposal</vt:lpstr>
      <vt:lpstr>Asset Impairments and Insurance Recoveries (1 of 2)</vt:lpstr>
      <vt:lpstr>Asset Impairments and Insurance Recoveries (2 of 2)</vt:lpstr>
      <vt:lpstr>Service Concession Arrangements</vt:lpstr>
      <vt:lpstr>Capital Projects Funds</vt:lpstr>
      <vt:lpstr>Capital Projects Funds: Illustrative Transactions (1 of 7)</vt:lpstr>
      <vt:lpstr>Capital Projects Funds: Illustrative Transactions (2 of 7)</vt:lpstr>
      <vt:lpstr>Capital Projects Funds: Illustrative Transactions (3 of 7)</vt:lpstr>
      <vt:lpstr>Capital Projects Funds: Illustrative Transactions (4 of 7)</vt:lpstr>
      <vt:lpstr>Capital Projects Funds: Illustrative Transactions (5 of 7)</vt:lpstr>
      <vt:lpstr>Capital Projects Funds: Illustrative Transactions (6 of 7)</vt:lpstr>
      <vt:lpstr>Capital Projects Funds: Illustrative Transactions (7 of 7)</vt:lpstr>
      <vt:lpstr>Bond Premium, Discount, and Accrued Interest on Bonds Sold</vt:lpstr>
      <vt:lpstr>Retained Percentages</vt:lpstr>
      <vt:lpstr>Bond Anticipation Notes Payable</vt:lpstr>
      <vt:lpstr>Bond Anticipation Notes: The Problem of Interest Expenditures</vt:lpstr>
      <vt:lpstr>Capital Projects Financial Reporting</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441</cp:revision>
  <dcterms:created xsi:type="dcterms:W3CDTF">2005-07-29T18:32:25Z</dcterms:created>
  <dcterms:modified xsi:type="dcterms:W3CDTF">2018-01-08T18:10:34Z</dcterms:modified>
  <cp:category>Presentation</cp:category>
</cp:coreProperties>
</file>