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4" r:id="rId11"/>
    <p:sldId id="264" r:id="rId12"/>
    <p:sldId id="265" r:id="rId13"/>
    <p:sldId id="266" r:id="rId14"/>
    <p:sldId id="267" r:id="rId15"/>
    <p:sldId id="269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E373-6858-4A8F-A10F-4D65287F9A29}" type="datetimeFigureOut">
              <a:rPr lang="es-ES" smtClean="0"/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CF92C-7E93-4573-BAEA-DBE7052D6AEC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1" y="1623847"/>
            <a:ext cx="7367751" cy="1886115"/>
          </a:xfrm>
          <a:solidFill>
            <a:schemeClr val="bg1"/>
          </a:solidFill>
        </p:spPr>
        <p:txBody>
          <a:bodyPr/>
          <a:lstStyle/>
          <a:p>
            <a:r>
              <a:rPr lang="es-ES" dirty="0" err="1" smtClean="0">
                <a:solidFill>
                  <a:srgbClr val="002060"/>
                </a:solidFill>
              </a:rPr>
              <a:t>Graph</a:t>
            </a:r>
            <a:r>
              <a:rPr lang="es-ES" dirty="0" smtClean="0">
                <a:solidFill>
                  <a:srgbClr val="002060"/>
                </a:solidFill>
              </a:rPr>
              <a:t> </a:t>
            </a:r>
            <a:r>
              <a:rPr lang="en-US" altLang="es-ES" dirty="0" smtClean="0">
                <a:solidFill>
                  <a:srgbClr val="002060"/>
                </a:solidFill>
              </a:rPr>
              <a:t>D</a:t>
            </a:r>
            <a:r>
              <a:rPr lang="es-ES" dirty="0" err="1" smtClean="0">
                <a:solidFill>
                  <a:srgbClr val="002060"/>
                </a:solidFill>
              </a:rPr>
              <a:t>atabases</a:t>
            </a:r>
            <a:r>
              <a:rPr lang="es-ES" dirty="0" smtClean="0">
                <a:solidFill>
                  <a:srgbClr val="002060"/>
                </a:solidFill>
              </a:rPr>
              <a:t>: </a:t>
            </a:r>
            <a:br>
              <a:rPr lang="es-ES" dirty="0" smtClean="0">
                <a:solidFill>
                  <a:srgbClr val="002060"/>
                </a:solidFill>
              </a:rPr>
            </a:br>
            <a:endParaRPr lang="es-ES" dirty="0">
              <a:solidFill>
                <a:srgbClr val="002060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10811016" y="2883524"/>
            <a:ext cx="42041" cy="310181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(or why not) graph databases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are a number of typical data </a:t>
            </a:r>
            <a:r>
              <a:rPr lang="en-US" dirty="0" smtClean="0"/>
              <a:t>problems (and </a:t>
            </a:r>
            <a:r>
              <a:rPr lang="en-US" dirty="0"/>
              <a:t>database system </a:t>
            </a:r>
            <a:r>
              <a:rPr lang="en-US" dirty="0" smtClean="0"/>
              <a:t>queries) </a:t>
            </a:r>
            <a:r>
              <a:rPr lang="en-US" dirty="0" smtClean="0">
                <a:solidFill>
                  <a:srgbClr val="00B050"/>
                </a:solidFill>
              </a:rPr>
              <a:t>that are </a:t>
            </a:r>
            <a:r>
              <a:rPr lang="en-US" dirty="0">
                <a:solidFill>
                  <a:srgbClr val="00B050"/>
                </a:solidFill>
              </a:rPr>
              <a:t>an excellent </a:t>
            </a:r>
            <a:r>
              <a:rPr lang="en-US" dirty="0"/>
              <a:t>match for a graph database, and </a:t>
            </a:r>
            <a:r>
              <a:rPr lang="en-US" dirty="0" smtClean="0"/>
              <a:t>there </a:t>
            </a:r>
            <a:r>
              <a:rPr lang="en-US" dirty="0"/>
              <a:t>are a number of other types of data questions </a:t>
            </a:r>
            <a:r>
              <a:rPr lang="en-US" dirty="0">
                <a:solidFill>
                  <a:srgbClr val="00B050"/>
                </a:solidFill>
              </a:rPr>
              <a:t>that are </a:t>
            </a:r>
            <a:r>
              <a:rPr lang="en-US" b="1" dirty="0">
                <a:solidFill>
                  <a:srgbClr val="00B050"/>
                </a:solidFill>
              </a:rPr>
              <a:t>not</a:t>
            </a:r>
            <a:r>
              <a:rPr lang="en-US" dirty="0">
                <a:solidFill>
                  <a:srgbClr val="00B050"/>
                </a:solidFill>
              </a:rPr>
              <a:t> specifically designed </a:t>
            </a:r>
            <a:r>
              <a:rPr lang="en-US" dirty="0"/>
              <a:t>to be answered by such systems.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use a graph database?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Complex queries are the types of questions that you want to ask of your data that are inherently composed of a number of complex </a:t>
            </a:r>
            <a:r>
              <a:rPr lang="en-US" dirty="0" smtClean="0"/>
              <a:t>join operations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An example of such a complex query would be: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“Find </a:t>
            </a:r>
            <a:r>
              <a:rPr lang="en-US" dirty="0">
                <a:solidFill>
                  <a:srgbClr val="0070C0"/>
                </a:solidFill>
              </a:rPr>
              <a:t>all the restaurants in a certain city neighborhood that serve Italian food, are open on Friday, and cater for kids</a:t>
            </a:r>
            <a:r>
              <a:rPr lang="en-US" dirty="0" smtClean="0">
                <a:solidFill>
                  <a:srgbClr val="0070C0"/>
                </a:solidFill>
              </a:rPr>
              <a:t>.”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relational terms, this would mean joining up data from the </a:t>
            </a:r>
            <a:r>
              <a:rPr lang="en-US" b="1" dirty="0">
                <a:solidFill>
                  <a:srgbClr val="0070C0"/>
                </a:solidFill>
              </a:rPr>
              <a:t>restaurant</a:t>
            </a:r>
            <a:r>
              <a:rPr lang="en-US" b="1" dirty="0"/>
              <a:t> </a:t>
            </a:r>
            <a:r>
              <a:rPr lang="en-US" dirty="0"/>
              <a:t>table, the </a:t>
            </a:r>
            <a:r>
              <a:rPr lang="en-US" b="1" dirty="0">
                <a:solidFill>
                  <a:srgbClr val="0070C0"/>
                </a:solidFill>
              </a:rPr>
              <a:t>food type </a:t>
            </a:r>
            <a:r>
              <a:rPr lang="en-US" dirty="0"/>
              <a:t>table, the </a:t>
            </a:r>
            <a:r>
              <a:rPr lang="en-US" b="1" dirty="0">
                <a:solidFill>
                  <a:srgbClr val="0070C0"/>
                </a:solidFill>
              </a:rPr>
              <a:t>Opening hours </a:t>
            </a:r>
            <a:r>
              <a:rPr lang="en-US" dirty="0"/>
              <a:t>table, the </a:t>
            </a:r>
            <a:r>
              <a:rPr lang="en-US" b="1" dirty="0">
                <a:solidFill>
                  <a:srgbClr val="0070C0"/>
                </a:solidFill>
              </a:rPr>
              <a:t>Caters for </a:t>
            </a:r>
            <a:r>
              <a:rPr lang="en-US" dirty="0"/>
              <a:t>table, and the </a:t>
            </a:r>
            <a:r>
              <a:rPr lang="en-US" b="1" dirty="0">
                <a:solidFill>
                  <a:srgbClr val="0070C0"/>
                </a:solidFill>
              </a:rPr>
              <a:t>area-code </a:t>
            </a:r>
            <a:r>
              <a:rPr lang="en-US" dirty="0"/>
              <a:t>table holding the city neighborhoods and then providing an answer.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graph database, a join operation will never need to be performed: all we need to do is </a:t>
            </a:r>
            <a:r>
              <a:rPr lang="en-US" dirty="0">
                <a:solidFill>
                  <a:srgbClr val="0070C0"/>
                </a:solidFill>
              </a:rPr>
              <a:t>to find a starting node in the database </a:t>
            </a:r>
            <a:r>
              <a:rPr lang="en-US" dirty="0"/>
              <a:t>(for example, </a:t>
            </a:r>
            <a:r>
              <a:rPr lang="en-US" b="1" dirty="0">
                <a:solidFill>
                  <a:schemeClr val="accent1"/>
                </a:solidFill>
              </a:rPr>
              <a:t>Ramallah</a:t>
            </a:r>
            <a:r>
              <a:rPr lang="en-US" dirty="0"/>
              <a:t>), usually with an index lookup, and then just use the index free adjacency characteristic and </a:t>
            </a:r>
            <a:r>
              <a:rPr lang="en-US" dirty="0">
                <a:solidFill>
                  <a:srgbClr val="C00000"/>
                </a:solidFill>
              </a:rPr>
              <a:t>hop</a:t>
            </a:r>
            <a:r>
              <a:rPr lang="en-US" dirty="0"/>
              <a:t> from one node (</a:t>
            </a:r>
            <a:r>
              <a:rPr lang="en-US" dirty="0">
                <a:solidFill>
                  <a:schemeClr val="accent1"/>
                </a:solidFill>
              </a:rPr>
              <a:t>Ramallah</a:t>
            </a:r>
            <a:r>
              <a:rPr lang="en-US" dirty="0"/>
              <a:t>) to the next (</a:t>
            </a:r>
            <a:r>
              <a:rPr lang="en-US" dirty="0">
                <a:solidFill>
                  <a:srgbClr val="0070C0"/>
                </a:solidFill>
              </a:rPr>
              <a:t>Restaurant</a:t>
            </a:r>
            <a:r>
              <a:rPr lang="en-US" dirty="0"/>
              <a:t>) over its connecting relationships (</a:t>
            </a:r>
            <a:r>
              <a:rPr lang="en-US" dirty="0">
                <a:solidFill>
                  <a:srgbClr val="00B050"/>
                </a:solidFill>
              </a:rPr>
              <a:t>Restaurant-[LOCATED_IN]-&gt;Ramallah</a:t>
            </a:r>
            <a:r>
              <a:rPr lang="en-US" dirty="0"/>
              <a:t>). Every hop along this path is, in effect, the equivalent of a join operation. </a:t>
            </a:r>
            <a:endParaRPr lang="es-ES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3783725" y="4127422"/>
            <a:ext cx="1545021" cy="105628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5470634" y="5013434"/>
            <a:ext cx="2774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rgbClr val="00B050"/>
                </a:solidFill>
              </a:rPr>
              <a:t>Pattern</a:t>
            </a:r>
            <a:endParaRPr lang="es-ES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This, actually, is one of the key performance characteristics of a graph database: as soon as you "grab" a starting node, the database will only explore the </a:t>
            </a:r>
            <a:r>
              <a:rPr lang="en-US" b="1" dirty="0">
                <a:solidFill>
                  <a:srgbClr val="FF0000"/>
                </a:solidFill>
              </a:rPr>
              <a:t>vicinity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of that starting node and will be completely oblivious to anything that is not connected to the starting node. </a:t>
            </a:r>
            <a:endParaRPr lang="es-ES" b="1" dirty="0">
              <a:solidFill>
                <a:srgbClr val="0070C0"/>
              </a:solidFill>
            </a:endParaRPr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3967655" y="3058510"/>
            <a:ext cx="2128345" cy="13558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4974020" y="4414345"/>
            <a:ext cx="345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</a:rPr>
              <a:t>Local </a:t>
            </a:r>
            <a:r>
              <a:rPr lang="es-ES" sz="2800" b="1" dirty="0" err="1">
                <a:solidFill>
                  <a:srgbClr val="FF0000"/>
                </a:solidFill>
              </a:rPr>
              <a:t>search</a:t>
            </a:r>
            <a:r>
              <a:rPr lang="es-ES" sz="2800" b="1" dirty="0">
                <a:solidFill>
                  <a:srgbClr val="FF0000"/>
                </a:solidFill>
              </a:rPr>
              <a:t>!</a:t>
            </a:r>
            <a:endParaRPr lang="es-E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err="1"/>
              <a:t>Graph</a:t>
            </a:r>
            <a:r>
              <a:rPr lang="es-ES" b="1" dirty="0"/>
              <a:t> global </a:t>
            </a:r>
            <a:r>
              <a:rPr lang="es-ES" b="1" dirty="0" err="1" smtClean="0"/>
              <a:t>operations</a:t>
            </a:r>
            <a:endParaRPr lang="es-ES" b="1" dirty="0" smtClean="0"/>
          </a:p>
          <a:p>
            <a:pPr marL="0" indent="0">
              <a:buNone/>
            </a:pPr>
            <a:r>
              <a:rPr lang="en-US" dirty="0"/>
              <a:t>While graph databases are </a:t>
            </a:r>
            <a:r>
              <a:rPr lang="en-US" dirty="0" smtClean="0"/>
              <a:t>powerful </a:t>
            </a:r>
            <a:r>
              <a:rPr lang="en-US" dirty="0"/>
              <a:t>at answering "</a:t>
            </a:r>
            <a:r>
              <a:rPr lang="en-US" dirty="0">
                <a:solidFill>
                  <a:srgbClr val="00B050"/>
                </a:solidFill>
              </a:rPr>
              <a:t>graph local</a:t>
            </a:r>
            <a:r>
              <a:rPr lang="en-US" dirty="0"/>
              <a:t>" questions, </a:t>
            </a:r>
            <a:r>
              <a:rPr lang="en-US" dirty="0" smtClean="0"/>
              <a:t>they are not suited for answering graph global operations, i.e., operations that apply over the whole graph (e.g., centrality, in-</a:t>
            </a:r>
            <a:r>
              <a:rPr lang="en-US" dirty="0" err="1" smtClean="0"/>
              <a:t>betweeness</a:t>
            </a:r>
            <a:r>
              <a:rPr lang="en-US" dirty="0" smtClean="0"/>
              <a:t> measures).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example</a:t>
            </a:r>
            <a:r>
              <a:rPr lang="es-ES" sz="3200" dirty="0" smtClean="0">
                <a:solidFill>
                  <a:srgbClr val="FF0000"/>
                </a:solidFill>
              </a:rPr>
              <a:t>*</a:t>
            </a:r>
            <a:endParaRPr lang="es-ES" sz="3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Designing a Social Network Graph </a:t>
            </a:r>
            <a:r>
              <a:rPr lang="en-US" b="1" dirty="0" smtClean="0"/>
              <a:t>Database</a:t>
            </a:r>
            <a:endParaRPr lang="en-US" b="1" dirty="0" smtClean="0"/>
          </a:p>
          <a:p>
            <a:pPr marL="0" indent="0">
              <a:buNone/>
            </a:pPr>
            <a:r>
              <a:rPr lang="en-US" dirty="0"/>
              <a:t>Imagine you are starting a new social networking site designed for NoSQL </a:t>
            </a:r>
            <a:r>
              <a:rPr lang="en-US" dirty="0" smtClean="0"/>
              <a:t>database </a:t>
            </a:r>
            <a:r>
              <a:rPr lang="es-ES" dirty="0" err="1" smtClean="0"/>
              <a:t>developers</a:t>
            </a:r>
            <a:r>
              <a:rPr lang="es-ES" dirty="0" smtClean="0"/>
              <a:t>.</a:t>
            </a:r>
            <a:endParaRPr lang="es-ES" dirty="0" smtClean="0"/>
          </a:p>
          <a:p>
            <a:pPr marL="0" indent="0">
              <a:buNone/>
            </a:pPr>
            <a:r>
              <a:rPr lang="en-US" dirty="0" smtClean="0"/>
              <a:t>Let us assume this site will allow for developers to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Join and leave the site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Follow the postings of other developers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Post questions for others with expertise in a particular area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Suggest new connections with other developers based on shared interests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Rank members according to their number of connections, posts, and answers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model will start simple with just two entities: developers and posts.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Properties of developers include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Name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Location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NoSQL databases used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Years of experience with NoSQL databases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Posts have several properties as well, such as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Date created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Topic keywords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Post type (for example, question, tip, news)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Title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Body of post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r>
              <a:rPr lang="en-US" dirty="0"/>
              <a:t>, </a:t>
            </a:r>
            <a:r>
              <a:rPr lang="en-US" dirty="0" smtClean="0"/>
              <a:t>we consider relations </a:t>
            </a:r>
            <a:r>
              <a:rPr lang="en-US" dirty="0"/>
              <a:t>between entities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/>
              <a:t>The “follows” relation is </a:t>
            </a:r>
            <a:r>
              <a:rPr lang="en-US" dirty="0" smtClean="0"/>
              <a:t>a </a:t>
            </a:r>
            <a:r>
              <a:rPr lang="en-US" dirty="0"/>
              <a:t>relation between developers in </a:t>
            </a:r>
            <a:r>
              <a:rPr lang="en-US" dirty="0" smtClean="0"/>
              <a:t>our simple model. </a:t>
            </a:r>
            <a:endParaRPr lang="en-US" dirty="0" smtClean="0"/>
          </a:p>
          <a:p>
            <a:r>
              <a:rPr lang="en-US" dirty="0" smtClean="0"/>
              <a:t>For example, if </a:t>
            </a:r>
            <a:r>
              <a:rPr lang="en-US" dirty="0"/>
              <a:t>Robert </a:t>
            </a:r>
            <a:r>
              <a:rPr lang="en-US" dirty="0" smtClean="0"/>
              <a:t>follows Andrea, </a:t>
            </a:r>
            <a:r>
              <a:rPr lang="en-US" dirty="0"/>
              <a:t>then Robert will see all of </a:t>
            </a:r>
            <a:r>
              <a:rPr lang="en-US" dirty="0" smtClean="0"/>
              <a:t>Andrea’s posts </a:t>
            </a:r>
            <a:r>
              <a:rPr lang="en-US" dirty="0"/>
              <a:t>when he logs on to the NoSQL social network.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Motivation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Imagine you are building a social network application similar to LinkedIn. </a:t>
            </a:r>
            <a:endParaRPr lang="en-US" altLang="en-US"/>
          </a:p>
          <a:p>
            <a:r>
              <a:rPr lang="en-US" altLang="en-US"/>
              <a:t>The application needs to handle complex relationships between users, such as friendships, professional connections, and common interests.</a:t>
            </a:r>
            <a:endParaRPr lang="en-US" altLang="en-US"/>
          </a:p>
          <a:p>
            <a:r>
              <a:rPr lang="en-US" altLang="en-US"/>
              <a:t>You want to be able to quickly find connections, suggest friends, and analyze the network structure.</a:t>
            </a:r>
            <a:endParaRPr lang="en-US" altLang="en-US"/>
          </a:p>
          <a:p>
            <a:r>
              <a:rPr lang="en-US" altLang="en-US"/>
              <a:t>How you build such application using </a:t>
            </a:r>
            <a:r>
              <a:rPr lang="en-US" altLang="en-US" b="1">
                <a:solidFill>
                  <a:srgbClr val="FF0000"/>
                </a:solidFill>
              </a:rPr>
              <a:t>relational database</a:t>
            </a:r>
            <a:r>
              <a:rPr lang="en-US" altLang="en-US"/>
              <a:t>?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2055" y="625365"/>
            <a:ext cx="9333186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relation between developers and posts is “created”; that is, developers create posts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On the other hand, at </a:t>
            </a:r>
            <a:r>
              <a:rPr lang="en-US" dirty="0"/>
              <a:t>first glance, the </a:t>
            </a:r>
            <a:r>
              <a:rPr lang="en-US" dirty="0">
                <a:solidFill>
                  <a:srgbClr val="00B050"/>
                </a:solidFill>
              </a:rPr>
              <a:t>post-relation-post </a:t>
            </a:r>
            <a:r>
              <a:rPr lang="en-US" dirty="0"/>
              <a:t>may not appear useful. After all, posts do not </a:t>
            </a:r>
            <a:r>
              <a:rPr lang="en-US" dirty="0" smtClean="0"/>
              <a:t>create other </a:t>
            </a:r>
            <a:r>
              <a:rPr lang="en-US" dirty="0"/>
              <a:t>posts. </a:t>
            </a:r>
            <a:r>
              <a:rPr lang="en-US" dirty="0" smtClean="0"/>
              <a:t>However, a </a:t>
            </a:r>
            <a:r>
              <a:rPr lang="en-US" dirty="0"/>
              <a:t>post may be created in response </a:t>
            </a:r>
            <a:r>
              <a:rPr lang="en-US" dirty="0" smtClean="0"/>
              <a:t>to another </a:t>
            </a:r>
            <a:r>
              <a:rPr lang="en-US" dirty="0"/>
              <a:t>post. This is particularly useful for </a:t>
            </a:r>
            <a:r>
              <a:rPr lang="en-US" dirty="0" smtClean="0"/>
              <a:t>some queries.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that Robert posted </a:t>
            </a:r>
            <a:r>
              <a:rPr lang="en-US" dirty="0" smtClean="0"/>
              <a:t>a question.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Andrea </a:t>
            </a:r>
            <a:r>
              <a:rPr lang="en-US" dirty="0"/>
              <a:t>and Charles might each reply with </a:t>
            </a:r>
            <a:r>
              <a:rPr lang="en-US" dirty="0" smtClean="0"/>
              <a:t>their own </a:t>
            </a:r>
            <a:r>
              <a:rPr lang="en-US" dirty="0"/>
              <a:t>answers.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Robert </a:t>
            </a:r>
            <a:r>
              <a:rPr lang="en-US" dirty="0"/>
              <a:t>then posts another question to clarify his understanding of </a:t>
            </a:r>
            <a:r>
              <a:rPr lang="en-US" dirty="0" smtClean="0"/>
              <a:t>Andrea’s response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Andrea </a:t>
            </a:r>
            <a:r>
              <a:rPr lang="en-US" dirty="0"/>
              <a:t>responds with additional details.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Meanwhile</a:t>
            </a:r>
            <a:r>
              <a:rPr lang="en-US" dirty="0"/>
              <a:t>, </a:t>
            </a:r>
            <a:r>
              <a:rPr lang="en-US" dirty="0" smtClean="0"/>
              <a:t>Edith adds additional </a:t>
            </a:r>
            <a:r>
              <a:rPr lang="en-US" dirty="0"/>
              <a:t>details to Charles’s post.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resulting graph of posts is a tree with </a:t>
            </a:r>
            <a:r>
              <a:rPr lang="en-US" dirty="0" smtClean="0"/>
              <a:t>Robert’s initial </a:t>
            </a:r>
            <a:r>
              <a:rPr lang="en-US" dirty="0"/>
              <a:t>post as the root and branches that follow the two parts of the conversation thread.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966" y="551793"/>
            <a:ext cx="10419365" cy="59436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565227" y="1166649"/>
            <a:ext cx="1513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rbel" panose="020B0503020204020204" pitchFamily="34" charset="0"/>
              </a:rPr>
              <a:t>Response</a:t>
            </a:r>
            <a:endParaRPr lang="es-ES" sz="2000" dirty="0">
              <a:latin typeface="Corbel" panose="020B0503020204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918138" y="1166648"/>
            <a:ext cx="1513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Corbel" panose="020B0503020204020204" pitchFamily="34" charset="0"/>
              </a:rPr>
              <a:t>Created</a:t>
            </a:r>
            <a:endParaRPr lang="es-ES" sz="2000" dirty="0">
              <a:latin typeface="Corbel" panose="020B0503020204020204" pitchFamily="34" charset="0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4004441" y="536027"/>
            <a:ext cx="1277007" cy="1014965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3972908" y="151683"/>
            <a:ext cx="1513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solidFill>
                  <a:srgbClr val="0070C0"/>
                </a:solidFill>
                <a:latin typeface="Corbel" panose="020B0503020204020204" pitchFamily="34" charset="0"/>
              </a:rPr>
              <a:t>Root</a:t>
            </a:r>
            <a:r>
              <a:rPr lang="es-ES" sz="2000" dirty="0" smtClean="0">
                <a:solidFill>
                  <a:srgbClr val="0070C0"/>
                </a:solidFill>
                <a:latin typeface="Corbel" panose="020B0503020204020204" pitchFamily="34" charset="0"/>
              </a:rPr>
              <a:t> post</a:t>
            </a:r>
            <a:endParaRPr lang="es-ES" sz="2000" dirty="0">
              <a:solidFill>
                <a:srgbClr val="0070C0"/>
              </a:solidFill>
              <a:latin typeface="Corbel" panose="020B05030202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Querying</a:t>
            </a:r>
            <a:r>
              <a:rPr lang="es-ES" b="1" dirty="0" smtClean="0"/>
              <a:t> a </a:t>
            </a:r>
            <a:r>
              <a:rPr lang="es-ES" b="1" dirty="0" err="1" smtClean="0"/>
              <a:t>Graph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Next, we show some queries </a:t>
            </a:r>
            <a:r>
              <a:rPr lang="en-US" dirty="0"/>
              <a:t>that reference vertices and edges and rewrite them in terms of </a:t>
            </a:r>
            <a:r>
              <a:rPr lang="en-US" dirty="0" smtClean="0"/>
              <a:t>the </a:t>
            </a:r>
            <a:r>
              <a:rPr lang="es-ES" dirty="0" err="1" smtClean="0"/>
              <a:t>NoSQL</a:t>
            </a:r>
            <a:r>
              <a:rPr lang="es-ES" dirty="0" smtClean="0"/>
              <a:t> </a:t>
            </a:r>
            <a:r>
              <a:rPr lang="es-ES" dirty="0"/>
              <a:t>social </a:t>
            </a:r>
            <a:r>
              <a:rPr lang="es-ES" dirty="0" err="1"/>
              <a:t>network</a:t>
            </a:r>
            <a:r>
              <a:rPr lang="es-ES" dirty="0"/>
              <a:t> </a:t>
            </a:r>
            <a:r>
              <a:rPr lang="es-ES" dirty="0" err="1"/>
              <a:t>example</a:t>
            </a:r>
            <a:r>
              <a:rPr lang="es-ES" dirty="0" smtClean="0"/>
              <a:t>.</a:t>
            </a:r>
            <a:endParaRPr lang="es-ES" dirty="0" smtClean="0"/>
          </a:p>
          <a:p>
            <a:r>
              <a:rPr lang="en-US" dirty="0"/>
              <a:t>As </a:t>
            </a:r>
            <a:r>
              <a:rPr lang="en-US" dirty="0" smtClean="0"/>
              <a:t>next table shows</a:t>
            </a:r>
            <a:r>
              <a:rPr lang="en-US" dirty="0"/>
              <a:t>, abstract queries map to useful queries about graph databases. </a:t>
            </a:r>
            <a:r>
              <a:rPr lang="en-US" dirty="0" smtClean="0"/>
              <a:t>Some queries </a:t>
            </a:r>
            <a:r>
              <a:rPr lang="en-US" dirty="0"/>
              <a:t>are based on paths, such as the distance between two nodes; for example, “</a:t>
            </a:r>
            <a:r>
              <a:rPr lang="en-US" dirty="0" smtClean="0">
                <a:solidFill>
                  <a:srgbClr val="0070C0"/>
                </a:solidFill>
              </a:rPr>
              <a:t>How many </a:t>
            </a:r>
            <a:r>
              <a:rPr lang="en-US" dirty="0">
                <a:solidFill>
                  <a:srgbClr val="0070C0"/>
                </a:solidFill>
              </a:rPr>
              <a:t>follows relations are between Developer A and Developer B?</a:t>
            </a:r>
            <a:r>
              <a:rPr lang="en-US" dirty="0"/>
              <a:t>” Other queries </a:t>
            </a:r>
            <a:r>
              <a:rPr lang="en-US" dirty="0" smtClean="0"/>
              <a:t>consider the </a:t>
            </a:r>
            <a:r>
              <a:rPr lang="en-US" dirty="0"/>
              <a:t>global structure of the graph, such as “</a:t>
            </a:r>
            <a:r>
              <a:rPr lang="en-US" dirty="0">
                <a:solidFill>
                  <a:srgbClr val="0070C0"/>
                </a:solidFill>
              </a:rPr>
              <a:t>If a developer left the </a:t>
            </a:r>
            <a:r>
              <a:rPr lang="en-US" dirty="0" smtClean="0">
                <a:solidFill>
                  <a:srgbClr val="0070C0"/>
                </a:solidFill>
              </a:rPr>
              <a:t>social network</a:t>
            </a:r>
            <a:r>
              <a:rPr lang="en-US" dirty="0">
                <a:solidFill>
                  <a:srgbClr val="0070C0"/>
                </a:solidFill>
              </a:rPr>
              <a:t>, would there be disconnected groups of developers?</a:t>
            </a:r>
            <a:r>
              <a:rPr lang="en-US" dirty="0"/>
              <a:t>”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Database Schema Design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667125" cy="70104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/>
              <a:t>Here’s a basic schema: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  <p:sp>
        <p:nvSpPr>
          <p:cNvPr id="4" name="Text Box 3"/>
          <p:cNvSpPr txBox="1"/>
          <p:nvPr/>
        </p:nvSpPr>
        <p:spPr>
          <a:xfrm>
            <a:off x="4580890" y="1825625"/>
            <a:ext cx="728853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Connections Table  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-  connection_id  (Primary Key)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-  user_id_1  (Foreign Key referencing Users)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-  user_id_2  (Foreign Key referencing Users)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-  connection_type  (e.g., "friend", "colleague", "follow")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-  created_at </a:t>
            </a:r>
            <a:endParaRPr lang="en-US" altLang="en-US"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512445" y="2339340"/>
            <a:ext cx="3785235" cy="15786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buNone/>
            </a:pPr>
            <a:r>
              <a:rPr lang="en-US" altLang="en-US" sz="2000" b="1">
                <a:solidFill>
                  <a:schemeClr val="tx2"/>
                </a:solidFill>
                <a:sym typeface="+mn-ea"/>
              </a:rPr>
              <a:t>Users Table  </a:t>
            </a:r>
            <a:endParaRPr lang="en-US" altLang="en-US" sz="2000" b="1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-  user_id  (Primary Key)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-  name 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-  email 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-  profile_picture 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-  bio </a:t>
            </a:r>
            <a:endParaRPr lang="en-US" altLang="en-US" sz="200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58445" y="4768215"/>
            <a:ext cx="3451225" cy="10147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Interests Table  </a:t>
            </a:r>
            <a:endParaRPr sz="2000" b="1"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 -  interest_id  (Primary Key)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 -  interest_name 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556000" y="3578543"/>
            <a:ext cx="5080000" cy="1198880"/>
          </a:xfrm>
          <a:prstGeom prst="rect">
            <a:avLst/>
          </a:prstGeom>
        </p:spPr>
        <p:txBody>
          <a:bodyPr>
            <a:spAutoFit/>
          </a:bodyPr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b="1">
                <a:solidFill>
                  <a:schemeClr val="tx2"/>
                </a:solidFill>
                <a:latin typeface="Times New Roman" panose="02020603050405020304"/>
                <a:ea typeface="SimSun" panose="02010600030101010101" pitchFamily="2" charset="-122"/>
              </a:rPr>
              <a:t>User_Interests Table  </a:t>
            </a:r>
            <a:endParaRPr b="1">
              <a:solidFill>
                <a:schemeClr val="tx2"/>
              </a:solidFill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>
                <a:latin typeface="Times New Roman" panose="02020603050405020304"/>
                <a:ea typeface="SimSun" panose="02010600030101010101" pitchFamily="2" charset="-122"/>
              </a:rPr>
              <a:t>  -  user_id  (Foreign Key referencing Users)</a:t>
            </a:r>
            <a:endParaRPr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>
                <a:latin typeface="Times New Roman" panose="02020603050405020304"/>
                <a:ea typeface="SimSun" panose="02010600030101010101" pitchFamily="2" charset="-122"/>
              </a:rPr>
              <a:t>  -  interest_id  (Foreign Key referencing Interests)</a:t>
            </a:r>
            <a:endParaRPr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>
                <a:latin typeface="Times New Roman" panose="02020603050405020304"/>
                <a:ea typeface="SimSun" panose="02010600030101010101" pitchFamily="2" charset="-122"/>
              </a:rPr>
              <a:t>  - (Composite Primary Key:  user_id ,  interest_id </a:t>
            </a:r>
            <a:endParaRPr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556000" y="4796790"/>
            <a:ext cx="7889875" cy="16300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defTabSz="266700">
              <a:spcBef>
                <a:spcPct val="0"/>
              </a:spcBef>
              <a:spcAft>
                <a:spcPct val="0"/>
              </a:spcAft>
            </a:pP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Relationships</a:t>
            </a:r>
            <a:endParaRPr sz="2000" b="1">
              <a:solidFill>
                <a:schemeClr val="accent1">
                  <a:lumMod val="50000"/>
                </a:schemeClr>
              </a:solidFill>
              <a:latin typeface="Times New Roman" panose="02020603050405020304"/>
              <a:ea typeface="SimSun" panose="02010600030101010101" pitchFamily="2" charset="-122"/>
            </a:endParaRPr>
          </a:p>
          <a:p>
            <a:pPr marL="313055" indent="-313055" defTabSz="26670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ea typeface="SimSun" panose="02010600030101010101" pitchFamily="2" charset="-122"/>
              </a:rPr>
              <a:t>-   Users   are connected to each other through</a:t>
            </a:r>
            <a:r>
              <a:rPr lang="en-US"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ea typeface="SimSun" panose="02010600030101010101" pitchFamily="2" charset="-122"/>
              </a:rPr>
              <a:t> </a:t>
            </a:r>
            <a:r>
              <a:rPr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ea typeface="SimSun" panose="02010600030101010101" pitchFamily="2" charset="-122"/>
              </a:rPr>
              <a:t>the   Connections   table, which allows for multiple types of connections.</a:t>
            </a:r>
            <a:endParaRPr sz="2000" b="1">
              <a:solidFill>
                <a:schemeClr val="accent1">
                  <a:lumMod val="50000"/>
                </a:schemeClr>
              </a:solidFill>
              <a:latin typeface="Times New Roman" panose="02020603050405020304"/>
              <a:ea typeface="SimSun" panose="02010600030101010101" pitchFamily="2" charset="-122"/>
            </a:endParaRPr>
          </a:p>
          <a:p>
            <a:pPr marL="313055" indent="-313055" defTabSz="26670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sz="2000" b="1">
                <a:solidFill>
                  <a:schemeClr val="accent1">
                    <a:lumMod val="50000"/>
                  </a:schemeClr>
                </a:solidFill>
                <a:latin typeface="Times New Roman" panose="02020603050405020304"/>
                <a:ea typeface="SimSun" panose="02010600030101010101" pitchFamily="2" charset="-122"/>
              </a:rPr>
              <a:t>-   Interests   are linked to users through the   User_Interests   table, enabling users to have multiple interests.</a:t>
            </a:r>
            <a:endParaRPr sz="2000" b="1">
              <a:solidFill>
                <a:schemeClr val="accent1">
                  <a:lumMod val="50000"/>
                </a:schemeClr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Querying Connections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To find connections for a specific user, you could use a SQL query like this: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 sz="2400" b="1"/>
              <a:t>SELECT u2.name, c.connection_type</a:t>
            </a:r>
            <a:endParaRPr lang="en-US" altLang="en-US" sz="2400" b="1"/>
          </a:p>
          <a:p>
            <a:pPr marL="914400" lvl="2" indent="0">
              <a:buNone/>
            </a:pPr>
            <a:r>
              <a:rPr lang="en-US" altLang="en-US" sz="2400" b="1"/>
              <a:t>FROM Connections c</a:t>
            </a:r>
            <a:endParaRPr lang="en-US" altLang="en-US" sz="2400" b="1"/>
          </a:p>
          <a:p>
            <a:pPr marL="914400" lvl="2" indent="0">
              <a:buNone/>
            </a:pPr>
            <a:r>
              <a:rPr lang="en-US" altLang="en-US" sz="2400" b="1"/>
              <a:t>JOIN Users u1 ON c.user_id_1 = u1.user_id</a:t>
            </a:r>
            <a:endParaRPr lang="en-US" altLang="en-US" sz="2400" b="1"/>
          </a:p>
          <a:p>
            <a:pPr marL="914400" lvl="2" indent="0">
              <a:buNone/>
            </a:pPr>
            <a:r>
              <a:rPr lang="en-US" altLang="en-US" sz="2400" b="1"/>
              <a:t>JOIN Users u2 ON c.user_id_2 = u2.user_id</a:t>
            </a:r>
            <a:endParaRPr lang="en-US" altLang="en-US" sz="2400" b="1"/>
          </a:p>
          <a:p>
            <a:pPr marL="914400" lvl="2" indent="0">
              <a:buNone/>
            </a:pPr>
            <a:r>
              <a:rPr lang="en-US" altLang="en-US" sz="2400" b="1"/>
              <a:t>WHERE u1.user_id = ???;  -- Replace ???? with the target user's ID</a:t>
            </a:r>
            <a:endParaRPr lang="en-US" altLang="en-US" sz="2400" b="1"/>
          </a:p>
          <a:p>
            <a:pPr marL="914400" lvl="2" indent="0">
              <a:buNone/>
            </a:pPr>
            <a:r>
              <a:rPr lang="en-US" altLang="en-US" sz="2400" b="1"/>
              <a:t>   </a:t>
            </a:r>
            <a:endParaRPr lang="en-US" altLang="en-US"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Suggesting Friends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To suggest friends based on mutual connections, you could use a query like this: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SELECT u2.user_id, u2.name, COUNT( ) AS mutual_connections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FROM Connections c1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JOIN Connections c2 ON c1.user_id_2 = c2.user_id_1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JOIN Users u1 ON c1.user_id_1 = u1.user_id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JOIN Users u2 ON c2.user_id_2 = u2.user_id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WHERE u1.user_id = ? AND u2.user_id != u1.user_id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GROUP BY u2.user_id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b="1">
                <a:solidFill>
                  <a:schemeClr val="accent1">
                    <a:lumMod val="50000"/>
                  </a:schemeClr>
                </a:solidFill>
              </a:rPr>
              <a:t>ORDER BY mutual_connections DESC;</a:t>
            </a:r>
            <a:endParaRPr lang="en-US" altLang="en-US" b="1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Complex Queries  : As the network grows, complex queries involving multiple joins may become slower. </a:t>
            </a:r>
            <a:endParaRPr lang="en-US" altLang="en-US"/>
          </a:p>
          <a:p>
            <a:r>
              <a:rPr lang="en-US" altLang="en-US"/>
              <a:t>Regularly analyze and optimize queries for performance are required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 Building a social network application using a relational database involves careful schema design to manage complex relationships effectively.</a:t>
            </a:r>
            <a:endParaRPr lang="en-US" altLang="en-US"/>
          </a:p>
          <a:p>
            <a:r>
              <a:rPr lang="en-US" altLang="en-US"/>
              <a:t>We can consider using a graph database for e.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  Introduction to Graph Databases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en-US" sz="2400"/>
              <a:t>Graph databases are a type of database designed to store and manage data in the form of graphs. </a:t>
            </a:r>
            <a:endParaRPr lang="en-US" altLang="en-US" sz="2400"/>
          </a:p>
          <a:p>
            <a:r>
              <a:rPr lang="en-US" altLang="en-US" sz="2400"/>
              <a:t>They are particularly effective for representing complex relationships between data points, making them ideal for applications where relationships are key.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 b="1">
                <a:solidFill>
                  <a:schemeClr val="accent1">
                    <a:lumMod val="50000"/>
                  </a:schemeClr>
                </a:solidFill>
              </a:rPr>
              <a:t>Key Concepts</a:t>
            </a:r>
            <a:endParaRPr lang="en-US" altLang="en-US" sz="2400"/>
          </a:p>
          <a:p>
            <a:r>
              <a:rPr lang="en-US" altLang="en-US" sz="2400" b="1"/>
              <a:t>Nodes  :</a:t>
            </a:r>
            <a:r>
              <a:rPr lang="en-US" altLang="en-US" sz="2400"/>
              <a:t> The individual entities or objects in the graph. For example, in a social network, each user is a node.</a:t>
            </a:r>
            <a:endParaRPr lang="en-US" altLang="en-US" sz="2400"/>
          </a:p>
          <a:p>
            <a:r>
              <a:rPr lang="en-US" altLang="en-US" sz="2400" b="1"/>
              <a:t>Edges  : </a:t>
            </a:r>
            <a:r>
              <a:rPr lang="en-US" altLang="en-US" sz="2400"/>
              <a:t>The connections between nodes that represent relationships. In a social network, edges could represent friendships or professional connections.</a:t>
            </a:r>
            <a:endParaRPr lang="en-US" altLang="en-US" sz="2400"/>
          </a:p>
          <a:p>
            <a:r>
              <a:rPr lang="en-US" altLang="en-US" sz="2400" b="1"/>
              <a:t>Properties  :</a:t>
            </a:r>
            <a:r>
              <a:rPr lang="en-US" altLang="en-US" sz="2400"/>
              <a:t> Additional information attached to nodes and edges. For instance, a user node might have properties like name and email.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  </a:t>
            </a:r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  Introduction to Graph Databases ---</a:t>
            </a:r>
            <a:r>
              <a:rPr lang="en-US" altLang="en-US">
                <a:sym typeface="+mn-ea"/>
              </a:rPr>
              <a:t>Advantages</a:t>
            </a:r>
            <a:endParaRPr lang="en-US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en-US" altLang="en-US" sz="2400"/>
              <a:t>1.   </a:t>
            </a:r>
            <a:r>
              <a:rPr lang="en-US" altLang="en-US" sz="2400" b="1"/>
              <a:t>Flexible Structure  :</a:t>
            </a:r>
            <a:r>
              <a:rPr lang="en-US" altLang="en-US" sz="2400"/>
              <a:t> Graph databases allow for a more dynamic schema, easily accommodating changes and new relationships.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2.   </a:t>
            </a:r>
            <a:r>
              <a:rPr lang="en-US" altLang="en-US" sz="2400" b="1"/>
              <a:t>Efficient Queries  : </a:t>
            </a:r>
            <a:r>
              <a:rPr lang="en-US" altLang="en-US" sz="2400"/>
              <a:t>They can quickly traverse complex relationships, making them suitable for applications like social networks, recommendation engines, and fraud detection.</a:t>
            </a:r>
            <a:endParaRPr lang="en-US" altLang="en-US" sz="2400"/>
          </a:p>
          <a:p>
            <a:pPr marL="0" indent="0">
              <a:buNone/>
            </a:pP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3.   </a:t>
            </a:r>
            <a:r>
              <a:rPr lang="en-US" altLang="en-US" sz="2400" b="1"/>
              <a:t>Intuitive Modeling  : </a:t>
            </a:r>
            <a:r>
              <a:rPr lang="en-US" altLang="en-US" sz="2400"/>
              <a:t>The graph structure aligns closely with how we naturally think about relationships, making data easier to visualize and understand.</a:t>
            </a:r>
            <a:endParaRPr lang="en-US" altLang="en-US" sz="2400"/>
          </a:p>
          <a:p>
            <a:pPr marL="0" indent="0"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  Introduction to Graph Databases ---</a:t>
            </a:r>
            <a:r>
              <a:rPr lang="en-US" altLang="en-US">
                <a:sym typeface="+mn-ea"/>
              </a:rPr>
              <a:t>   Use Cases</a:t>
            </a:r>
            <a:endParaRPr lang="en-US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en-US" altLang="en-US" sz="2400" b="1"/>
              <a:t>-   Social Networks  :</a:t>
            </a:r>
            <a:r>
              <a:rPr lang="en-US" altLang="en-US" sz="2400"/>
              <a:t> Managing users and their connections.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 b="1"/>
              <a:t>-   Recommendation Systems  : </a:t>
            </a:r>
            <a:r>
              <a:rPr lang="en-US" altLang="en-US" sz="2400"/>
              <a:t>Analyzing user behavior to suggest products or content.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- </a:t>
            </a:r>
            <a:r>
              <a:rPr lang="en-US" altLang="en-US" sz="2400" b="1"/>
              <a:t>  Fraud Detection  :</a:t>
            </a:r>
            <a:r>
              <a:rPr lang="en-US" altLang="en-US" sz="2400"/>
              <a:t> Identifying suspicious patterns in transactions.</a:t>
            </a:r>
            <a:endParaRPr lang="en-US" altLang="en-US" sz="2400"/>
          </a:p>
          <a:p>
            <a:pPr marL="0" indent="0">
              <a:buNone/>
            </a:pPr>
            <a:endParaRPr lang="en-US" altLang="en-US" sz="2400"/>
          </a:p>
          <a:p>
            <a:pPr marL="0" indent="0">
              <a:buNone/>
            </a:pPr>
            <a:r>
              <a:rPr lang="en-US" altLang="en-US" sz="2400" b="1"/>
              <a:t>In summary,</a:t>
            </a:r>
            <a:r>
              <a:rPr lang="en-US" altLang="en-US" sz="2400"/>
              <a:t> graph databases provide a powerful way to model and query interconnected data, making them increasingly popular in various fields.</a:t>
            </a:r>
            <a:endParaRPr lang="en-US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8141</Words>
  <Application>WPS Presentation</Application>
  <PresentationFormat>Panorámica</PresentationFormat>
  <Paragraphs>173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SimSun</vt:lpstr>
      <vt:lpstr>Wingdings</vt:lpstr>
      <vt:lpstr>Calibri</vt:lpstr>
      <vt:lpstr>Calibri Light</vt:lpstr>
      <vt:lpstr>Microsoft YaHei</vt:lpstr>
      <vt:lpstr>Arial Unicode MS</vt:lpstr>
      <vt:lpstr>Corbel</vt:lpstr>
      <vt:lpstr>Times New Roman</vt:lpstr>
      <vt:lpstr>Tema de Office</vt:lpstr>
      <vt:lpstr>Graph databases:  a brief introduction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Introduction to Graph Databases</vt:lpstr>
      <vt:lpstr>  Introduction to Graph Databases ---Advantages</vt:lpstr>
      <vt:lpstr>Why (or why not) graph databases </vt:lpstr>
      <vt:lpstr>Why use a graph database? </vt:lpstr>
      <vt:lpstr>PowerPoint 演示文稿</vt:lpstr>
      <vt:lpstr>PowerPoint 演示文稿</vt:lpstr>
      <vt:lpstr>PowerPoint 演示文稿</vt:lpstr>
      <vt:lpstr>PowerPoint 演示文稿</vt:lpstr>
      <vt:lpstr>An example*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Querying a Graph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databases:  a brief introduction</dc:title>
  <dc:creator/>
  <cp:lastModifiedBy>WPS_1636786479</cp:lastModifiedBy>
  <cp:revision>35</cp:revision>
  <dcterms:created xsi:type="dcterms:W3CDTF">2017-04-27T15:41:00Z</dcterms:created>
  <dcterms:modified xsi:type="dcterms:W3CDTF">2024-12-12T03:19:12Z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A57245B3EF154718B2AEA038C404E842_12</vt:lpwstr>
  </property>
  <property fmtid="{D5CDD505-2E9C-101B-9397-08002B2CF9AE}" pid="3" name="KSOProductBuildVer">
    <vt:lpwstr>1033-12.2.0.19307</vt:lpwstr>
  </property>
</Properties>
</file>