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7" name="Google Shape;367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4" name="Google Shape;404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6" name="Google Shape;66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7" name="Google Shape;67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8" name="Google Shape;68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5" name="Google Shape;75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6" name="Google Shape;76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82" name="Google Shape;82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able" type="tbl">
  <p:cSld name="TABLE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9" name="Google Shape;49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5" name="Google Shape;55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6" name="Google Shape;56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2F"/>
            </a:gs>
            <a:gs pos="50000">
              <a:srgbClr val="000066"/>
            </a:gs>
            <a:gs pos="100000">
              <a:srgbClr val="00002F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Measures of association</a:t>
            </a:r>
            <a:endParaRPr/>
          </a:p>
        </p:txBody>
      </p:sp>
      <p:sp>
        <p:nvSpPr>
          <p:cNvPr id="90" name="Google Shape;90;p14"/>
          <p:cNvSpPr txBox="1"/>
          <p:nvPr>
            <p:ph idx="1" type="subTitle"/>
          </p:nvPr>
        </p:nvSpPr>
        <p:spPr>
          <a:xfrm>
            <a:off x="5715000" y="5105400"/>
            <a:ext cx="3429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3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3"/>
          <p:cNvSpPr txBox="1"/>
          <p:nvPr>
            <p:ph type="title"/>
          </p:nvPr>
        </p:nvSpPr>
        <p:spPr>
          <a:xfrm>
            <a:off x="457200" y="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OR VS. RR</a:t>
            </a:r>
            <a:endParaRPr/>
          </a:p>
        </p:txBody>
      </p:sp>
      <p:grpSp>
        <p:nvGrpSpPr>
          <p:cNvPr id="274" name="Google Shape;274;p23"/>
          <p:cNvGrpSpPr/>
          <p:nvPr/>
        </p:nvGrpSpPr>
        <p:grpSpPr>
          <a:xfrm>
            <a:off x="381000" y="990600"/>
            <a:ext cx="7467600" cy="3719512"/>
            <a:chOff x="288" y="1152"/>
            <a:chExt cx="4704" cy="2343"/>
          </a:xfrm>
        </p:grpSpPr>
        <p:sp>
          <p:nvSpPr>
            <p:cNvPr id="275" name="Google Shape;275;p23"/>
            <p:cNvSpPr txBox="1"/>
            <p:nvPr/>
          </p:nvSpPr>
          <p:spPr>
            <a:xfrm>
              <a:off x="3648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70</a:t>
              </a:r>
              <a:endParaRPr/>
            </a:p>
          </p:txBody>
        </p:sp>
        <p:sp>
          <p:nvSpPr>
            <p:cNvPr id="276" name="Google Shape;276;p23"/>
            <p:cNvSpPr txBox="1"/>
            <p:nvPr/>
          </p:nvSpPr>
          <p:spPr>
            <a:xfrm>
              <a:off x="2304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</a:t>
              </a:r>
              <a:endParaRPr/>
            </a:p>
          </p:txBody>
        </p:sp>
        <p:sp>
          <p:nvSpPr>
            <p:cNvPr id="277" name="Google Shape;277;p23"/>
            <p:cNvSpPr txBox="1"/>
            <p:nvPr/>
          </p:nvSpPr>
          <p:spPr>
            <a:xfrm>
              <a:off x="3648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</a:t>
              </a:r>
              <a:endParaRPr/>
            </a:p>
          </p:txBody>
        </p:sp>
        <p:sp>
          <p:nvSpPr>
            <p:cNvPr id="278" name="Google Shape;278;p23"/>
            <p:cNvSpPr txBox="1"/>
            <p:nvPr/>
          </p:nvSpPr>
          <p:spPr>
            <a:xfrm>
              <a:off x="2304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70</a:t>
              </a:r>
              <a:endParaRPr/>
            </a:p>
          </p:txBody>
        </p:sp>
        <p:cxnSp>
          <p:nvCxnSpPr>
            <p:cNvPr id="279" name="Google Shape;279;p23"/>
            <p:cNvCxnSpPr/>
            <p:nvPr/>
          </p:nvCxnSpPr>
          <p:spPr>
            <a:xfrm>
              <a:off x="2304" y="1872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0" name="Google Shape;280;p23"/>
            <p:cNvCxnSpPr/>
            <p:nvPr/>
          </p:nvCxnSpPr>
          <p:spPr>
            <a:xfrm>
              <a:off x="2304" y="2456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1" name="Google Shape;281;p23"/>
            <p:cNvCxnSpPr/>
            <p:nvPr/>
          </p:nvCxnSpPr>
          <p:spPr>
            <a:xfrm>
              <a:off x="2304" y="3120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2" name="Google Shape;282;p23"/>
            <p:cNvCxnSpPr/>
            <p:nvPr/>
          </p:nvCxnSpPr>
          <p:spPr>
            <a:xfrm>
              <a:off x="2304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3" name="Google Shape;283;p23"/>
            <p:cNvCxnSpPr/>
            <p:nvPr/>
          </p:nvCxnSpPr>
          <p:spPr>
            <a:xfrm>
              <a:off x="3648" y="1872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84" name="Google Shape;284;p23"/>
            <p:cNvCxnSpPr/>
            <p:nvPr/>
          </p:nvCxnSpPr>
          <p:spPr>
            <a:xfrm>
              <a:off x="4992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85" name="Google Shape;285;p23"/>
            <p:cNvSpPr txBox="1"/>
            <p:nvPr/>
          </p:nvSpPr>
          <p:spPr>
            <a:xfrm>
              <a:off x="2880" y="1152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Lung cancer</a:t>
              </a:r>
              <a:endParaRPr/>
            </a:p>
          </p:txBody>
        </p:sp>
        <p:sp>
          <p:nvSpPr>
            <p:cNvPr id="286" name="Google Shape;286;p23"/>
            <p:cNvSpPr txBox="1"/>
            <p:nvPr/>
          </p:nvSpPr>
          <p:spPr>
            <a:xfrm>
              <a:off x="288" y="2256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Smoking</a:t>
              </a:r>
              <a:endParaRPr/>
            </a:p>
          </p:txBody>
        </p:sp>
        <p:sp>
          <p:nvSpPr>
            <p:cNvPr id="287" name="Google Shape;287;p23"/>
            <p:cNvSpPr txBox="1"/>
            <p:nvPr/>
          </p:nvSpPr>
          <p:spPr>
            <a:xfrm>
              <a:off x="1632" y="201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88" name="Google Shape;288;p23"/>
            <p:cNvSpPr txBox="1"/>
            <p:nvPr/>
          </p:nvSpPr>
          <p:spPr>
            <a:xfrm>
              <a:off x="1584" y="2688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289" name="Google Shape;289;p23"/>
            <p:cNvSpPr txBox="1"/>
            <p:nvPr/>
          </p:nvSpPr>
          <p:spPr>
            <a:xfrm>
              <a:off x="2592" y="1440"/>
              <a:ext cx="9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cases</a:t>
              </a:r>
              <a:endParaRPr/>
            </a:p>
          </p:txBody>
        </p:sp>
        <p:sp>
          <p:nvSpPr>
            <p:cNvPr id="290" name="Google Shape;290;p23"/>
            <p:cNvSpPr txBox="1"/>
            <p:nvPr/>
          </p:nvSpPr>
          <p:spPr>
            <a:xfrm>
              <a:off x="3984" y="1440"/>
              <a:ext cx="9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controls</a:t>
              </a:r>
              <a:endParaRPr/>
            </a:p>
          </p:txBody>
        </p:sp>
        <p:sp>
          <p:nvSpPr>
            <p:cNvPr id="291" name="Google Shape;291;p23"/>
            <p:cNvSpPr txBox="1"/>
            <p:nvPr/>
          </p:nvSpPr>
          <p:spPr>
            <a:xfrm>
              <a:off x="2400" y="3168"/>
              <a:ext cx="960" cy="3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100</a:t>
              </a:r>
              <a:endParaRPr/>
            </a:p>
          </p:txBody>
        </p:sp>
        <p:sp>
          <p:nvSpPr>
            <p:cNvPr id="292" name="Google Shape;292;p23"/>
            <p:cNvSpPr txBox="1"/>
            <p:nvPr/>
          </p:nvSpPr>
          <p:spPr>
            <a:xfrm>
              <a:off x="3840" y="3168"/>
              <a:ext cx="960" cy="32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100</a:t>
              </a:r>
              <a:endParaRPr/>
            </a:p>
          </p:txBody>
        </p:sp>
        <p:sp>
          <p:nvSpPr>
            <p:cNvPr id="293" name="Google Shape;293;p23"/>
            <p:cNvSpPr txBox="1"/>
            <p:nvPr/>
          </p:nvSpPr>
          <p:spPr>
            <a:xfrm>
              <a:off x="432" y="3168"/>
              <a:ext cx="129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TOTAL</a:t>
              </a:r>
              <a:endParaRPr/>
            </a:p>
          </p:txBody>
        </p:sp>
      </p:grpSp>
      <p:sp>
        <p:nvSpPr>
          <p:cNvPr id="294" name="Google Shape;294;p23"/>
          <p:cNvSpPr txBox="1"/>
          <p:nvPr/>
        </p:nvSpPr>
        <p:spPr>
          <a:xfrm>
            <a:off x="304800" y="4953000"/>
            <a:ext cx="487680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OR= 70 x 70/ 30 x 30 = 5.4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RR= 70/100 / 30/100 = 2.3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24"/>
          <p:cNvSpPr txBox="1"/>
          <p:nvPr/>
        </p:nvSpPr>
        <p:spPr>
          <a:xfrm>
            <a:off x="5867400" y="3200400"/>
            <a:ext cx="21336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700</a:t>
            </a:r>
            <a:endParaRPr/>
          </a:p>
        </p:txBody>
      </p:sp>
      <p:sp>
        <p:nvSpPr>
          <p:cNvPr id="300" name="Google Shape;300;p24"/>
          <p:cNvSpPr txBox="1"/>
          <p:nvPr/>
        </p:nvSpPr>
        <p:spPr>
          <a:xfrm>
            <a:off x="3733800" y="3213100"/>
            <a:ext cx="21336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30</a:t>
            </a:r>
            <a:endParaRPr/>
          </a:p>
        </p:txBody>
      </p:sp>
      <p:sp>
        <p:nvSpPr>
          <p:cNvPr id="301" name="Google Shape;301;p24"/>
          <p:cNvSpPr txBox="1"/>
          <p:nvPr/>
        </p:nvSpPr>
        <p:spPr>
          <a:xfrm>
            <a:off x="5867400" y="2286000"/>
            <a:ext cx="21336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300</a:t>
            </a:r>
            <a:endParaRPr/>
          </a:p>
        </p:txBody>
      </p:sp>
      <p:sp>
        <p:nvSpPr>
          <p:cNvPr id="302" name="Google Shape;302;p24"/>
          <p:cNvSpPr txBox="1"/>
          <p:nvPr/>
        </p:nvSpPr>
        <p:spPr>
          <a:xfrm>
            <a:off x="3733800" y="2286000"/>
            <a:ext cx="2133600" cy="92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70</a:t>
            </a:r>
            <a:endParaRPr/>
          </a:p>
        </p:txBody>
      </p:sp>
      <p:cxnSp>
        <p:nvCxnSpPr>
          <p:cNvPr id="303" name="Google Shape;303;p24"/>
          <p:cNvCxnSpPr/>
          <p:nvPr/>
        </p:nvCxnSpPr>
        <p:spPr>
          <a:xfrm>
            <a:off x="3733800" y="2286000"/>
            <a:ext cx="4267200" cy="0"/>
          </a:xfrm>
          <a:prstGeom prst="straightConnector1">
            <a:avLst/>
          </a:prstGeom>
          <a:noFill/>
          <a:ln cap="sq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4" name="Google Shape;304;p24"/>
          <p:cNvCxnSpPr/>
          <p:nvPr/>
        </p:nvCxnSpPr>
        <p:spPr>
          <a:xfrm>
            <a:off x="3733800" y="3213100"/>
            <a:ext cx="4267200" cy="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5" name="Google Shape;305;p24"/>
          <p:cNvCxnSpPr/>
          <p:nvPr/>
        </p:nvCxnSpPr>
        <p:spPr>
          <a:xfrm>
            <a:off x="3733800" y="4267200"/>
            <a:ext cx="4267200" cy="0"/>
          </a:xfrm>
          <a:prstGeom prst="straightConnector1">
            <a:avLst/>
          </a:prstGeom>
          <a:noFill/>
          <a:ln cap="sq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6" name="Google Shape;306;p24"/>
          <p:cNvCxnSpPr/>
          <p:nvPr/>
        </p:nvCxnSpPr>
        <p:spPr>
          <a:xfrm>
            <a:off x="3733800" y="2286000"/>
            <a:ext cx="0" cy="1981200"/>
          </a:xfrm>
          <a:prstGeom prst="straightConnector1">
            <a:avLst/>
          </a:prstGeom>
          <a:noFill/>
          <a:ln cap="sq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7" name="Google Shape;307;p24"/>
          <p:cNvCxnSpPr/>
          <p:nvPr/>
        </p:nvCxnSpPr>
        <p:spPr>
          <a:xfrm>
            <a:off x="5867400" y="2286000"/>
            <a:ext cx="0" cy="1981200"/>
          </a:xfrm>
          <a:prstGeom prst="straightConnector1">
            <a:avLst/>
          </a:prstGeom>
          <a:noFill/>
          <a:ln cap="flat" cmpd="sng" w="12700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08" name="Google Shape;308;p24"/>
          <p:cNvCxnSpPr/>
          <p:nvPr/>
        </p:nvCxnSpPr>
        <p:spPr>
          <a:xfrm>
            <a:off x="8001000" y="2286000"/>
            <a:ext cx="0" cy="1981200"/>
          </a:xfrm>
          <a:prstGeom prst="straightConnector1">
            <a:avLst/>
          </a:prstGeom>
          <a:noFill/>
          <a:ln cap="sq" cmpd="sng" w="28575">
            <a:solidFill>
              <a:schemeClr val="dk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09" name="Google Shape;309;p24"/>
          <p:cNvSpPr txBox="1"/>
          <p:nvPr/>
        </p:nvSpPr>
        <p:spPr>
          <a:xfrm>
            <a:off x="4648200" y="1143000"/>
            <a:ext cx="2133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Lung cancer</a:t>
            </a:r>
            <a:endParaRPr/>
          </a:p>
        </p:txBody>
      </p:sp>
      <p:sp>
        <p:nvSpPr>
          <p:cNvPr id="310" name="Google Shape;310;p24"/>
          <p:cNvSpPr txBox="1"/>
          <p:nvPr/>
        </p:nvSpPr>
        <p:spPr>
          <a:xfrm>
            <a:off x="533400" y="2895600"/>
            <a:ext cx="1828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Smoking</a:t>
            </a:r>
            <a:endParaRPr/>
          </a:p>
        </p:txBody>
      </p:sp>
      <p:sp>
        <p:nvSpPr>
          <p:cNvPr id="311" name="Google Shape;311;p24"/>
          <p:cNvSpPr txBox="1"/>
          <p:nvPr/>
        </p:nvSpPr>
        <p:spPr>
          <a:xfrm>
            <a:off x="2667000" y="2514600"/>
            <a:ext cx="76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Yes</a:t>
            </a:r>
            <a:endParaRPr/>
          </a:p>
        </p:txBody>
      </p:sp>
      <p:sp>
        <p:nvSpPr>
          <p:cNvPr id="312" name="Google Shape;312;p24"/>
          <p:cNvSpPr txBox="1"/>
          <p:nvPr/>
        </p:nvSpPr>
        <p:spPr>
          <a:xfrm>
            <a:off x="2590800" y="3581400"/>
            <a:ext cx="76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</a:t>
            </a:r>
            <a:endParaRPr/>
          </a:p>
        </p:txBody>
      </p:sp>
      <p:sp>
        <p:nvSpPr>
          <p:cNvPr id="313" name="Google Shape;313;p24"/>
          <p:cNvSpPr txBox="1"/>
          <p:nvPr/>
        </p:nvSpPr>
        <p:spPr>
          <a:xfrm>
            <a:off x="4191000" y="1600200"/>
            <a:ext cx="1447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cases</a:t>
            </a:r>
            <a:endParaRPr/>
          </a:p>
        </p:txBody>
      </p:sp>
      <p:sp>
        <p:nvSpPr>
          <p:cNvPr id="314" name="Google Shape;314;p24"/>
          <p:cNvSpPr txBox="1"/>
          <p:nvPr/>
        </p:nvSpPr>
        <p:spPr>
          <a:xfrm>
            <a:off x="6400800" y="1600200"/>
            <a:ext cx="1447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controls</a:t>
            </a:r>
            <a:endParaRPr/>
          </a:p>
        </p:txBody>
      </p:sp>
      <p:sp>
        <p:nvSpPr>
          <p:cNvPr id="315" name="Google Shape;315;p24"/>
          <p:cNvSpPr txBox="1"/>
          <p:nvPr/>
        </p:nvSpPr>
        <p:spPr>
          <a:xfrm>
            <a:off x="3886200" y="4343400"/>
            <a:ext cx="1524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100</a:t>
            </a:r>
            <a:endParaRPr/>
          </a:p>
        </p:txBody>
      </p:sp>
      <p:sp>
        <p:nvSpPr>
          <p:cNvPr id="316" name="Google Shape;316;p24"/>
          <p:cNvSpPr txBox="1"/>
          <p:nvPr/>
        </p:nvSpPr>
        <p:spPr>
          <a:xfrm>
            <a:off x="6172200" y="4343400"/>
            <a:ext cx="1524000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1000</a:t>
            </a:r>
            <a:endParaRPr/>
          </a:p>
        </p:txBody>
      </p:sp>
      <p:sp>
        <p:nvSpPr>
          <p:cNvPr id="317" name="Google Shape;317;p24"/>
          <p:cNvSpPr txBox="1"/>
          <p:nvPr/>
        </p:nvSpPr>
        <p:spPr>
          <a:xfrm>
            <a:off x="762000" y="43434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endParaRPr/>
          </a:p>
        </p:txBody>
      </p:sp>
      <p:sp>
        <p:nvSpPr>
          <p:cNvPr id="318" name="Google Shape;318;p24"/>
          <p:cNvSpPr txBox="1"/>
          <p:nvPr/>
        </p:nvSpPr>
        <p:spPr>
          <a:xfrm>
            <a:off x="457200" y="5105400"/>
            <a:ext cx="487680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OR= 70 x 700/ 30 x 300 = 5.4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RR= 70/370 / 30/730 = 4.6</a:t>
            </a:r>
            <a:endParaRPr/>
          </a:p>
        </p:txBody>
      </p:sp>
      <p:sp>
        <p:nvSpPr>
          <p:cNvPr id="319" name="Google Shape;319;p24"/>
          <p:cNvSpPr txBox="1"/>
          <p:nvPr>
            <p:ph type="title"/>
          </p:nvPr>
        </p:nvSpPr>
        <p:spPr>
          <a:xfrm>
            <a:off x="457200" y="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OR VS. RR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25"/>
          <p:cNvSpPr txBox="1"/>
          <p:nvPr>
            <p:ph type="title"/>
          </p:nvPr>
        </p:nvSpPr>
        <p:spPr>
          <a:xfrm>
            <a:off x="457200" y="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OR ~ RR</a:t>
            </a:r>
            <a:endParaRPr/>
          </a:p>
        </p:txBody>
      </p:sp>
      <p:grpSp>
        <p:nvGrpSpPr>
          <p:cNvPr id="325" name="Google Shape;325;p25"/>
          <p:cNvGrpSpPr/>
          <p:nvPr/>
        </p:nvGrpSpPr>
        <p:grpSpPr>
          <a:xfrm>
            <a:off x="457200" y="1219200"/>
            <a:ext cx="7467600" cy="3124200"/>
            <a:chOff x="288" y="1152"/>
            <a:chExt cx="4704" cy="1968"/>
          </a:xfrm>
        </p:grpSpPr>
        <p:sp>
          <p:nvSpPr>
            <p:cNvPr id="326" name="Google Shape;326;p25"/>
            <p:cNvSpPr txBox="1"/>
            <p:nvPr/>
          </p:nvSpPr>
          <p:spPr>
            <a:xfrm>
              <a:off x="3648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/>
            </a:p>
          </p:txBody>
        </p:sp>
        <p:sp>
          <p:nvSpPr>
            <p:cNvPr id="327" name="Google Shape;327;p25"/>
            <p:cNvSpPr txBox="1"/>
            <p:nvPr/>
          </p:nvSpPr>
          <p:spPr>
            <a:xfrm>
              <a:off x="2304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/>
            </a:p>
          </p:txBody>
        </p:sp>
        <p:sp>
          <p:nvSpPr>
            <p:cNvPr id="328" name="Google Shape;328;p25"/>
            <p:cNvSpPr txBox="1"/>
            <p:nvPr/>
          </p:nvSpPr>
          <p:spPr>
            <a:xfrm>
              <a:off x="3648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/>
            </a:p>
          </p:txBody>
        </p:sp>
        <p:sp>
          <p:nvSpPr>
            <p:cNvPr id="329" name="Google Shape;329;p25"/>
            <p:cNvSpPr txBox="1"/>
            <p:nvPr/>
          </p:nvSpPr>
          <p:spPr>
            <a:xfrm>
              <a:off x="2304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  <p:cxnSp>
          <p:nvCxnSpPr>
            <p:cNvPr id="330" name="Google Shape;330;p25"/>
            <p:cNvCxnSpPr/>
            <p:nvPr/>
          </p:nvCxnSpPr>
          <p:spPr>
            <a:xfrm>
              <a:off x="2304" y="1872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1" name="Google Shape;331;p25"/>
            <p:cNvCxnSpPr/>
            <p:nvPr/>
          </p:nvCxnSpPr>
          <p:spPr>
            <a:xfrm>
              <a:off x="2304" y="2456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2" name="Google Shape;332;p25"/>
            <p:cNvCxnSpPr/>
            <p:nvPr/>
          </p:nvCxnSpPr>
          <p:spPr>
            <a:xfrm>
              <a:off x="2304" y="3120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3" name="Google Shape;333;p25"/>
            <p:cNvCxnSpPr/>
            <p:nvPr/>
          </p:nvCxnSpPr>
          <p:spPr>
            <a:xfrm>
              <a:off x="2304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4" name="Google Shape;334;p25"/>
            <p:cNvCxnSpPr/>
            <p:nvPr/>
          </p:nvCxnSpPr>
          <p:spPr>
            <a:xfrm>
              <a:off x="3648" y="1872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335" name="Google Shape;335;p25"/>
            <p:cNvCxnSpPr/>
            <p:nvPr/>
          </p:nvCxnSpPr>
          <p:spPr>
            <a:xfrm>
              <a:off x="4992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36" name="Google Shape;336;p25"/>
            <p:cNvSpPr txBox="1"/>
            <p:nvPr/>
          </p:nvSpPr>
          <p:spPr>
            <a:xfrm>
              <a:off x="2880" y="1152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Disease</a:t>
              </a:r>
              <a:endParaRPr/>
            </a:p>
          </p:txBody>
        </p:sp>
        <p:sp>
          <p:nvSpPr>
            <p:cNvPr id="337" name="Google Shape;337;p25"/>
            <p:cNvSpPr txBox="1"/>
            <p:nvPr/>
          </p:nvSpPr>
          <p:spPr>
            <a:xfrm>
              <a:off x="288" y="2256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exposure</a:t>
              </a:r>
              <a:endParaRPr/>
            </a:p>
          </p:txBody>
        </p:sp>
        <p:sp>
          <p:nvSpPr>
            <p:cNvPr id="338" name="Google Shape;338;p25"/>
            <p:cNvSpPr txBox="1"/>
            <p:nvPr/>
          </p:nvSpPr>
          <p:spPr>
            <a:xfrm>
              <a:off x="1632" y="201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339" name="Google Shape;339;p25"/>
            <p:cNvSpPr txBox="1"/>
            <p:nvPr/>
          </p:nvSpPr>
          <p:spPr>
            <a:xfrm>
              <a:off x="1584" y="2688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340" name="Google Shape;340;p25"/>
            <p:cNvSpPr txBox="1"/>
            <p:nvPr/>
          </p:nvSpPr>
          <p:spPr>
            <a:xfrm>
              <a:off x="2592" y="1440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341" name="Google Shape;341;p25"/>
            <p:cNvSpPr txBox="1"/>
            <p:nvPr/>
          </p:nvSpPr>
          <p:spPr>
            <a:xfrm>
              <a:off x="3984" y="1440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</p:grpSp>
      <p:grpSp>
        <p:nvGrpSpPr>
          <p:cNvPr id="342" name="Google Shape;342;p25"/>
          <p:cNvGrpSpPr/>
          <p:nvPr/>
        </p:nvGrpSpPr>
        <p:grpSpPr>
          <a:xfrm>
            <a:off x="381000" y="5029200"/>
            <a:ext cx="6019800" cy="1768475"/>
            <a:chOff x="240" y="3168"/>
            <a:chExt cx="3792" cy="1114"/>
          </a:xfrm>
        </p:grpSpPr>
        <p:sp>
          <p:nvSpPr>
            <p:cNvPr id="343" name="Google Shape;343;p25"/>
            <p:cNvSpPr txBox="1"/>
            <p:nvPr/>
          </p:nvSpPr>
          <p:spPr>
            <a:xfrm>
              <a:off x="240" y="3168"/>
              <a:ext cx="3792" cy="111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t/>
              </a:r>
              <a:endParaRPr b="1" i="0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t/>
              </a:r>
              <a:endParaRPr b="1" i="0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RR= a /a+b  = a/b    = ad = OR</a:t>
              </a:r>
              <a:endParaRPr/>
            </a:p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344" name="Google Shape;344;p25"/>
            <p:cNvCxnSpPr/>
            <p:nvPr/>
          </p:nvCxnSpPr>
          <p:spPr>
            <a:xfrm>
              <a:off x="672" y="3936"/>
              <a:ext cx="528" cy="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45" name="Google Shape;345;p25"/>
            <p:cNvSpPr txBox="1"/>
            <p:nvPr/>
          </p:nvSpPr>
          <p:spPr>
            <a:xfrm>
              <a:off x="624" y="3936"/>
              <a:ext cx="573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c/ c+d</a:t>
              </a:r>
              <a:endParaRPr/>
            </a:p>
          </p:txBody>
        </p:sp>
        <p:cxnSp>
          <p:nvCxnSpPr>
            <p:cNvPr id="346" name="Google Shape;346;p25"/>
            <p:cNvCxnSpPr/>
            <p:nvPr/>
          </p:nvCxnSpPr>
          <p:spPr>
            <a:xfrm>
              <a:off x="1344" y="3936"/>
              <a:ext cx="288" cy="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47" name="Google Shape;347;p25"/>
            <p:cNvSpPr txBox="1"/>
            <p:nvPr/>
          </p:nvSpPr>
          <p:spPr>
            <a:xfrm>
              <a:off x="1296" y="3936"/>
              <a:ext cx="347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c/d</a:t>
              </a:r>
              <a:endParaRPr/>
            </a:p>
          </p:txBody>
        </p:sp>
        <p:cxnSp>
          <p:nvCxnSpPr>
            <p:cNvPr id="348" name="Google Shape;348;p25"/>
            <p:cNvCxnSpPr/>
            <p:nvPr/>
          </p:nvCxnSpPr>
          <p:spPr>
            <a:xfrm>
              <a:off x="1872" y="3936"/>
              <a:ext cx="192" cy="0"/>
            </a:xfrm>
            <a:prstGeom prst="straightConnector1">
              <a:avLst/>
            </a:prstGeom>
            <a:noFill/>
            <a:ln cap="flat" cmpd="sng" w="381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49" name="Google Shape;349;p25"/>
            <p:cNvSpPr txBox="1"/>
            <p:nvPr/>
          </p:nvSpPr>
          <p:spPr>
            <a:xfrm>
              <a:off x="1872" y="3936"/>
              <a:ext cx="303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CC00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rgbClr val="FFCC00"/>
                  </a:solidFill>
                  <a:latin typeface="Arial"/>
                  <a:ea typeface="Arial"/>
                  <a:cs typeface="Arial"/>
                  <a:sym typeface="Arial"/>
                </a:rPr>
                <a:t>bc</a:t>
              </a:r>
              <a:endParaRPr/>
            </a:p>
          </p:txBody>
        </p:sp>
      </p:grpSp>
      <p:sp>
        <p:nvSpPr>
          <p:cNvPr id="350" name="Google Shape;350;p25"/>
          <p:cNvSpPr txBox="1"/>
          <p:nvPr/>
        </p:nvSpPr>
        <p:spPr>
          <a:xfrm>
            <a:off x="0" y="4343400"/>
            <a:ext cx="7620000" cy="779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When disease is rare   total exposed = a + b  ~ b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>
              <a:solidFill>
                <a:srgbClr val="FFCC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25"/>
          <p:cNvSpPr txBox="1"/>
          <p:nvPr/>
        </p:nvSpPr>
        <p:spPr>
          <a:xfrm>
            <a:off x="228600" y="4876800"/>
            <a:ext cx="293370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total unexposed= c+d ~ 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6"/>
          <p:cNvSpPr txBox="1"/>
          <p:nvPr>
            <p:ph type="title"/>
          </p:nvPr>
        </p:nvSpPr>
        <p:spPr>
          <a:xfrm>
            <a:off x="304800" y="228600"/>
            <a:ext cx="8382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Absolute effects- Attributable risk</a:t>
            </a:r>
            <a:endParaRPr/>
          </a:p>
        </p:txBody>
      </p:sp>
      <p:sp>
        <p:nvSpPr>
          <p:cNvPr id="357" name="Google Shape;357;p26"/>
          <p:cNvSpPr txBox="1"/>
          <p:nvPr/>
        </p:nvSpPr>
        <p:spPr>
          <a:xfrm>
            <a:off x="228600" y="1600200"/>
            <a:ext cx="8915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RR- represents the likelihood of disease in exposed individuals relative to those who are nonexposed.</a:t>
            </a:r>
            <a:endParaRPr/>
          </a:p>
        </p:txBody>
      </p:sp>
      <p:sp>
        <p:nvSpPr>
          <p:cNvPr id="358" name="Google Shape;358;p26"/>
          <p:cNvSpPr txBox="1"/>
          <p:nvPr/>
        </p:nvSpPr>
        <p:spPr>
          <a:xfrm>
            <a:off x="228600" y="26670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Risk Difference = AR= EAR   =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–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  <p:sp>
        <p:nvSpPr>
          <p:cNvPr id="359" name="Google Shape;359;p26"/>
          <p:cNvSpPr txBox="1"/>
          <p:nvPr/>
        </p:nvSpPr>
        <p:spPr>
          <a:xfrm>
            <a:off x="228600" y="3352800"/>
            <a:ext cx="8686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disease risk among exposed individuals that maybe attributed to the exposure under study</a:t>
            </a:r>
            <a:endParaRPr/>
          </a:p>
        </p:txBody>
      </p:sp>
      <p:grpSp>
        <p:nvGrpSpPr>
          <p:cNvPr id="360" name="Google Shape;360;p26"/>
          <p:cNvGrpSpPr/>
          <p:nvPr/>
        </p:nvGrpSpPr>
        <p:grpSpPr>
          <a:xfrm>
            <a:off x="381000" y="4267200"/>
            <a:ext cx="8677275" cy="914400"/>
            <a:chOff x="240" y="2688"/>
            <a:chExt cx="5466" cy="576"/>
          </a:xfrm>
        </p:grpSpPr>
        <p:sp>
          <p:nvSpPr>
            <p:cNvPr id="361" name="Google Shape;361;p26"/>
            <p:cNvSpPr txBox="1"/>
            <p:nvPr/>
          </p:nvSpPr>
          <p:spPr>
            <a:xfrm>
              <a:off x="240" y="2688"/>
              <a:ext cx="546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AR% - EAF – exposed attributable fraction =  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 – 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   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x 100</a:t>
              </a:r>
              <a:endParaRPr/>
            </a:p>
          </p:txBody>
        </p:sp>
        <p:cxnSp>
          <p:nvCxnSpPr>
            <p:cNvPr id="362" name="Google Shape;362;p26"/>
            <p:cNvCxnSpPr/>
            <p:nvPr/>
          </p:nvCxnSpPr>
          <p:spPr>
            <a:xfrm>
              <a:off x="4320" y="2976"/>
              <a:ext cx="672" cy="0"/>
            </a:xfrm>
            <a:prstGeom prst="straightConnector1">
              <a:avLst/>
            </a:prstGeom>
            <a:noFill/>
            <a:ln cap="flat" cmpd="sng" w="3810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363" name="Google Shape;363;p26"/>
            <p:cNvSpPr txBox="1"/>
            <p:nvPr/>
          </p:nvSpPr>
          <p:spPr>
            <a:xfrm>
              <a:off x="4416" y="2976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/>
            </a:p>
          </p:txBody>
        </p:sp>
      </p:grpSp>
      <p:sp>
        <p:nvSpPr>
          <p:cNvPr id="364" name="Google Shape;364;p26"/>
          <p:cNvSpPr txBox="1"/>
          <p:nvPr/>
        </p:nvSpPr>
        <p:spPr>
          <a:xfrm>
            <a:off x="609600" y="5562600"/>
            <a:ext cx="7772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fraction of risk among exposed individuals that may be attributed to the exposure.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Attributable risk</a:t>
            </a:r>
            <a:endParaRPr/>
          </a:p>
        </p:txBody>
      </p:sp>
      <p:sp>
        <p:nvSpPr>
          <p:cNvPr id="370" name="Google Shape;370;p27"/>
          <p:cNvSpPr txBox="1"/>
          <p:nvPr>
            <p:ph idx="1" type="body"/>
          </p:nvPr>
        </p:nvSpPr>
        <p:spPr>
          <a:xfrm>
            <a:off x="533400" y="1524000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AR</a:t>
            </a:r>
            <a:r>
              <a:rPr b="0" baseline="-2500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</a:t>
            </a: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= </a:t>
            </a:r>
            <a:r>
              <a:rPr b="1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baseline="-25000" i="0" lang="en-US" sz="28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8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– R</a:t>
            </a:r>
            <a:r>
              <a:rPr b="1" baseline="-25000" i="0" lang="en-US" sz="28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Measures the excess risk for a given exposure category associated with the exposure.</a:t>
            </a:r>
            <a:endParaRPr b="0" baseline="-25000" i="0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baseline="-25000" i="0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1" name="Google Shape;371;p27"/>
          <p:cNvCxnSpPr/>
          <p:nvPr/>
        </p:nvCxnSpPr>
        <p:spPr>
          <a:xfrm>
            <a:off x="1600200" y="3124200"/>
            <a:ext cx="0" cy="2743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72" name="Google Shape;372;p27"/>
          <p:cNvCxnSpPr/>
          <p:nvPr/>
        </p:nvCxnSpPr>
        <p:spPr>
          <a:xfrm>
            <a:off x="1600200" y="5867400"/>
            <a:ext cx="4724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73" name="Google Shape;373;p27"/>
          <p:cNvSpPr txBox="1"/>
          <p:nvPr/>
        </p:nvSpPr>
        <p:spPr>
          <a:xfrm>
            <a:off x="2362200" y="4724400"/>
            <a:ext cx="762000" cy="1143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4" name="Google Shape;374;p27"/>
          <p:cNvSpPr txBox="1"/>
          <p:nvPr/>
        </p:nvSpPr>
        <p:spPr>
          <a:xfrm>
            <a:off x="4572000" y="3048000"/>
            <a:ext cx="914400" cy="28194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5" name="Google Shape;375;p27"/>
          <p:cNvCxnSpPr/>
          <p:nvPr/>
        </p:nvCxnSpPr>
        <p:spPr>
          <a:xfrm>
            <a:off x="1524000" y="4724400"/>
            <a:ext cx="3962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76" name="Google Shape;376;p27"/>
          <p:cNvSpPr txBox="1"/>
          <p:nvPr/>
        </p:nvSpPr>
        <p:spPr>
          <a:xfrm>
            <a:off x="2133600" y="5918200"/>
            <a:ext cx="147002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Unexposed</a:t>
            </a:r>
            <a:endParaRPr/>
          </a:p>
        </p:txBody>
      </p:sp>
      <p:sp>
        <p:nvSpPr>
          <p:cNvPr id="377" name="Google Shape;377;p27"/>
          <p:cNvSpPr txBox="1"/>
          <p:nvPr/>
        </p:nvSpPr>
        <p:spPr>
          <a:xfrm>
            <a:off x="4572000" y="5918200"/>
            <a:ext cx="11445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exposed</a:t>
            </a:r>
            <a:endParaRPr/>
          </a:p>
        </p:txBody>
      </p:sp>
      <p:sp>
        <p:nvSpPr>
          <p:cNvPr id="378" name="Google Shape;378;p27"/>
          <p:cNvSpPr/>
          <p:nvPr/>
        </p:nvSpPr>
        <p:spPr>
          <a:xfrm>
            <a:off x="5715000" y="3124200"/>
            <a:ext cx="228600" cy="16002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27"/>
          <p:cNvSpPr txBox="1"/>
          <p:nvPr/>
        </p:nvSpPr>
        <p:spPr>
          <a:xfrm>
            <a:off x="6248400" y="3505200"/>
            <a:ext cx="114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AR</a:t>
            </a:r>
            <a:r>
              <a:rPr b="1" baseline="-25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exp</a:t>
            </a:r>
            <a:endParaRPr/>
          </a:p>
        </p:txBody>
      </p:sp>
      <p:sp>
        <p:nvSpPr>
          <p:cNvPr id="380" name="Google Shape;380;p27"/>
          <p:cNvSpPr txBox="1"/>
          <p:nvPr/>
        </p:nvSpPr>
        <p:spPr>
          <a:xfrm rot="-5400000">
            <a:off x="549275" y="3870325"/>
            <a:ext cx="13398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RISK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8"/>
          <p:cNvSpPr txBox="1"/>
          <p:nvPr>
            <p:ph type="title"/>
          </p:nvPr>
        </p:nvSpPr>
        <p:spPr>
          <a:xfrm>
            <a:off x="228600" y="304800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Absolute effects- Attributable risk</a:t>
            </a:r>
            <a:endParaRPr/>
          </a:p>
        </p:txBody>
      </p:sp>
      <p:sp>
        <p:nvSpPr>
          <p:cNvPr id="386" name="Google Shape;386;p28"/>
          <p:cNvSpPr txBox="1"/>
          <p:nvPr/>
        </p:nvSpPr>
        <p:spPr>
          <a:xfrm>
            <a:off x="762000" y="2209800"/>
            <a:ext cx="716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case control studies- AR%=  RR-1/RR</a:t>
            </a:r>
            <a:endParaRPr/>
          </a:p>
        </p:txBody>
      </p:sp>
      <p:sp>
        <p:nvSpPr>
          <p:cNvPr id="387" name="Google Shape;387;p28"/>
          <p:cNvSpPr txBox="1"/>
          <p:nvPr/>
        </p:nvSpPr>
        <p:spPr>
          <a:xfrm>
            <a:off x="609600" y="3200400"/>
            <a:ext cx="8001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e.g. RR of lung cancer and passive smoking = 1.5</a:t>
            </a:r>
            <a:endParaRPr/>
          </a:p>
        </p:txBody>
      </p:sp>
      <p:sp>
        <p:nvSpPr>
          <p:cNvPr id="388" name="Google Shape;388;p28"/>
          <p:cNvSpPr txBox="1"/>
          <p:nvPr/>
        </p:nvSpPr>
        <p:spPr>
          <a:xfrm>
            <a:off x="533400" y="3962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AR%???</a:t>
            </a:r>
            <a:endParaRPr/>
          </a:p>
        </p:txBody>
      </p:sp>
      <p:sp>
        <p:nvSpPr>
          <p:cNvPr id="389" name="Google Shape;389;p28"/>
          <p:cNvSpPr txBox="1"/>
          <p:nvPr/>
        </p:nvSpPr>
        <p:spPr>
          <a:xfrm>
            <a:off x="2362200" y="4343400"/>
            <a:ext cx="6019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1.5-1/1.5= 0.33 =   33% can be attributed to passive smoking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2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Comparison between RR and AR</a:t>
            </a:r>
            <a:br>
              <a:rPr b="1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6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/>
          </a:p>
        </p:txBody>
      </p:sp>
      <p:sp>
        <p:nvSpPr>
          <p:cNvPr id="395" name="Google Shape;395;p29"/>
          <p:cNvSpPr txBox="1"/>
          <p:nvPr/>
        </p:nvSpPr>
        <p:spPr>
          <a:xfrm>
            <a:off x="3200400" y="1600200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Annual mortality rate per 100,000</a:t>
            </a:r>
            <a:endParaRPr/>
          </a:p>
        </p:txBody>
      </p:sp>
      <p:sp>
        <p:nvSpPr>
          <p:cNvPr id="396" name="Google Shape;396;p29"/>
          <p:cNvSpPr txBox="1"/>
          <p:nvPr/>
        </p:nvSpPr>
        <p:spPr>
          <a:xfrm>
            <a:off x="0" y="32766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Cigarette smokers                140                       669</a:t>
            </a:r>
            <a:endParaRPr/>
          </a:p>
        </p:txBody>
      </p:sp>
      <p:sp>
        <p:nvSpPr>
          <p:cNvPr id="397" name="Google Shape;397;p29"/>
          <p:cNvSpPr txBox="1"/>
          <p:nvPr/>
        </p:nvSpPr>
        <p:spPr>
          <a:xfrm>
            <a:off x="0" y="3886200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Nonsmokers                          10                         413</a:t>
            </a:r>
            <a:endParaRPr/>
          </a:p>
        </p:txBody>
      </p:sp>
      <p:sp>
        <p:nvSpPr>
          <p:cNvPr id="398" name="Google Shape;398;p29"/>
          <p:cNvSpPr txBox="1"/>
          <p:nvPr/>
        </p:nvSpPr>
        <p:spPr>
          <a:xfrm>
            <a:off x="2971800" y="2590800"/>
            <a:ext cx="243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Lung cancer</a:t>
            </a:r>
            <a:endParaRPr/>
          </a:p>
        </p:txBody>
      </p:sp>
      <p:sp>
        <p:nvSpPr>
          <p:cNvPr id="399" name="Google Shape;399;p29"/>
          <p:cNvSpPr txBox="1"/>
          <p:nvPr/>
        </p:nvSpPr>
        <p:spPr>
          <a:xfrm>
            <a:off x="5257800" y="2590800"/>
            <a:ext cx="3886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Coronary heart disease</a:t>
            </a:r>
            <a:endParaRPr/>
          </a:p>
        </p:txBody>
      </p:sp>
      <p:sp>
        <p:nvSpPr>
          <p:cNvPr id="400" name="Google Shape;400;p29"/>
          <p:cNvSpPr txBox="1"/>
          <p:nvPr/>
        </p:nvSpPr>
        <p:spPr>
          <a:xfrm>
            <a:off x="381000" y="4953000"/>
            <a:ext cx="784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RR                                      14.0                         1.6</a:t>
            </a:r>
            <a:endParaRPr/>
          </a:p>
        </p:txBody>
      </p:sp>
      <p:sp>
        <p:nvSpPr>
          <p:cNvPr id="401" name="Google Shape;401;p29"/>
          <p:cNvSpPr txBox="1"/>
          <p:nvPr/>
        </p:nvSpPr>
        <p:spPr>
          <a:xfrm>
            <a:off x="304800" y="5715000"/>
            <a:ext cx="883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AR                                  130/10</a:t>
            </a:r>
            <a:r>
              <a:rPr b="1" baseline="30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/year          256/10</a:t>
            </a:r>
            <a:r>
              <a:rPr b="1" baseline="30000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/year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30"/>
          <p:cNvSpPr txBox="1"/>
          <p:nvPr/>
        </p:nvSpPr>
        <p:spPr>
          <a:xfrm>
            <a:off x="457200" y="4038600"/>
            <a:ext cx="82296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AR% - a measure of the public health impact of a particular exposure, assuming that the association is one of cause and effect!</a:t>
            </a:r>
            <a:endParaRPr/>
          </a:p>
        </p:txBody>
      </p:sp>
      <p:sp>
        <p:nvSpPr>
          <p:cNvPr id="407" name="Google Shape;407;p30"/>
          <p:cNvSpPr txBox="1"/>
          <p:nvPr/>
        </p:nvSpPr>
        <p:spPr>
          <a:xfrm>
            <a:off x="212725" y="228600"/>
            <a:ext cx="8510587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RR and EAR provide very different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 types information</a:t>
            </a:r>
            <a:endParaRPr/>
          </a:p>
        </p:txBody>
      </p:sp>
      <p:sp>
        <p:nvSpPr>
          <p:cNvPr id="408" name="Google Shape;408;p30"/>
          <p:cNvSpPr txBox="1"/>
          <p:nvPr/>
        </p:nvSpPr>
        <p:spPr>
          <a:xfrm>
            <a:off x="288925" y="2590800"/>
            <a:ext cx="885507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 measures the strength of association between exposure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and disease (causality)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PAR and PAF</a:t>
            </a:r>
            <a:endParaRPr/>
          </a:p>
        </p:txBody>
      </p:sp>
      <p:sp>
        <p:nvSpPr>
          <p:cNvPr id="414" name="Google Shape;414;p31"/>
          <p:cNvSpPr txBox="1"/>
          <p:nvPr/>
        </p:nvSpPr>
        <p:spPr>
          <a:xfrm>
            <a:off x="685800" y="1524000"/>
            <a:ext cx="79248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Population attributable risk-estimates the excess rate of disease in the total study population of exposed and nonexposed individuals that is attributable to the exposure.</a:t>
            </a:r>
            <a:endParaRPr/>
          </a:p>
        </p:txBody>
      </p:sp>
      <p:sp>
        <p:nvSpPr>
          <p:cNvPr id="415" name="Google Shape;415;p31"/>
          <p:cNvSpPr txBox="1"/>
          <p:nvPr/>
        </p:nvSpPr>
        <p:spPr>
          <a:xfrm>
            <a:off x="914400" y="3352800"/>
            <a:ext cx="716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PAR=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–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  </a:t>
            </a:r>
            <a:endParaRPr/>
          </a:p>
        </p:txBody>
      </p:sp>
      <p:sp>
        <p:nvSpPr>
          <p:cNvPr id="416" name="Google Shape;416;p31"/>
          <p:cNvSpPr txBox="1"/>
          <p:nvPr/>
        </p:nvSpPr>
        <p:spPr>
          <a:xfrm>
            <a:off x="990600" y="3962400"/>
            <a:ext cx="579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= Risk of disease in the population</a:t>
            </a:r>
            <a:endParaRPr/>
          </a:p>
        </p:txBody>
      </p:sp>
      <p:sp>
        <p:nvSpPr>
          <p:cNvPr id="417" name="Google Shape;417;p31"/>
          <p:cNvSpPr txBox="1"/>
          <p:nvPr/>
        </p:nvSpPr>
        <p:spPr>
          <a:xfrm>
            <a:off x="990600" y="4495800"/>
            <a:ext cx="6400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= Risk of disease in the unexposed</a:t>
            </a:r>
            <a:endParaRPr/>
          </a:p>
        </p:txBody>
      </p:sp>
      <p:sp>
        <p:nvSpPr>
          <p:cNvPr id="418" name="Google Shape;418;p31"/>
          <p:cNvSpPr txBox="1"/>
          <p:nvPr/>
        </p:nvSpPr>
        <p:spPr>
          <a:xfrm>
            <a:off x="685800" y="5486400"/>
            <a:ext cx="2209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 =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 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- 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  <p:cxnSp>
        <p:nvCxnSpPr>
          <p:cNvPr id="419" name="Google Shape;419;p31"/>
          <p:cNvCxnSpPr/>
          <p:nvPr/>
        </p:nvCxnSpPr>
        <p:spPr>
          <a:xfrm>
            <a:off x="1828800" y="5943600"/>
            <a:ext cx="685800" cy="0"/>
          </a:xfrm>
          <a:prstGeom prst="straightConnector1">
            <a:avLst/>
          </a:prstGeom>
          <a:noFill/>
          <a:ln cap="flat" cmpd="sng" w="38100">
            <a:solidFill>
              <a:srgbClr val="FFFF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20" name="Google Shape;420;p31"/>
          <p:cNvSpPr txBox="1"/>
          <p:nvPr/>
        </p:nvSpPr>
        <p:spPr>
          <a:xfrm>
            <a:off x="1828800" y="60198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T</a:t>
            </a:r>
            <a:endParaRPr/>
          </a:p>
        </p:txBody>
      </p:sp>
      <p:sp>
        <p:nvSpPr>
          <p:cNvPr id="421" name="Google Shape;421;p31"/>
          <p:cNvSpPr txBox="1"/>
          <p:nvPr/>
        </p:nvSpPr>
        <p:spPr>
          <a:xfrm>
            <a:off x="3048000" y="5334000"/>
            <a:ext cx="52578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fraction of risk in the total population that maybe attributed to the exposure under study!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3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population attributable risk</a:t>
            </a:r>
            <a:endParaRPr/>
          </a:p>
        </p:txBody>
      </p:sp>
      <p:sp>
        <p:nvSpPr>
          <p:cNvPr id="427" name="Google Shape;427;p32"/>
          <p:cNvSpPr txBox="1"/>
          <p:nvPr>
            <p:ph idx="1" type="body"/>
          </p:nvPr>
        </p:nvSpPr>
        <p:spPr>
          <a:xfrm>
            <a:off x="457200" y="1600200"/>
            <a:ext cx="82296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PAR depends on the prevalence of exposure in the population. Population is composed of both exposed and non exposed.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When exposure is rare the risk in population is similar to the risk in the unexposed.</a:t>
            </a:r>
            <a:endParaRPr/>
          </a:p>
        </p:txBody>
      </p:sp>
      <p:cxnSp>
        <p:nvCxnSpPr>
          <p:cNvPr id="428" name="Google Shape;428;p32"/>
          <p:cNvCxnSpPr/>
          <p:nvPr/>
        </p:nvCxnSpPr>
        <p:spPr>
          <a:xfrm>
            <a:off x="762000" y="35052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29" name="Google Shape;429;p32"/>
          <p:cNvCxnSpPr/>
          <p:nvPr/>
        </p:nvCxnSpPr>
        <p:spPr>
          <a:xfrm>
            <a:off x="762000" y="6172200"/>
            <a:ext cx="54102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30" name="Google Shape;430;p32"/>
          <p:cNvSpPr txBox="1"/>
          <p:nvPr/>
        </p:nvSpPr>
        <p:spPr>
          <a:xfrm>
            <a:off x="1371600" y="5105400"/>
            <a:ext cx="685800" cy="1066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1" name="Google Shape;431;p32"/>
          <p:cNvSpPr txBox="1"/>
          <p:nvPr/>
        </p:nvSpPr>
        <p:spPr>
          <a:xfrm>
            <a:off x="2971800" y="4800600"/>
            <a:ext cx="762000" cy="1371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32"/>
          <p:cNvSpPr txBox="1"/>
          <p:nvPr/>
        </p:nvSpPr>
        <p:spPr>
          <a:xfrm>
            <a:off x="4572000" y="3886200"/>
            <a:ext cx="762000" cy="2286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3" name="Google Shape;433;p32"/>
          <p:cNvCxnSpPr/>
          <p:nvPr/>
        </p:nvCxnSpPr>
        <p:spPr>
          <a:xfrm>
            <a:off x="762000" y="5105400"/>
            <a:ext cx="45720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34" name="Google Shape;434;p32"/>
          <p:cNvSpPr txBox="1"/>
          <p:nvPr/>
        </p:nvSpPr>
        <p:spPr>
          <a:xfrm>
            <a:off x="609600" y="6324600"/>
            <a:ext cx="1600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Unexposed</a:t>
            </a:r>
            <a:endParaRPr/>
          </a:p>
        </p:txBody>
      </p:sp>
      <p:sp>
        <p:nvSpPr>
          <p:cNvPr id="435" name="Google Shape;435;p32"/>
          <p:cNvSpPr txBox="1"/>
          <p:nvPr/>
        </p:nvSpPr>
        <p:spPr>
          <a:xfrm>
            <a:off x="2667000" y="6248400"/>
            <a:ext cx="14557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Population </a:t>
            </a:r>
            <a:endParaRPr/>
          </a:p>
        </p:txBody>
      </p:sp>
      <p:sp>
        <p:nvSpPr>
          <p:cNvPr id="436" name="Google Shape;436;p32"/>
          <p:cNvSpPr txBox="1"/>
          <p:nvPr/>
        </p:nvSpPr>
        <p:spPr>
          <a:xfrm>
            <a:off x="4495800" y="6223000"/>
            <a:ext cx="1244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Exposed</a:t>
            </a:r>
            <a:endParaRPr/>
          </a:p>
        </p:txBody>
      </p:sp>
      <p:sp>
        <p:nvSpPr>
          <p:cNvPr id="437" name="Google Shape;437;p32"/>
          <p:cNvSpPr/>
          <p:nvPr/>
        </p:nvSpPr>
        <p:spPr>
          <a:xfrm>
            <a:off x="5486400" y="3962400"/>
            <a:ext cx="228600" cy="10668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32"/>
          <p:cNvSpPr txBox="1"/>
          <p:nvPr/>
        </p:nvSpPr>
        <p:spPr>
          <a:xfrm>
            <a:off x="5791200" y="4165600"/>
            <a:ext cx="9080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AR </a:t>
            </a:r>
            <a:r>
              <a:rPr b="1" baseline="-2500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exp</a:t>
            </a:r>
            <a:endParaRPr/>
          </a:p>
        </p:txBody>
      </p:sp>
      <p:sp>
        <p:nvSpPr>
          <p:cNvPr id="439" name="Google Shape;439;p32"/>
          <p:cNvSpPr/>
          <p:nvPr/>
        </p:nvSpPr>
        <p:spPr>
          <a:xfrm>
            <a:off x="3810000" y="4800600"/>
            <a:ext cx="76200" cy="304800"/>
          </a:xfrm>
          <a:prstGeom prst="rightBracket">
            <a:avLst>
              <a:gd fmla="val 8333" name="adj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32"/>
          <p:cNvSpPr txBox="1"/>
          <p:nvPr/>
        </p:nvSpPr>
        <p:spPr>
          <a:xfrm>
            <a:off x="3733800" y="4343400"/>
            <a:ext cx="76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PAR</a:t>
            </a:r>
            <a:endParaRPr/>
          </a:p>
        </p:txBody>
      </p:sp>
      <p:sp>
        <p:nvSpPr>
          <p:cNvPr id="441" name="Google Shape;441;p32"/>
          <p:cNvSpPr txBox="1"/>
          <p:nvPr/>
        </p:nvSpPr>
        <p:spPr>
          <a:xfrm rot="-5400000">
            <a:off x="31750" y="4540250"/>
            <a:ext cx="7905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Measures of association</a:t>
            </a:r>
            <a:endParaRPr/>
          </a:p>
        </p:txBody>
      </p:sp>
      <p:sp>
        <p:nvSpPr>
          <p:cNvPr id="96" name="Google Shape;96;p15"/>
          <p:cNvSpPr txBox="1"/>
          <p:nvPr/>
        </p:nvSpPr>
        <p:spPr>
          <a:xfrm>
            <a:off x="381000" y="1371600"/>
            <a:ext cx="8458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central objective of epidemiology is to study the cause of disease----</a:t>
            </a:r>
            <a:endParaRPr/>
          </a:p>
        </p:txBody>
      </p:sp>
      <p:sp>
        <p:nvSpPr>
          <p:cNvPr id="97" name="Google Shape;97;p15"/>
          <p:cNvSpPr txBox="1"/>
          <p:nvPr/>
        </p:nvSpPr>
        <p:spPr>
          <a:xfrm>
            <a:off x="1676400" y="3276600"/>
            <a:ext cx="4953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do you compare???</a:t>
            </a:r>
            <a:endParaRPr/>
          </a:p>
        </p:txBody>
      </p:sp>
      <p:sp>
        <p:nvSpPr>
          <p:cNvPr id="98" name="Google Shape;98;p15"/>
          <p:cNvSpPr txBox="1"/>
          <p:nvPr/>
        </p:nvSpPr>
        <p:spPr>
          <a:xfrm>
            <a:off x="228600" y="3886200"/>
            <a:ext cx="8915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in exposed  with the risk of nonexposed----- in a single summary parameter!!!</a:t>
            </a:r>
            <a:endParaRPr/>
          </a:p>
        </p:txBody>
      </p:sp>
      <p:sp>
        <p:nvSpPr>
          <p:cNvPr id="99" name="Google Shape;99;p15"/>
          <p:cNvSpPr txBox="1"/>
          <p:nvPr/>
        </p:nvSpPr>
        <p:spPr>
          <a:xfrm>
            <a:off x="304800" y="5105400"/>
            <a:ext cx="830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RR             RD         OR                 AR                        PAR</a:t>
            </a:r>
            <a:endParaRPr/>
          </a:p>
        </p:txBody>
      </p:sp>
      <p:grpSp>
        <p:nvGrpSpPr>
          <p:cNvPr id="100" name="Google Shape;100;p15"/>
          <p:cNvGrpSpPr/>
          <p:nvPr/>
        </p:nvGrpSpPr>
        <p:grpSpPr>
          <a:xfrm>
            <a:off x="381000" y="2514600"/>
            <a:ext cx="8534400" cy="457200"/>
            <a:chOff x="240" y="1584"/>
            <a:chExt cx="5376" cy="288"/>
          </a:xfrm>
        </p:grpSpPr>
        <p:grpSp>
          <p:nvGrpSpPr>
            <p:cNvPr id="101" name="Google Shape;101;p15"/>
            <p:cNvGrpSpPr/>
            <p:nvPr/>
          </p:nvGrpSpPr>
          <p:grpSpPr>
            <a:xfrm>
              <a:off x="432" y="1584"/>
              <a:ext cx="4800" cy="288"/>
              <a:chOff x="240" y="1872"/>
              <a:chExt cx="4800" cy="288"/>
            </a:xfrm>
          </p:grpSpPr>
          <p:sp>
            <p:nvSpPr>
              <p:cNvPr id="102" name="Google Shape;102;p15"/>
              <p:cNvSpPr txBox="1"/>
              <p:nvPr/>
            </p:nvSpPr>
            <p:spPr>
              <a:xfrm>
                <a:off x="240" y="1872"/>
                <a:ext cx="4800" cy="28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lt1"/>
                  </a:buClr>
                  <a:buSzPts val="2400"/>
                  <a:buFont typeface="Arial"/>
                  <a:buNone/>
                </a:pPr>
                <a:r>
                  <a:rPr b="1" i="0" lang="en-US" sz="24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exposure                                 disease</a:t>
                </a:r>
                <a:endParaRPr/>
              </a:p>
            </p:txBody>
          </p:sp>
          <p:cxnSp>
            <p:nvCxnSpPr>
              <p:cNvPr id="103" name="Google Shape;103;p15"/>
              <p:cNvCxnSpPr/>
              <p:nvPr/>
            </p:nvCxnSpPr>
            <p:spPr>
              <a:xfrm>
                <a:off x="1680" y="2064"/>
                <a:ext cx="912" cy="0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lt1"/>
                </a:solidFill>
                <a:prstDash val="solid"/>
                <a:miter lim="800000"/>
                <a:headEnd len="med" w="med" type="none"/>
                <a:tailEnd len="med" w="med" type="triangle"/>
              </a:ln>
            </p:spPr>
          </p:cxnSp>
        </p:grpSp>
        <p:sp>
          <p:nvSpPr>
            <p:cNvPr id="104" name="Google Shape;104;p15"/>
            <p:cNvSpPr txBox="1"/>
            <p:nvPr/>
          </p:nvSpPr>
          <p:spPr>
            <a:xfrm>
              <a:off x="240" y="1584"/>
              <a:ext cx="5376" cy="2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population attributable risk</a:t>
            </a:r>
            <a:endParaRPr/>
          </a:p>
        </p:txBody>
      </p:sp>
      <p:sp>
        <p:nvSpPr>
          <p:cNvPr id="447" name="Google Shape;447;p33"/>
          <p:cNvSpPr txBox="1"/>
          <p:nvPr>
            <p:ph idx="1" type="body"/>
          </p:nvPr>
        </p:nvSpPr>
        <p:spPr>
          <a:xfrm>
            <a:off x="457200" y="16002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risk in population is similar to that in the exposed when the exposure is common</a:t>
            </a:r>
            <a:endParaRPr/>
          </a:p>
        </p:txBody>
      </p:sp>
      <p:cxnSp>
        <p:nvCxnSpPr>
          <p:cNvPr id="448" name="Google Shape;448;p33"/>
          <p:cNvCxnSpPr/>
          <p:nvPr/>
        </p:nvCxnSpPr>
        <p:spPr>
          <a:xfrm>
            <a:off x="762000" y="35052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449" name="Google Shape;449;p33"/>
          <p:cNvCxnSpPr/>
          <p:nvPr/>
        </p:nvCxnSpPr>
        <p:spPr>
          <a:xfrm>
            <a:off x="762000" y="6172200"/>
            <a:ext cx="54102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50" name="Google Shape;450;p33"/>
          <p:cNvSpPr txBox="1"/>
          <p:nvPr/>
        </p:nvSpPr>
        <p:spPr>
          <a:xfrm>
            <a:off x="1371600" y="5105400"/>
            <a:ext cx="685800" cy="10668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33"/>
          <p:cNvSpPr txBox="1"/>
          <p:nvPr/>
        </p:nvSpPr>
        <p:spPr>
          <a:xfrm>
            <a:off x="2971800" y="4191000"/>
            <a:ext cx="762000" cy="19812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33"/>
          <p:cNvSpPr txBox="1"/>
          <p:nvPr/>
        </p:nvSpPr>
        <p:spPr>
          <a:xfrm>
            <a:off x="4572000" y="3886200"/>
            <a:ext cx="762000" cy="22860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3" name="Google Shape;453;p33"/>
          <p:cNvCxnSpPr/>
          <p:nvPr/>
        </p:nvCxnSpPr>
        <p:spPr>
          <a:xfrm>
            <a:off x="762000" y="5105400"/>
            <a:ext cx="45720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454" name="Google Shape;454;p33"/>
          <p:cNvSpPr txBox="1"/>
          <p:nvPr/>
        </p:nvSpPr>
        <p:spPr>
          <a:xfrm>
            <a:off x="609600" y="6324600"/>
            <a:ext cx="1600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Unexposed</a:t>
            </a:r>
            <a:endParaRPr/>
          </a:p>
        </p:txBody>
      </p:sp>
      <p:sp>
        <p:nvSpPr>
          <p:cNvPr id="455" name="Google Shape;455;p33"/>
          <p:cNvSpPr txBox="1"/>
          <p:nvPr/>
        </p:nvSpPr>
        <p:spPr>
          <a:xfrm>
            <a:off x="2667000" y="6248400"/>
            <a:ext cx="145573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Population </a:t>
            </a:r>
            <a:endParaRPr/>
          </a:p>
        </p:txBody>
      </p:sp>
      <p:sp>
        <p:nvSpPr>
          <p:cNvPr id="456" name="Google Shape;456;p33"/>
          <p:cNvSpPr txBox="1"/>
          <p:nvPr/>
        </p:nvSpPr>
        <p:spPr>
          <a:xfrm>
            <a:off x="4495800" y="6223000"/>
            <a:ext cx="12446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Exposed</a:t>
            </a:r>
            <a:endParaRPr/>
          </a:p>
        </p:txBody>
      </p:sp>
      <p:sp>
        <p:nvSpPr>
          <p:cNvPr id="457" name="Google Shape;457;p33"/>
          <p:cNvSpPr/>
          <p:nvPr/>
        </p:nvSpPr>
        <p:spPr>
          <a:xfrm>
            <a:off x="5486400" y="3962400"/>
            <a:ext cx="228600" cy="10668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Google Shape;458;p33"/>
          <p:cNvSpPr txBox="1"/>
          <p:nvPr/>
        </p:nvSpPr>
        <p:spPr>
          <a:xfrm>
            <a:off x="5791200" y="4165600"/>
            <a:ext cx="90805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AR </a:t>
            </a:r>
            <a:r>
              <a:rPr b="1" baseline="-25000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exp</a:t>
            </a:r>
            <a:endParaRPr/>
          </a:p>
        </p:txBody>
      </p:sp>
      <p:sp>
        <p:nvSpPr>
          <p:cNvPr id="459" name="Google Shape;459;p33"/>
          <p:cNvSpPr/>
          <p:nvPr/>
        </p:nvSpPr>
        <p:spPr>
          <a:xfrm>
            <a:off x="3810000" y="4191000"/>
            <a:ext cx="76200" cy="914400"/>
          </a:xfrm>
          <a:prstGeom prst="rightBracket">
            <a:avLst>
              <a:gd fmla="val 8333" name="adj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33"/>
          <p:cNvSpPr txBox="1"/>
          <p:nvPr/>
        </p:nvSpPr>
        <p:spPr>
          <a:xfrm>
            <a:off x="3810000" y="4343400"/>
            <a:ext cx="7620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PAR</a:t>
            </a:r>
            <a:endParaRPr/>
          </a:p>
        </p:txBody>
      </p:sp>
      <p:sp>
        <p:nvSpPr>
          <p:cNvPr id="461" name="Google Shape;461;p33"/>
          <p:cNvSpPr txBox="1"/>
          <p:nvPr/>
        </p:nvSpPr>
        <p:spPr>
          <a:xfrm rot="-5400000">
            <a:off x="31750" y="4540250"/>
            <a:ext cx="790575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34"/>
          <p:cNvSpPr txBox="1"/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</a:t>
            </a:r>
            <a:endParaRPr/>
          </a:p>
        </p:txBody>
      </p:sp>
      <p:sp>
        <p:nvSpPr>
          <p:cNvPr id="467" name="Google Shape;467;p34"/>
          <p:cNvSpPr txBox="1"/>
          <p:nvPr/>
        </p:nvSpPr>
        <p:spPr>
          <a:xfrm>
            <a:off x="609600" y="1600200"/>
            <a:ext cx="7543800" cy="1004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PAF=                         P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 x (RR-1)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 (RR-1) +  1</a:t>
            </a:r>
            <a:endParaRPr/>
          </a:p>
        </p:txBody>
      </p:sp>
      <p:sp>
        <p:nvSpPr>
          <p:cNvPr id="468" name="Google Shape;468;p34"/>
          <p:cNvSpPr txBox="1"/>
          <p:nvPr/>
        </p:nvSpPr>
        <p:spPr>
          <a:xfrm>
            <a:off x="228600" y="3048000"/>
            <a:ext cx="79248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PAF- depends on RR and the proportion of exposed persons in the population</a:t>
            </a:r>
            <a:endParaRPr/>
          </a:p>
        </p:txBody>
      </p:sp>
      <p:sp>
        <p:nvSpPr>
          <p:cNvPr id="469" name="Google Shape;469;p34"/>
          <p:cNvSpPr txBox="1"/>
          <p:nvPr/>
        </p:nvSpPr>
        <p:spPr>
          <a:xfrm>
            <a:off x="609600" y="4419600"/>
            <a:ext cx="6096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EAF- depends on RR only!!!</a:t>
            </a:r>
            <a:endParaRPr/>
          </a:p>
        </p:txBody>
      </p:sp>
      <p:cxnSp>
        <p:nvCxnSpPr>
          <p:cNvPr id="470" name="Google Shape;470;p34"/>
          <p:cNvCxnSpPr/>
          <p:nvPr/>
        </p:nvCxnSpPr>
        <p:spPr>
          <a:xfrm>
            <a:off x="1600200" y="2057400"/>
            <a:ext cx="4800600" cy="0"/>
          </a:xfrm>
          <a:prstGeom prst="straightConnector1">
            <a:avLst/>
          </a:prstGeom>
          <a:noFill/>
          <a:ln cap="flat" cmpd="sng" w="38100">
            <a:solidFill>
              <a:srgbClr val="FFFF00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35"/>
          <p:cNvSpPr txBox="1"/>
          <p:nvPr>
            <p:ph type="title"/>
          </p:nvPr>
        </p:nvSpPr>
        <p:spPr>
          <a:xfrm>
            <a:off x="533400" y="-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PAF- example</a:t>
            </a:r>
            <a:endParaRPr/>
          </a:p>
        </p:txBody>
      </p:sp>
      <p:sp>
        <p:nvSpPr>
          <p:cNvPr id="476" name="Google Shape;476;p35"/>
          <p:cNvSpPr txBox="1"/>
          <p:nvPr/>
        </p:nvSpPr>
        <p:spPr>
          <a:xfrm>
            <a:off x="5791200" y="2743200"/>
            <a:ext cx="21336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2816</a:t>
            </a:r>
            <a:endParaRPr/>
          </a:p>
        </p:txBody>
      </p:sp>
      <p:sp>
        <p:nvSpPr>
          <p:cNvPr id="477" name="Google Shape;477;p35"/>
          <p:cNvSpPr txBox="1"/>
          <p:nvPr/>
        </p:nvSpPr>
        <p:spPr>
          <a:xfrm>
            <a:off x="3657600" y="2667000"/>
            <a:ext cx="2133600" cy="10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133</a:t>
            </a:r>
            <a:endParaRPr/>
          </a:p>
        </p:txBody>
      </p:sp>
      <p:sp>
        <p:nvSpPr>
          <p:cNvPr id="478" name="Google Shape;478;p35"/>
          <p:cNvSpPr txBox="1"/>
          <p:nvPr/>
        </p:nvSpPr>
        <p:spPr>
          <a:xfrm>
            <a:off x="0" y="35052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 = 1.6</a:t>
            </a:r>
            <a:endParaRPr/>
          </a:p>
        </p:txBody>
      </p:sp>
      <p:grpSp>
        <p:nvGrpSpPr>
          <p:cNvPr id="479" name="Google Shape;479;p35"/>
          <p:cNvGrpSpPr/>
          <p:nvPr/>
        </p:nvGrpSpPr>
        <p:grpSpPr>
          <a:xfrm>
            <a:off x="762000" y="838200"/>
            <a:ext cx="7162800" cy="2759075"/>
            <a:chOff x="480" y="528"/>
            <a:chExt cx="4512" cy="1738"/>
          </a:xfrm>
        </p:grpSpPr>
        <p:sp>
          <p:nvSpPr>
            <p:cNvPr id="480" name="Google Shape;480;p35"/>
            <p:cNvSpPr txBox="1"/>
            <p:nvPr/>
          </p:nvSpPr>
          <p:spPr>
            <a:xfrm>
              <a:off x="3648" y="1344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304</a:t>
              </a:r>
              <a:endParaRPr/>
            </a:p>
          </p:txBody>
        </p:sp>
        <p:sp>
          <p:nvSpPr>
            <p:cNvPr id="481" name="Google Shape;481;p35"/>
            <p:cNvSpPr txBox="1"/>
            <p:nvPr/>
          </p:nvSpPr>
          <p:spPr>
            <a:xfrm>
              <a:off x="2352" y="139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23</a:t>
              </a:r>
              <a:endParaRPr/>
            </a:p>
          </p:txBody>
        </p:sp>
        <p:cxnSp>
          <p:nvCxnSpPr>
            <p:cNvPr id="482" name="Google Shape;482;p35"/>
            <p:cNvCxnSpPr/>
            <p:nvPr/>
          </p:nvCxnSpPr>
          <p:spPr>
            <a:xfrm>
              <a:off x="2304" y="1344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3" name="Google Shape;483;p35"/>
            <p:cNvCxnSpPr/>
            <p:nvPr/>
          </p:nvCxnSpPr>
          <p:spPr>
            <a:xfrm>
              <a:off x="2304" y="1680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4" name="Google Shape;484;p35"/>
            <p:cNvCxnSpPr/>
            <p:nvPr/>
          </p:nvCxnSpPr>
          <p:spPr>
            <a:xfrm>
              <a:off x="2304" y="1968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5" name="Google Shape;485;p35"/>
            <p:cNvCxnSpPr/>
            <p:nvPr/>
          </p:nvCxnSpPr>
          <p:spPr>
            <a:xfrm>
              <a:off x="2304" y="1344"/>
              <a:ext cx="0" cy="624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6" name="Google Shape;486;p35"/>
            <p:cNvCxnSpPr/>
            <p:nvPr/>
          </p:nvCxnSpPr>
          <p:spPr>
            <a:xfrm>
              <a:off x="3648" y="1344"/>
              <a:ext cx="0" cy="624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487" name="Google Shape;487;p35"/>
            <p:cNvCxnSpPr/>
            <p:nvPr/>
          </p:nvCxnSpPr>
          <p:spPr>
            <a:xfrm>
              <a:off x="4992" y="1344"/>
              <a:ext cx="0" cy="624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488" name="Google Shape;488;p35"/>
            <p:cNvSpPr txBox="1"/>
            <p:nvPr/>
          </p:nvSpPr>
          <p:spPr>
            <a:xfrm>
              <a:off x="2256" y="528"/>
              <a:ext cx="273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Myocardial infarction</a:t>
              </a:r>
              <a:endParaRPr/>
            </a:p>
          </p:txBody>
        </p:sp>
        <p:sp>
          <p:nvSpPr>
            <p:cNvPr id="489" name="Google Shape;489;p35"/>
            <p:cNvSpPr txBox="1"/>
            <p:nvPr/>
          </p:nvSpPr>
          <p:spPr>
            <a:xfrm>
              <a:off x="480" y="1488"/>
              <a:ext cx="1152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OC users</a:t>
              </a:r>
              <a:endParaRPr/>
            </a:p>
          </p:txBody>
        </p:sp>
        <p:sp>
          <p:nvSpPr>
            <p:cNvPr id="490" name="Google Shape;490;p35"/>
            <p:cNvSpPr txBox="1"/>
            <p:nvPr/>
          </p:nvSpPr>
          <p:spPr>
            <a:xfrm>
              <a:off x="1680" y="1344"/>
              <a:ext cx="480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491" name="Google Shape;491;p35"/>
            <p:cNvSpPr txBox="1"/>
            <p:nvPr/>
          </p:nvSpPr>
          <p:spPr>
            <a:xfrm>
              <a:off x="1728" y="1680"/>
              <a:ext cx="480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492" name="Google Shape;492;p35"/>
            <p:cNvSpPr txBox="1"/>
            <p:nvPr/>
          </p:nvSpPr>
          <p:spPr>
            <a:xfrm>
              <a:off x="2592" y="912"/>
              <a:ext cx="576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493" name="Google Shape;493;p35"/>
            <p:cNvSpPr txBox="1"/>
            <p:nvPr/>
          </p:nvSpPr>
          <p:spPr>
            <a:xfrm>
              <a:off x="3984" y="912"/>
              <a:ext cx="6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494" name="Google Shape;494;p35"/>
            <p:cNvSpPr txBox="1"/>
            <p:nvPr/>
          </p:nvSpPr>
          <p:spPr>
            <a:xfrm>
              <a:off x="2544" y="2016"/>
              <a:ext cx="912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156</a:t>
              </a:r>
              <a:endParaRPr/>
            </a:p>
          </p:txBody>
        </p:sp>
        <p:sp>
          <p:nvSpPr>
            <p:cNvPr id="495" name="Google Shape;495;p35"/>
            <p:cNvSpPr txBox="1"/>
            <p:nvPr/>
          </p:nvSpPr>
          <p:spPr>
            <a:xfrm>
              <a:off x="4176" y="2016"/>
              <a:ext cx="472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3120</a:t>
              </a:r>
              <a:endParaRPr/>
            </a:p>
          </p:txBody>
        </p:sp>
      </p:grpSp>
      <p:sp>
        <p:nvSpPr>
          <p:cNvPr id="496" name="Google Shape;496;p35"/>
          <p:cNvSpPr txBox="1"/>
          <p:nvPr/>
        </p:nvSpPr>
        <p:spPr>
          <a:xfrm>
            <a:off x="0" y="4572000"/>
            <a:ext cx="83058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Prevelance of OC use in the population- prevalence in the controls</a:t>
            </a:r>
            <a:endParaRPr/>
          </a:p>
        </p:txBody>
      </p:sp>
      <p:sp>
        <p:nvSpPr>
          <p:cNvPr id="497" name="Google Shape;497;p35"/>
          <p:cNvSpPr txBox="1"/>
          <p:nvPr/>
        </p:nvSpPr>
        <p:spPr>
          <a:xfrm>
            <a:off x="0" y="40386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PAF??</a:t>
            </a:r>
            <a:endParaRPr/>
          </a:p>
        </p:txBody>
      </p:sp>
      <p:sp>
        <p:nvSpPr>
          <p:cNvPr id="498" name="Google Shape;498;p35"/>
          <p:cNvSpPr txBox="1"/>
          <p:nvPr/>
        </p:nvSpPr>
        <p:spPr>
          <a:xfrm>
            <a:off x="0" y="4953000"/>
            <a:ext cx="8458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</a:t>
            </a:r>
            <a:r>
              <a:rPr b="1" baseline="-25000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= 304/3120=0.0974</a:t>
            </a:r>
            <a:endParaRPr/>
          </a:p>
        </p:txBody>
      </p:sp>
      <p:sp>
        <p:nvSpPr>
          <p:cNvPr id="499" name="Google Shape;499;p35"/>
          <p:cNvSpPr txBox="1"/>
          <p:nvPr/>
        </p:nvSpPr>
        <p:spPr>
          <a:xfrm>
            <a:off x="212725" y="4608512"/>
            <a:ext cx="184150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5"/>
          <p:cNvSpPr txBox="1"/>
          <p:nvPr/>
        </p:nvSpPr>
        <p:spPr>
          <a:xfrm>
            <a:off x="365125" y="5649912"/>
            <a:ext cx="5741987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PAF= 0.0974  x (1.6-1) /0.0974x (1.6-1)+1= 5.5%</a:t>
            </a:r>
            <a:endParaRPr/>
          </a:p>
        </p:txBody>
      </p:sp>
      <p:sp>
        <p:nvSpPr>
          <p:cNvPr id="501" name="Google Shape;501;p35"/>
          <p:cNvSpPr txBox="1"/>
          <p:nvPr/>
        </p:nvSpPr>
        <p:spPr>
          <a:xfrm>
            <a:off x="293687" y="6156325"/>
            <a:ext cx="8850312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If OC causes MI , 5.5% of MI in the study population could be prevented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if OC use was discontinued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Measures of association</a:t>
            </a:r>
            <a:endParaRPr/>
          </a:p>
        </p:txBody>
      </p:sp>
      <p:sp>
        <p:nvSpPr>
          <p:cNvPr id="507" name="Google Shape;507;p36"/>
          <p:cNvSpPr txBox="1"/>
          <p:nvPr/>
        </p:nvSpPr>
        <p:spPr>
          <a:xfrm>
            <a:off x="381000" y="2438400"/>
            <a:ext cx="8077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RR- relative risk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 R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/R</a:t>
            </a:r>
            <a:r>
              <a:rPr b="1" baseline="-25000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–measures the strength of association between exposure and disease</a:t>
            </a:r>
            <a:endParaRPr/>
          </a:p>
        </p:txBody>
      </p:sp>
      <p:sp>
        <p:nvSpPr>
          <p:cNvPr id="508" name="Google Shape;508;p36"/>
          <p:cNvSpPr txBox="1"/>
          <p:nvPr/>
        </p:nvSpPr>
        <p:spPr>
          <a:xfrm>
            <a:off x="457200" y="3429000"/>
            <a:ext cx="8382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In case- control studies- OR~RR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= odds of exposure among cases/ odds of exposure among controls </a:t>
            </a:r>
            <a:endParaRPr/>
          </a:p>
        </p:txBody>
      </p:sp>
      <p:sp>
        <p:nvSpPr>
          <p:cNvPr id="509" name="Google Shape;509;p36"/>
          <p:cNvSpPr txBox="1"/>
          <p:nvPr/>
        </p:nvSpPr>
        <p:spPr>
          <a:xfrm>
            <a:off x="381000" y="1600200"/>
            <a:ext cx="655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Relative effects- strength of association</a:t>
            </a:r>
            <a:endParaRPr/>
          </a:p>
        </p:txBody>
      </p:sp>
      <p:sp>
        <p:nvSpPr>
          <p:cNvPr id="510" name="Google Shape;510;p36"/>
          <p:cNvSpPr txBox="1"/>
          <p:nvPr/>
        </p:nvSpPr>
        <p:spPr>
          <a:xfrm>
            <a:off x="304800" y="4422775"/>
            <a:ext cx="8177212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Absolute effects- assuming a cause- effect relationship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sng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 how much of the risk is attributable to exposure</a:t>
            </a:r>
            <a:endParaRPr/>
          </a:p>
        </p:txBody>
      </p:sp>
      <p:sp>
        <p:nvSpPr>
          <p:cNvPr id="511" name="Google Shape;511;p36"/>
          <p:cNvSpPr txBox="1"/>
          <p:nvPr/>
        </p:nvSpPr>
        <p:spPr>
          <a:xfrm>
            <a:off x="381000" y="54864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AR-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in exposed that is attributed to the exposure</a:t>
            </a:r>
            <a:endParaRPr/>
          </a:p>
        </p:txBody>
      </p:sp>
      <p:sp>
        <p:nvSpPr>
          <p:cNvPr id="512" name="Google Shape;512;p36"/>
          <p:cNvSpPr txBox="1"/>
          <p:nvPr/>
        </p:nvSpPr>
        <p:spPr>
          <a:xfrm>
            <a:off x="441325" y="6059487"/>
            <a:ext cx="7896225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PAR-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Risk in the the whole population ( exposed and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nonexposed) that is due to the exposure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Absolute and relative effects</a:t>
            </a:r>
            <a:endParaRPr/>
          </a:p>
        </p:txBody>
      </p:sp>
      <p:sp>
        <p:nvSpPr>
          <p:cNvPr id="110" name="Google Shape;110;p16"/>
          <p:cNvSpPr txBox="1"/>
          <p:nvPr/>
        </p:nvSpPr>
        <p:spPr>
          <a:xfrm>
            <a:off x="533400" y="1828800"/>
            <a:ext cx="7620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2 most commonly compared measures are the risk and IR</a:t>
            </a:r>
            <a:endParaRPr/>
          </a:p>
        </p:txBody>
      </p:sp>
      <p:sp>
        <p:nvSpPr>
          <p:cNvPr id="111" name="Google Shape;111;p16"/>
          <p:cNvSpPr txBox="1"/>
          <p:nvPr/>
        </p:nvSpPr>
        <p:spPr>
          <a:xfrm>
            <a:off x="304800" y="2819400"/>
            <a:ext cx="8686800" cy="830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1.  Absolute effect-Risk difference or Incidence rate difference.</a:t>
            </a:r>
            <a:endParaRPr/>
          </a:p>
        </p:txBody>
      </p:sp>
      <p:sp>
        <p:nvSpPr>
          <p:cNvPr id="112" name="Google Shape;112;p16"/>
          <p:cNvSpPr txBox="1"/>
          <p:nvPr/>
        </p:nvSpPr>
        <p:spPr>
          <a:xfrm>
            <a:off x="304800" y="4191000"/>
            <a:ext cx="8305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2. Relative effect- relative risk</a:t>
            </a:r>
            <a:endParaRPr/>
          </a:p>
        </p:txBody>
      </p:sp>
      <p:sp>
        <p:nvSpPr>
          <p:cNvPr id="113" name="Google Shape;113;p16"/>
          <p:cNvSpPr txBox="1"/>
          <p:nvPr/>
        </p:nvSpPr>
        <p:spPr>
          <a:xfrm>
            <a:off x="3124200" y="3581400"/>
            <a:ext cx="1666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RD= R</a:t>
            </a:r>
            <a:r>
              <a:rPr b="0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-R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  <p:sp>
        <p:nvSpPr>
          <p:cNvPr id="114" name="Google Shape;114;p16"/>
          <p:cNvSpPr txBox="1"/>
          <p:nvPr/>
        </p:nvSpPr>
        <p:spPr>
          <a:xfrm>
            <a:off x="2209800" y="502920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RR= RD/R</a:t>
            </a:r>
            <a:r>
              <a:rPr b="1" baseline="-25000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Relative risk</a:t>
            </a:r>
            <a:endParaRPr/>
          </a:p>
        </p:txBody>
      </p:sp>
      <p:sp>
        <p:nvSpPr>
          <p:cNvPr id="120" name="Google Shape;120;p17"/>
          <p:cNvSpPr txBox="1"/>
          <p:nvPr/>
        </p:nvSpPr>
        <p:spPr>
          <a:xfrm>
            <a:off x="533400" y="1905000"/>
            <a:ext cx="838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Relative effect= risk difference/ risk in unexposed</a:t>
            </a:r>
            <a:endParaRPr/>
          </a:p>
        </p:txBody>
      </p:sp>
      <p:sp>
        <p:nvSpPr>
          <p:cNvPr id="121" name="Google Shape;121;p17"/>
          <p:cNvSpPr txBox="1"/>
          <p:nvPr/>
        </p:nvSpPr>
        <p:spPr>
          <a:xfrm>
            <a:off x="609600" y="4495800"/>
            <a:ext cx="8077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much more likely one group is to develop a disease than another!!!</a:t>
            </a:r>
            <a:endParaRPr/>
          </a:p>
        </p:txBody>
      </p:sp>
      <p:grpSp>
        <p:nvGrpSpPr>
          <p:cNvPr id="122" name="Google Shape;122;p17"/>
          <p:cNvGrpSpPr/>
          <p:nvPr/>
        </p:nvGrpSpPr>
        <p:grpSpPr>
          <a:xfrm>
            <a:off x="838200" y="2590800"/>
            <a:ext cx="7845425" cy="1143000"/>
            <a:chOff x="528" y="1632"/>
            <a:chExt cx="4942" cy="720"/>
          </a:xfrm>
        </p:grpSpPr>
        <p:sp>
          <p:nvSpPr>
            <p:cNvPr id="123" name="Google Shape;123;p17"/>
            <p:cNvSpPr txBox="1"/>
            <p:nvPr/>
          </p:nvSpPr>
          <p:spPr>
            <a:xfrm>
              <a:off x="528" y="1680"/>
              <a:ext cx="86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RD</a:t>
              </a:r>
              <a:endParaRPr/>
            </a:p>
          </p:txBody>
        </p:sp>
        <p:cxnSp>
          <p:nvCxnSpPr>
            <p:cNvPr id="124" name="Google Shape;124;p17"/>
            <p:cNvCxnSpPr/>
            <p:nvPr/>
          </p:nvCxnSpPr>
          <p:spPr>
            <a:xfrm>
              <a:off x="528" y="1968"/>
              <a:ext cx="480" cy="0"/>
            </a:xfrm>
            <a:prstGeom prst="straightConnector1">
              <a:avLst/>
            </a:prstGeom>
            <a:noFill/>
            <a:ln cap="flat" cmpd="sng" w="5715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25" name="Google Shape;125;p17"/>
            <p:cNvSpPr txBox="1"/>
            <p:nvPr/>
          </p:nvSpPr>
          <p:spPr>
            <a:xfrm>
              <a:off x="576" y="2016"/>
              <a:ext cx="52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r>
                <a:rPr b="0" i="0" lang="en-US" sz="24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/>
            </a:p>
          </p:txBody>
        </p:sp>
        <p:sp>
          <p:nvSpPr>
            <p:cNvPr id="126" name="Google Shape;126;p17"/>
            <p:cNvSpPr txBox="1"/>
            <p:nvPr/>
          </p:nvSpPr>
          <p:spPr>
            <a:xfrm>
              <a:off x="1152" y="1632"/>
              <a:ext cx="153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         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-R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cxnSp>
          <p:nvCxnSpPr>
            <p:cNvPr id="127" name="Google Shape;127;p17"/>
            <p:cNvCxnSpPr/>
            <p:nvPr/>
          </p:nvCxnSpPr>
          <p:spPr>
            <a:xfrm>
              <a:off x="1632" y="1968"/>
              <a:ext cx="672" cy="0"/>
            </a:xfrm>
            <a:prstGeom prst="straightConnector1">
              <a:avLst/>
            </a:prstGeom>
            <a:noFill/>
            <a:ln cap="flat" cmpd="sng" w="5715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28" name="Google Shape;128;p17"/>
            <p:cNvSpPr txBox="1"/>
            <p:nvPr/>
          </p:nvSpPr>
          <p:spPr>
            <a:xfrm>
              <a:off x="1776" y="2064"/>
              <a:ext cx="43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sp>
          <p:nvSpPr>
            <p:cNvPr id="129" name="Google Shape;129;p17"/>
            <p:cNvSpPr txBox="1"/>
            <p:nvPr/>
          </p:nvSpPr>
          <p:spPr>
            <a:xfrm>
              <a:off x="2880" y="1634"/>
              <a:ext cx="32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e</a:t>
              </a:r>
              <a:endParaRPr/>
            </a:p>
          </p:txBody>
        </p:sp>
        <p:cxnSp>
          <p:nvCxnSpPr>
            <p:cNvPr id="130" name="Google Shape;130;p17"/>
            <p:cNvCxnSpPr/>
            <p:nvPr/>
          </p:nvCxnSpPr>
          <p:spPr>
            <a:xfrm>
              <a:off x="2832" y="1920"/>
              <a:ext cx="480" cy="0"/>
            </a:xfrm>
            <a:prstGeom prst="straightConnector1">
              <a:avLst/>
            </a:prstGeom>
            <a:noFill/>
            <a:ln cap="flat" cmpd="sng" w="5715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31" name="Google Shape;131;p17"/>
            <p:cNvSpPr txBox="1"/>
            <p:nvPr/>
          </p:nvSpPr>
          <p:spPr>
            <a:xfrm>
              <a:off x="2928" y="1970"/>
              <a:ext cx="33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sp>
          <p:nvSpPr>
            <p:cNvPr id="132" name="Google Shape;132;p17"/>
            <p:cNvSpPr txBox="1"/>
            <p:nvPr/>
          </p:nvSpPr>
          <p:spPr>
            <a:xfrm>
              <a:off x="3360" y="1728"/>
              <a:ext cx="1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-</a:t>
              </a:r>
              <a:endParaRPr/>
            </a:p>
          </p:txBody>
        </p:sp>
        <p:sp>
          <p:nvSpPr>
            <p:cNvPr id="133" name="Google Shape;133;p17"/>
            <p:cNvSpPr txBox="1"/>
            <p:nvPr/>
          </p:nvSpPr>
          <p:spPr>
            <a:xfrm>
              <a:off x="3552" y="1632"/>
              <a:ext cx="72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cxnSp>
          <p:nvCxnSpPr>
            <p:cNvPr id="134" name="Google Shape;134;p17"/>
            <p:cNvCxnSpPr/>
            <p:nvPr/>
          </p:nvCxnSpPr>
          <p:spPr>
            <a:xfrm>
              <a:off x="3600" y="1920"/>
              <a:ext cx="384" cy="0"/>
            </a:xfrm>
            <a:prstGeom prst="straightConnector1">
              <a:avLst/>
            </a:prstGeom>
            <a:noFill/>
            <a:ln cap="flat" cmpd="sng" w="57150">
              <a:solidFill>
                <a:srgbClr val="FFFF00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35" name="Google Shape;135;p17"/>
            <p:cNvSpPr txBox="1"/>
            <p:nvPr/>
          </p:nvSpPr>
          <p:spPr>
            <a:xfrm>
              <a:off x="3600" y="1922"/>
              <a:ext cx="333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R</a:t>
              </a:r>
              <a:r>
                <a:rPr b="1" baseline="-25000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o</a:t>
              </a:r>
              <a:endParaRPr/>
            </a:p>
          </p:txBody>
        </p:sp>
        <p:sp>
          <p:nvSpPr>
            <p:cNvPr id="136" name="Google Shape;136;p17"/>
            <p:cNvSpPr txBox="1"/>
            <p:nvPr/>
          </p:nvSpPr>
          <p:spPr>
            <a:xfrm>
              <a:off x="1104" y="1872"/>
              <a:ext cx="38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=</a:t>
              </a:r>
              <a:endParaRPr/>
            </a:p>
          </p:txBody>
        </p:sp>
        <p:sp>
          <p:nvSpPr>
            <p:cNvPr id="137" name="Google Shape;137;p17"/>
            <p:cNvSpPr txBox="1"/>
            <p:nvPr/>
          </p:nvSpPr>
          <p:spPr>
            <a:xfrm>
              <a:off x="2352" y="1728"/>
              <a:ext cx="38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=</a:t>
              </a:r>
              <a:endParaRPr/>
            </a:p>
          </p:txBody>
        </p:sp>
        <p:sp>
          <p:nvSpPr>
            <p:cNvPr id="138" name="Google Shape;138;p17"/>
            <p:cNvSpPr txBox="1"/>
            <p:nvPr/>
          </p:nvSpPr>
          <p:spPr>
            <a:xfrm>
              <a:off x="4032" y="1730"/>
              <a:ext cx="143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00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rgbClr val="FFFF00"/>
                  </a:solidFill>
                  <a:latin typeface="Arial"/>
                  <a:ea typeface="Arial"/>
                  <a:cs typeface="Arial"/>
                  <a:sym typeface="Arial"/>
                </a:rPr>
                <a:t>  = RR - 1  ~RR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8"/>
          <p:cNvSpPr txBox="1"/>
          <p:nvPr>
            <p:ph type="title"/>
          </p:nvPr>
        </p:nvSpPr>
        <p:spPr>
          <a:xfrm>
            <a:off x="3810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Relative risk 2x2 table</a:t>
            </a:r>
            <a:endParaRPr/>
          </a:p>
        </p:txBody>
      </p:sp>
      <p:grpSp>
        <p:nvGrpSpPr>
          <p:cNvPr id="144" name="Google Shape;144;p18"/>
          <p:cNvGrpSpPr/>
          <p:nvPr/>
        </p:nvGrpSpPr>
        <p:grpSpPr>
          <a:xfrm>
            <a:off x="457200" y="1219200"/>
            <a:ext cx="7467600" cy="3124200"/>
            <a:chOff x="288" y="768"/>
            <a:chExt cx="4704" cy="1968"/>
          </a:xfrm>
        </p:grpSpPr>
        <p:sp>
          <p:nvSpPr>
            <p:cNvPr id="145" name="Google Shape;145;p18"/>
            <p:cNvSpPr txBox="1"/>
            <p:nvPr/>
          </p:nvSpPr>
          <p:spPr>
            <a:xfrm>
              <a:off x="3648" y="2072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/>
            </a:p>
          </p:txBody>
        </p:sp>
        <p:sp>
          <p:nvSpPr>
            <p:cNvPr id="146" name="Google Shape;146;p18"/>
            <p:cNvSpPr txBox="1"/>
            <p:nvPr/>
          </p:nvSpPr>
          <p:spPr>
            <a:xfrm>
              <a:off x="2304" y="2072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/>
            </a:p>
          </p:txBody>
        </p:sp>
        <p:sp>
          <p:nvSpPr>
            <p:cNvPr id="147" name="Google Shape;147;p18"/>
            <p:cNvSpPr txBox="1"/>
            <p:nvPr/>
          </p:nvSpPr>
          <p:spPr>
            <a:xfrm>
              <a:off x="3648" y="1488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/>
            </a:p>
          </p:txBody>
        </p:sp>
        <p:sp>
          <p:nvSpPr>
            <p:cNvPr id="148" name="Google Shape;148;p18"/>
            <p:cNvSpPr txBox="1"/>
            <p:nvPr/>
          </p:nvSpPr>
          <p:spPr>
            <a:xfrm>
              <a:off x="2304" y="1488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  <p:cxnSp>
          <p:nvCxnSpPr>
            <p:cNvPr id="149" name="Google Shape;149;p18"/>
            <p:cNvCxnSpPr/>
            <p:nvPr/>
          </p:nvCxnSpPr>
          <p:spPr>
            <a:xfrm>
              <a:off x="2304" y="1488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0" name="Google Shape;150;p18"/>
            <p:cNvCxnSpPr/>
            <p:nvPr/>
          </p:nvCxnSpPr>
          <p:spPr>
            <a:xfrm>
              <a:off x="2304" y="2072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1" name="Google Shape;151;p18"/>
            <p:cNvCxnSpPr/>
            <p:nvPr/>
          </p:nvCxnSpPr>
          <p:spPr>
            <a:xfrm>
              <a:off x="2304" y="2736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2" name="Google Shape;152;p18"/>
            <p:cNvCxnSpPr/>
            <p:nvPr/>
          </p:nvCxnSpPr>
          <p:spPr>
            <a:xfrm>
              <a:off x="2304" y="1488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3" name="Google Shape;153;p18"/>
            <p:cNvCxnSpPr/>
            <p:nvPr/>
          </p:nvCxnSpPr>
          <p:spPr>
            <a:xfrm>
              <a:off x="3648" y="1488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54" name="Google Shape;154;p18"/>
            <p:cNvCxnSpPr/>
            <p:nvPr/>
          </p:nvCxnSpPr>
          <p:spPr>
            <a:xfrm>
              <a:off x="4992" y="1488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55" name="Google Shape;155;p18"/>
            <p:cNvSpPr txBox="1"/>
            <p:nvPr/>
          </p:nvSpPr>
          <p:spPr>
            <a:xfrm>
              <a:off x="2880" y="768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Disease</a:t>
              </a:r>
              <a:endParaRPr/>
            </a:p>
          </p:txBody>
        </p:sp>
        <p:sp>
          <p:nvSpPr>
            <p:cNvPr id="156" name="Google Shape;156;p18"/>
            <p:cNvSpPr txBox="1"/>
            <p:nvPr/>
          </p:nvSpPr>
          <p:spPr>
            <a:xfrm>
              <a:off x="288" y="1872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exposure</a:t>
              </a:r>
              <a:endParaRPr/>
            </a:p>
          </p:txBody>
        </p:sp>
        <p:sp>
          <p:nvSpPr>
            <p:cNvPr id="157" name="Google Shape;157;p18"/>
            <p:cNvSpPr txBox="1"/>
            <p:nvPr/>
          </p:nvSpPr>
          <p:spPr>
            <a:xfrm>
              <a:off x="1632" y="1632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158" name="Google Shape;158;p18"/>
            <p:cNvSpPr txBox="1"/>
            <p:nvPr/>
          </p:nvSpPr>
          <p:spPr>
            <a:xfrm>
              <a:off x="1584" y="2304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159" name="Google Shape;159;p18"/>
            <p:cNvSpPr txBox="1"/>
            <p:nvPr/>
          </p:nvSpPr>
          <p:spPr>
            <a:xfrm>
              <a:off x="2592" y="1056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160" name="Google Shape;160;p18"/>
            <p:cNvSpPr txBox="1"/>
            <p:nvPr/>
          </p:nvSpPr>
          <p:spPr>
            <a:xfrm>
              <a:off x="3984" y="1056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</p:grpSp>
      <p:grpSp>
        <p:nvGrpSpPr>
          <p:cNvPr id="161" name="Google Shape;161;p18"/>
          <p:cNvGrpSpPr/>
          <p:nvPr/>
        </p:nvGrpSpPr>
        <p:grpSpPr>
          <a:xfrm>
            <a:off x="381000" y="4724400"/>
            <a:ext cx="8153400" cy="914400"/>
            <a:chOff x="240" y="2976"/>
            <a:chExt cx="5136" cy="576"/>
          </a:xfrm>
        </p:grpSpPr>
        <p:sp>
          <p:nvSpPr>
            <p:cNvPr id="162" name="Google Shape;162;p18"/>
            <p:cNvSpPr txBox="1"/>
            <p:nvPr/>
          </p:nvSpPr>
          <p:spPr>
            <a:xfrm>
              <a:off x="240" y="2976"/>
              <a:ext cx="513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Risk in exposed / risk in non exposed = a / (a+b) </a:t>
              </a:r>
              <a:endParaRPr/>
            </a:p>
          </p:txBody>
        </p:sp>
        <p:cxnSp>
          <p:nvCxnSpPr>
            <p:cNvPr id="163" name="Google Shape;163;p18"/>
            <p:cNvCxnSpPr/>
            <p:nvPr/>
          </p:nvCxnSpPr>
          <p:spPr>
            <a:xfrm>
              <a:off x="3888" y="3264"/>
              <a:ext cx="720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64" name="Google Shape;164;p18"/>
            <p:cNvSpPr txBox="1"/>
            <p:nvPr/>
          </p:nvSpPr>
          <p:spPr>
            <a:xfrm>
              <a:off x="3840" y="3264"/>
              <a:ext cx="9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 / (c+d)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Relative risk-example</a:t>
            </a:r>
            <a:endParaRPr/>
          </a:p>
        </p:txBody>
      </p:sp>
      <p:sp>
        <p:nvSpPr>
          <p:cNvPr id="170" name="Google Shape;170;p19"/>
          <p:cNvSpPr txBox="1"/>
          <p:nvPr/>
        </p:nvSpPr>
        <p:spPr>
          <a:xfrm>
            <a:off x="228600" y="48006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RR= 27/482   / 77/1908 = 1.4       40% increase in risk!!!</a:t>
            </a:r>
            <a:endParaRPr/>
          </a:p>
        </p:txBody>
      </p:sp>
      <p:grpSp>
        <p:nvGrpSpPr>
          <p:cNvPr id="171" name="Google Shape;171;p19"/>
          <p:cNvGrpSpPr/>
          <p:nvPr/>
        </p:nvGrpSpPr>
        <p:grpSpPr>
          <a:xfrm>
            <a:off x="457200" y="1143000"/>
            <a:ext cx="7543800" cy="3276600"/>
            <a:chOff x="288" y="720"/>
            <a:chExt cx="4752" cy="2064"/>
          </a:xfrm>
        </p:grpSpPr>
        <p:sp>
          <p:nvSpPr>
            <p:cNvPr id="172" name="Google Shape;172;p19"/>
            <p:cNvSpPr txBox="1"/>
            <p:nvPr/>
          </p:nvSpPr>
          <p:spPr>
            <a:xfrm>
              <a:off x="3648" y="2072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1831</a:t>
              </a:r>
              <a:endParaRPr/>
            </a:p>
          </p:txBody>
        </p:sp>
        <p:sp>
          <p:nvSpPr>
            <p:cNvPr id="173" name="Google Shape;173;p19"/>
            <p:cNvSpPr txBox="1"/>
            <p:nvPr/>
          </p:nvSpPr>
          <p:spPr>
            <a:xfrm>
              <a:off x="2304" y="2064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77</a:t>
              </a:r>
              <a:endParaRPr/>
            </a:p>
          </p:txBody>
        </p:sp>
        <p:sp>
          <p:nvSpPr>
            <p:cNvPr id="174" name="Google Shape;174;p19"/>
            <p:cNvSpPr txBox="1"/>
            <p:nvPr/>
          </p:nvSpPr>
          <p:spPr>
            <a:xfrm>
              <a:off x="3648" y="1488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455</a:t>
              </a:r>
              <a:endParaRPr/>
            </a:p>
          </p:txBody>
        </p:sp>
        <p:sp>
          <p:nvSpPr>
            <p:cNvPr id="175" name="Google Shape;175;p19"/>
            <p:cNvSpPr txBox="1"/>
            <p:nvPr/>
          </p:nvSpPr>
          <p:spPr>
            <a:xfrm>
              <a:off x="2304" y="1488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27</a:t>
              </a:r>
              <a:endParaRPr/>
            </a:p>
          </p:txBody>
        </p:sp>
        <p:cxnSp>
          <p:nvCxnSpPr>
            <p:cNvPr id="176" name="Google Shape;176;p19"/>
            <p:cNvCxnSpPr/>
            <p:nvPr/>
          </p:nvCxnSpPr>
          <p:spPr>
            <a:xfrm>
              <a:off x="2304" y="1488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7" name="Google Shape;177;p19"/>
            <p:cNvCxnSpPr/>
            <p:nvPr/>
          </p:nvCxnSpPr>
          <p:spPr>
            <a:xfrm>
              <a:off x="2304" y="2072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8" name="Google Shape;178;p19"/>
            <p:cNvCxnSpPr/>
            <p:nvPr/>
          </p:nvCxnSpPr>
          <p:spPr>
            <a:xfrm>
              <a:off x="2352" y="2448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79" name="Google Shape;179;p19"/>
            <p:cNvCxnSpPr/>
            <p:nvPr/>
          </p:nvCxnSpPr>
          <p:spPr>
            <a:xfrm>
              <a:off x="2304" y="1488"/>
              <a:ext cx="0" cy="100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80" name="Google Shape;180;p19"/>
            <p:cNvCxnSpPr/>
            <p:nvPr/>
          </p:nvCxnSpPr>
          <p:spPr>
            <a:xfrm>
              <a:off x="3648" y="1488"/>
              <a:ext cx="0" cy="96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181" name="Google Shape;181;p19"/>
            <p:cNvCxnSpPr/>
            <p:nvPr/>
          </p:nvCxnSpPr>
          <p:spPr>
            <a:xfrm>
              <a:off x="4992" y="1536"/>
              <a:ext cx="0" cy="864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182" name="Google Shape;182;p19"/>
            <p:cNvSpPr txBox="1"/>
            <p:nvPr/>
          </p:nvSpPr>
          <p:spPr>
            <a:xfrm>
              <a:off x="2544" y="720"/>
              <a:ext cx="21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bacteruria</a:t>
              </a:r>
              <a:endParaRPr/>
            </a:p>
          </p:txBody>
        </p:sp>
        <p:sp>
          <p:nvSpPr>
            <p:cNvPr id="183" name="Google Shape;183;p19"/>
            <p:cNvSpPr txBox="1"/>
            <p:nvPr/>
          </p:nvSpPr>
          <p:spPr>
            <a:xfrm>
              <a:off x="288" y="1872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OC use</a:t>
              </a:r>
              <a:endParaRPr/>
            </a:p>
          </p:txBody>
        </p:sp>
        <p:sp>
          <p:nvSpPr>
            <p:cNvPr id="184" name="Google Shape;184;p19"/>
            <p:cNvSpPr txBox="1"/>
            <p:nvPr/>
          </p:nvSpPr>
          <p:spPr>
            <a:xfrm>
              <a:off x="1680" y="153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185" name="Google Shape;185;p19"/>
            <p:cNvSpPr txBox="1"/>
            <p:nvPr/>
          </p:nvSpPr>
          <p:spPr>
            <a:xfrm>
              <a:off x="1728" y="2160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186" name="Google Shape;186;p19"/>
            <p:cNvSpPr txBox="1"/>
            <p:nvPr/>
          </p:nvSpPr>
          <p:spPr>
            <a:xfrm>
              <a:off x="2592" y="1056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187" name="Google Shape;187;p19"/>
            <p:cNvSpPr txBox="1"/>
            <p:nvPr/>
          </p:nvSpPr>
          <p:spPr>
            <a:xfrm>
              <a:off x="3984" y="1056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188" name="Google Shape;188;p19"/>
            <p:cNvSpPr txBox="1"/>
            <p:nvPr/>
          </p:nvSpPr>
          <p:spPr>
            <a:xfrm>
              <a:off x="2592" y="2496"/>
              <a:ext cx="67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104</a:t>
              </a:r>
              <a:endParaRPr/>
            </a:p>
          </p:txBody>
        </p:sp>
        <p:sp>
          <p:nvSpPr>
            <p:cNvPr id="189" name="Google Shape;189;p19"/>
            <p:cNvSpPr txBox="1"/>
            <p:nvPr/>
          </p:nvSpPr>
          <p:spPr>
            <a:xfrm>
              <a:off x="4166" y="2473"/>
              <a:ext cx="5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2286</a:t>
              </a:r>
              <a:endParaRPr/>
            </a:p>
          </p:txBody>
        </p:sp>
      </p:grpSp>
      <p:sp>
        <p:nvSpPr>
          <p:cNvPr id="190" name="Google Shape;190;p19"/>
          <p:cNvSpPr txBox="1"/>
          <p:nvPr/>
        </p:nvSpPr>
        <p:spPr>
          <a:xfrm>
            <a:off x="381000" y="5546725"/>
            <a:ext cx="495300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RR= 1  no risk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 &gt; 1 increased risk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 &lt; 1 decreased risk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Case-control study-OR</a:t>
            </a:r>
            <a:endParaRPr/>
          </a:p>
        </p:txBody>
      </p:sp>
      <p:sp>
        <p:nvSpPr>
          <p:cNvPr id="196" name="Google Shape;196;p20"/>
          <p:cNvSpPr txBox="1"/>
          <p:nvPr/>
        </p:nvSpPr>
        <p:spPr>
          <a:xfrm>
            <a:off x="381000" y="3276600"/>
            <a:ext cx="8763000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 a case-control study, participants are selected on the basis of disease status- not possible to calculate  risk of disease- but RR can be estimated by calculating the ratio of the odds of exposure among cases to that among controls.</a:t>
            </a:r>
            <a:endParaRPr/>
          </a:p>
        </p:txBody>
      </p:sp>
      <p:grpSp>
        <p:nvGrpSpPr>
          <p:cNvPr id="197" name="Google Shape;197;p20"/>
          <p:cNvGrpSpPr/>
          <p:nvPr/>
        </p:nvGrpSpPr>
        <p:grpSpPr>
          <a:xfrm>
            <a:off x="-152400" y="1371600"/>
            <a:ext cx="8915400" cy="1784350"/>
            <a:chOff x="-96" y="864"/>
            <a:chExt cx="5616" cy="1124"/>
          </a:xfrm>
        </p:grpSpPr>
        <p:sp>
          <p:nvSpPr>
            <p:cNvPr id="198" name="Google Shape;198;p20"/>
            <p:cNvSpPr txBox="1"/>
            <p:nvPr/>
          </p:nvSpPr>
          <p:spPr>
            <a:xfrm>
              <a:off x="-96" y="864"/>
              <a:ext cx="561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1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         Exposure                          Disease                  Investigator               </a:t>
              </a:r>
              <a:endParaRPr/>
            </a:p>
          </p:txBody>
        </p:sp>
        <p:grpSp>
          <p:nvGrpSpPr>
            <p:cNvPr id="199" name="Google Shape;199;p20"/>
            <p:cNvGrpSpPr/>
            <p:nvPr/>
          </p:nvGrpSpPr>
          <p:grpSpPr>
            <a:xfrm>
              <a:off x="720" y="1008"/>
              <a:ext cx="4704" cy="980"/>
              <a:chOff x="816" y="1872"/>
              <a:chExt cx="4704" cy="980"/>
            </a:xfrm>
          </p:grpSpPr>
          <p:sp>
            <p:nvSpPr>
              <p:cNvPr id="200" name="Google Shape;200;p20"/>
              <p:cNvSpPr txBox="1"/>
              <p:nvPr/>
            </p:nvSpPr>
            <p:spPr>
              <a:xfrm>
                <a:off x="4608" y="1872"/>
                <a:ext cx="912" cy="9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CC00"/>
                  </a:buClr>
                  <a:buSzPts val="9600"/>
                  <a:buFont typeface="Arial"/>
                  <a:buNone/>
                </a:pPr>
                <a:r>
                  <a:rPr b="0" i="0" lang="en-US" sz="9600" u="none">
                    <a:solidFill>
                      <a:srgbClr val="FFCC00"/>
                    </a:solidFill>
                    <a:latin typeface="Arial"/>
                    <a:ea typeface="Arial"/>
                    <a:cs typeface="Arial"/>
                    <a:sym typeface="Arial"/>
                  </a:rPr>
                  <a:t></a:t>
                </a:r>
                <a:endParaRPr/>
              </a:p>
            </p:txBody>
          </p:sp>
          <p:sp>
            <p:nvSpPr>
              <p:cNvPr id="201" name="Google Shape;201;p20"/>
              <p:cNvSpPr txBox="1"/>
              <p:nvPr/>
            </p:nvSpPr>
            <p:spPr>
              <a:xfrm>
                <a:off x="816" y="2064"/>
                <a:ext cx="292" cy="4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CC00"/>
                  </a:buClr>
                  <a:buSzPts val="3600"/>
                  <a:buFont typeface="Arial"/>
                  <a:buNone/>
                </a:pPr>
                <a:r>
                  <a:rPr b="1" i="0" lang="en-US" sz="3600" u="none">
                    <a:solidFill>
                      <a:srgbClr val="FFCC00"/>
                    </a:solidFill>
                    <a:latin typeface="Arial"/>
                    <a:ea typeface="Arial"/>
                    <a:cs typeface="Arial"/>
                    <a:sym typeface="Arial"/>
                  </a:rPr>
                  <a:t>?</a:t>
                </a:r>
                <a:endParaRPr/>
              </a:p>
            </p:txBody>
          </p:sp>
          <p:cxnSp>
            <p:nvCxnSpPr>
              <p:cNvPr id="202" name="Google Shape;202;p20"/>
              <p:cNvCxnSpPr/>
              <p:nvPr/>
            </p:nvCxnSpPr>
            <p:spPr>
              <a:xfrm>
                <a:off x="1152" y="2256"/>
                <a:ext cx="3504" cy="0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lt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203" name="Google Shape;203;p20"/>
              <p:cNvSpPr/>
              <p:nvPr/>
            </p:nvSpPr>
            <p:spPr>
              <a:xfrm>
                <a:off x="2736" y="2160"/>
                <a:ext cx="144" cy="144"/>
              </a:xfrm>
              <a:prstGeom prst="ellipse">
                <a:avLst/>
              </a:prstGeom>
              <a:solidFill>
                <a:srgbClr val="E10C07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204" name="Google Shape;204;p20"/>
              <p:cNvCxnSpPr/>
              <p:nvPr/>
            </p:nvCxnSpPr>
            <p:spPr>
              <a:xfrm>
                <a:off x="1152" y="2592"/>
                <a:ext cx="3504" cy="0"/>
              </a:xfrm>
              <a:prstGeom prst="straightConnector1">
                <a:avLst/>
              </a:prstGeom>
              <a:noFill/>
              <a:ln cap="flat" cmpd="sng" w="57150">
                <a:solidFill>
                  <a:schemeClr val="lt1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  <p:sp>
            <p:nvSpPr>
              <p:cNvPr id="205" name="Google Shape;205;p20"/>
              <p:cNvSpPr/>
              <p:nvPr/>
            </p:nvSpPr>
            <p:spPr>
              <a:xfrm>
                <a:off x="2736" y="2496"/>
                <a:ext cx="144" cy="144"/>
              </a:xfrm>
              <a:prstGeom prst="ellipse">
                <a:avLst/>
              </a:prstGeom>
              <a:solidFill>
                <a:srgbClr val="FFCC00"/>
              </a:solidFill>
              <a:ln cap="flat" cmpd="sng" w="9525">
                <a:solidFill>
                  <a:schemeClr val="dk1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" name="Google Shape;206;p20"/>
              <p:cNvSpPr txBox="1"/>
              <p:nvPr/>
            </p:nvSpPr>
            <p:spPr>
              <a:xfrm>
                <a:off x="816" y="2352"/>
                <a:ext cx="292" cy="4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FCC00"/>
                  </a:buClr>
                  <a:buSzPts val="3600"/>
                  <a:buFont typeface="Arial"/>
                  <a:buNone/>
                </a:pPr>
                <a:r>
                  <a:rPr b="1" i="0" lang="en-US" sz="3600" u="none">
                    <a:solidFill>
                      <a:srgbClr val="FFCC00"/>
                    </a:solidFill>
                    <a:latin typeface="Arial"/>
                    <a:ea typeface="Arial"/>
                    <a:cs typeface="Arial"/>
                    <a:sym typeface="Arial"/>
                  </a:rPr>
                  <a:t>?</a:t>
                </a:r>
                <a:endParaRPr/>
              </a:p>
            </p:txBody>
          </p:sp>
        </p:grpSp>
      </p:grpSp>
      <p:grpSp>
        <p:nvGrpSpPr>
          <p:cNvPr id="207" name="Google Shape;207;p20"/>
          <p:cNvGrpSpPr/>
          <p:nvPr/>
        </p:nvGrpSpPr>
        <p:grpSpPr>
          <a:xfrm>
            <a:off x="304800" y="5181600"/>
            <a:ext cx="5410200" cy="914400"/>
            <a:chOff x="192" y="3264"/>
            <a:chExt cx="3408" cy="576"/>
          </a:xfrm>
        </p:grpSpPr>
        <p:sp>
          <p:nvSpPr>
            <p:cNvPr id="208" name="Google Shape;208;p20"/>
            <p:cNvSpPr txBox="1"/>
            <p:nvPr/>
          </p:nvSpPr>
          <p:spPr>
            <a:xfrm>
              <a:off x="192" y="3446"/>
              <a:ext cx="685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OR = </a:t>
              </a:r>
              <a:endParaRPr/>
            </a:p>
          </p:txBody>
        </p:sp>
        <p:sp>
          <p:nvSpPr>
            <p:cNvPr id="209" name="Google Shape;209;p20"/>
            <p:cNvSpPr txBox="1"/>
            <p:nvPr/>
          </p:nvSpPr>
          <p:spPr>
            <a:xfrm>
              <a:off x="624" y="3264"/>
              <a:ext cx="2910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Odds of exposure among cases</a:t>
              </a:r>
              <a:endParaRPr/>
            </a:p>
          </p:txBody>
        </p:sp>
        <p:cxnSp>
          <p:nvCxnSpPr>
            <p:cNvPr id="210" name="Google Shape;210;p20"/>
            <p:cNvCxnSpPr/>
            <p:nvPr/>
          </p:nvCxnSpPr>
          <p:spPr>
            <a:xfrm>
              <a:off x="768" y="3542"/>
              <a:ext cx="2568" cy="1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11" name="Google Shape;211;p20"/>
            <p:cNvSpPr txBox="1"/>
            <p:nvPr/>
          </p:nvSpPr>
          <p:spPr>
            <a:xfrm>
              <a:off x="576" y="3590"/>
              <a:ext cx="3024" cy="2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Odds of exposure among controls</a:t>
              </a:r>
              <a:endParaRPr/>
            </a:p>
          </p:txBody>
        </p:sp>
      </p:grpSp>
      <p:sp>
        <p:nvSpPr>
          <p:cNvPr id="212" name="Google Shape;212;p20"/>
          <p:cNvSpPr txBox="1"/>
          <p:nvPr/>
        </p:nvSpPr>
        <p:spPr>
          <a:xfrm>
            <a:off x="5410200" y="533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OR~RR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8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2 x 2 table OR</a:t>
            </a:r>
            <a:endParaRPr/>
          </a:p>
        </p:txBody>
      </p:sp>
      <p:grpSp>
        <p:nvGrpSpPr>
          <p:cNvPr id="218" name="Google Shape;218;p21"/>
          <p:cNvGrpSpPr/>
          <p:nvPr/>
        </p:nvGrpSpPr>
        <p:grpSpPr>
          <a:xfrm>
            <a:off x="457200" y="1828800"/>
            <a:ext cx="7467600" cy="3124200"/>
            <a:chOff x="288" y="1152"/>
            <a:chExt cx="4704" cy="1968"/>
          </a:xfrm>
        </p:grpSpPr>
        <p:sp>
          <p:nvSpPr>
            <p:cNvPr id="219" name="Google Shape;219;p21"/>
            <p:cNvSpPr txBox="1"/>
            <p:nvPr/>
          </p:nvSpPr>
          <p:spPr>
            <a:xfrm>
              <a:off x="3648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</a:t>
              </a:r>
              <a:endParaRPr/>
            </a:p>
          </p:txBody>
        </p:sp>
        <p:sp>
          <p:nvSpPr>
            <p:cNvPr id="220" name="Google Shape;220;p21"/>
            <p:cNvSpPr txBox="1"/>
            <p:nvPr/>
          </p:nvSpPr>
          <p:spPr>
            <a:xfrm>
              <a:off x="2304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</a:t>
              </a:r>
              <a:endParaRPr/>
            </a:p>
          </p:txBody>
        </p:sp>
        <p:sp>
          <p:nvSpPr>
            <p:cNvPr id="221" name="Google Shape;221;p21"/>
            <p:cNvSpPr txBox="1"/>
            <p:nvPr/>
          </p:nvSpPr>
          <p:spPr>
            <a:xfrm>
              <a:off x="3648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</a:t>
              </a:r>
              <a:endParaRPr/>
            </a:p>
          </p:txBody>
        </p:sp>
        <p:sp>
          <p:nvSpPr>
            <p:cNvPr id="222" name="Google Shape;222;p21"/>
            <p:cNvSpPr txBox="1"/>
            <p:nvPr/>
          </p:nvSpPr>
          <p:spPr>
            <a:xfrm>
              <a:off x="2304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</a:t>
              </a:r>
              <a:endParaRPr/>
            </a:p>
          </p:txBody>
        </p:sp>
        <p:cxnSp>
          <p:nvCxnSpPr>
            <p:cNvPr id="223" name="Google Shape;223;p21"/>
            <p:cNvCxnSpPr/>
            <p:nvPr/>
          </p:nvCxnSpPr>
          <p:spPr>
            <a:xfrm>
              <a:off x="2304" y="1872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4" name="Google Shape;224;p21"/>
            <p:cNvCxnSpPr/>
            <p:nvPr/>
          </p:nvCxnSpPr>
          <p:spPr>
            <a:xfrm>
              <a:off x="2304" y="2456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5" name="Google Shape;225;p21"/>
            <p:cNvCxnSpPr/>
            <p:nvPr/>
          </p:nvCxnSpPr>
          <p:spPr>
            <a:xfrm>
              <a:off x="2304" y="3120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6" name="Google Shape;226;p21"/>
            <p:cNvCxnSpPr/>
            <p:nvPr/>
          </p:nvCxnSpPr>
          <p:spPr>
            <a:xfrm>
              <a:off x="2304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7" name="Google Shape;227;p21"/>
            <p:cNvCxnSpPr/>
            <p:nvPr/>
          </p:nvCxnSpPr>
          <p:spPr>
            <a:xfrm>
              <a:off x="3648" y="1872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28" name="Google Shape;228;p21"/>
            <p:cNvCxnSpPr/>
            <p:nvPr/>
          </p:nvCxnSpPr>
          <p:spPr>
            <a:xfrm>
              <a:off x="4992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29" name="Google Shape;229;p21"/>
            <p:cNvSpPr txBox="1"/>
            <p:nvPr/>
          </p:nvSpPr>
          <p:spPr>
            <a:xfrm>
              <a:off x="2880" y="1152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Disease</a:t>
              </a:r>
              <a:endParaRPr/>
            </a:p>
          </p:txBody>
        </p:sp>
        <p:sp>
          <p:nvSpPr>
            <p:cNvPr id="230" name="Google Shape;230;p21"/>
            <p:cNvSpPr txBox="1"/>
            <p:nvPr/>
          </p:nvSpPr>
          <p:spPr>
            <a:xfrm>
              <a:off x="288" y="2256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exposure</a:t>
              </a:r>
              <a:endParaRPr/>
            </a:p>
          </p:txBody>
        </p:sp>
        <p:sp>
          <p:nvSpPr>
            <p:cNvPr id="231" name="Google Shape;231;p21"/>
            <p:cNvSpPr txBox="1"/>
            <p:nvPr/>
          </p:nvSpPr>
          <p:spPr>
            <a:xfrm>
              <a:off x="1632" y="201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32" name="Google Shape;232;p21"/>
            <p:cNvSpPr txBox="1"/>
            <p:nvPr/>
          </p:nvSpPr>
          <p:spPr>
            <a:xfrm>
              <a:off x="1584" y="2688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233" name="Google Shape;233;p21"/>
            <p:cNvSpPr txBox="1"/>
            <p:nvPr/>
          </p:nvSpPr>
          <p:spPr>
            <a:xfrm>
              <a:off x="2592" y="1440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34" name="Google Shape;234;p21"/>
            <p:cNvSpPr txBox="1"/>
            <p:nvPr/>
          </p:nvSpPr>
          <p:spPr>
            <a:xfrm>
              <a:off x="3984" y="1440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</p:grpSp>
      <p:grpSp>
        <p:nvGrpSpPr>
          <p:cNvPr id="235" name="Google Shape;235;p21"/>
          <p:cNvGrpSpPr/>
          <p:nvPr/>
        </p:nvGrpSpPr>
        <p:grpSpPr>
          <a:xfrm>
            <a:off x="2286000" y="5715000"/>
            <a:ext cx="3962400" cy="838200"/>
            <a:chOff x="1440" y="3600"/>
            <a:chExt cx="2496" cy="528"/>
          </a:xfrm>
        </p:grpSpPr>
        <p:sp>
          <p:nvSpPr>
            <p:cNvPr id="236" name="Google Shape;236;p21"/>
            <p:cNvSpPr txBox="1"/>
            <p:nvPr/>
          </p:nvSpPr>
          <p:spPr>
            <a:xfrm>
              <a:off x="1440" y="3600"/>
              <a:ext cx="249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OR= a/c</a:t>
              </a:r>
              <a:endParaRPr/>
            </a:p>
          </p:txBody>
        </p:sp>
        <p:cxnSp>
          <p:nvCxnSpPr>
            <p:cNvPr id="237" name="Google Shape;237;p21"/>
            <p:cNvCxnSpPr/>
            <p:nvPr/>
          </p:nvCxnSpPr>
          <p:spPr>
            <a:xfrm>
              <a:off x="1968" y="3840"/>
              <a:ext cx="288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38" name="Google Shape;238;p21"/>
            <p:cNvSpPr txBox="1"/>
            <p:nvPr/>
          </p:nvSpPr>
          <p:spPr>
            <a:xfrm>
              <a:off x="1920" y="3840"/>
              <a:ext cx="52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b/d</a:t>
              </a:r>
              <a:endParaRPr/>
            </a:p>
          </p:txBody>
        </p:sp>
        <p:sp>
          <p:nvSpPr>
            <p:cNvPr id="239" name="Google Shape;239;p21"/>
            <p:cNvSpPr txBox="1"/>
            <p:nvPr/>
          </p:nvSpPr>
          <p:spPr>
            <a:xfrm>
              <a:off x="2400" y="3600"/>
              <a:ext cx="13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=</a:t>
              </a: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ad/cb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OR- Example</a:t>
            </a:r>
            <a:endParaRPr/>
          </a:p>
        </p:txBody>
      </p:sp>
      <p:grpSp>
        <p:nvGrpSpPr>
          <p:cNvPr id="245" name="Google Shape;245;p22"/>
          <p:cNvGrpSpPr/>
          <p:nvPr/>
        </p:nvGrpSpPr>
        <p:grpSpPr>
          <a:xfrm>
            <a:off x="533400" y="5638800"/>
            <a:ext cx="7848600" cy="762000"/>
            <a:chOff x="336" y="3552"/>
            <a:chExt cx="4944" cy="480"/>
          </a:xfrm>
        </p:grpSpPr>
        <p:sp>
          <p:nvSpPr>
            <p:cNvPr id="246" name="Google Shape;246;p22"/>
            <p:cNvSpPr txBox="1"/>
            <p:nvPr/>
          </p:nvSpPr>
          <p:spPr>
            <a:xfrm>
              <a:off x="336" y="3552"/>
              <a:ext cx="249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OR=  a/c</a:t>
              </a:r>
              <a:endParaRPr/>
            </a:p>
          </p:txBody>
        </p:sp>
        <p:cxnSp>
          <p:nvCxnSpPr>
            <p:cNvPr id="247" name="Google Shape;247;p22"/>
            <p:cNvCxnSpPr/>
            <p:nvPr/>
          </p:nvCxnSpPr>
          <p:spPr>
            <a:xfrm>
              <a:off x="864" y="3792"/>
              <a:ext cx="288" cy="0"/>
            </a:xfrm>
            <a:prstGeom prst="straightConnector1">
              <a:avLst/>
            </a:prstGeom>
            <a:noFill/>
            <a:ln cap="flat" cmpd="sng" w="57150">
              <a:solidFill>
                <a:schemeClr val="lt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48" name="Google Shape;248;p22"/>
            <p:cNvSpPr txBox="1"/>
            <p:nvPr/>
          </p:nvSpPr>
          <p:spPr>
            <a:xfrm>
              <a:off x="816" y="3744"/>
              <a:ext cx="528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b/d</a:t>
              </a:r>
              <a:endParaRPr/>
            </a:p>
          </p:txBody>
        </p:sp>
        <p:sp>
          <p:nvSpPr>
            <p:cNvPr id="249" name="Google Shape;249;p22"/>
            <p:cNvSpPr txBox="1"/>
            <p:nvPr/>
          </p:nvSpPr>
          <p:spPr>
            <a:xfrm>
              <a:off x="1296" y="3600"/>
              <a:ext cx="398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=</a:t>
              </a:r>
              <a:r>
                <a:rPr b="0" i="0" lang="en-US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ad/cb =23x2816/ 133x 304 = 1.6</a:t>
              </a:r>
              <a:endParaRPr/>
            </a:p>
          </p:txBody>
        </p:sp>
      </p:grpSp>
      <p:grpSp>
        <p:nvGrpSpPr>
          <p:cNvPr id="250" name="Google Shape;250;p22"/>
          <p:cNvGrpSpPr/>
          <p:nvPr/>
        </p:nvGrpSpPr>
        <p:grpSpPr>
          <a:xfrm>
            <a:off x="457200" y="1676400"/>
            <a:ext cx="7467600" cy="3813175"/>
            <a:chOff x="288" y="1056"/>
            <a:chExt cx="4704" cy="2402"/>
          </a:xfrm>
        </p:grpSpPr>
        <p:sp>
          <p:nvSpPr>
            <p:cNvPr id="251" name="Google Shape;251;p22"/>
            <p:cNvSpPr txBox="1"/>
            <p:nvPr/>
          </p:nvSpPr>
          <p:spPr>
            <a:xfrm>
              <a:off x="3648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2816</a:t>
              </a:r>
              <a:endParaRPr/>
            </a:p>
          </p:txBody>
        </p:sp>
        <p:sp>
          <p:nvSpPr>
            <p:cNvPr id="252" name="Google Shape;252;p22"/>
            <p:cNvSpPr txBox="1"/>
            <p:nvPr/>
          </p:nvSpPr>
          <p:spPr>
            <a:xfrm>
              <a:off x="2304" y="2456"/>
              <a:ext cx="1344" cy="6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133</a:t>
              </a:r>
              <a:endParaRPr/>
            </a:p>
          </p:txBody>
        </p:sp>
        <p:sp>
          <p:nvSpPr>
            <p:cNvPr id="253" name="Google Shape;253;p22"/>
            <p:cNvSpPr txBox="1"/>
            <p:nvPr/>
          </p:nvSpPr>
          <p:spPr>
            <a:xfrm>
              <a:off x="3648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304</a:t>
              </a:r>
              <a:endParaRPr/>
            </a:p>
          </p:txBody>
        </p:sp>
        <p:sp>
          <p:nvSpPr>
            <p:cNvPr id="254" name="Google Shape;254;p22"/>
            <p:cNvSpPr txBox="1"/>
            <p:nvPr/>
          </p:nvSpPr>
          <p:spPr>
            <a:xfrm>
              <a:off x="2304" y="1872"/>
              <a:ext cx="1344" cy="58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Arial"/>
                <a:buNone/>
              </a:pPr>
              <a:r>
                <a:rPr b="1" i="0" lang="en-US" sz="28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23</a:t>
              </a:r>
              <a:endParaRPr/>
            </a:p>
          </p:txBody>
        </p:sp>
        <p:cxnSp>
          <p:nvCxnSpPr>
            <p:cNvPr id="255" name="Google Shape;255;p22"/>
            <p:cNvCxnSpPr/>
            <p:nvPr/>
          </p:nvCxnSpPr>
          <p:spPr>
            <a:xfrm>
              <a:off x="2304" y="1872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6" name="Google Shape;256;p22"/>
            <p:cNvCxnSpPr/>
            <p:nvPr/>
          </p:nvCxnSpPr>
          <p:spPr>
            <a:xfrm>
              <a:off x="2304" y="2456"/>
              <a:ext cx="2688" cy="0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7" name="Google Shape;257;p22"/>
            <p:cNvCxnSpPr/>
            <p:nvPr/>
          </p:nvCxnSpPr>
          <p:spPr>
            <a:xfrm>
              <a:off x="2304" y="3120"/>
              <a:ext cx="2688" cy="0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8" name="Google Shape;258;p22"/>
            <p:cNvCxnSpPr/>
            <p:nvPr/>
          </p:nvCxnSpPr>
          <p:spPr>
            <a:xfrm>
              <a:off x="2304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59" name="Google Shape;259;p22"/>
            <p:cNvCxnSpPr/>
            <p:nvPr/>
          </p:nvCxnSpPr>
          <p:spPr>
            <a:xfrm>
              <a:off x="3648" y="1872"/>
              <a:ext cx="0" cy="1248"/>
            </a:xfrm>
            <a:prstGeom prst="straightConnector1">
              <a:avLst/>
            </a:prstGeom>
            <a:noFill/>
            <a:ln cap="flat" cmpd="sng" w="12700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cxnSp>
          <p:nvCxnSpPr>
            <p:cNvPr id="260" name="Google Shape;260;p22"/>
            <p:cNvCxnSpPr/>
            <p:nvPr/>
          </p:nvCxnSpPr>
          <p:spPr>
            <a:xfrm>
              <a:off x="4992" y="1872"/>
              <a:ext cx="0" cy="1248"/>
            </a:xfrm>
            <a:prstGeom prst="straightConnector1">
              <a:avLst/>
            </a:prstGeom>
            <a:noFill/>
            <a:ln cap="sq" cmpd="sng" w="28575">
              <a:solidFill>
                <a:schemeClr val="dk1"/>
              </a:solidFill>
              <a:prstDash val="solid"/>
              <a:miter lim="800000"/>
              <a:headEnd len="med" w="med" type="none"/>
              <a:tailEnd len="med" w="med" type="none"/>
            </a:ln>
          </p:spPr>
        </p:cxnSp>
        <p:sp>
          <p:nvSpPr>
            <p:cNvPr id="261" name="Google Shape;261;p22"/>
            <p:cNvSpPr txBox="1"/>
            <p:nvPr/>
          </p:nvSpPr>
          <p:spPr>
            <a:xfrm>
              <a:off x="2256" y="1056"/>
              <a:ext cx="273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Myocardial infarction</a:t>
              </a:r>
              <a:endParaRPr/>
            </a:p>
          </p:txBody>
        </p:sp>
        <p:sp>
          <p:nvSpPr>
            <p:cNvPr id="262" name="Google Shape;262;p22"/>
            <p:cNvSpPr txBox="1"/>
            <p:nvPr/>
          </p:nvSpPr>
          <p:spPr>
            <a:xfrm>
              <a:off x="288" y="2256"/>
              <a:ext cx="115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OC users</a:t>
              </a:r>
              <a:endParaRPr/>
            </a:p>
          </p:txBody>
        </p:sp>
        <p:sp>
          <p:nvSpPr>
            <p:cNvPr id="263" name="Google Shape;263;p22"/>
            <p:cNvSpPr txBox="1"/>
            <p:nvPr/>
          </p:nvSpPr>
          <p:spPr>
            <a:xfrm>
              <a:off x="1632" y="2016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64" name="Google Shape;264;p22"/>
            <p:cNvSpPr txBox="1"/>
            <p:nvPr/>
          </p:nvSpPr>
          <p:spPr>
            <a:xfrm>
              <a:off x="1584" y="2688"/>
              <a:ext cx="480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265" name="Google Shape;265;p22"/>
            <p:cNvSpPr txBox="1"/>
            <p:nvPr/>
          </p:nvSpPr>
          <p:spPr>
            <a:xfrm>
              <a:off x="2592" y="1440"/>
              <a:ext cx="576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Yes</a:t>
              </a:r>
              <a:endParaRPr/>
            </a:p>
          </p:txBody>
        </p:sp>
        <p:sp>
          <p:nvSpPr>
            <p:cNvPr id="266" name="Google Shape;266;p22"/>
            <p:cNvSpPr txBox="1"/>
            <p:nvPr/>
          </p:nvSpPr>
          <p:spPr>
            <a:xfrm>
              <a:off x="3984" y="1440"/>
              <a:ext cx="62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No</a:t>
              </a:r>
              <a:endParaRPr/>
            </a:p>
          </p:txBody>
        </p:sp>
        <p:sp>
          <p:nvSpPr>
            <p:cNvPr id="267" name="Google Shape;267;p22"/>
            <p:cNvSpPr txBox="1"/>
            <p:nvPr/>
          </p:nvSpPr>
          <p:spPr>
            <a:xfrm>
              <a:off x="2544" y="3168"/>
              <a:ext cx="912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156</a:t>
              </a:r>
              <a:endParaRPr/>
            </a:p>
          </p:txBody>
        </p:sp>
        <p:sp>
          <p:nvSpPr>
            <p:cNvPr id="268" name="Google Shape;268;p22"/>
            <p:cNvSpPr txBox="1"/>
            <p:nvPr/>
          </p:nvSpPr>
          <p:spPr>
            <a:xfrm>
              <a:off x="4176" y="3170"/>
              <a:ext cx="544" cy="28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b="1" i="0" lang="en-US" sz="2400" u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3120</a:t>
              </a:r>
              <a:endParaRPr/>
            </a:p>
          </p:txBody>
        </p:sp>
      </p:grp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