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0" name="Google Shape;250;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3" name="Google Shape;26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2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16" name="Google Shape;316;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17" name="Google Shape;317;p2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Causality-</a:t>
            </a:r>
            <a:endParaRPr/>
          </a:p>
          <a:p>
            <a:pPr indent="0" lvl="0" marL="0" rtl="0" algn="l">
              <a:spcBef>
                <a:spcPts val="0"/>
              </a:spcBef>
              <a:spcAft>
                <a:spcPts val="0"/>
              </a:spcAft>
              <a:buSzPts val="1800"/>
              <a:buNone/>
            </a:pPr>
            <a:r>
              <a:rPr lang="en-US"/>
              <a:t>There is an association between a dietary factor and a certain disease! Now the question is is it a true cause and effect relationship??</a:t>
            </a:r>
            <a:endParaRPr/>
          </a:p>
          <a:p>
            <a:pPr indent="0" lvl="0" marL="0" rtl="0" algn="l">
              <a:spcBef>
                <a:spcPts val="0"/>
              </a:spcBef>
              <a:spcAft>
                <a:spcPts val="0"/>
              </a:spcAft>
              <a:buSzPts val="1800"/>
              <a:buNone/>
            </a:pPr>
            <a:r>
              <a:rPr lang="en-US"/>
              <a:t>Bradford Hill  suggested certain factors that can be considered for determining causality. It is worth notng that hill has not intended to offer a check list of necessary conditions for proving causality but rather as a guildline...</a:t>
            </a:r>
            <a:endParaRPr/>
          </a:p>
          <a:p>
            <a:pPr indent="0" lvl="0" marL="0" rtl="0" algn="l">
              <a:spcBef>
                <a:spcPts val="0"/>
              </a:spcBef>
              <a:spcAft>
                <a:spcPts val="0"/>
              </a:spcAft>
              <a:buSzPts val="1800"/>
              <a:buNone/>
            </a:pPr>
            <a:r>
              <a:rPr lang="en-US"/>
              <a:t>An association is causal if it is strong, if there are consisitent findings from different types of studies, if there is a biologic mechanism behind the association, temporality- exposure have to proceed the outcome, for a relation to be causal there should be a dose –response relationship, and another criteria is analogy- the association had been demonstarted in other species- for example in animals! Specificity is another criteria which means that for a factor to be causal it must lead to a single effect not to multiple effects.</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2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26" name="Google Shape;326;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27" name="Google Shape;327;p2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b="1" i="1" lang="en-US"/>
              <a:t>Strength of association-</a:t>
            </a:r>
            <a:r>
              <a:rPr lang="en-US"/>
              <a:t> in studies relating diet to disease, true associations are not likely to be strong because of low variation in diet between people.</a:t>
            </a:r>
            <a:endParaRPr/>
          </a:p>
          <a:p>
            <a:pPr indent="0" lvl="0" marL="0" rtl="0" algn="l">
              <a:spcBef>
                <a:spcPts val="0"/>
              </a:spcBef>
              <a:spcAft>
                <a:spcPts val="0"/>
              </a:spcAft>
              <a:buSzPts val="1800"/>
              <a:buNone/>
            </a:pPr>
            <a:r>
              <a:rPr b="1" i="1" lang="en-US"/>
              <a:t>Consistency- </a:t>
            </a:r>
            <a:r>
              <a:rPr lang="en-US"/>
              <a:t>abosolute consistency is not realistic because of the complexity of nutrient-nutrient interactions and low variation in diet within populations</a:t>
            </a:r>
            <a:endParaRPr/>
          </a:p>
          <a:p>
            <a:pPr indent="0" lvl="0" marL="0" rtl="0" algn="l">
              <a:spcBef>
                <a:spcPts val="0"/>
              </a:spcBef>
              <a:spcAft>
                <a:spcPts val="0"/>
              </a:spcAft>
              <a:buSzPts val="1800"/>
              <a:buNone/>
            </a:pPr>
            <a:r>
              <a:rPr b="1" i="1" lang="en-US"/>
              <a:t>Biologic plausibility- </a:t>
            </a:r>
            <a:r>
              <a:rPr lang="en-US"/>
              <a:t>pathophysiology of most cancers and other chronic diseases is poorly understood-so lack of a well defined mechanism should not be used as evidence against causality.</a:t>
            </a:r>
            <a:endParaRPr/>
          </a:p>
          <a:p>
            <a:pPr indent="0" lvl="0" marL="0" rtl="0" algn="l">
              <a:spcBef>
                <a:spcPts val="900"/>
              </a:spcBef>
              <a:spcAft>
                <a:spcPts val="0"/>
              </a:spcAft>
              <a:buSzPts val="1800"/>
              <a:buNone/>
            </a:pPr>
            <a:r>
              <a:rPr b="1" i="1" lang="en-US"/>
              <a:t>Specificity – </a:t>
            </a:r>
            <a:r>
              <a:rPr lang="en-US"/>
              <a:t>diet maybe associated with many diseases and therefore this criteria is irrelevent. For example low folate is associated with neural tube defects and with increasing the risk of CVD.</a:t>
            </a:r>
            <a:endParaRPr/>
          </a:p>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2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35" name="Google Shape;335;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36" name="Google Shape;336;p2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As for dose-response relationships- relationship between the dietary factor and disease are likely to be non linear, and therefore the dose response relationship depends on the levels you are comparing and their location on the curve.</a:t>
            </a:r>
            <a:endParaRPr/>
          </a:p>
          <a:p>
            <a:pPr indent="0" lvl="0" marL="0" rtl="0" algn="l">
              <a:spcBef>
                <a:spcPts val="0"/>
              </a:spcBef>
              <a:spcAft>
                <a:spcPts val="0"/>
              </a:spcAft>
              <a:buSzPts val="1800"/>
              <a:buNone/>
            </a:pPr>
            <a:r>
              <a:rPr lang="en-US"/>
              <a:t>For example if 2 points on the ascending part of the curve are compared, it might be concluded that the nutrient was beneficial. If points on the horizontal portion are compared, it might be concluded that the nutrient had no effect. If points on the descending segment were contrasted, it might be reported that the nutrient was harmful.</a:t>
            </a:r>
            <a:endParaRPr/>
          </a:p>
          <a:p>
            <a:pPr indent="0" lvl="0" marL="0" rtl="0" algn="l">
              <a:spcBef>
                <a:spcPts val="0"/>
              </a:spcBef>
              <a:spcAft>
                <a:spcPts val="0"/>
              </a:spcAft>
              <a:buSzPts val="1800"/>
              <a:buNone/>
            </a:pPr>
            <a:r>
              <a:rPr lang="en-US"/>
              <a:t>Therefore the health effects of the nutrient can only be fully appreciated by an examination of the dose-response relationship over a full range of exposures, which may not be possible within any single study.</a:t>
            </a:r>
            <a:endParaRPr/>
          </a:p>
          <a:p>
            <a:pPr indent="0" lvl="0" marL="0" rtl="0" algn="l">
              <a:spcBef>
                <a:spcPts val="0"/>
              </a:spcBef>
              <a:spcAft>
                <a:spcPts val="0"/>
              </a:spcAft>
              <a:buSzPts val="1800"/>
              <a:buNone/>
            </a:pPr>
            <a:r>
              <a:rPr lang="en-US"/>
              <a:t>Also clear dose-response relationships can be the result of bias or confounding.</a:t>
            </a:r>
            <a:endParaRPr/>
          </a:p>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2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57" name="Google Shape;357;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8" name="Google Shape;358;p2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And in the July 1995 issue of Science an article regarding the limitations and diffculties in epidemiology in establishing a causal relationship between diet, lifestyle or environmental factors with disease has been published. In this article famous epidemiologists were asked about the reason for the contraversial findings in epidemiology. ken rothman for example said- we are pushing the edge of what can be done with epidemiology, and norman breslow said that people may think they have been able to control for things that are inherently not controlable.</a:t>
            </a:r>
            <a:endParaRPr/>
          </a:p>
          <a:p>
            <a:pPr indent="0" lvl="0" marL="0" rtl="0" algn="l">
              <a:spcBef>
                <a:spcPts val="0"/>
              </a:spcBef>
              <a:spcAft>
                <a:spcPts val="0"/>
              </a:spcAft>
              <a:buSzPts val="1800"/>
              <a:buNone/>
            </a:pPr>
            <a:r>
              <a:rPr lang="en-US"/>
              <a:t>And sander greenland said the sin comes in believing a causal hypothesis is true because your study came up with a positive answer.</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2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69" name="Google Shape;369;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70" name="Google Shape;370;p29:notes"/>
          <p:cNvSpPr txBox="1"/>
          <p:nvPr>
            <p:ph idx="1" type="body"/>
          </p:nvPr>
        </p:nvSpPr>
        <p:spPr>
          <a:xfrm>
            <a:off x="838200" y="44196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however…..There are contraversial findings in epidemiology…… for example does dietary fiber in food protects against colorectal cancer?</a:t>
            </a:r>
            <a:endParaRPr/>
          </a:p>
          <a:p>
            <a:pPr indent="0" lvl="0" marL="0" rtl="0" algn="l">
              <a:spcBef>
                <a:spcPts val="0"/>
              </a:spcBef>
              <a:spcAft>
                <a:spcPts val="0"/>
              </a:spcAft>
              <a:buSzPts val="1800"/>
              <a:buNone/>
            </a:pPr>
            <a:r>
              <a:rPr lang="en-US"/>
              <a:t>Results from 2 large cohorts studies looked at this. The Epic study which is a cohort on 478,021 individuals from 10 European countries. Showed that the intake of fibre reduces the risk of colorectal cancer by 40%. </a:t>
            </a:r>
            <a:endParaRPr/>
          </a:p>
          <a:p>
            <a:pPr indent="0" lvl="0" marL="0" rtl="0" algn="l">
              <a:spcBef>
                <a:spcPts val="0"/>
              </a:spcBef>
              <a:spcAft>
                <a:spcPts val="0"/>
              </a:spcAft>
              <a:buSzPts val="1800"/>
              <a:buNone/>
            </a:pPr>
            <a:r>
              <a:rPr lang="en-US"/>
              <a:t>While another cohort: Nurses’s health study which has dietary data on 77 283 women showed that there was no protective effect of dietary fiber against colorectal cancer.</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3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80" name="Google Shape;380;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81" name="Google Shape;381;p3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Another example</a:t>
            </a:r>
            <a:endParaRPr/>
          </a:p>
          <a:p>
            <a:pPr indent="0" lvl="0" marL="0" rtl="0" algn="l">
              <a:spcBef>
                <a:spcPts val="0"/>
              </a:spcBef>
              <a:spcAft>
                <a:spcPts val="0"/>
              </a:spcAft>
              <a:buSzPts val="1800"/>
              <a:buNone/>
            </a:pPr>
            <a:r>
              <a:rPr lang="en-US"/>
              <a:t>Does fat consumption increase the risk of breast cancer?</a:t>
            </a:r>
            <a:endParaRPr/>
          </a:p>
          <a:p>
            <a:pPr indent="0" lvl="0" marL="0" rtl="0" algn="l">
              <a:spcBef>
                <a:spcPts val="0"/>
              </a:spcBef>
              <a:spcAft>
                <a:spcPts val="0"/>
              </a:spcAft>
              <a:buSzPts val="1800"/>
              <a:buNone/>
            </a:pPr>
            <a:r>
              <a:rPr lang="en-US"/>
              <a:t>The Epic study reported no detectable association between fat intake and breast cancer, while the large nurse’s health study reported an increased risk.</a:t>
            </a:r>
            <a:endParaRPr/>
          </a:p>
          <a:p>
            <a:pPr indent="0" lvl="0" marL="0" rtl="0" algn="l">
              <a:spcBef>
                <a:spcPts val="0"/>
              </a:spcBef>
              <a:spcAft>
                <a:spcPts val="0"/>
              </a:spcAft>
              <a:buSzPts val="1800"/>
              <a:buNone/>
            </a:pPr>
            <a:r>
              <a:rPr lang="en-US"/>
              <a:t>The literature is full of such contraversial findings….</a:t>
            </a:r>
            <a:endParaRPr/>
          </a:p>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3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93" name="Google Shape;393;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94" name="Google Shape;394;p3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Vitamin A and lung cancer-</a:t>
            </a:r>
            <a:endParaRPr/>
          </a:p>
          <a:p>
            <a:pPr indent="0" lvl="0" marL="0" rtl="0" algn="l">
              <a:spcBef>
                <a:spcPts val="900"/>
              </a:spcBef>
              <a:spcAft>
                <a:spcPts val="0"/>
              </a:spcAft>
              <a:buSzPts val="1800"/>
              <a:buNone/>
            </a:pPr>
            <a:r>
              <a:rPr lang="en-US"/>
              <a:t>Vitamin A functions in the regulation of cell differentiation. Loss of differentiation is a basic feature of malignancy so vitamin A maybe related to cancer incidence.</a:t>
            </a:r>
            <a:endParaRPr/>
          </a:p>
          <a:p>
            <a:pPr indent="0" lvl="0" marL="0" rtl="0" algn="l">
              <a:spcBef>
                <a:spcPts val="900"/>
              </a:spcBef>
              <a:spcAft>
                <a:spcPts val="0"/>
              </a:spcAft>
              <a:buSzPts val="1800"/>
              <a:buNone/>
            </a:pPr>
            <a:r>
              <a:rPr i="1" lang="en-US"/>
              <a:t> </a:t>
            </a:r>
            <a:r>
              <a:rPr lang="en-US"/>
              <a:t>vitamin A comes from 2 sources- animal sources –contain the natural preformed vitamin A , usually referred to as retinol.</a:t>
            </a:r>
            <a:endParaRPr/>
          </a:p>
          <a:p>
            <a:pPr indent="0" lvl="0" marL="0" rtl="0" algn="l">
              <a:spcBef>
                <a:spcPts val="900"/>
              </a:spcBef>
              <a:spcAft>
                <a:spcPts val="0"/>
              </a:spcAft>
              <a:buSzPts val="1800"/>
              <a:buNone/>
            </a:pPr>
            <a:r>
              <a:rPr lang="en-US"/>
              <a:t>And plant sources which don’t have the preformed vitamin A but have a group of carotenoids , some of which can be metabolized to form retinol, the physiologically active form of vitamin A. Beta carotene is the most plentiful carotenoid with potential vitamin A activity.because it can be cleaved after absorption to form 2 molecules of retinol.</a:t>
            </a:r>
            <a:endParaRPr/>
          </a:p>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3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04" name="Google Shape;404;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5" name="Google Shape;405;p3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Animal studies showed that vitamin a inhibited the occurence of induced tumers.</a:t>
            </a:r>
            <a:endParaRPr/>
          </a:p>
          <a:p>
            <a:pPr indent="0" lvl="0" marL="0" rtl="0" algn="l">
              <a:spcBef>
                <a:spcPts val="0"/>
              </a:spcBef>
              <a:spcAft>
                <a:spcPts val="0"/>
              </a:spcAft>
              <a:buSzPts val="1800"/>
              <a:buNone/>
            </a:pPr>
            <a:r>
              <a:rPr lang="en-US"/>
              <a:t>The relationship between  vitamin a and lung cancer was also evaluated in epidemiologic studies.</a:t>
            </a:r>
            <a:endParaRPr/>
          </a:p>
          <a:p>
            <a:pPr indent="0" lvl="0" marL="0" rtl="0" algn="l">
              <a:spcBef>
                <a:spcPts val="0"/>
              </a:spcBef>
              <a:spcAft>
                <a:spcPts val="0"/>
              </a:spcAft>
              <a:buSzPts val="1800"/>
              <a:buNone/>
            </a:pPr>
            <a:r>
              <a:rPr lang="en-US"/>
              <a:t>In cohort studies both dietary intake and serum levels of pre-formed vitamin A abd beta carotene were studied as the dietary exposure.</a:t>
            </a:r>
            <a:endParaRPr/>
          </a:p>
          <a:p>
            <a:pPr indent="0" lvl="0" marL="0" rtl="0" algn="l">
              <a:spcBef>
                <a:spcPts val="0"/>
              </a:spcBef>
              <a:spcAft>
                <a:spcPts val="0"/>
              </a:spcAft>
              <a:buSzPts val="1800"/>
              <a:buNone/>
            </a:pPr>
            <a:r>
              <a:rPr lang="en-US"/>
              <a:t>In case control studiies only dietary intake was used as a dietary exposure since the levels of the vitamin   A can be affected by disease or treatment in cases and so is not a valid estimate.</a:t>
            </a:r>
            <a:endParaRPr/>
          </a:p>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3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13" name="Google Shape;413;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4" name="Google Shape;414;p3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Prospective studies on vitamin A intake and lung cancer –</a:t>
            </a:r>
            <a:endParaRPr/>
          </a:p>
          <a:p>
            <a:pPr indent="0" lvl="0" marL="0" rtl="0" algn="l">
              <a:spcBef>
                <a:spcPts val="0"/>
              </a:spcBef>
              <a:spcAft>
                <a:spcPts val="0"/>
              </a:spcAft>
              <a:buSzPts val="1800"/>
              <a:buNone/>
            </a:pPr>
            <a:r>
              <a:rPr lang="en-US"/>
              <a:t>The fisrt study was conducted by Bjelke in 1975 and it was a follow-up study on 8278 norwegian men.  The RR for total vitamin intake estimated from the intake of fruits and vegetables was 0.4 for men who took above average levels of vitamin A than those who’s intake of vitamin A was below average, ie there was a 60% decrease in risk.</a:t>
            </a:r>
            <a:endParaRPr/>
          </a:p>
          <a:p>
            <a:pPr indent="0" lvl="0" marL="0" rtl="0" algn="l">
              <a:spcBef>
                <a:spcPts val="0"/>
              </a:spcBef>
              <a:spcAft>
                <a:spcPts val="0"/>
              </a:spcAft>
              <a:buSzPts val="1800"/>
              <a:buNone/>
            </a:pPr>
            <a:r>
              <a:rPr lang="en-US"/>
              <a:t>In an extended follow up of same cohort Kvåle found that the protective effects were attributable to carrots and other vegetables, so this study provided stronger evidence for a beneficial effect of carotenoids than from preformed vitamin A.</a:t>
            </a:r>
            <a:endParaRPr/>
          </a:p>
          <a:p>
            <a:pPr indent="0" lvl="0" marL="0" rtl="0" algn="l">
              <a:spcBef>
                <a:spcPts val="0"/>
              </a:spcBef>
              <a:spcAft>
                <a:spcPts val="0"/>
              </a:spcAft>
              <a:buSzPts val="1800"/>
              <a:buNone/>
            </a:pPr>
            <a:r>
              <a:rPr lang="en-US"/>
              <a:t>The first epidemiologic study in which the independent effects of carotenoids and preformed vitamin A were formally examined was reported by Shekelle et al in 1981, and he found that preformed vitamin A was not related to the incidence of lung cancer, but in a striking contrast vitamin A from carotenoids was strongly associated with lower risk of this disease.</a:t>
            </a:r>
            <a:endParaRPr/>
          </a:p>
          <a:p>
            <a:pPr indent="0" lvl="0" marL="0" rtl="0" algn="l">
              <a:spcBef>
                <a:spcPts val="0"/>
              </a:spcBef>
              <a:spcAft>
                <a:spcPts val="0"/>
              </a:spcAft>
              <a:buSzPts val="1800"/>
              <a:buNone/>
            </a:pPr>
            <a:r>
              <a:rPr lang="en-US"/>
              <a:t>After that more prospective studies were done and most of them found an inverse relationship between vitamin A carotenoids and the risk of lung cancer. It is worth noting that stronger inverse relationships were observed for fruits and vegetables  intake , suggesting that factors in those foods, other than or in addition to beta carotene might be protective against lung cancer.</a:t>
            </a:r>
            <a:endParaRPr/>
          </a:p>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3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31" name="Google Shape;431;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32" name="Google Shape;432;p3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Around 20 case control studies were done to study the relationship between the intake of vitamin A and lung cancer all studies had consistent findings. Preformed vitamin A had no relationship with with the incidence of lung cancer while carotenoids sources of vitamin A were protective against lung cancer. And in this table we see few examples of these studies.</a:t>
            </a:r>
            <a:endParaRPr/>
          </a:p>
          <a:p>
            <a:pPr indent="0" lvl="0" marL="0" rtl="0" algn="l">
              <a:spcBef>
                <a:spcPts val="0"/>
              </a:spcBef>
              <a:spcAft>
                <a:spcPts val="0"/>
              </a:spcAft>
              <a:buSzPts val="1800"/>
              <a:buNone/>
            </a:pPr>
            <a:r>
              <a:rPr lang="en-US"/>
              <a:t>However these studies didnot distingish between the various carotenoids including those without potental vitamin A activity.</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3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49" name="Google Shape;449;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50" name="Google Shape;450;p3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As for beta caroten nested case control studies showed consistently that serum beta caroten was inversely associated with lung cancer.</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8" name="Shape 458"/>
        <p:cNvGrpSpPr/>
        <p:nvPr/>
      </p:nvGrpSpPr>
      <p:grpSpPr>
        <a:xfrm>
          <a:off x="0" y="0"/>
          <a:ext cx="0" cy="0"/>
          <a:chOff x="0" y="0"/>
          <a:chExt cx="0" cy="0"/>
        </a:xfrm>
      </p:grpSpPr>
      <p:sp>
        <p:nvSpPr>
          <p:cNvPr id="459" name="Google Shape;459;p3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60" name="Google Shape;460;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61" name="Google Shape;461;p3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Now what about causality? Is this relationship causal?</a:t>
            </a:r>
            <a:endParaRPr/>
          </a:p>
          <a:p>
            <a:pPr indent="0" lvl="0" marL="0" rtl="0" algn="l">
              <a:spcBef>
                <a:spcPts val="0"/>
              </a:spcBef>
              <a:spcAft>
                <a:spcPts val="0"/>
              </a:spcAft>
              <a:buSzPts val="1800"/>
              <a:buNone/>
            </a:pPr>
            <a:r>
              <a:rPr lang="en-US"/>
              <a:t>If we go through Hill’s criteria for causality we can say that the relationship between beta carotene and lung cancer was moderately strong, there was Consistency in the association between carotenoid intake and lung cancer  as seen in case-control and cohort studies as well as those based on biochemical measurments. The biological plausibility exisits in the fact that Vitamin A functions in the regulation of cell differentiation. Loss of differentiation is a basic feature of malignancy so vitamin A maybe related to cancer incidence. Temporality was demonstated in the cohort studies.  And as for analogy animal studies have previously shown that Vitamin A inhibited the occurence of induced tumers. However it is worth mentioning that beta carotene was not extensively studied in animals and the studies showed that alpha carotene seems more promising! As for specificity well there is no specificity since vitamin a has been see to reduce the risk of different types of cancer.</a:t>
            </a:r>
            <a:endParaRPr/>
          </a:p>
          <a:p>
            <a:pPr indent="0" lvl="0" marL="0" rtl="0" algn="l">
              <a:spcBef>
                <a:spcPts val="0"/>
              </a:spcBef>
              <a:spcAft>
                <a:spcPts val="0"/>
              </a:spcAft>
              <a:buSzPts val="1800"/>
              <a:buNone/>
            </a:pPr>
            <a:r>
              <a:rPr lang="en-US"/>
              <a:t> now is the relationship due to confounding?</a:t>
            </a:r>
            <a:endParaRPr/>
          </a:p>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p3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77" name="Google Shape;477;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78" name="Google Shape;478;p3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best way to resolve confounding is by doing a randomized controlled trial.’ </a:t>
            </a:r>
            <a:endParaRPr/>
          </a:p>
          <a:p>
            <a:pPr indent="0" lvl="0" marL="0" rtl="0" algn="l">
              <a:spcBef>
                <a:spcPts val="900"/>
              </a:spcBef>
              <a:spcAft>
                <a:spcPts val="0"/>
              </a:spcAft>
              <a:buNone/>
            </a:pPr>
            <a:r>
              <a:rPr lang="en-US"/>
              <a:t>Relatively easy to implement- active agent can be formulated in a capsule.</a:t>
            </a:r>
            <a:endParaRPr/>
          </a:p>
          <a:p>
            <a:pPr indent="0" lvl="0" marL="0" rtl="0" algn="l">
              <a:spcBef>
                <a:spcPts val="900"/>
              </a:spcBef>
              <a:spcAft>
                <a:spcPts val="0"/>
              </a:spcAft>
              <a:buNone/>
            </a:pPr>
            <a:r>
              <a:rPr lang="en-US"/>
              <a:t>and in fact 3 large  randomized controlled trials were conducted.</a:t>
            </a:r>
            <a:endParaRPr/>
          </a:p>
          <a:p>
            <a:pPr indent="0" lvl="0" marL="0" rtl="0" algn="l">
              <a:spcBef>
                <a:spcPts val="900"/>
              </a:spcBef>
              <a:spcAft>
                <a:spcPts val="0"/>
              </a:spcAft>
              <a:buNone/>
            </a:pPr>
            <a:r>
              <a:rPr lang="en-US"/>
              <a:t>First the The Alpha-Tocopherol Beta-Carotene Cancer Prevention Study, 1994</a:t>
            </a:r>
            <a:endParaRPr/>
          </a:p>
          <a:p>
            <a:pPr indent="0" lvl="0" marL="0" rtl="0" algn="l">
              <a:spcBef>
                <a:spcPts val="900"/>
              </a:spcBef>
              <a:spcAft>
                <a:spcPts val="0"/>
              </a:spcAft>
              <a:buNone/>
            </a:pPr>
            <a:r>
              <a:rPr lang="en-US"/>
              <a:t>And it was conducted among smoking men in finland</a:t>
            </a:r>
            <a:endParaRPr/>
          </a:p>
          <a:p>
            <a:pPr indent="0" lvl="0" marL="0" rtl="0" algn="l">
              <a:spcBef>
                <a:spcPts val="0"/>
              </a:spcBef>
              <a:spcAft>
                <a:spcPts val="0"/>
              </a:spcAft>
              <a:buSzPts val="1800"/>
              <a:buNone/>
            </a:pPr>
            <a:r>
              <a:rPr lang="en-US"/>
              <a:t>  an unexpected result happened and the trial was stopped after 6 years because the incidence of lung cancer was 18% higher in the treatment group!</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p3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95" name="Google Shape;495;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96" name="Google Shape;496;p3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The second study was the Caret study, 1996</a:t>
            </a:r>
            <a:endParaRPr/>
          </a:p>
          <a:p>
            <a:pPr indent="-114300" lvl="0" marL="0" rtl="0" algn="l">
              <a:spcBef>
                <a:spcPts val="900"/>
              </a:spcBef>
              <a:spcAft>
                <a:spcPts val="0"/>
              </a:spcAft>
              <a:buSzPts val="1800"/>
              <a:buChar char="-"/>
            </a:pPr>
            <a:r>
              <a:rPr lang="en-US"/>
              <a:t>conducted among men who were at high risk due to smoking or asbestos exposure.</a:t>
            </a:r>
            <a:endParaRPr/>
          </a:p>
          <a:p>
            <a:pPr indent="-114300" lvl="0" marL="0" rtl="0" algn="l">
              <a:spcBef>
                <a:spcPts val="900"/>
              </a:spcBef>
              <a:spcAft>
                <a:spcPts val="0"/>
              </a:spcAft>
              <a:buSzPts val="1800"/>
              <a:buChar char="-"/>
            </a:pPr>
            <a:r>
              <a:rPr lang="en-US"/>
              <a:t>A combination of beta-carotene and preformed vitamin A was compared with placebo</a:t>
            </a:r>
            <a:endParaRPr/>
          </a:p>
          <a:p>
            <a:pPr indent="0" lvl="0" marL="0" rtl="0" algn="l">
              <a:spcBef>
                <a:spcPts val="0"/>
              </a:spcBef>
              <a:spcAft>
                <a:spcPts val="0"/>
              </a:spcAft>
              <a:buSzPts val="1800"/>
              <a:buNone/>
            </a:pPr>
            <a:r>
              <a:rPr lang="en-US"/>
              <a:t>This trial was also Stopped prematurely- because there was a 28% increase in the incidence of lung cancer among men recieving the suppplements.</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p3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512" name="Google Shape;512;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13" name="Google Shape;513;p3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The third study was the physicians health study- 1996 </a:t>
            </a:r>
            <a:endParaRPr/>
          </a:p>
          <a:p>
            <a:pPr indent="0" lvl="0" marL="0" rtl="0" algn="l">
              <a:spcBef>
                <a:spcPts val="900"/>
              </a:spcBef>
              <a:spcAft>
                <a:spcPts val="0"/>
              </a:spcAft>
              <a:buSzPts val="1800"/>
              <a:buNone/>
            </a:pPr>
            <a:r>
              <a:rPr lang="en-US"/>
              <a:t>Conducted among US physicians  who recieved beta-carotene supplements for 12 years.</a:t>
            </a:r>
            <a:endParaRPr/>
          </a:p>
          <a:p>
            <a:pPr indent="0" lvl="0" marL="0" rtl="0" algn="l">
              <a:spcBef>
                <a:spcPts val="900"/>
              </a:spcBef>
              <a:spcAft>
                <a:spcPts val="0"/>
              </a:spcAft>
              <a:buSzPts val="1800"/>
              <a:buNone/>
            </a:pPr>
            <a:r>
              <a:rPr lang="en-US"/>
              <a:t> and in this study there was No increase no decrease in lung cancer (relative risk= 0.93)</a:t>
            </a:r>
            <a:endParaRPr/>
          </a:p>
          <a:p>
            <a:pPr indent="0" lvl="0" marL="0" rtl="0" algn="l">
              <a:spcBef>
                <a:spcPts val="900"/>
              </a:spcBef>
              <a:spcAft>
                <a:spcPts val="0"/>
              </a:spcAft>
              <a:buSzPts val="1800"/>
              <a:buNone/>
            </a:pPr>
            <a:r>
              <a:t/>
            </a:r>
            <a:endParaRPr/>
          </a:p>
          <a:p>
            <a:pPr indent="0" lvl="0" marL="0" rtl="0" algn="l">
              <a:spcBef>
                <a:spcPts val="900"/>
              </a:spcBef>
              <a:spcAft>
                <a:spcPts val="0"/>
              </a:spcAft>
              <a:buNone/>
            </a:pPr>
            <a:r>
              <a:rPr lang="en-US"/>
              <a:t>These RT collectievely provide strong evidence against the hypothesis that high doses of beta-carotene supplementation can reduce the risk of lung cancer</a:t>
            </a:r>
            <a:endParaRPr/>
          </a:p>
          <a:p>
            <a:pPr indent="0" lvl="0" marL="0" rtl="0" algn="l">
              <a:spcBef>
                <a:spcPts val="900"/>
              </a:spcBef>
              <a:spcAft>
                <a:spcPts val="0"/>
              </a:spcAft>
              <a:buSzPts val="1800"/>
              <a:buNone/>
            </a:pPr>
            <a:r>
              <a:rPr lang="en-US"/>
              <a:t>The lack of any protective effect in the Physician’s Health Study  decreases the probability that an important protective effect  was missed due to unsufficient follow-up time.</a:t>
            </a:r>
            <a:endParaRPr/>
          </a:p>
          <a:p>
            <a:pPr indent="0" lvl="0" marL="0" rtl="0" algn="l">
              <a:spcBef>
                <a:spcPts val="900"/>
              </a:spcBef>
              <a:spcAft>
                <a:spcPts val="0"/>
              </a:spcAft>
              <a:buSzPts val="1800"/>
              <a:buNone/>
            </a:pPr>
            <a:r>
              <a:rPr lang="en-US"/>
              <a:t>The lack of an adverse (or beneficial) effect of beta-carotene in the 3</a:t>
            </a:r>
            <a:r>
              <a:rPr baseline="30000" lang="en-US"/>
              <a:t>rd</a:t>
            </a:r>
            <a:r>
              <a:rPr lang="en-US"/>
              <a:t> Trial could possibly be related to the higher levels of blood carotenoids at baseline .</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1" name="Shape 521"/>
        <p:cNvGrpSpPr/>
        <p:nvPr/>
      </p:nvGrpSpPr>
      <p:grpSpPr>
        <a:xfrm>
          <a:off x="0" y="0"/>
          <a:ext cx="0" cy="0"/>
          <a:chOff x="0" y="0"/>
          <a:chExt cx="0" cy="0"/>
        </a:xfrm>
      </p:grpSpPr>
      <p:sp>
        <p:nvSpPr>
          <p:cNvPr id="522" name="Google Shape;522;p4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523" name="Google Shape;523;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24" name="Google Shape;524;p4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 The inverse relationship between intake of vegetables and fruits and the risk of lung cancer, represents one of the best established associations in the field of nutritional epidemiology.</a:t>
            </a:r>
            <a:endParaRPr/>
          </a:p>
          <a:p>
            <a:pPr indent="0" lvl="0" marL="0" rtl="0" algn="l">
              <a:spcBef>
                <a:spcPts val="900"/>
              </a:spcBef>
              <a:spcAft>
                <a:spcPts val="0"/>
              </a:spcAft>
              <a:buNone/>
            </a:pPr>
            <a:r>
              <a:rPr lang="en-US"/>
              <a:t> Randomized trials indicate that this is unlikely to be due to a protective effect of beta carotene. It is more likely that other carotenoids or unrelated constituents are the active agents.</a:t>
            </a:r>
            <a:endParaRPr/>
          </a:p>
          <a:p>
            <a:pPr indent="0" lvl="0" marL="0" rtl="0" algn="l">
              <a:spcBef>
                <a:spcPts val="0"/>
              </a:spcBef>
              <a:spcAft>
                <a:spcPts val="0"/>
              </a:spcAft>
              <a:buSzPts val="1800"/>
              <a:buNone/>
            </a:pPr>
            <a:r>
              <a:rPr lang="en-US"/>
              <a:t>More specific and detailed analyses of obsevational data could be of great value- - dietary measurments-data analysis for individual foods and for known nutrients</a:t>
            </a:r>
            <a:endParaRPr/>
          </a:p>
          <a:p>
            <a:pPr indent="0" lvl="0" marL="0" rtl="0" algn="l">
              <a:spcBef>
                <a:spcPts val="0"/>
              </a:spcBef>
              <a:spcAft>
                <a:spcPts val="0"/>
              </a:spcAft>
              <a:buSzPts val="1800"/>
              <a:buNone/>
            </a:pPr>
            <a:r>
              <a:rPr lang="en-US"/>
              <a:t>-biochemical measurements measure a wide variety of factors, including other specific carotenoids</a:t>
            </a:r>
            <a:endParaRPr/>
          </a:p>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4" name="Shape 534"/>
        <p:cNvGrpSpPr/>
        <p:nvPr/>
      </p:nvGrpSpPr>
      <p:grpSpPr>
        <a:xfrm>
          <a:off x="0" y="0"/>
          <a:ext cx="0" cy="0"/>
          <a:chOff x="0" y="0"/>
          <a:chExt cx="0" cy="0"/>
        </a:xfrm>
      </p:grpSpPr>
      <p:sp>
        <p:nvSpPr>
          <p:cNvPr id="535" name="Google Shape;535;p4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536" name="Google Shape;536;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37" name="Google Shape;537;p4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Using data from 2 large  cohort studies- (47 778 men Health Professionals' Follow-up Study</a:t>
            </a:r>
            <a:endParaRPr/>
          </a:p>
          <a:p>
            <a:pPr indent="0" lvl="0" marL="0" rtl="0" algn="l">
              <a:spcBef>
                <a:spcPts val="0"/>
              </a:spcBef>
              <a:spcAft>
                <a:spcPts val="0"/>
              </a:spcAft>
              <a:buSzPts val="1800"/>
              <a:buNone/>
            </a:pPr>
            <a:r>
              <a:rPr lang="en-US"/>
              <a:t> and 77 283 women in the Nurses' Health Study )</a:t>
            </a:r>
            <a:endParaRPr/>
          </a:p>
          <a:p>
            <a:pPr indent="0" lvl="0" marL="0" rtl="0" algn="l">
              <a:spcBef>
                <a:spcPts val="0"/>
              </a:spcBef>
              <a:spcAft>
                <a:spcPts val="0"/>
              </a:spcAft>
              <a:buSzPts val="1800"/>
              <a:buNone/>
            </a:pPr>
            <a:r>
              <a:rPr lang="en-US"/>
              <a:t> the relationship between the intake of fruits and vegetables and the risk of lung cancer was evaluated</a:t>
            </a:r>
            <a:endParaRPr/>
          </a:p>
          <a:p>
            <a:pPr indent="0" lvl="1" marL="0" rtl="0" algn="l">
              <a:spcBef>
                <a:spcPts val="900"/>
              </a:spcBef>
              <a:spcAft>
                <a:spcPts val="0"/>
              </a:spcAft>
              <a:buSzPts val="1800"/>
              <a:buNone/>
            </a:pPr>
            <a:r>
              <a:rPr lang="en-US"/>
              <a:t>And the authors concluded that CONCLUSION: Higher fruit and vegetable intakes were associated with lower risks of lung cancer in women but not in men</a:t>
            </a:r>
            <a:endParaRPr/>
          </a:p>
          <a:p>
            <a:pPr indent="0" lvl="1" marL="0" rtl="0" algn="l">
              <a:spcBef>
                <a:spcPts val="900"/>
              </a:spcBef>
              <a:spcAft>
                <a:spcPts val="0"/>
              </a:spcAft>
              <a:buSzPts val="1800"/>
              <a:buNone/>
            </a:pPr>
            <a:r>
              <a:rPr lang="en-US"/>
              <a:t>( It is possible that the inverse association among the women remained confounded by unmeasured smoking characteristics, although fruits and vegetables were protective in both men and women who never smoked.)</a:t>
            </a:r>
            <a:endParaRPr/>
          </a:p>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5" name="Shape 545"/>
        <p:cNvGrpSpPr/>
        <p:nvPr/>
      </p:nvGrpSpPr>
      <p:grpSpPr>
        <a:xfrm>
          <a:off x="0" y="0"/>
          <a:ext cx="0" cy="0"/>
          <a:chOff x="0" y="0"/>
          <a:chExt cx="0" cy="0"/>
        </a:xfrm>
      </p:grpSpPr>
      <p:sp>
        <p:nvSpPr>
          <p:cNvPr id="546" name="Google Shape;546;p4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547" name="Google Shape;547;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48" name="Google Shape;548;p4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1" marL="0" rtl="0" algn="l">
              <a:spcBef>
                <a:spcPts val="0"/>
              </a:spcBef>
              <a:spcAft>
                <a:spcPts val="0"/>
              </a:spcAft>
              <a:buSzPts val="1800"/>
              <a:buNone/>
            </a:pPr>
            <a:r>
              <a:rPr lang="en-US"/>
              <a:t> and a recent paper that will be published next month-Data on 478,021 individuls from 10 European countries, participating in the epic study reported that.</a:t>
            </a:r>
            <a:endParaRPr/>
          </a:p>
          <a:p>
            <a:pPr indent="0" lvl="1" marL="0" rtl="0" algn="l">
              <a:spcBef>
                <a:spcPts val="0"/>
              </a:spcBef>
              <a:spcAft>
                <a:spcPts val="0"/>
              </a:spcAft>
              <a:buSzPts val="1800"/>
              <a:buNone/>
            </a:pPr>
            <a:r>
              <a:rPr lang="en-US"/>
              <a:t>There was no association between vegetable consumption or vegetable subtypes and lung cancer risk however there was a significant association with fruit consumption!</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شريحة عنوان"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8" name="Google Shape;18;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قارنة" type="twoTxTwoObj">
  <p:cSld name="TWO_OBJECTS_WITH_TEXT">
    <p:spTree>
      <p:nvGrpSpPr>
        <p:cNvPr id="69" name="Shape 69"/>
        <p:cNvGrpSpPr/>
        <p:nvPr/>
      </p:nvGrpSpPr>
      <p:grpSpPr>
        <a:xfrm>
          <a:off x="0" y="0"/>
          <a:ext cx="0" cy="0"/>
          <a:chOff x="0" y="0"/>
          <a:chExt cx="0" cy="0"/>
        </a:xfrm>
      </p:grpSpPr>
      <p:sp>
        <p:nvSpPr>
          <p:cNvPr id="70" name="Google Shape;70;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1" name="Google Shape;71;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2" name="Google Shape;72;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3" name="Google Shape;73;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4" name="Google Shape;74;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5" name="Google Shape;75;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المقطع" type="secHead">
  <p:cSld name="SECTION_HEADER">
    <p:spTree>
      <p:nvGrpSpPr>
        <p:cNvPr id="78" name="Shape 78"/>
        <p:cNvGrpSpPr/>
        <p:nvPr/>
      </p:nvGrpSpPr>
      <p:grpSpPr>
        <a:xfrm>
          <a:off x="0" y="0"/>
          <a:ext cx="0" cy="0"/>
          <a:chOff x="0" y="0"/>
          <a:chExt cx="0" cy="0"/>
        </a:xfrm>
      </p:grpSpPr>
      <p:sp>
        <p:nvSpPr>
          <p:cNvPr id="79" name="Google Shape;79;p1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1" name="Google Shape;81;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فارغ" type="blank">
  <p:cSld name="BLANK">
    <p:spTree>
      <p:nvGrpSpPr>
        <p:cNvPr id="21" name="Shape 21"/>
        <p:cNvGrpSpPr/>
        <p:nvPr/>
      </p:nvGrpSpPr>
      <p:grpSpPr>
        <a:xfrm>
          <a:off x="0" y="0"/>
          <a:ext cx="0" cy="0"/>
          <a:chOff x="0" y="0"/>
          <a:chExt cx="0" cy="0"/>
        </a:xfrm>
      </p:grpSpPr>
      <p:sp>
        <p:nvSpPr>
          <p:cNvPr id="22" name="Google Shape;22;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فقط" type="titleOnly">
  <p:cSld name="TITLE_ONLY">
    <p:spTree>
      <p:nvGrpSpPr>
        <p:cNvPr id="25" name="Shape 25"/>
        <p:cNvGrpSpPr/>
        <p:nvPr/>
      </p:nvGrpSpPr>
      <p:grpSpPr>
        <a:xfrm>
          <a:off x="0" y="0"/>
          <a:ext cx="0" cy="0"/>
          <a:chOff x="0" y="0"/>
          <a:chExt cx="0" cy="0"/>
        </a:xfrm>
      </p:grpSpPr>
      <p:sp>
        <p:nvSpPr>
          <p:cNvPr id="26" name="Google Shape;26;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محتوى" type="obj">
  <p:cSld name="OBJECT">
    <p:spTree>
      <p:nvGrpSpPr>
        <p:cNvPr id="30" name="Shape 30"/>
        <p:cNvGrpSpPr/>
        <p:nvPr/>
      </p:nvGrpSpPr>
      <p:grpSpPr>
        <a:xfrm>
          <a:off x="0" y="0"/>
          <a:ext cx="0" cy="0"/>
          <a:chOff x="0" y="0"/>
          <a:chExt cx="0" cy="0"/>
        </a:xfrm>
      </p:grpSpPr>
      <p:sp>
        <p:nvSpPr>
          <p:cNvPr id="31" name="Google Shape;31;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يين" type="twoObj">
  <p:cSld name="TWO_OBJECTS">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39" name="Google Shape;39;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0" name="Google Shape;40;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ان" type="vertTitleAndTx">
  <p:cSld name="VERTICAL_TITLE_AND_VERTICAL_TEXT">
    <p:spTree>
      <p:nvGrpSpPr>
        <p:cNvPr id="43" name="Shape 43"/>
        <p:cNvGrpSpPr/>
        <p:nvPr/>
      </p:nvGrpSpPr>
      <p:grpSpPr>
        <a:xfrm>
          <a:off x="0" y="0"/>
          <a:ext cx="0" cy="0"/>
          <a:chOff x="0" y="0"/>
          <a:chExt cx="0" cy="0"/>
        </a:xfrm>
      </p:grpSpPr>
      <p:sp>
        <p:nvSpPr>
          <p:cNvPr id="44" name="Google Shape;44;p7"/>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5" name="Google Shape;45;p7"/>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6" name="Google Shape;46;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 type="vertTx">
  <p:cSld name="VERTICAL_TEXT">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1" name="Google Shape;51;p8"/>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2" name="Google Shape;52;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صورة ذو تسمية توضيحية" type="picTx">
  <p:cSld name="PICTURE_WITH_CAPTION_TEXT">
    <p:spTree>
      <p:nvGrpSpPr>
        <p:cNvPr id="55" name="Shape 55"/>
        <p:cNvGrpSpPr/>
        <p:nvPr/>
      </p:nvGrpSpPr>
      <p:grpSpPr>
        <a:xfrm>
          <a:off x="0" y="0"/>
          <a:ext cx="0" cy="0"/>
          <a:chOff x="0" y="0"/>
          <a:chExt cx="0" cy="0"/>
        </a:xfrm>
      </p:grpSpPr>
      <p:sp>
        <p:nvSpPr>
          <p:cNvPr id="56" name="Google Shape;56;p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7" name="Google Shape;57;p9"/>
          <p:cNvSpPr/>
          <p:nvPr>
            <p:ph idx="2" type="pic"/>
          </p:nvPr>
        </p:nvSpPr>
        <p:spPr>
          <a:xfrm>
            <a:off x="1792288" y="612775"/>
            <a:ext cx="5486400" cy="4114800"/>
          </a:xfrm>
          <a:prstGeom prst="rect">
            <a:avLst/>
          </a:prstGeom>
          <a:noFill/>
          <a:ln>
            <a:noFill/>
          </a:ln>
        </p:spPr>
      </p:sp>
      <p:sp>
        <p:nvSpPr>
          <p:cNvPr id="58" name="Google Shape;58;p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9" name="Google Shape;59;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ى ذو تسمية توضيحية" type="objTx">
  <p:cSld name="OBJECT_WITH_CAPTION_TEXT">
    <p:spTree>
      <p:nvGrpSpPr>
        <p:cNvPr id="62" name="Shape 62"/>
        <p:cNvGrpSpPr/>
        <p:nvPr/>
      </p:nvGrpSpPr>
      <p:grpSpPr>
        <a:xfrm>
          <a:off x="0" y="0"/>
          <a:ext cx="0" cy="0"/>
          <a:chOff x="0" y="0"/>
          <a:chExt cx="0" cy="0"/>
        </a:xfrm>
      </p:grpSpPr>
      <p:sp>
        <p:nvSpPr>
          <p:cNvPr id="63" name="Google Shape;63;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4" name="Google Shape;64;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5" name="Google Shape;65;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6" name="Google Shape;66;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2F"/>
            </a:gs>
            <a:gs pos="50000">
              <a:srgbClr val="000066"/>
            </a:gs>
            <a:gs pos="100000">
              <a:srgbClr val="00002F"/>
            </a:gs>
          </a:gsLst>
          <a:lin ang="5400000" scaled="0"/>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 Id="rId3"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7.png"/><Relationship Id="rId6"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9.png"/><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ctrTitle"/>
          </p:nvPr>
        </p:nvSpPr>
        <p:spPr>
          <a:xfrm>
            <a:off x="685800" y="233997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Principles of causation and Interpretation of results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2"/>
          <p:cNvSpPr txBox="1"/>
          <p:nvPr>
            <p:ph idx="1" type="body"/>
          </p:nvPr>
        </p:nvSpPr>
        <p:spPr>
          <a:xfrm>
            <a:off x="457200" y="1646237"/>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Be unequally distributed in the study groups to cause confounding.</a:t>
            </a:r>
            <a:endParaRPr/>
          </a:p>
        </p:txBody>
      </p:sp>
      <p:sp>
        <p:nvSpPr>
          <p:cNvPr id="161" name="Google Shape;161;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A confounder must…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Example</a:t>
            </a:r>
            <a:endParaRPr/>
          </a:p>
        </p:txBody>
      </p:sp>
      <p:sp>
        <p:nvSpPr>
          <p:cNvPr id="167" name="Google Shape;167;p2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FFCC00"/>
              </a:buClr>
              <a:buSzPts val="3200"/>
              <a:buFont typeface="Arial"/>
              <a:buNone/>
            </a:pPr>
            <a:r>
              <a:rPr b="0" i="0" lang="en-US" sz="3200" u="none">
                <a:solidFill>
                  <a:srgbClr val="FFCC00"/>
                </a:solidFill>
                <a:latin typeface="Arial"/>
                <a:ea typeface="Arial"/>
                <a:cs typeface="Arial"/>
                <a:sym typeface="Arial"/>
              </a:rPr>
              <a:t>Example</a:t>
            </a:r>
            <a:r>
              <a:rPr b="0" i="0" lang="en-US" sz="3200" u="none">
                <a:solidFill>
                  <a:schemeClr val="lt1"/>
                </a:solidFill>
                <a:latin typeface="Arial"/>
                <a:ea typeface="Arial"/>
                <a:cs typeface="Arial"/>
                <a:sym typeface="Arial"/>
              </a:rPr>
              <a:t>: A study shows an association between  high consumption of alcohol and lung cancer.</a:t>
            </a:r>
            <a:endParaRPr/>
          </a:p>
          <a:p>
            <a:pPr indent="-342900" lvl="0" marL="342900" rtl="0" algn="ctr">
              <a:lnSpc>
                <a:spcPct val="100000"/>
              </a:lnSpc>
              <a:spcBef>
                <a:spcPts val="640"/>
              </a:spcBef>
              <a:spcAft>
                <a:spcPts val="0"/>
              </a:spcAft>
              <a:buClr>
                <a:schemeClr val="dk1"/>
              </a:buClr>
              <a:buSzPts val="3200"/>
              <a:buFont typeface="Arial"/>
              <a:buNone/>
            </a:pPr>
            <a:r>
              <a:t/>
            </a:r>
            <a:endParaRPr b="0" i="1" sz="3200" u="none">
              <a:solidFill>
                <a:srgbClr val="FFCC00"/>
              </a:solidFill>
              <a:latin typeface="Arial"/>
              <a:ea typeface="Arial"/>
              <a:cs typeface="Arial"/>
              <a:sym typeface="Arial"/>
            </a:endParaRPr>
          </a:p>
          <a:p>
            <a:pPr indent="-342900" lvl="0" marL="342900" rtl="0" algn="ctr">
              <a:lnSpc>
                <a:spcPct val="100000"/>
              </a:lnSpc>
              <a:spcBef>
                <a:spcPts val="640"/>
              </a:spcBef>
              <a:spcAft>
                <a:spcPts val="0"/>
              </a:spcAft>
              <a:buClr>
                <a:schemeClr val="dk1"/>
              </a:buClr>
              <a:buSzPts val="3200"/>
              <a:buFont typeface="Arial"/>
              <a:buNone/>
            </a:pPr>
            <a:r>
              <a:t/>
            </a:r>
            <a:endParaRPr b="0" i="1" sz="3200" u="none">
              <a:solidFill>
                <a:srgbClr val="FFCC00"/>
              </a:solidFill>
              <a:latin typeface="Arial"/>
              <a:ea typeface="Arial"/>
              <a:cs typeface="Arial"/>
              <a:sym typeface="Arial"/>
            </a:endParaRPr>
          </a:p>
          <a:p>
            <a:pPr indent="-342900" lvl="0" marL="342900" rtl="0" algn="ctr">
              <a:lnSpc>
                <a:spcPct val="100000"/>
              </a:lnSpc>
              <a:spcBef>
                <a:spcPts val="640"/>
              </a:spcBef>
              <a:spcAft>
                <a:spcPts val="0"/>
              </a:spcAft>
              <a:buClr>
                <a:srgbClr val="FFCC00"/>
              </a:buClr>
              <a:buSzPts val="3200"/>
              <a:buFont typeface="Arial"/>
              <a:buNone/>
            </a:pPr>
            <a:r>
              <a:rPr b="0" i="1" lang="en-US" sz="3200" u="none">
                <a:solidFill>
                  <a:srgbClr val="FFCC00"/>
                </a:solidFill>
                <a:latin typeface="Arial"/>
                <a:ea typeface="Arial"/>
                <a:cs typeface="Arial"/>
                <a:sym typeface="Arial"/>
              </a:rPr>
              <a:t>Possible explanations?</a:t>
            </a:r>
            <a:endParaRPr/>
          </a:p>
          <a:p>
            <a:pPr indent="-139700" lvl="0" marL="342900" rtl="0" algn="l">
              <a:spcBef>
                <a:spcPts val="640"/>
              </a:spcBef>
              <a:spcAft>
                <a:spcPts val="0"/>
              </a:spcAft>
              <a:buClr>
                <a:schemeClr val="dk1"/>
              </a:buClr>
              <a:buSzPts val="3200"/>
              <a:buFont typeface="Arial"/>
              <a:buNone/>
            </a:pPr>
            <a:r>
              <a:t/>
            </a:r>
            <a:endParaRPr b="0" i="1" sz="3200" u="non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7">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Is the association due to confounding?</a:t>
            </a:r>
            <a:endParaRPr/>
          </a:p>
        </p:txBody>
      </p:sp>
      <p:sp>
        <p:nvSpPr>
          <p:cNvPr id="173" name="Google Shape;173;p24"/>
          <p:cNvSpPr txBox="1"/>
          <p:nvPr/>
        </p:nvSpPr>
        <p:spPr>
          <a:xfrm>
            <a:off x="533400" y="2057400"/>
            <a:ext cx="2514600" cy="10048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Exposure</a:t>
            </a:r>
            <a:endParaRPr/>
          </a:p>
          <a:p>
            <a:pPr indent="0" lvl="0" marL="0" marR="0" rtl="0" algn="ctr">
              <a:lnSpc>
                <a:spcPct val="100000"/>
              </a:lnSpc>
              <a:spcBef>
                <a:spcPts val="120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(Alcohol)</a:t>
            </a:r>
            <a:endParaRPr/>
          </a:p>
        </p:txBody>
      </p:sp>
      <p:sp>
        <p:nvSpPr>
          <p:cNvPr id="174" name="Google Shape;174;p24"/>
          <p:cNvSpPr txBox="1"/>
          <p:nvPr/>
        </p:nvSpPr>
        <p:spPr>
          <a:xfrm>
            <a:off x="914400" y="1981200"/>
            <a:ext cx="1905000" cy="12954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5" name="Google Shape;175;p24"/>
          <p:cNvSpPr txBox="1"/>
          <p:nvPr/>
        </p:nvSpPr>
        <p:spPr>
          <a:xfrm>
            <a:off x="6096000" y="2133600"/>
            <a:ext cx="2286000" cy="10048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Confounder</a:t>
            </a:r>
            <a:endParaRPr/>
          </a:p>
          <a:p>
            <a:pPr indent="0" lvl="0" marL="0" marR="0" rtl="0" algn="ctr">
              <a:lnSpc>
                <a:spcPct val="100000"/>
              </a:lnSpc>
              <a:spcBef>
                <a:spcPts val="120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(Smoking)</a:t>
            </a:r>
            <a:endParaRPr/>
          </a:p>
        </p:txBody>
      </p:sp>
      <p:sp>
        <p:nvSpPr>
          <p:cNvPr id="176" name="Google Shape;176;p24"/>
          <p:cNvSpPr txBox="1"/>
          <p:nvPr/>
        </p:nvSpPr>
        <p:spPr>
          <a:xfrm>
            <a:off x="6172200" y="2057400"/>
            <a:ext cx="2286000" cy="12192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7" name="Google Shape;177;p24"/>
          <p:cNvSpPr txBox="1"/>
          <p:nvPr/>
        </p:nvSpPr>
        <p:spPr>
          <a:xfrm>
            <a:off x="2743200" y="4572000"/>
            <a:ext cx="3352800" cy="10048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Disease </a:t>
            </a:r>
            <a:endParaRPr/>
          </a:p>
          <a:p>
            <a:pPr indent="0" lvl="0" marL="0" marR="0" rtl="0" algn="ctr">
              <a:lnSpc>
                <a:spcPct val="100000"/>
              </a:lnSpc>
              <a:spcBef>
                <a:spcPts val="120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Lung cancer</a:t>
            </a:r>
            <a:endParaRPr/>
          </a:p>
        </p:txBody>
      </p:sp>
      <p:sp>
        <p:nvSpPr>
          <p:cNvPr id="178" name="Google Shape;178;p24"/>
          <p:cNvSpPr txBox="1"/>
          <p:nvPr/>
        </p:nvSpPr>
        <p:spPr>
          <a:xfrm>
            <a:off x="2971800" y="4419600"/>
            <a:ext cx="2971800" cy="13716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79" name="Google Shape;179;p24"/>
          <p:cNvCxnSpPr/>
          <p:nvPr/>
        </p:nvCxnSpPr>
        <p:spPr>
          <a:xfrm flipH="1">
            <a:off x="6248400" y="3505200"/>
            <a:ext cx="1371600" cy="1219200"/>
          </a:xfrm>
          <a:prstGeom prst="straightConnector1">
            <a:avLst/>
          </a:prstGeom>
          <a:noFill/>
          <a:ln cap="flat" cmpd="sng" w="38100">
            <a:solidFill>
              <a:schemeClr val="lt1"/>
            </a:solidFill>
            <a:prstDash val="solid"/>
            <a:miter lim="800000"/>
            <a:headEnd len="med" w="med" type="none"/>
            <a:tailEnd len="med" w="med" type="triangle"/>
          </a:ln>
        </p:spPr>
      </p:cxnSp>
      <p:cxnSp>
        <p:nvCxnSpPr>
          <p:cNvPr id="180" name="Google Shape;180;p24"/>
          <p:cNvCxnSpPr/>
          <p:nvPr/>
        </p:nvCxnSpPr>
        <p:spPr>
          <a:xfrm>
            <a:off x="1752600" y="3505200"/>
            <a:ext cx="914400" cy="1295400"/>
          </a:xfrm>
          <a:prstGeom prst="straightConnector1">
            <a:avLst/>
          </a:prstGeom>
          <a:noFill/>
          <a:ln cap="flat" cmpd="sng" w="38100">
            <a:solidFill>
              <a:schemeClr val="lt1"/>
            </a:solidFill>
            <a:prstDash val="solid"/>
            <a:miter lim="800000"/>
            <a:headEnd len="med" w="med" type="none"/>
            <a:tailEnd len="med" w="med" type="none"/>
          </a:ln>
        </p:spPr>
      </p:cxnSp>
      <p:sp>
        <p:nvSpPr>
          <p:cNvPr id="181" name="Google Shape;181;p24"/>
          <p:cNvSpPr txBox="1"/>
          <p:nvPr/>
        </p:nvSpPr>
        <p:spPr>
          <a:xfrm>
            <a:off x="3581400" y="2286000"/>
            <a:ext cx="1828800" cy="7794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2" name="Google Shape;182;p24"/>
          <p:cNvSpPr txBox="1"/>
          <p:nvPr/>
        </p:nvSpPr>
        <p:spPr>
          <a:xfrm>
            <a:off x="3429000" y="2209800"/>
            <a:ext cx="1981200" cy="6413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Is the association due to confounding?</a:t>
            </a:r>
            <a:endParaRPr/>
          </a:p>
        </p:txBody>
      </p:sp>
      <p:sp>
        <p:nvSpPr>
          <p:cNvPr id="188" name="Google Shape;188;p25"/>
          <p:cNvSpPr txBox="1"/>
          <p:nvPr/>
        </p:nvSpPr>
        <p:spPr>
          <a:xfrm>
            <a:off x="533400" y="2057400"/>
            <a:ext cx="2514600" cy="10048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Exposure</a:t>
            </a:r>
            <a:endParaRPr/>
          </a:p>
          <a:p>
            <a:pPr indent="0" lvl="0" marL="0" marR="0" rtl="0" algn="ctr">
              <a:lnSpc>
                <a:spcPct val="100000"/>
              </a:lnSpc>
              <a:spcBef>
                <a:spcPts val="120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(Tea)</a:t>
            </a:r>
            <a:endParaRPr/>
          </a:p>
        </p:txBody>
      </p:sp>
      <p:sp>
        <p:nvSpPr>
          <p:cNvPr id="189" name="Google Shape;189;p25"/>
          <p:cNvSpPr txBox="1"/>
          <p:nvPr/>
        </p:nvSpPr>
        <p:spPr>
          <a:xfrm>
            <a:off x="914400" y="1981200"/>
            <a:ext cx="1905000" cy="12954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0" name="Google Shape;190;p25"/>
          <p:cNvSpPr txBox="1"/>
          <p:nvPr/>
        </p:nvSpPr>
        <p:spPr>
          <a:xfrm>
            <a:off x="5562600" y="2133600"/>
            <a:ext cx="3124200" cy="13700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Confounder</a:t>
            </a:r>
            <a:endParaRPr/>
          </a:p>
          <a:p>
            <a:pPr indent="0" lvl="0" marL="0" marR="0" rtl="0" algn="ctr">
              <a:lnSpc>
                <a:spcPct val="100000"/>
              </a:lnSpc>
              <a:spcBef>
                <a:spcPts val="120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(calcium, vitD, smoking(</a:t>
            </a:r>
            <a:endParaRPr/>
          </a:p>
        </p:txBody>
      </p:sp>
      <p:sp>
        <p:nvSpPr>
          <p:cNvPr id="191" name="Google Shape;191;p25"/>
          <p:cNvSpPr txBox="1"/>
          <p:nvPr/>
        </p:nvSpPr>
        <p:spPr>
          <a:xfrm>
            <a:off x="5486400" y="2057400"/>
            <a:ext cx="2971800" cy="17526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2" name="Google Shape;192;p25"/>
          <p:cNvSpPr txBox="1"/>
          <p:nvPr/>
        </p:nvSpPr>
        <p:spPr>
          <a:xfrm>
            <a:off x="2743200" y="4572000"/>
            <a:ext cx="33528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Bone mineral density</a:t>
            </a:r>
            <a:endParaRPr/>
          </a:p>
        </p:txBody>
      </p:sp>
      <p:sp>
        <p:nvSpPr>
          <p:cNvPr id="193" name="Google Shape;193;p25"/>
          <p:cNvSpPr txBox="1"/>
          <p:nvPr/>
        </p:nvSpPr>
        <p:spPr>
          <a:xfrm>
            <a:off x="2971800" y="4419600"/>
            <a:ext cx="2971800" cy="13716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94" name="Google Shape;194;p25"/>
          <p:cNvCxnSpPr/>
          <p:nvPr/>
        </p:nvCxnSpPr>
        <p:spPr>
          <a:xfrm flipH="1">
            <a:off x="6248400" y="3505200"/>
            <a:ext cx="1371600" cy="1219200"/>
          </a:xfrm>
          <a:prstGeom prst="straightConnector1">
            <a:avLst/>
          </a:prstGeom>
          <a:noFill/>
          <a:ln cap="flat" cmpd="sng" w="38100">
            <a:solidFill>
              <a:schemeClr val="lt1"/>
            </a:solidFill>
            <a:prstDash val="solid"/>
            <a:miter lim="800000"/>
            <a:headEnd len="med" w="med" type="none"/>
            <a:tailEnd len="med" w="med" type="triangle"/>
          </a:ln>
        </p:spPr>
      </p:cxnSp>
      <p:cxnSp>
        <p:nvCxnSpPr>
          <p:cNvPr id="195" name="Google Shape;195;p25"/>
          <p:cNvCxnSpPr/>
          <p:nvPr/>
        </p:nvCxnSpPr>
        <p:spPr>
          <a:xfrm>
            <a:off x="1752600" y="3505200"/>
            <a:ext cx="914400" cy="1295400"/>
          </a:xfrm>
          <a:prstGeom prst="straightConnector1">
            <a:avLst/>
          </a:prstGeom>
          <a:noFill/>
          <a:ln cap="flat" cmpd="sng" w="38100">
            <a:solidFill>
              <a:schemeClr val="lt1"/>
            </a:solidFill>
            <a:prstDash val="solid"/>
            <a:miter lim="800000"/>
            <a:headEnd len="med" w="med" type="none"/>
            <a:tailEnd len="med" w="med" type="none"/>
          </a:ln>
        </p:spPr>
      </p:cxnSp>
      <p:sp>
        <p:nvSpPr>
          <p:cNvPr id="196" name="Google Shape;196;p25"/>
          <p:cNvSpPr txBox="1"/>
          <p:nvPr/>
        </p:nvSpPr>
        <p:spPr>
          <a:xfrm>
            <a:off x="3581400" y="2286000"/>
            <a:ext cx="1828800" cy="7794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7" name="Google Shape;197;p25"/>
          <p:cNvSpPr txBox="1"/>
          <p:nvPr/>
        </p:nvSpPr>
        <p:spPr>
          <a:xfrm>
            <a:off x="3429000" y="2209800"/>
            <a:ext cx="1981200" cy="6413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3600"/>
              <a:buFont typeface="Arial"/>
              <a:buNone/>
            </a:pPr>
            <a:r>
              <a:rPr b="1" i="0" lang="en-US" sz="3600" u="none">
                <a:solidFill>
                  <a:schemeClr val="lt1"/>
                </a:solidFill>
                <a:latin typeface="Arial"/>
                <a:ea typeface="Arial"/>
                <a:cs typeface="Arial"/>
                <a:sym typeface="Arial"/>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A confounder is not an intermediate!</a:t>
            </a:r>
            <a:endParaRPr/>
          </a:p>
        </p:txBody>
      </p:sp>
      <p:sp>
        <p:nvSpPr>
          <p:cNvPr id="203" name="Google Shape;203;p26"/>
          <p:cNvSpPr txBox="1"/>
          <p:nvPr/>
        </p:nvSpPr>
        <p:spPr>
          <a:xfrm>
            <a:off x="381000" y="2133600"/>
            <a:ext cx="1981200" cy="955675"/>
          </a:xfrm>
          <a:prstGeom prst="rect">
            <a:avLst/>
          </a:prstGeom>
          <a:noFill/>
          <a:ln cap="flat" cmpd="sng" w="9525">
            <a:solidFill>
              <a:schemeClr val="lt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High fat diet</a:t>
            </a:r>
            <a:endParaRPr/>
          </a:p>
        </p:txBody>
      </p:sp>
      <p:sp>
        <p:nvSpPr>
          <p:cNvPr id="204" name="Google Shape;204;p26"/>
          <p:cNvSpPr txBox="1"/>
          <p:nvPr/>
        </p:nvSpPr>
        <p:spPr>
          <a:xfrm>
            <a:off x="304800" y="2057400"/>
            <a:ext cx="2133600" cy="10668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5" name="Google Shape;205;p26"/>
          <p:cNvSpPr txBox="1"/>
          <p:nvPr/>
        </p:nvSpPr>
        <p:spPr>
          <a:xfrm>
            <a:off x="1828800" y="4419600"/>
            <a:ext cx="4038600" cy="5191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Myocardial infarction</a:t>
            </a:r>
            <a:endParaRPr/>
          </a:p>
        </p:txBody>
      </p:sp>
      <p:sp>
        <p:nvSpPr>
          <p:cNvPr id="206" name="Google Shape;206;p26"/>
          <p:cNvSpPr txBox="1"/>
          <p:nvPr/>
        </p:nvSpPr>
        <p:spPr>
          <a:xfrm>
            <a:off x="1828800" y="4191000"/>
            <a:ext cx="4114800" cy="10668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7" name="Google Shape;207;p26"/>
          <p:cNvSpPr txBox="1"/>
          <p:nvPr/>
        </p:nvSpPr>
        <p:spPr>
          <a:xfrm>
            <a:off x="4953000" y="2057400"/>
            <a:ext cx="3810000" cy="9461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800"/>
              <a:buFont typeface="Arial"/>
              <a:buNone/>
            </a:pPr>
            <a:r>
              <a:rPr b="0" i="0" lang="en-US" sz="2800" u="none">
                <a:solidFill>
                  <a:srgbClr val="FFCC00"/>
                </a:solidFill>
                <a:latin typeface="Arial"/>
                <a:ea typeface="Arial"/>
                <a:cs typeface="Arial"/>
                <a:sym typeface="Arial"/>
              </a:rPr>
              <a:t>High level of blood cholesterol</a:t>
            </a:r>
            <a:endParaRPr/>
          </a:p>
        </p:txBody>
      </p:sp>
      <p:sp>
        <p:nvSpPr>
          <p:cNvPr id="208" name="Google Shape;208;p26"/>
          <p:cNvSpPr txBox="1"/>
          <p:nvPr/>
        </p:nvSpPr>
        <p:spPr>
          <a:xfrm>
            <a:off x="4876800" y="2057400"/>
            <a:ext cx="3962400" cy="10668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09" name="Google Shape;209;p26"/>
          <p:cNvCxnSpPr/>
          <p:nvPr/>
        </p:nvCxnSpPr>
        <p:spPr>
          <a:xfrm>
            <a:off x="2743200" y="2514600"/>
            <a:ext cx="1600200" cy="0"/>
          </a:xfrm>
          <a:prstGeom prst="straightConnector1">
            <a:avLst/>
          </a:prstGeom>
          <a:noFill/>
          <a:ln cap="flat" cmpd="sng" w="57150">
            <a:solidFill>
              <a:schemeClr val="lt1"/>
            </a:solidFill>
            <a:prstDash val="solid"/>
            <a:miter lim="800000"/>
            <a:headEnd len="med" w="med" type="none"/>
            <a:tailEnd len="med" w="med" type="triangle"/>
          </a:ln>
        </p:spPr>
      </p:cxnSp>
      <p:cxnSp>
        <p:nvCxnSpPr>
          <p:cNvPr id="210" name="Google Shape;210;p26"/>
          <p:cNvCxnSpPr/>
          <p:nvPr/>
        </p:nvCxnSpPr>
        <p:spPr>
          <a:xfrm flipH="1">
            <a:off x="5334000" y="3352800"/>
            <a:ext cx="1066800" cy="838200"/>
          </a:xfrm>
          <a:prstGeom prst="straightConnector1">
            <a:avLst/>
          </a:prstGeom>
          <a:noFill/>
          <a:ln cap="flat" cmpd="sng" w="57150">
            <a:solidFill>
              <a:schemeClr val="lt1"/>
            </a:solidFill>
            <a:prstDash val="solid"/>
            <a:miter lim="800000"/>
            <a:headEnd len="med" w="med" type="none"/>
            <a:tailEnd len="med" w="med" type="triangle"/>
          </a:ln>
        </p:spPr>
      </p:cxnSp>
      <p:sp>
        <p:nvSpPr>
          <p:cNvPr id="211" name="Google Shape;211;p26"/>
          <p:cNvSpPr txBox="1"/>
          <p:nvPr/>
        </p:nvSpPr>
        <p:spPr>
          <a:xfrm>
            <a:off x="0" y="5943600"/>
            <a:ext cx="9144000" cy="5191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High level of blood cholesterol is not a confounder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Examples</a:t>
            </a:r>
            <a:br>
              <a:rPr b="1"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positive confounding</a:t>
            </a:r>
            <a:endParaRPr/>
          </a:p>
        </p:txBody>
      </p:sp>
      <p:sp>
        <p:nvSpPr>
          <p:cNvPr id="217" name="Google Shape;217;p27"/>
          <p:cNvSpPr txBox="1"/>
          <p:nvPr/>
        </p:nvSpPr>
        <p:spPr>
          <a:xfrm>
            <a:off x="228600" y="1981200"/>
            <a:ext cx="30480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Oral contraceptive use</a:t>
            </a:r>
            <a:endParaRPr/>
          </a:p>
        </p:txBody>
      </p:sp>
      <p:sp>
        <p:nvSpPr>
          <p:cNvPr id="218" name="Google Shape;218;p27"/>
          <p:cNvSpPr txBox="1"/>
          <p:nvPr/>
        </p:nvSpPr>
        <p:spPr>
          <a:xfrm>
            <a:off x="228600" y="1905000"/>
            <a:ext cx="3352800" cy="9906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19" name="Google Shape;219;p27"/>
          <p:cNvCxnSpPr/>
          <p:nvPr/>
        </p:nvCxnSpPr>
        <p:spPr>
          <a:xfrm>
            <a:off x="3962400" y="2438400"/>
            <a:ext cx="1905000" cy="0"/>
          </a:xfrm>
          <a:prstGeom prst="straightConnector1">
            <a:avLst/>
          </a:prstGeom>
          <a:noFill/>
          <a:ln cap="flat" cmpd="sng" w="57150">
            <a:solidFill>
              <a:schemeClr val="lt1"/>
            </a:solidFill>
            <a:prstDash val="solid"/>
            <a:miter lim="800000"/>
            <a:headEnd len="med" w="med" type="triangle"/>
            <a:tailEnd len="med" w="med" type="triangle"/>
          </a:ln>
        </p:spPr>
      </p:cxnSp>
      <p:sp>
        <p:nvSpPr>
          <p:cNvPr id="220" name="Google Shape;220;p27"/>
          <p:cNvSpPr txBox="1"/>
          <p:nvPr/>
        </p:nvSpPr>
        <p:spPr>
          <a:xfrm>
            <a:off x="6248400" y="1981200"/>
            <a:ext cx="28956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Myocardial infarction</a:t>
            </a:r>
            <a:endParaRPr/>
          </a:p>
        </p:txBody>
      </p:sp>
      <p:sp>
        <p:nvSpPr>
          <p:cNvPr id="221" name="Google Shape;221;p27"/>
          <p:cNvSpPr txBox="1"/>
          <p:nvPr/>
        </p:nvSpPr>
        <p:spPr>
          <a:xfrm>
            <a:off x="6172200" y="1905000"/>
            <a:ext cx="2667000" cy="9906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2" name="Google Shape;222;p27"/>
          <p:cNvSpPr/>
          <p:nvPr/>
        </p:nvSpPr>
        <p:spPr>
          <a:xfrm>
            <a:off x="3581400" y="4114800"/>
            <a:ext cx="2514600" cy="2133600"/>
          </a:xfrm>
          <a:prstGeom prst="ellipse">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Smoking</a:t>
            </a:r>
            <a:endParaRPr/>
          </a:p>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(confounder)</a:t>
            </a:r>
            <a:endParaRPr/>
          </a:p>
        </p:txBody>
      </p:sp>
      <p:cxnSp>
        <p:nvCxnSpPr>
          <p:cNvPr id="223" name="Google Shape;223;p27"/>
          <p:cNvCxnSpPr/>
          <p:nvPr/>
        </p:nvCxnSpPr>
        <p:spPr>
          <a:xfrm>
            <a:off x="2209800" y="3048000"/>
            <a:ext cx="1143000" cy="1295400"/>
          </a:xfrm>
          <a:prstGeom prst="straightConnector1">
            <a:avLst/>
          </a:prstGeom>
          <a:noFill/>
          <a:ln cap="flat" cmpd="sng" w="57150">
            <a:solidFill>
              <a:schemeClr val="lt1"/>
            </a:solidFill>
            <a:prstDash val="solid"/>
            <a:miter lim="800000"/>
            <a:headEnd len="med" w="med" type="triangle"/>
            <a:tailEnd len="med" w="med" type="triangle"/>
          </a:ln>
        </p:spPr>
      </p:cxnSp>
      <p:cxnSp>
        <p:nvCxnSpPr>
          <p:cNvPr id="224" name="Google Shape;224;p27"/>
          <p:cNvCxnSpPr/>
          <p:nvPr/>
        </p:nvCxnSpPr>
        <p:spPr>
          <a:xfrm flipH="1">
            <a:off x="5791200" y="3124200"/>
            <a:ext cx="914400" cy="914400"/>
          </a:xfrm>
          <a:prstGeom prst="straightConnector1">
            <a:avLst/>
          </a:prstGeom>
          <a:noFill/>
          <a:ln cap="flat" cmpd="sng" w="57150">
            <a:solidFill>
              <a:schemeClr val="lt1"/>
            </a:solidFill>
            <a:prstDash val="solid"/>
            <a:miter lim="800000"/>
            <a:headEnd len="med" w="med" type="triangle"/>
            <a:tailEnd len="med" w="med" type="triangle"/>
          </a:ln>
        </p:spPr>
      </p:cxnSp>
      <p:sp>
        <p:nvSpPr>
          <p:cNvPr id="225" name="Google Shape;225;p27"/>
          <p:cNvSpPr txBox="1"/>
          <p:nvPr/>
        </p:nvSpPr>
        <p:spPr>
          <a:xfrm>
            <a:off x="0" y="3352800"/>
            <a:ext cx="2743200" cy="17351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a:t>
            </a:r>
            <a:endParaRPr/>
          </a:p>
          <a:p>
            <a:pPr indent="0" lvl="0" marL="0" marR="0" rtl="0" algn="ctr">
              <a:lnSpc>
                <a:spcPct val="100000"/>
              </a:lnSpc>
              <a:spcBef>
                <a:spcPts val="120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OC users smoke more heavily than non users</a:t>
            </a:r>
            <a:endParaRPr/>
          </a:p>
        </p:txBody>
      </p:sp>
      <p:sp>
        <p:nvSpPr>
          <p:cNvPr id="226" name="Google Shape;226;p27"/>
          <p:cNvSpPr txBox="1"/>
          <p:nvPr/>
        </p:nvSpPr>
        <p:spPr>
          <a:xfrm>
            <a:off x="5943600" y="3276600"/>
            <a:ext cx="3429000" cy="21002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a:t>
            </a:r>
            <a:endParaRPr/>
          </a:p>
          <a:p>
            <a:pPr indent="0" lvl="0" marL="0" marR="0" rtl="0" algn="ctr">
              <a:lnSpc>
                <a:spcPct val="100000"/>
              </a:lnSpc>
              <a:spcBef>
                <a:spcPts val="120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Smokers, irrespective of OC use, have a higher risk of MI than nonsmokers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2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Positive confounding</a:t>
            </a:r>
            <a:endParaRPr/>
          </a:p>
        </p:txBody>
      </p:sp>
      <p:sp>
        <p:nvSpPr>
          <p:cNvPr id="232" name="Google Shape;232;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a:p>
            <a:pPr indent="-139700" lvl="0" marL="342900" rtl="0" algn="l">
              <a:lnSpc>
                <a:spcPct val="100000"/>
              </a:lnSpc>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Observed estimate of the association is more extreme..than the true association.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Examples</a:t>
            </a:r>
            <a:br>
              <a:rPr b="1"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negative confounding</a:t>
            </a:r>
            <a:endParaRPr/>
          </a:p>
        </p:txBody>
      </p:sp>
      <p:sp>
        <p:nvSpPr>
          <p:cNvPr id="238" name="Google Shape;238;p29"/>
          <p:cNvSpPr txBox="1"/>
          <p:nvPr/>
        </p:nvSpPr>
        <p:spPr>
          <a:xfrm>
            <a:off x="228600" y="1981200"/>
            <a:ext cx="30480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Oral contraceptive use</a:t>
            </a:r>
            <a:endParaRPr/>
          </a:p>
        </p:txBody>
      </p:sp>
      <p:sp>
        <p:nvSpPr>
          <p:cNvPr id="239" name="Google Shape;239;p29"/>
          <p:cNvSpPr txBox="1"/>
          <p:nvPr/>
        </p:nvSpPr>
        <p:spPr>
          <a:xfrm>
            <a:off x="228600" y="1905000"/>
            <a:ext cx="3352800" cy="9906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40" name="Google Shape;240;p29"/>
          <p:cNvCxnSpPr/>
          <p:nvPr/>
        </p:nvCxnSpPr>
        <p:spPr>
          <a:xfrm>
            <a:off x="3962400" y="2438400"/>
            <a:ext cx="1905000" cy="0"/>
          </a:xfrm>
          <a:prstGeom prst="straightConnector1">
            <a:avLst/>
          </a:prstGeom>
          <a:noFill/>
          <a:ln cap="flat" cmpd="sng" w="57150">
            <a:solidFill>
              <a:schemeClr val="lt1"/>
            </a:solidFill>
            <a:prstDash val="solid"/>
            <a:miter lim="800000"/>
            <a:headEnd len="med" w="med" type="triangle"/>
            <a:tailEnd len="med" w="med" type="triangle"/>
          </a:ln>
        </p:spPr>
      </p:cxnSp>
      <p:sp>
        <p:nvSpPr>
          <p:cNvPr id="241" name="Google Shape;241;p29"/>
          <p:cNvSpPr txBox="1"/>
          <p:nvPr/>
        </p:nvSpPr>
        <p:spPr>
          <a:xfrm>
            <a:off x="6248400" y="1981200"/>
            <a:ext cx="28956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Myocardial infarction</a:t>
            </a:r>
            <a:endParaRPr/>
          </a:p>
        </p:txBody>
      </p:sp>
      <p:sp>
        <p:nvSpPr>
          <p:cNvPr id="242" name="Google Shape;242;p29"/>
          <p:cNvSpPr txBox="1"/>
          <p:nvPr/>
        </p:nvSpPr>
        <p:spPr>
          <a:xfrm>
            <a:off x="6172200" y="1905000"/>
            <a:ext cx="2667000" cy="990600"/>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3" name="Google Shape;243;p29"/>
          <p:cNvSpPr/>
          <p:nvPr/>
        </p:nvSpPr>
        <p:spPr>
          <a:xfrm>
            <a:off x="3581400" y="4114800"/>
            <a:ext cx="2514600" cy="2133600"/>
          </a:xfrm>
          <a:prstGeom prst="ellipse">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Obesity</a:t>
            </a:r>
            <a:endParaRPr/>
          </a:p>
          <a:p>
            <a:pPr indent="0" lvl="0" marL="0" marR="0" rtl="0" algn="ctr">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(confounder)</a:t>
            </a:r>
            <a:endParaRPr/>
          </a:p>
        </p:txBody>
      </p:sp>
      <p:cxnSp>
        <p:nvCxnSpPr>
          <p:cNvPr id="244" name="Google Shape;244;p29"/>
          <p:cNvCxnSpPr/>
          <p:nvPr/>
        </p:nvCxnSpPr>
        <p:spPr>
          <a:xfrm>
            <a:off x="2209800" y="3048000"/>
            <a:ext cx="1143000" cy="1295400"/>
          </a:xfrm>
          <a:prstGeom prst="straightConnector1">
            <a:avLst/>
          </a:prstGeom>
          <a:noFill/>
          <a:ln cap="flat" cmpd="sng" w="57150">
            <a:solidFill>
              <a:schemeClr val="lt1"/>
            </a:solidFill>
            <a:prstDash val="solid"/>
            <a:miter lim="800000"/>
            <a:headEnd len="med" w="med" type="triangle"/>
            <a:tailEnd len="med" w="med" type="triangle"/>
          </a:ln>
        </p:spPr>
      </p:cxnSp>
      <p:cxnSp>
        <p:nvCxnSpPr>
          <p:cNvPr id="245" name="Google Shape;245;p29"/>
          <p:cNvCxnSpPr/>
          <p:nvPr/>
        </p:nvCxnSpPr>
        <p:spPr>
          <a:xfrm flipH="1">
            <a:off x="5791200" y="3124200"/>
            <a:ext cx="914400" cy="914400"/>
          </a:xfrm>
          <a:prstGeom prst="straightConnector1">
            <a:avLst/>
          </a:prstGeom>
          <a:noFill/>
          <a:ln cap="flat" cmpd="sng" w="57150">
            <a:solidFill>
              <a:schemeClr val="lt1"/>
            </a:solidFill>
            <a:prstDash val="solid"/>
            <a:miter lim="800000"/>
            <a:headEnd len="med" w="med" type="triangle"/>
            <a:tailEnd len="med" w="med" type="triangle"/>
          </a:ln>
        </p:spPr>
      </p:cxnSp>
      <p:sp>
        <p:nvSpPr>
          <p:cNvPr id="246" name="Google Shape;246;p29"/>
          <p:cNvSpPr txBox="1"/>
          <p:nvPr/>
        </p:nvSpPr>
        <p:spPr>
          <a:xfrm>
            <a:off x="0" y="3352800"/>
            <a:ext cx="2743200" cy="17351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a:t>
            </a:r>
            <a:endParaRPr/>
          </a:p>
          <a:p>
            <a:pPr indent="0" lvl="0" marL="0" marR="0" rtl="0" algn="ctr">
              <a:lnSpc>
                <a:spcPct val="100000"/>
              </a:lnSpc>
              <a:spcBef>
                <a:spcPts val="120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OC users are less obese than non-users</a:t>
            </a:r>
            <a:endParaRPr/>
          </a:p>
        </p:txBody>
      </p:sp>
      <p:sp>
        <p:nvSpPr>
          <p:cNvPr id="247" name="Google Shape;247;p29"/>
          <p:cNvSpPr txBox="1"/>
          <p:nvPr/>
        </p:nvSpPr>
        <p:spPr>
          <a:xfrm>
            <a:off x="5943600" y="3276600"/>
            <a:ext cx="3429000" cy="13700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a:t>
            </a:r>
            <a:endParaRPr/>
          </a:p>
          <a:p>
            <a:pPr indent="0" lvl="0" marL="0" marR="0" rtl="0" algn="ctr">
              <a:lnSpc>
                <a:spcPct val="100000"/>
              </a:lnSpc>
              <a:spcBef>
                <a:spcPts val="120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Obesity increases the risk of MI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Negative confounding</a:t>
            </a:r>
            <a:endParaRPr/>
          </a:p>
        </p:txBody>
      </p:sp>
      <p:sp>
        <p:nvSpPr>
          <p:cNvPr id="253" name="Google Shape;253;p3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A negative confounder underestimates the true association.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3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Control of confounding</a:t>
            </a:r>
            <a:endParaRPr/>
          </a:p>
        </p:txBody>
      </p:sp>
      <p:sp>
        <p:nvSpPr>
          <p:cNvPr id="259" name="Google Shape;259;p31"/>
          <p:cNvSpPr txBox="1"/>
          <p:nvPr/>
        </p:nvSpPr>
        <p:spPr>
          <a:xfrm>
            <a:off x="457200" y="1981200"/>
            <a:ext cx="4724400" cy="15525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In the study design</a:t>
            </a:r>
            <a:endParaRPr/>
          </a:p>
          <a:p>
            <a:pPr indent="-152400" lvl="0" marL="0" marR="0" rtl="0" algn="l">
              <a:lnSpc>
                <a:spcPct val="100000"/>
              </a:lnSpc>
              <a:spcBef>
                <a:spcPts val="120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a:t>
            </a:r>
            <a:r>
              <a:rPr b="0" i="0" lang="en-US" sz="2400" u="none">
                <a:solidFill>
                  <a:srgbClr val="FFCC00"/>
                </a:solidFill>
                <a:latin typeface="Arial"/>
                <a:ea typeface="Arial"/>
                <a:cs typeface="Arial"/>
                <a:sym typeface="Arial"/>
              </a:rPr>
              <a:t>restriction</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randomization</a:t>
            </a:r>
            <a:endParaRPr/>
          </a:p>
        </p:txBody>
      </p:sp>
      <p:sp>
        <p:nvSpPr>
          <p:cNvPr id="260" name="Google Shape;260;p31"/>
          <p:cNvSpPr txBox="1"/>
          <p:nvPr/>
        </p:nvSpPr>
        <p:spPr>
          <a:xfrm>
            <a:off x="381000" y="4038600"/>
            <a:ext cx="4572000" cy="15525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In the analysis</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Stratification</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Multivariate regression analysis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0">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grpSp>
        <p:nvGrpSpPr>
          <p:cNvPr id="93" name="Google Shape;93;p14"/>
          <p:cNvGrpSpPr/>
          <p:nvPr/>
        </p:nvGrpSpPr>
        <p:grpSpPr>
          <a:xfrm>
            <a:off x="381000" y="1447800"/>
            <a:ext cx="7924800" cy="533400"/>
            <a:chOff x="144" y="2112"/>
            <a:chExt cx="4992" cy="336"/>
          </a:xfrm>
        </p:grpSpPr>
        <p:sp>
          <p:nvSpPr>
            <p:cNvPr id="94" name="Google Shape;94;p14"/>
            <p:cNvSpPr txBox="1"/>
            <p:nvPr/>
          </p:nvSpPr>
          <p:spPr>
            <a:xfrm>
              <a:off x="144" y="2160"/>
              <a:ext cx="1632"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cap="none" strike="noStrike">
                  <a:solidFill>
                    <a:srgbClr val="FFCC00"/>
                  </a:solidFill>
                  <a:latin typeface="Arial"/>
                  <a:ea typeface="Arial"/>
                  <a:cs typeface="Arial"/>
                  <a:sym typeface="Arial"/>
                </a:rPr>
                <a:t>RISK FACTOR</a:t>
              </a:r>
              <a:endParaRPr/>
            </a:p>
          </p:txBody>
        </p:sp>
        <p:cxnSp>
          <p:nvCxnSpPr>
            <p:cNvPr id="95" name="Google Shape;95;p14"/>
            <p:cNvCxnSpPr/>
            <p:nvPr/>
          </p:nvCxnSpPr>
          <p:spPr>
            <a:xfrm>
              <a:off x="1968" y="2304"/>
              <a:ext cx="1248" cy="0"/>
            </a:xfrm>
            <a:prstGeom prst="straightConnector1">
              <a:avLst/>
            </a:prstGeom>
            <a:noFill/>
            <a:ln cap="flat" cmpd="sng" w="57150">
              <a:solidFill>
                <a:schemeClr val="lt1"/>
              </a:solidFill>
              <a:prstDash val="solid"/>
              <a:miter lim="800000"/>
              <a:headEnd len="med" w="med" type="none"/>
              <a:tailEnd len="med" w="med" type="triangle"/>
            </a:ln>
          </p:spPr>
        </p:cxnSp>
        <p:sp>
          <p:nvSpPr>
            <p:cNvPr id="96" name="Google Shape;96;p14"/>
            <p:cNvSpPr txBox="1"/>
            <p:nvPr/>
          </p:nvSpPr>
          <p:spPr>
            <a:xfrm>
              <a:off x="3648" y="2112"/>
              <a:ext cx="148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cap="none" strike="noStrike">
                  <a:solidFill>
                    <a:srgbClr val="FFCC00"/>
                  </a:solidFill>
                  <a:latin typeface="Arial"/>
                  <a:ea typeface="Arial"/>
                  <a:cs typeface="Arial"/>
                  <a:sym typeface="Arial"/>
                </a:rPr>
                <a:t>DISEASE</a:t>
              </a:r>
              <a:endParaRPr/>
            </a:p>
          </p:txBody>
        </p:sp>
      </p:grpSp>
      <p:sp>
        <p:nvSpPr>
          <p:cNvPr id="97" name="Google Shape;97;p14"/>
          <p:cNvSpPr txBox="1"/>
          <p:nvPr/>
        </p:nvSpPr>
        <p:spPr>
          <a:xfrm>
            <a:off x="533400" y="1905000"/>
            <a:ext cx="76962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Observational study</a:t>
            </a:r>
            <a:endParaRPr/>
          </a:p>
        </p:txBody>
      </p:sp>
      <p:sp>
        <p:nvSpPr>
          <p:cNvPr id="98" name="Google Shape;98;p14"/>
          <p:cNvSpPr txBox="1"/>
          <p:nvPr/>
        </p:nvSpPr>
        <p:spPr>
          <a:xfrm>
            <a:off x="1828800" y="304800"/>
            <a:ext cx="5638800" cy="762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4400"/>
              <a:buFont typeface="Arial"/>
              <a:buNone/>
            </a:pPr>
            <a:r>
              <a:rPr b="1" i="1" lang="en-US" sz="4400" u="none" cap="none" strike="noStrike">
                <a:solidFill>
                  <a:srgbClr val="FFCC00"/>
                </a:solidFill>
                <a:latin typeface="Arial"/>
                <a:ea typeface="Arial"/>
                <a:cs typeface="Arial"/>
                <a:sym typeface="Arial"/>
              </a:rPr>
              <a:t>Causation</a:t>
            </a:r>
            <a:endParaRPr/>
          </a:p>
        </p:txBody>
      </p:sp>
      <p:sp>
        <p:nvSpPr>
          <p:cNvPr id="99" name="Google Shape;99;p14"/>
          <p:cNvSpPr txBox="1"/>
          <p:nvPr/>
        </p:nvSpPr>
        <p:spPr>
          <a:xfrm>
            <a:off x="228600" y="2895600"/>
            <a:ext cx="83058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1" i="0" lang="en-US" sz="2400" u="none" cap="none" strike="noStrike">
                <a:solidFill>
                  <a:schemeClr val="lt1"/>
                </a:solidFill>
                <a:latin typeface="Arial"/>
                <a:ea typeface="Arial"/>
                <a:cs typeface="Arial"/>
                <a:sym typeface="Arial"/>
              </a:rPr>
              <a:t>Results that show an association</a:t>
            </a:r>
            <a:endParaRPr/>
          </a:p>
        </p:txBody>
      </p:sp>
      <p:sp>
        <p:nvSpPr>
          <p:cNvPr id="100" name="Google Shape;100;p14"/>
          <p:cNvSpPr txBox="1"/>
          <p:nvPr/>
        </p:nvSpPr>
        <p:spPr>
          <a:xfrm>
            <a:off x="228600" y="3581400"/>
            <a:ext cx="8305800" cy="210026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CC00"/>
              </a:buClr>
              <a:buSzPts val="2400"/>
              <a:buFont typeface="Arial"/>
              <a:buAutoNum type="arabicPeriod"/>
            </a:pPr>
            <a:r>
              <a:rPr b="0" i="0" lang="en-US" sz="2400" u="none" cap="none" strike="noStrike">
                <a:solidFill>
                  <a:srgbClr val="FFCC00"/>
                </a:solidFill>
                <a:latin typeface="Arial"/>
                <a:ea typeface="Arial"/>
                <a:cs typeface="Arial"/>
                <a:sym typeface="Arial"/>
              </a:rPr>
              <a:t>Is the association due to chance?</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0" i="0" lang="en-US" sz="2400" u="none" cap="none" strike="noStrike">
                <a:solidFill>
                  <a:srgbClr val="FFCC00"/>
                </a:solidFill>
                <a:latin typeface="Arial"/>
                <a:ea typeface="Arial"/>
                <a:cs typeface="Arial"/>
                <a:sym typeface="Arial"/>
              </a:rPr>
              <a:t>Is the association due to Bias?</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0" i="0" lang="en-US" sz="2400" u="none" cap="none" strike="noStrike">
                <a:solidFill>
                  <a:srgbClr val="FFCC00"/>
                </a:solidFill>
                <a:latin typeface="Arial"/>
                <a:ea typeface="Arial"/>
                <a:cs typeface="Arial"/>
                <a:sym typeface="Arial"/>
              </a:rPr>
              <a:t>Is the association due to confounding?</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0" i="0" lang="en-US" sz="2400" u="none" cap="none" strike="noStrike">
                <a:solidFill>
                  <a:srgbClr val="FFCC00"/>
                </a:solidFill>
                <a:latin typeface="Arial"/>
                <a:ea typeface="Arial"/>
                <a:cs typeface="Arial"/>
                <a:sym typeface="Arial"/>
              </a:rPr>
              <a:t>Is the association a cause-effect relationship?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2"/>
          <p:cNvSpPr txBox="1"/>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6" name="Google Shape;266;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0" lang="en-US" sz="4000" u="none">
                <a:solidFill>
                  <a:srgbClr val="FFCC00"/>
                </a:solidFill>
                <a:latin typeface="Arial"/>
                <a:ea typeface="Arial"/>
                <a:cs typeface="Arial"/>
                <a:sym typeface="Arial"/>
              </a:rPr>
              <a:t>Control for confounding</a:t>
            </a:r>
            <a:br>
              <a:rPr b="0" i="0" lang="en-US" sz="4000" u="none">
                <a:solidFill>
                  <a:srgbClr val="FFCC00"/>
                </a:solidFill>
                <a:latin typeface="Arial"/>
                <a:ea typeface="Arial"/>
                <a:cs typeface="Arial"/>
                <a:sym typeface="Arial"/>
              </a:rPr>
            </a:br>
            <a:r>
              <a:rPr b="0" i="0" lang="en-US" sz="4000" u="none">
                <a:solidFill>
                  <a:srgbClr val="FFCC00"/>
                </a:solidFill>
                <a:latin typeface="Arial"/>
                <a:ea typeface="Arial"/>
                <a:cs typeface="Arial"/>
                <a:sym typeface="Arial"/>
              </a:rPr>
              <a:t>(Randomization)</a:t>
            </a:r>
            <a:endParaRPr/>
          </a:p>
        </p:txBody>
      </p:sp>
      <p:sp>
        <p:nvSpPr>
          <p:cNvPr id="267" name="Google Shape;267;p32"/>
          <p:cNvSpPr txBox="1"/>
          <p:nvPr/>
        </p:nvSpPr>
        <p:spPr>
          <a:xfrm>
            <a:off x="381000" y="2971800"/>
            <a:ext cx="2971800" cy="30162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Control for known and unknown confounders if sample size is sufficient</a:t>
            </a:r>
            <a:endParaRPr/>
          </a:p>
        </p:txBody>
      </p:sp>
      <p:sp>
        <p:nvSpPr>
          <p:cNvPr id="268" name="Google Shape;268;p32"/>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
        <p:nvSpPr>
          <p:cNvPr id="269" name="Google Shape;269;p32"/>
          <p:cNvSpPr txBox="1"/>
          <p:nvPr/>
        </p:nvSpPr>
        <p:spPr>
          <a:xfrm>
            <a:off x="5334000" y="3200400"/>
            <a:ext cx="3429000" cy="20415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Only applicable to intervention (experimental trials</a:t>
            </a:r>
            <a:endParaRPr/>
          </a:p>
        </p:txBody>
      </p:sp>
      <p:sp>
        <p:nvSpPr>
          <p:cNvPr id="270" name="Google Shape;270;p32"/>
          <p:cNvSpPr txBox="1"/>
          <p:nvPr/>
        </p:nvSpPr>
        <p:spPr>
          <a:xfrm>
            <a:off x="5105400" y="2590800"/>
            <a:ext cx="4038600" cy="3657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1" name="Google Shape;271;p32"/>
          <p:cNvSpPr txBox="1"/>
          <p:nvPr/>
        </p:nvSpPr>
        <p:spPr>
          <a:xfrm>
            <a:off x="6934200" y="1782762"/>
            <a:ext cx="354012"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3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0" lang="en-US" sz="4000" u="none">
                <a:solidFill>
                  <a:srgbClr val="FFCC00"/>
                </a:solidFill>
                <a:latin typeface="Arial"/>
                <a:ea typeface="Arial"/>
                <a:cs typeface="Arial"/>
                <a:sym typeface="Arial"/>
              </a:rPr>
              <a:t>Control for confounding</a:t>
            </a:r>
            <a:br>
              <a:rPr b="0" i="0" lang="en-US" sz="4000" u="none">
                <a:solidFill>
                  <a:srgbClr val="FFCC00"/>
                </a:solidFill>
                <a:latin typeface="Arial"/>
                <a:ea typeface="Arial"/>
                <a:cs typeface="Arial"/>
                <a:sym typeface="Arial"/>
              </a:rPr>
            </a:br>
            <a:r>
              <a:rPr b="0" i="0" lang="en-US" sz="4000" u="none">
                <a:solidFill>
                  <a:srgbClr val="FFCC00"/>
                </a:solidFill>
                <a:latin typeface="Arial"/>
                <a:ea typeface="Arial"/>
                <a:cs typeface="Arial"/>
                <a:sym typeface="Arial"/>
              </a:rPr>
              <a:t>(Restriction)</a:t>
            </a:r>
            <a:endParaRPr/>
          </a:p>
        </p:txBody>
      </p:sp>
      <p:sp>
        <p:nvSpPr>
          <p:cNvPr id="277" name="Google Shape;277;p33"/>
          <p:cNvSpPr txBox="1"/>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8" name="Google Shape;278;p33"/>
          <p:cNvSpPr txBox="1"/>
          <p:nvPr/>
        </p:nvSpPr>
        <p:spPr>
          <a:xfrm>
            <a:off x="381000" y="2971800"/>
            <a:ext cx="2971800" cy="1311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Simple</a:t>
            </a:r>
            <a:endParaRPr/>
          </a:p>
          <a:p>
            <a:pPr indent="0" lvl="0" marL="0" marR="0" rtl="0" algn="l">
              <a:lnSpc>
                <a:spcPct val="100000"/>
              </a:lnSpc>
              <a:spcBef>
                <a:spcPts val="160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inexpensive</a:t>
            </a:r>
            <a:endParaRPr/>
          </a:p>
        </p:txBody>
      </p:sp>
      <p:sp>
        <p:nvSpPr>
          <p:cNvPr id="279" name="Google Shape;279;p33"/>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
        <p:nvSpPr>
          <p:cNvPr id="280" name="Google Shape;280;p33"/>
          <p:cNvSpPr txBox="1"/>
          <p:nvPr/>
        </p:nvSpPr>
        <p:spPr>
          <a:xfrm>
            <a:off x="4953000" y="2865437"/>
            <a:ext cx="4191000" cy="3505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Reduces number of subjects</a:t>
            </a:r>
            <a:endParaRPr/>
          </a:p>
          <a:p>
            <a:pPr indent="0" lvl="0" marL="0" marR="0" rtl="0" algn="l">
              <a:lnSpc>
                <a:spcPct val="100000"/>
              </a:lnSpc>
              <a:spcBef>
                <a:spcPts val="160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No evaluation of different levels of the confounder</a:t>
            </a:r>
            <a:endParaRPr/>
          </a:p>
          <a:p>
            <a:pPr indent="0" lvl="0" marL="0" marR="0" rtl="0" algn="l">
              <a:lnSpc>
                <a:spcPct val="100000"/>
              </a:lnSpc>
              <a:spcBef>
                <a:spcPts val="160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Limits generaizability</a:t>
            </a:r>
            <a:endParaRPr/>
          </a:p>
        </p:txBody>
      </p:sp>
      <p:sp>
        <p:nvSpPr>
          <p:cNvPr id="281" name="Google Shape;281;p33"/>
          <p:cNvSpPr txBox="1"/>
          <p:nvPr/>
        </p:nvSpPr>
        <p:spPr>
          <a:xfrm>
            <a:off x="4724400" y="2590800"/>
            <a:ext cx="4419600" cy="38100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2" name="Google Shape;282;p33"/>
          <p:cNvSpPr txBox="1"/>
          <p:nvPr/>
        </p:nvSpPr>
        <p:spPr>
          <a:xfrm>
            <a:off x="6689725" y="1898650"/>
            <a:ext cx="354012"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4"/>
          <p:cNvSpPr txBox="1"/>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8" name="Google Shape;288;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0" lang="en-US" sz="4000" u="none">
                <a:solidFill>
                  <a:srgbClr val="FFCC00"/>
                </a:solidFill>
                <a:latin typeface="Arial"/>
                <a:ea typeface="Arial"/>
                <a:cs typeface="Arial"/>
                <a:sym typeface="Arial"/>
              </a:rPr>
              <a:t>Control for confounding</a:t>
            </a:r>
            <a:br>
              <a:rPr b="0" i="0" lang="en-US" sz="4000" u="none">
                <a:solidFill>
                  <a:srgbClr val="FFCC00"/>
                </a:solidFill>
                <a:latin typeface="Arial"/>
                <a:ea typeface="Arial"/>
                <a:cs typeface="Arial"/>
                <a:sym typeface="Arial"/>
              </a:rPr>
            </a:br>
            <a:r>
              <a:rPr b="0" i="0" lang="en-US" sz="4000" u="none">
                <a:solidFill>
                  <a:srgbClr val="FFCC00"/>
                </a:solidFill>
                <a:latin typeface="Arial"/>
                <a:ea typeface="Arial"/>
                <a:cs typeface="Arial"/>
                <a:sym typeface="Arial"/>
              </a:rPr>
              <a:t>(stratification)</a:t>
            </a:r>
            <a:endParaRPr/>
          </a:p>
        </p:txBody>
      </p:sp>
      <p:sp>
        <p:nvSpPr>
          <p:cNvPr id="289" name="Google Shape;289;p34"/>
          <p:cNvSpPr txBox="1"/>
          <p:nvPr/>
        </p:nvSpPr>
        <p:spPr>
          <a:xfrm>
            <a:off x="381000" y="2971800"/>
            <a:ext cx="2971800" cy="27733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Easy and easily understood.</a:t>
            </a:r>
            <a:endParaRPr/>
          </a:p>
          <a:p>
            <a:pPr indent="0" lvl="0" marL="0" marR="0" rtl="0" algn="l">
              <a:lnSpc>
                <a:spcPct val="100000"/>
              </a:lnSpc>
              <a:spcBef>
                <a:spcPts val="160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Flexible and reversible </a:t>
            </a:r>
            <a:endParaRPr/>
          </a:p>
        </p:txBody>
      </p:sp>
      <p:sp>
        <p:nvSpPr>
          <p:cNvPr id="290" name="Google Shape;290;p34"/>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
        <p:nvSpPr>
          <p:cNvPr id="291" name="Google Shape;291;p34"/>
          <p:cNvSpPr txBox="1"/>
          <p:nvPr/>
        </p:nvSpPr>
        <p:spPr>
          <a:xfrm>
            <a:off x="5334000" y="3200400"/>
            <a:ext cx="3429000" cy="2528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Inability to control simultaneously for a moderate number of confounders.</a:t>
            </a:r>
            <a:endParaRPr/>
          </a:p>
        </p:txBody>
      </p:sp>
      <p:sp>
        <p:nvSpPr>
          <p:cNvPr id="292" name="Google Shape;292;p34"/>
          <p:cNvSpPr txBox="1"/>
          <p:nvPr/>
        </p:nvSpPr>
        <p:spPr>
          <a:xfrm>
            <a:off x="5105400" y="2590800"/>
            <a:ext cx="4038600" cy="3657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3" name="Google Shape;293;p34"/>
          <p:cNvSpPr txBox="1"/>
          <p:nvPr/>
        </p:nvSpPr>
        <p:spPr>
          <a:xfrm>
            <a:off x="6934200" y="1782762"/>
            <a:ext cx="354012"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35"/>
          <p:cNvSpPr txBox="1"/>
          <p:nvPr/>
        </p:nvSpPr>
        <p:spPr>
          <a:xfrm>
            <a:off x="0" y="2667000"/>
            <a:ext cx="3962400" cy="35052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9" name="Google Shape;299;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0" i="0" lang="en-US" sz="4000" u="none">
                <a:solidFill>
                  <a:srgbClr val="FFCC00"/>
                </a:solidFill>
                <a:latin typeface="Arial"/>
                <a:ea typeface="Arial"/>
                <a:cs typeface="Arial"/>
                <a:sym typeface="Arial"/>
              </a:rPr>
              <a:t>Control for confounding</a:t>
            </a:r>
            <a:br>
              <a:rPr b="0" i="0" lang="en-US" sz="4000" u="none">
                <a:solidFill>
                  <a:srgbClr val="FFCC00"/>
                </a:solidFill>
                <a:latin typeface="Arial"/>
                <a:ea typeface="Arial"/>
                <a:cs typeface="Arial"/>
                <a:sym typeface="Arial"/>
              </a:rPr>
            </a:br>
            <a:r>
              <a:rPr b="0" i="0" lang="en-US" sz="4000" u="none">
                <a:solidFill>
                  <a:srgbClr val="FFCC00"/>
                </a:solidFill>
                <a:latin typeface="Arial"/>
                <a:ea typeface="Arial"/>
                <a:cs typeface="Arial"/>
                <a:sym typeface="Arial"/>
              </a:rPr>
              <a:t>(multivariate analysis)</a:t>
            </a:r>
            <a:endParaRPr/>
          </a:p>
        </p:txBody>
      </p:sp>
      <p:sp>
        <p:nvSpPr>
          <p:cNvPr id="300" name="Google Shape;300;p35"/>
          <p:cNvSpPr txBox="1"/>
          <p:nvPr/>
        </p:nvSpPr>
        <p:spPr>
          <a:xfrm>
            <a:off x="381000" y="2971800"/>
            <a:ext cx="2971800" cy="30162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Allows controlling for a number of confounding factors simultaneously</a:t>
            </a:r>
            <a:endParaRPr/>
          </a:p>
        </p:txBody>
      </p:sp>
      <p:sp>
        <p:nvSpPr>
          <p:cNvPr id="301" name="Google Shape;301;p35"/>
          <p:cNvSpPr txBox="1"/>
          <p:nvPr/>
        </p:nvSpPr>
        <p:spPr>
          <a:xfrm>
            <a:off x="914400" y="1905000"/>
            <a:ext cx="20574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
        <p:nvSpPr>
          <p:cNvPr id="302" name="Google Shape;302;p35"/>
          <p:cNvSpPr txBox="1"/>
          <p:nvPr/>
        </p:nvSpPr>
        <p:spPr>
          <a:xfrm>
            <a:off x="5334000" y="3200400"/>
            <a:ext cx="3429000" cy="2528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”black box” strategy, its difficult to understand intuitively.</a:t>
            </a:r>
            <a:endParaRPr/>
          </a:p>
        </p:txBody>
      </p:sp>
      <p:sp>
        <p:nvSpPr>
          <p:cNvPr id="303" name="Google Shape;303;p35"/>
          <p:cNvSpPr txBox="1"/>
          <p:nvPr/>
        </p:nvSpPr>
        <p:spPr>
          <a:xfrm>
            <a:off x="5105400" y="2590800"/>
            <a:ext cx="4038600" cy="3657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4" name="Google Shape;304;p35"/>
          <p:cNvSpPr txBox="1"/>
          <p:nvPr/>
        </p:nvSpPr>
        <p:spPr>
          <a:xfrm>
            <a:off x="6934200" y="1782762"/>
            <a:ext cx="354012"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4000"/>
              <a:buFont typeface="Arial"/>
              <a:buNone/>
            </a:pPr>
            <a:r>
              <a:rPr b="1" i="0" lang="en-US" sz="4000" u="none">
                <a:solidFill>
                  <a:schemeClr val="lt1"/>
                </a:solidFill>
                <a:latin typeface="Arial"/>
                <a:ea typeface="Arial"/>
                <a:cs typeface="Arial"/>
                <a:sym typeface="Arial"/>
              </a:rPr>
              <a: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Bias vs. confounding</a:t>
            </a:r>
            <a:endParaRPr/>
          </a:p>
        </p:txBody>
      </p:sp>
      <p:sp>
        <p:nvSpPr>
          <p:cNvPr id="310" name="Google Shape;310;p36"/>
          <p:cNvSpPr txBox="1"/>
          <p:nvPr>
            <p:ph idx="1" type="body"/>
          </p:nvPr>
        </p:nvSpPr>
        <p:spPr>
          <a:xfrm>
            <a:off x="457200" y="1600200"/>
            <a:ext cx="4038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Introduced by the investigator /study participant.</a:t>
            </a:r>
            <a:endParaRPr/>
          </a:p>
          <a:p>
            <a:pPr indent="-342900" lvl="0" marL="342900" rtl="0" algn="l">
              <a:lnSpc>
                <a:spcPct val="9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Problems in study design.</a:t>
            </a:r>
            <a:endParaRPr/>
          </a:p>
        </p:txBody>
      </p:sp>
      <p:sp>
        <p:nvSpPr>
          <p:cNvPr id="311" name="Google Shape;311;p36"/>
          <p:cNvSpPr txBox="1"/>
          <p:nvPr>
            <p:ph idx="1" type="body"/>
          </p:nvPr>
        </p:nvSpPr>
        <p:spPr>
          <a:xfrm>
            <a:off x="4495800" y="1600200"/>
            <a:ext cx="46482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The result of an inherent and complex relationship between various exposures and the outcome.</a:t>
            </a:r>
            <a:endParaRPr/>
          </a:p>
          <a:p>
            <a:pPr indent="-342900" lvl="0" marL="342900" rtl="0" algn="l">
              <a:lnSpc>
                <a:spcPct val="9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The observed association is due to a mixing of effects between exposure, the disease and a third factor.</a:t>
            </a:r>
            <a:endParaRPr/>
          </a:p>
        </p:txBody>
      </p:sp>
      <p:sp>
        <p:nvSpPr>
          <p:cNvPr id="312" name="Google Shape;312;p36"/>
          <p:cNvSpPr txBox="1"/>
          <p:nvPr/>
        </p:nvSpPr>
        <p:spPr>
          <a:xfrm>
            <a:off x="0" y="1295400"/>
            <a:ext cx="4191000" cy="5562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3" name="Google Shape;313;p36"/>
          <p:cNvSpPr txBox="1"/>
          <p:nvPr/>
        </p:nvSpPr>
        <p:spPr>
          <a:xfrm>
            <a:off x="4648200" y="1295400"/>
            <a:ext cx="4495800" cy="5562600"/>
          </a:xfrm>
          <a:prstGeom prst="rect">
            <a:avLst/>
          </a:prstGeom>
          <a:noFill/>
          <a:ln cap="flat" cmpd="sng" w="9525">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7"/>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Causality</a:t>
            </a:r>
            <a:endParaRPr/>
          </a:p>
        </p:txBody>
      </p:sp>
      <p:sp>
        <p:nvSpPr>
          <p:cNvPr id="320" name="Google Shape;320;p37"/>
          <p:cNvSpPr txBox="1"/>
          <p:nvPr/>
        </p:nvSpPr>
        <p:spPr>
          <a:xfrm>
            <a:off x="304800" y="1524000"/>
            <a:ext cx="3505200" cy="15525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There is an Association between a risk factor and a certain disease!!</a:t>
            </a:r>
            <a:r>
              <a:rPr b="0" i="0" lang="en-US" sz="2400" u="none">
                <a:solidFill>
                  <a:schemeClr val="dk1"/>
                </a:solidFill>
                <a:latin typeface="Arial"/>
                <a:ea typeface="Arial"/>
                <a:cs typeface="Arial"/>
                <a:sym typeface="Arial"/>
              </a:rPr>
              <a:t>      </a:t>
            </a:r>
            <a:r>
              <a:rPr b="0" i="0" lang="en-US" sz="1800" u="none">
                <a:solidFill>
                  <a:schemeClr val="dk1"/>
                </a:solidFill>
                <a:latin typeface="Arial"/>
                <a:ea typeface="Arial"/>
                <a:cs typeface="Arial"/>
                <a:sym typeface="Arial"/>
              </a:rPr>
              <a:t> </a:t>
            </a:r>
            <a:endParaRPr/>
          </a:p>
        </p:txBody>
      </p:sp>
      <p:cxnSp>
        <p:nvCxnSpPr>
          <p:cNvPr id="321" name="Google Shape;321;p37"/>
          <p:cNvCxnSpPr/>
          <p:nvPr/>
        </p:nvCxnSpPr>
        <p:spPr>
          <a:xfrm>
            <a:off x="3733800" y="2286000"/>
            <a:ext cx="1828800" cy="0"/>
          </a:xfrm>
          <a:prstGeom prst="straightConnector1">
            <a:avLst/>
          </a:prstGeom>
          <a:noFill/>
          <a:ln cap="flat" cmpd="sng" w="57150">
            <a:solidFill>
              <a:srgbClr val="E10C07"/>
            </a:solidFill>
            <a:prstDash val="solid"/>
            <a:miter lim="800000"/>
            <a:headEnd len="med" w="med" type="none"/>
            <a:tailEnd len="med" w="med" type="triangle"/>
          </a:ln>
        </p:spPr>
      </p:cxnSp>
      <p:sp>
        <p:nvSpPr>
          <p:cNvPr id="322" name="Google Shape;322;p37"/>
          <p:cNvSpPr txBox="1"/>
          <p:nvPr/>
        </p:nvSpPr>
        <p:spPr>
          <a:xfrm>
            <a:off x="5791200" y="1905000"/>
            <a:ext cx="33528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Is it a true cause and effect relationship?</a:t>
            </a:r>
            <a:endParaRPr/>
          </a:p>
        </p:txBody>
      </p:sp>
      <p:sp>
        <p:nvSpPr>
          <p:cNvPr id="323" name="Google Shape;323;p37"/>
          <p:cNvSpPr txBox="1"/>
          <p:nvPr/>
        </p:nvSpPr>
        <p:spPr>
          <a:xfrm>
            <a:off x="228600" y="3810000"/>
            <a:ext cx="7620000" cy="26479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Hill’s Criteria for causality-</a:t>
            </a:r>
            <a:endParaRPr/>
          </a:p>
          <a:p>
            <a:pPr indent="0" lvl="0" marL="0" marR="0" rtl="0" algn="l">
              <a:lnSpc>
                <a:spcPct val="100000"/>
              </a:lnSpc>
              <a:spcBef>
                <a:spcPts val="120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Strength        Consistency         Biologic plausibility</a:t>
            </a:r>
            <a:endParaRPr/>
          </a:p>
          <a:p>
            <a:pPr indent="0" lvl="0" marL="0" marR="0" rtl="0" algn="l">
              <a:lnSpc>
                <a:spcPct val="100000"/>
              </a:lnSpc>
              <a:spcBef>
                <a:spcPts val="120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Temporality       Dose-response              Analogy </a:t>
            </a:r>
            <a:endParaRPr/>
          </a:p>
          <a:p>
            <a:pPr indent="0" lvl="0" marL="0" marR="0" rtl="0" algn="l">
              <a:lnSpc>
                <a:spcPct val="100000"/>
              </a:lnSpc>
              <a:spcBef>
                <a:spcPts val="120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Specificity </a:t>
            </a:r>
            <a:endParaRPr/>
          </a:p>
          <a:p>
            <a:pPr indent="0" lvl="0" marL="0" marR="0" rtl="0" algn="l">
              <a:lnSpc>
                <a:spcPct val="100000"/>
              </a:lnSpc>
              <a:spcBef>
                <a:spcPts val="0"/>
              </a:spcBef>
              <a:spcAft>
                <a:spcPts val="0"/>
              </a:spcAft>
              <a:buNone/>
            </a:pPr>
            <a:r>
              <a:t/>
            </a:r>
            <a:endParaRPr b="1" i="1" sz="2400" u="none">
              <a:solidFill>
                <a:srgbClr val="FFCC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3">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38"/>
          <p:cNvSpPr txBox="1"/>
          <p:nvPr/>
        </p:nvSpPr>
        <p:spPr>
          <a:xfrm>
            <a:off x="457200" y="1600200"/>
            <a:ext cx="8458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Strength of association-</a:t>
            </a:r>
            <a:r>
              <a:rPr b="0" i="0" lang="en-US" sz="2400" u="none">
                <a:solidFill>
                  <a:schemeClr val="dk1"/>
                </a:solidFill>
                <a:latin typeface="Arial"/>
                <a:ea typeface="Arial"/>
                <a:cs typeface="Arial"/>
                <a:sym typeface="Arial"/>
              </a:rPr>
              <a:t> </a:t>
            </a:r>
            <a:r>
              <a:rPr b="0" i="0" lang="en-US" sz="2400" u="none">
                <a:solidFill>
                  <a:srgbClr val="FFCC00"/>
                </a:solidFill>
                <a:latin typeface="Arial"/>
                <a:ea typeface="Arial"/>
                <a:cs typeface="Arial"/>
                <a:sym typeface="Arial"/>
              </a:rPr>
              <a:t> weak associations can be causal.</a:t>
            </a:r>
            <a:endParaRPr/>
          </a:p>
        </p:txBody>
      </p:sp>
      <p:sp>
        <p:nvSpPr>
          <p:cNvPr id="330" name="Google Shape;330;p38"/>
          <p:cNvSpPr txBox="1"/>
          <p:nvPr/>
        </p:nvSpPr>
        <p:spPr>
          <a:xfrm>
            <a:off x="457200" y="2743200"/>
            <a:ext cx="8382000" cy="15525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Biologic plausibility- </a:t>
            </a:r>
            <a:r>
              <a:rPr b="0" i="0" lang="en-US" sz="2400" u="none">
                <a:solidFill>
                  <a:srgbClr val="FFCC00"/>
                </a:solidFill>
                <a:latin typeface="Arial"/>
                <a:ea typeface="Arial"/>
                <a:cs typeface="Arial"/>
                <a:sym typeface="Arial"/>
              </a:rPr>
              <a:t>pathophysiology of most cancers and other chronic diseases is poorly understood-so lack of a well defined mechanism should not be used as evidence against causality.</a:t>
            </a:r>
            <a:endParaRPr/>
          </a:p>
        </p:txBody>
      </p:sp>
      <p:sp>
        <p:nvSpPr>
          <p:cNvPr id="331" name="Google Shape;331;p38"/>
          <p:cNvSpPr txBox="1"/>
          <p:nvPr/>
        </p:nvSpPr>
        <p:spPr>
          <a:xfrm>
            <a:off x="457200" y="4876800"/>
            <a:ext cx="83820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Specificity – </a:t>
            </a:r>
            <a:r>
              <a:rPr b="1" i="1" lang="en-US" sz="2400" u="none">
                <a:solidFill>
                  <a:srgbClr val="FFCC00"/>
                </a:solidFill>
                <a:latin typeface="Arial"/>
                <a:ea typeface="Arial"/>
                <a:cs typeface="Arial"/>
                <a:sym typeface="Arial"/>
              </a:rPr>
              <a:t> </a:t>
            </a:r>
            <a:r>
              <a:rPr b="1" i="0" lang="en-US" sz="2400" u="none">
                <a:solidFill>
                  <a:srgbClr val="FFCC00"/>
                </a:solidFill>
                <a:latin typeface="Arial"/>
                <a:ea typeface="Arial"/>
                <a:cs typeface="Arial"/>
                <a:sym typeface="Arial"/>
              </a:rPr>
              <a:t>a </a:t>
            </a:r>
            <a:r>
              <a:rPr b="0" i="0" lang="en-US" sz="2400" u="none">
                <a:solidFill>
                  <a:srgbClr val="FFCC00"/>
                </a:solidFill>
                <a:latin typeface="Arial"/>
                <a:ea typeface="Arial"/>
                <a:cs typeface="Arial"/>
                <a:sym typeface="Arial"/>
              </a:rPr>
              <a:t>dietary factor maybe associated with many diseases and therefore this criteria is irrelevent.</a:t>
            </a:r>
            <a:endParaRPr/>
          </a:p>
        </p:txBody>
      </p:sp>
      <p:sp>
        <p:nvSpPr>
          <p:cNvPr id="332" name="Google Shape;332;p38"/>
          <p:cNvSpPr txBox="1"/>
          <p:nvPr/>
        </p:nvSpPr>
        <p:spPr>
          <a:xfrm>
            <a:off x="609600" y="1524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Problems with Hill’s ”criteria”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39"/>
          <p:cNvSpPr txBox="1"/>
          <p:nvPr/>
        </p:nvSpPr>
        <p:spPr>
          <a:xfrm>
            <a:off x="533400" y="1447800"/>
            <a:ext cx="6780212"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Dose –response-</a:t>
            </a:r>
            <a:r>
              <a:rPr b="0" i="0" lang="en-US" sz="2400" u="none">
                <a:solidFill>
                  <a:srgbClr val="FFCC00"/>
                </a:solidFill>
                <a:latin typeface="Arial"/>
                <a:ea typeface="Arial"/>
                <a:cs typeface="Arial"/>
                <a:sym typeface="Arial"/>
              </a:rPr>
              <a:t> not all relationships are linear.</a:t>
            </a:r>
            <a:endParaRPr/>
          </a:p>
        </p:txBody>
      </p:sp>
      <p:sp>
        <p:nvSpPr>
          <p:cNvPr id="339" name="Google Shape;339;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Causality</a:t>
            </a:r>
            <a:endParaRPr/>
          </a:p>
        </p:txBody>
      </p:sp>
      <p:sp>
        <p:nvSpPr>
          <p:cNvPr id="340" name="Google Shape;340;p39"/>
          <p:cNvSpPr txBox="1"/>
          <p:nvPr/>
        </p:nvSpPr>
        <p:spPr>
          <a:xfrm>
            <a:off x="1981200" y="5486400"/>
            <a:ext cx="55626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Concentration or intake of nutrient</a:t>
            </a:r>
            <a:endParaRPr/>
          </a:p>
        </p:txBody>
      </p:sp>
      <p:cxnSp>
        <p:nvCxnSpPr>
          <p:cNvPr id="341" name="Google Shape;341;p39"/>
          <p:cNvCxnSpPr/>
          <p:nvPr/>
        </p:nvCxnSpPr>
        <p:spPr>
          <a:xfrm>
            <a:off x="1295400" y="5715000"/>
            <a:ext cx="762000" cy="0"/>
          </a:xfrm>
          <a:prstGeom prst="straightConnector1">
            <a:avLst/>
          </a:prstGeom>
          <a:noFill/>
          <a:ln cap="flat" cmpd="sng" w="28575">
            <a:solidFill>
              <a:schemeClr val="lt1"/>
            </a:solidFill>
            <a:prstDash val="solid"/>
            <a:miter lim="800000"/>
            <a:headEnd len="med" w="med" type="none"/>
            <a:tailEnd len="med" w="med" type="triangle"/>
          </a:ln>
        </p:spPr>
      </p:cxnSp>
      <p:cxnSp>
        <p:nvCxnSpPr>
          <p:cNvPr id="342" name="Google Shape;342;p39"/>
          <p:cNvCxnSpPr/>
          <p:nvPr/>
        </p:nvCxnSpPr>
        <p:spPr>
          <a:xfrm>
            <a:off x="7315200" y="5715000"/>
            <a:ext cx="762000" cy="0"/>
          </a:xfrm>
          <a:prstGeom prst="straightConnector1">
            <a:avLst/>
          </a:prstGeom>
          <a:noFill/>
          <a:ln cap="flat" cmpd="sng" w="28575">
            <a:solidFill>
              <a:schemeClr val="lt1"/>
            </a:solidFill>
            <a:prstDash val="solid"/>
            <a:miter lim="800000"/>
            <a:headEnd len="med" w="med" type="none"/>
            <a:tailEnd len="med" w="med" type="triangle"/>
          </a:ln>
        </p:spPr>
      </p:cxnSp>
      <p:cxnSp>
        <p:nvCxnSpPr>
          <p:cNvPr id="343" name="Google Shape;343;p39"/>
          <p:cNvCxnSpPr/>
          <p:nvPr/>
        </p:nvCxnSpPr>
        <p:spPr>
          <a:xfrm>
            <a:off x="1676400" y="5087937"/>
            <a:ext cx="6477000" cy="0"/>
          </a:xfrm>
          <a:prstGeom prst="straightConnector1">
            <a:avLst/>
          </a:prstGeom>
          <a:noFill/>
          <a:ln cap="flat" cmpd="sng" w="38100">
            <a:solidFill>
              <a:schemeClr val="lt1"/>
            </a:solidFill>
            <a:prstDash val="solid"/>
            <a:miter lim="800000"/>
            <a:headEnd len="med" w="med" type="none"/>
            <a:tailEnd len="med" w="med" type="none"/>
          </a:ln>
        </p:spPr>
      </p:cxnSp>
      <p:pic>
        <p:nvPicPr>
          <p:cNvPr id="344" name="Google Shape;344;p39"/>
          <p:cNvPicPr preferRelativeResize="0"/>
          <p:nvPr>
            <p:ph idx="1" type="body"/>
          </p:nvPr>
        </p:nvPicPr>
        <p:blipFill rotWithShape="1">
          <a:blip r:embed="rId3">
            <a:alphaModFix/>
          </a:blip>
          <a:srcRect b="0" l="0" r="0" t="0"/>
          <a:stretch/>
        </p:blipFill>
        <p:spPr>
          <a:xfrm>
            <a:off x="1905000" y="2725737"/>
            <a:ext cx="5391150" cy="2362200"/>
          </a:xfrm>
          <a:prstGeom prst="rect">
            <a:avLst/>
          </a:prstGeom>
          <a:noFill/>
          <a:ln>
            <a:noFill/>
          </a:ln>
        </p:spPr>
      </p:pic>
      <p:sp>
        <p:nvSpPr>
          <p:cNvPr id="345" name="Google Shape;345;p39"/>
          <p:cNvSpPr txBox="1"/>
          <p:nvPr/>
        </p:nvSpPr>
        <p:spPr>
          <a:xfrm rot="-3000000">
            <a:off x="2165350" y="2705100"/>
            <a:ext cx="1600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Marginal</a:t>
            </a:r>
            <a:endParaRPr/>
          </a:p>
        </p:txBody>
      </p:sp>
      <p:sp>
        <p:nvSpPr>
          <p:cNvPr id="346" name="Google Shape;346;p39"/>
          <p:cNvSpPr txBox="1"/>
          <p:nvPr/>
        </p:nvSpPr>
        <p:spPr>
          <a:xfrm>
            <a:off x="4114800" y="2344737"/>
            <a:ext cx="14478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Optimal</a:t>
            </a:r>
            <a:endParaRPr/>
          </a:p>
        </p:txBody>
      </p:sp>
      <p:sp>
        <p:nvSpPr>
          <p:cNvPr id="347" name="Google Shape;347;p39"/>
          <p:cNvSpPr txBox="1"/>
          <p:nvPr/>
        </p:nvSpPr>
        <p:spPr>
          <a:xfrm>
            <a:off x="6400800" y="4402137"/>
            <a:ext cx="1600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Toxicity</a:t>
            </a:r>
            <a:endParaRPr/>
          </a:p>
        </p:txBody>
      </p:sp>
      <p:sp>
        <p:nvSpPr>
          <p:cNvPr id="348" name="Google Shape;348;p39"/>
          <p:cNvSpPr txBox="1"/>
          <p:nvPr/>
        </p:nvSpPr>
        <p:spPr>
          <a:xfrm rot="4200000">
            <a:off x="5753100" y="2992437"/>
            <a:ext cx="1600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Marginal</a:t>
            </a:r>
            <a:endParaRPr/>
          </a:p>
        </p:txBody>
      </p:sp>
      <p:cxnSp>
        <p:nvCxnSpPr>
          <p:cNvPr id="349" name="Google Shape;349;p39"/>
          <p:cNvCxnSpPr/>
          <p:nvPr/>
        </p:nvCxnSpPr>
        <p:spPr>
          <a:xfrm rot="10800000">
            <a:off x="1676400" y="2573337"/>
            <a:ext cx="0" cy="2514600"/>
          </a:xfrm>
          <a:prstGeom prst="straightConnector1">
            <a:avLst/>
          </a:prstGeom>
          <a:noFill/>
          <a:ln cap="flat" cmpd="sng" w="38100">
            <a:solidFill>
              <a:schemeClr val="lt1"/>
            </a:solidFill>
            <a:prstDash val="solid"/>
            <a:miter lim="800000"/>
            <a:headEnd len="med" w="med" type="none"/>
            <a:tailEnd len="med" w="med" type="none"/>
          </a:ln>
        </p:spPr>
      </p:cxnSp>
      <p:cxnSp>
        <p:nvCxnSpPr>
          <p:cNvPr id="350" name="Google Shape;350;p39"/>
          <p:cNvCxnSpPr/>
          <p:nvPr/>
        </p:nvCxnSpPr>
        <p:spPr>
          <a:xfrm>
            <a:off x="1676400" y="2801937"/>
            <a:ext cx="152400" cy="0"/>
          </a:xfrm>
          <a:prstGeom prst="straightConnector1">
            <a:avLst/>
          </a:prstGeom>
          <a:noFill/>
          <a:ln cap="flat" cmpd="sng" w="9525">
            <a:solidFill>
              <a:schemeClr val="lt1"/>
            </a:solidFill>
            <a:prstDash val="solid"/>
            <a:miter lim="800000"/>
            <a:headEnd len="med" w="med" type="none"/>
            <a:tailEnd len="med" w="med" type="none"/>
          </a:ln>
        </p:spPr>
      </p:cxnSp>
      <p:sp>
        <p:nvSpPr>
          <p:cNvPr id="351" name="Google Shape;351;p39"/>
          <p:cNvSpPr txBox="1"/>
          <p:nvPr/>
        </p:nvSpPr>
        <p:spPr>
          <a:xfrm>
            <a:off x="838200" y="2565400"/>
            <a:ext cx="833437"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100%</a:t>
            </a:r>
            <a:endParaRPr/>
          </a:p>
        </p:txBody>
      </p:sp>
      <p:sp>
        <p:nvSpPr>
          <p:cNvPr id="352" name="Google Shape;352;p39"/>
          <p:cNvSpPr txBox="1"/>
          <p:nvPr/>
        </p:nvSpPr>
        <p:spPr>
          <a:xfrm rot="-5520000">
            <a:off x="30162" y="3392487"/>
            <a:ext cx="1676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Biological Function</a:t>
            </a:r>
            <a:endParaRPr/>
          </a:p>
        </p:txBody>
      </p:sp>
      <p:sp>
        <p:nvSpPr>
          <p:cNvPr id="353" name="Google Shape;353;p39"/>
          <p:cNvSpPr txBox="1"/>
          <p:nvPr/>
        </p:nvSpPr>
        <p:spPr>
          <a:xfrm>
            <a:off x="1219200" y="4419600"/>
            <a:ext cx="18288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Deficiency</a:t>
            </a:r>
            <a:endParaRPr/>
          </a:p>
        </p:txBody>
      </p:sp>
      <p:sp>
        <p:nvSpPr>
          <p:cNvPr id="354" name="Google Shape;354;p39"/>
          <p:cNvSpPr txBox="1"/>
          <p:nvPr/>
        </p:nvSpPr>
        <p:spPr>
          <a:xfrm>
            <a:off x="1949450" y="6096000"/>
            <a:ext cx="71945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1" lang="en-US" sz="1800" u="none">
                <a:solidFill>
                  <a:schemeClr val="lt1"/>
                </a:solidFill>
                <a:latin typeface="Arial"/>
                <a:ea typeface="Arial"/>
                <a:cs typeface="Arial"/>
                <a:sym typeface="Arial"/>
              </a:rPr>
              <a:t>Figure adapted from W. Willett, nutritional epidemiology 2nd ed. 1998</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grpSp>
        <p:nvGrpSpPr>
          <p:cNvPr id="360" name="Google Shape;360;p40"/>
          <p:cNvGrpSpPr/>
          <p:nvPr/>
        </p:nvGrpSpPr>
        <p:grpSpPr>
          <a:xfrm>
            <a:off x="76200" y="685800"/>
            <a:ext cx="9067800" cy="1704975"/>
            <a:chOff x="48" y="336"/>
            <a:chExt cx="5712" cy="1074"/>
          </a:xfrm>
        </p:grpSpPr>
        <p:pic>
          <p:nvPicPr>
            <p:cNvPr id="361" name="Google Shape;361;p40"/>
            <p:cNvPicPr preferRelativeResize="0"/>
            <p:nvPr/>
          </p:nvPicPr>
          <p:blipFill rotWithShape="1">
            <a:blip r:embed="rId3">
              <a:alphaModFix/>
            </a:blip>
            <a:srcRect b="0" l="0" r="0" t="0"/>
            <a:stretch/>
          </p:blipFill>
          <p:spPr>
            <a:xfrm>
              <a:off x="48" y="336"/>
              <a:ext cx="5712" cy="1074"/>
            </a:xfrm>
            <a:prstGeom prst="rect">
              <a:avLst/>
            </a:prstGeom>
            <a:noFill/>
            <a:ln>
              <a:noFill/>
            </a:ln>
          </p:spPr>
        </p:pic>
        <p:sp>
          <p:nvSpPr>
            <p:cNvPr id="362" name="Google Shape;362;p40"/>
            <p:cNvSpPr txBox="1"/>
            <p:nvPr/>
          </p:nvSpPr>
          <p:spPr>
            <a:xfrm>
              <a:off x="4656" y="1056"/>
              <a:ext cx="816" cy="33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pic>
        <p:nvPicPr>
          <p:cNvPr id="363" name="Google Shape;363;p40"/>
          <p:cNvPicPr preferRelativeResize="0"/>
          <p:nvPr/>
        </p:nvPicPr>
        <p:blipFill rotWithShape="1">
          <a:blip r:embed="rId4">
            <a:alphaModFix/>
          </a:blip>
          <a:srcRect b="0" l="0" r="0" t="0"/>
          <a:stretch/>
        </p:blipFill>
        <p:spPr>
          <a:xfrm>
            <a:off x="3733800" y="2667000"/>
            <a:ext cx="2324100" cy="3962400"/>
          </a:xfrm>
          <a:prstGeom prst="rect">
            <a:avLst/>
          </a:prstGeom>
          <a:noFill/>
          <a:ln>
            <a:noFill/>
          </a:ln>
        </p:spPr>
      </p:pic>
      <p:pic>
        <p:nvPicPr>
          <p:cNvPr id="364" name="Google Shape;364;p40"/>
          <p:cNvPicPr preferRelativeResize="0"/>
          <p:nvPr/>
        </p:nvPicPr>
        <p:blipFill rotWithShape="1">
          <a:blip r:embed="rId5">
            <a:alphaModFix/>
          </a:blip>
          <a:srcRect b="0" l="0" r="0" t="0"/>
          <a:stretch/>
        </p:blipFill>
        <p:spPr>
          <a:xfrm>
            <a:off x="6991350" y="2438400"/>
            <a:ext cx="2152650" cy="4419600"/>
          </a:xfrm>
          <a:prstGeom prst="rect">
            <a:avLst/>
          </a:prstGeom>
          <a:noFill/>
          <a:ln>
            <a:noFill/>
          </a:ln>
        </p:spPr>
      </p:pic>
      <p:pic>
        <p:nvPicPr>
          <p:cNvPr id="365" name="Google Shape;365;p40"/>
          <p:cNvPicPr preferRelativeResize="0"/>
          <p:nvPr/>
        </p:nvPicPr>
        <p:blipFill rotWithShape="1">
          <a:blip r:embed="rId6">
            <a:alphaModFix/>
          </a:blip>
          <a:srcRect b="0" l="0" r="0" t="0"/>
          <a:stretch/>
        </p:blipFill>
        <p:spPr>
          <a:xfrm>
            <a:off x="304800" y="2543175"/>
            <a:ext cx="2057400" cy="4314825"/>
          </a:xfrm>
          <a:prstGeom prst="rect">
            <a:avLst/>
          </a:prstGeom>
          <a:noFill/>
          <a:ln>
            <a:noFill/>
          </a:ln>
        </p:spPr>
      </p:pic>
      <p:sp>
        <p:nvSpPr>
          <p:cNvPr id="366" name="Google Shape;366;p40"/>
          <p:cNvSpPr txBox="1"/>
          <p:nvPr/>
        </p:nvSpPr>
        <p:spPr>
          <a:xfrm>
            <a:off x="1752600" y="76200"/>
            <a:ext cx="5638800" cy="5191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SCIENCE VOL 296 14 JULY 1995</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pic>
        <p:nvPicPr>
          <p:cNvPr id="372" name="Google Shape;372;p41"/>
          <p:cNvPicPr preferRelativeResize="0"/>
          <p:nvPr/>
        </p:nvPicPr>
        <p:blipFill rotWithShape="1">
          <a:blip r:embed="rId3">
            <a:alphaModFix/>
          </a:blip>
          <a:srcRect b="0" l="0" r="0" t="0"/>
          <a:stretch/>
        </p:blipFill>
        <p:spPr>
          <a:xfrm>
            <a:off x="0" y="3505200"/>
            <a:ext cx="5867400" cy="2728912"/>
          </a:xfrm>
          <a:prstGeom prst="rect">
            <a:avLst/>
          </a:prstGeom>
          <a:noFill/>
          <a:ln>
            <a:noFill/>
          </a:ln>
        </p:spPr>
      </p:pic>
      <p:pic>
        <p:nvPicPr>
          <p:cNvPr id="373" name="Google Shape;373;p41"/>
          <p:cNvPicPr preferRelativeResize="0"/>
          <p:nvPr/>
        </p:nvPicPr>
        <p:blipFill rotWithShape="1">
          <a:blip r:embed="rId4">
            <a:alphaModFix/>
          </a:blip>
          <a:srcRect b="0" l="3311" r="0" t="12307"/>
          <a:stretch/>
        </p:blipFill>
        <p:spPr>
          <a:xfrm>
            <a:off x="4695825" y="5772150"/>
            <a:ext cx="4448175" cy="1085850"/>
          </a:xfrm>
          <a:prstGeom prst="rect">
            <a:avLst/>
          </a:prstGeom>
          <a:noFill/>
          <a:ln>
            <a:noFill/>
          </a:ln>
        </p:spPr>
      </p:pic>
      <p:pic>
        <p:nvPicPr>
          <p:cNvPr id="374" name="Google Shape;374;p41"/>
          <p:cNvPicPr preferRelativeResize="0"/>
          <p:nvPr/>
        </p:nvPicPr>
        <p:blipFill rotWithShape="1">
          <a:blip r:embed="rId5">
            <a:alphaModFix/>
          </a:blip>
          <a:srcRect b="0" l="0" r="0" t="0"/>
          <a:stretch/>
        </p:blipFill>
        <p:spPr>
          <a:xfrm>
            <a:off x="0" y="609600"/>
            <a:ext cx="6172200" cy="1990725"/>
          </a:xfrm>
          <a:prstGeom prst="rect">
            <a:avLst/>
          </a:prstGeom>
          <a:noFill/>
          <a:ln>
            <a:noFill/>
          </a:ln>
        </p:spPr>
      </p:pic>
      <p:pic>
        <p:nvPicPr>
          <p:cNvPr id="375" name="Google Shape;375;p41"/>
          <p:cNvPicPr preferRelativeResize="0"/>
          <p:nvPr/>
        </p:nvPicPr>
        <p:blipFill rotWithShape="1">
          <a:blip r:embed="rId6">
            <a:alphaModFix/>
          </a:blip>
          <a:srcRect b="0" l="0" r="0" t="0"/>
          <a:stretch/>
        </p:blipFill>
        <p:spPr>
          <a:xfrm>
            <a:off x="4343400" y="1828800"/>
            <a:ext cx="4800600" cy="1411287"/>
          </a:xfrm>
          <a:prstGeom prst="rect">
            <a:avLst/>
          </a:prstGeom>
          <a:noFill/>
          <a:ln>
            <a:noFill/>
          </a:ln>
        </p:spPr>
      </p:pic>
      <p:sp>
        <p:nvSpPr>
          <p:cNvPr id="376" name="Google Shape;376;p41"/>
          <p:cNvSpPr/>
          <p:nvPr/>
        </p:nvSpPr>
        <p:spPr>
          <a:xfrm>
            <a:off x="5410200" y="2209800"/>
            <a:ext cx="3657600" cy="457200"/>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7" name="Google Shape;377;p41"/>
          <p:cNvSpPr/>
          <p:nvPr/>
        </p:nvSpPr>
        <p:spPr>
          <a:xfrm>
            <a:off x="5943600" y="5410200"/>
            <a:ext cx="2514600" cy="1219200"/>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Chance?</a:t>
            </a:r>
            <a:br>
              <a:rPr b="1" i="1" lang="en-US" sz="4000" u="none">
                <a:solidFill>
                  <a:srgbClr val="FFCC00"/>
                </a:solidFill>
                <a:latin typeface="Arial"/>
                <a:ea typeface="Arial"/>
                <a:cs typeface="Arial"/>
                <a:sym typeface="Arial"/>
              </a:rPr>
            </a:br>
            <a:endParaRPr/>
          </a:p>
        </p:txBody>
      </p:sp>
      <p:sp>
        <p:nvSpPr>
          <p:cNvPr id="106" name="Google Shape;106;p15"/>
          <p:cNvSpPr txBox="1"/>
          <p:nvPr/>
        </p:nvSpPr>
        <p:spPr>
          <a:xfrm>
            <a:off x="457200" y="3810000"/>
            <a:ext cx="8305800" cy="15541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3200"/>
              <a:buFont typeface="Arial"/>
              <a:buNone/>
            </a:pPr>
            <a:r>
              <a:rPr b="1" i="0" lang="en-US" sz="3200" u="none" cap="none" strike="noStrike">
                <a:solidFill>
                  <a:schemeClr val="lt1"/>
                </a:solidFill>
                <a:latin typeface="Arial"/>
                <a:ea typeface="Arial"/>
                <a:cs typeface="Arial"/>
                <a:sym typeface="Arial"/>
              </a:rPr>
              <a:t>Hypothesis testing- statistical significance!!!! Rules out chance as a possible explanation of the results!!!!</a:t>
            </a:r>
            <a:endParaRPr/>
          </a:p>
        </p:txBody>
      </p:sp>
      <p:sp>
        <p:nvSpPr>
          <p:cNvPr id="107" name="Google Shape;107;p15"/>
          <p:cNvSpPr txBox="1"/>
          <p:nvPr/>
        </p:nvSpPr>
        <p:spPr>
          <a:xfrm>
            <a:off x="609600" y="2314575"/>
            <a:ext cx="6453187"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0" lang="en-US" sz="2800" u="none" cap="none" strike="noStrike">
                <a:solidFill>
                  <a:schemeClr val="lt1"/>
                </a:solidFill>
                <a:latin typeface="Arial"/>
                <a:ea typeface="Arial"/>
                <a:cs typeface="Arial"/>
                <a:sym typeface="Arial"/>
              </a:rPr>
              <a:t>No random errors in the study result.</a:t>
            </a:r>
            <a:endParaRPr/>
          </a:p>
        </p:txBody>
      </p:sp>
      <p:sp>
        <p:nvSpPr>
          <p:cNvPr id="108" name="Google Shape;108;p15"/>
          <p:cNvSpPr txBox="1"/>
          <p:nvPr/>
        </p:nvSpPr>
        <p:spPr>
          <a:xfrm>
            <a:off x="762000" y="1655762"/>
            <a:ext cx="2281237"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200"/>
              <a:buFont typeface="Arial"/>
              <a:buNone/>
            </a:pPr>
            <a:r>
              <a:rPr b="1" i="1" lang="en-US" sz="3200" u="none" cap="none" strike="noStrike">
                <a:solidFill>
                  <a:srgbClr val="FFCC00"/>
                </a:solidFill>
                <a:latin typeface="Arial"/>
                <a:ea typeface="Arial"/>
                <a:cs typeface="Arial"/>
                <a:sym typeface="Arial"/>
              </a:rPr>
              <a:t>Precision!!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42"/>
          <p:cNvSpPr txBox="1"/>
          <p:nvPr/>
        </p:nvSpPr>
        <p:spPr>
          <a:xfrm>
            <a:off x="228600" y="1143000"/>
            <a:ext cx="8915400" cy="1311275"/>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rgbClr val="FFCC00"/>
              </a:buClr>
              <a:buSzPts val="2000"/>
              <a:buFont typeface="Arial"/>
              <a:buNone/>
            </a:pPr>
            <a:r>
              <a:rPr b="0" i="0" lang="en-US" sz="2000" u="none" cap="none" strike="noStrike">
                <a:solidFill>
                  <a:srgbClr val="FFCC00"/>
                </a:solidFill>
                <a:latin typeface="Arial"/>
                <a:ea typeface="Arial"/>
                <a:cs typeface="Arial"/>
                <a:sym typeface="Arial"/>
              </a:rPr>
              <a:t>CONCLUSION:</a:t>
            </a:r>
            <a:r>
              <a:rPr b="0" i="0" lang="en-US" sz="2000" u="none" cap="none" strike="noStrike">
                <a:solidFill>
                  <a:schemeClr val="dk1"/>
                </a:solidFill>
                <a:latin typeface="Arial"/>
                <a:ea typeface="Arial"/>
                <a:cs typeface="Arial"/>
                <a:sym typeface="Arial"/>
              </a:rPr>
              <a:t> </a:t>
            </a:r>
            <a:r>
              <a:rPr b="0" i="0" lang="en-US" sz="2000" u="none" cap="none" strike="noStrike">
                <a:solidFill>
                  <a:schemeClr val="lt1"/>
                </a:solidFill>
                <a:latin typeface="Arial"/>
                <a:ea typeface="Arial"/>
                <a:cs typeface="Arial"/>
                <a:sym typeface="Arial"/>
              </a:rPr>
              <a:t>There was no detectable association between fatty acids or food items contributing to fat intake and breast cancer risk. These analyses suggest there is a need for longer follow-up time to increase statistical power and confirm these tendencies.</a:t>
            </a:r>
            <a:endParaRPr/>
          </a:p>
        </p:txBody>
      </p:sp>
      <p:sp>
        <p:nvSpPr>
          <p:cNvPr id="384" name="Google Shape;384;p42"/>
          <p:cNvSpPr txBox="1"/>
          <p:nvPr/>
        </p:nvSpPr>
        <p:spPr>
          <a:xfrm>
            <a:off x="6019800" y="2133600"/>
            <a:ext cx="29718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0" i="0" lang="en-US" sz="1800" u="none">
                <a:solidFill>
                  <a:srgbClr val="FFCC00"/>
                </a:solidFill>
                <a:latin typeface="Arial"/>
                <a:ea typeface="Arial"/>
                <a:cs typeface="Arial"/>
                <a:sym typeface="Arial"/>
              </a:rPr>
              <a:t>Bull Cancer. 2001 Oct;88(10):954-8</a:t>
            </a:r>
            <a:endParaRPr/>
          </a:p>
        </p:txBody>
      </p:sp>
      <p:sp>
        <p:nvSpPr>
          <p:cNvPr id="385" name="Google Shape;385;p42"/>
          <p:cNvSpPr txBox="1"/>
          <p:nvPr/>
        </p:nvSpPr>
        <p:spPr>
          <a:xfrm>
            <a:off x="0" y="0"/>
            <a:ext cx="8382000" cy="1096962"/>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chemeClr val="dk1"/>
              </a:buClr>
              <a:buSzPts val="1800"/>
              <a:buFont typeface="Arial"/>
              <a:buNone/>
            </a:pPr>
            <a:br>
              <a:rPr b="0" i="0" lang="en-US" sz="1800" u="none" cap="none" strike="noStrike">
                <a:solidFill>
                  <a:schemeClr val="dk1"/>
                </a:solidFill>
                <a:latin typeface="Arial"/>
                <a:ea typeface="Arial"/>
                <a:cs typeface="Arial"/>
                <a:sym typeface="Arial"/>
              </a:rPr>
            </a:br>
            <a:r>
              <a:rPr b="1" i="1" lang="en-US" sz="2400" u="none" cap="none" strike="noStrike">
                <a:solidFill>
                  <a:srgbClr val="FFCC00"/>
                </a:solidFill>
                <a:latin typeface="Arial"/>
                <a:ea typeface="Arial"/>
                <a:cs typeface="Arial"/>
                <a:sym typeface="Arial"/>
              </a:rPr>
              <a:t>[Fat consumption and breast cancer: preliminary results from the E3N-Epic cohort]</a:t>
            </a:r>
            <a:endParaRPr/>
          </a:p>
        </p:txBody>
      </p:sp>
      <p:sp>
        <p:nvSpPr>
          <p:cNvPr id="386" name="Google Shape;386;p42"/>
          <p:cNvSpPr txBox="1"/>
          <p:nvPr/>
        </p:nvSpPr>
        <p:spPr>
          <a:xfrm>
            <a:off x="0" y="3352800"/>
            <a:ext cx="8153400" cy="457200"/>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rgbClr val="FFCC00"/>
              </a:buClr>
              <a:buSzPts val="2400"/>
              <a:buFont typeface="Arial"/>
              <a:buNone/>
            </a:pPr>
            <a:r>
              <a:rPr b="1" i="1" lang="en-US" sz="2400" u="none" cap="none" strike="noStrike">
                <a:solidFill>
                  <a:srgbClr val="FFCC00"/>
                </a:solidFill>
                <a:latin typeface="Arial"/>
                <a:ea typeface="Arial"/>
                <a:cs typeface="Arial"/>
                <a:sym typeface="Arial"/>
              </a:rPr>
              <a:t>Premenopausal fat intake and risk of breast cancer</a:t>
            </a:r>
            <a:endParaRPr/>
          </a:p>
        </p:txBody>
      </p:sp>
      <p:sp>
        <p:nvSpPr>
          <p:cNvPr id="387" name="Google Shape;387;p42"/>
          <p:cNvSpPr txBox="1"/>
          <p:nvPr/>
        </p:nvSpPr>
        <p:spPr>
          <a:xfrm>
            <a:off x="5029200" y="4876800"/>
            <a:ext cx="31242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0" i="0" lang="en-US" sz="1800" u="none">
                <a:solidFill>
                  <a:srgbClr val="FFCC00"/>
                </a:solidFill>
                <a:latin typeface="Arial"/>
                <a:ea typeface="Arial"/>
                <a:cs typeface="Arial"/>
                <a:sym typeface="Arial"/>
              </a:rPr>
              <a:t>J Natl Cancer Inst. 2003 Jul 16;95(14):1079-85.</a:t>
            </a:r>
            <a:r>
              <a:rPr b="0" i="0" lang="en-US" sz="1800" u="none">
                <a:solidFill>
                  <a:schemeClr val="dk1"/>
                </a:solidFill>
                <a:latin typeface="Arial"/>
                <a:ea typeface="Arial"/>
                <a:cs typeface="Arial"/>
                <a:sym typeface="Arial"/>
              </a:rPr>
              <a:t> </a:t>
            </a:r>
            <a:endParaRPr/>
          </a:p>
        </p:txBody>
      </p:sp>
      <p:sp>
        <p:nvSpPr>
          <p:cNvPr id="388" name="Google Shape;388;p42"/>
          <p:cNvSpPr txBox="1"/>
          <p:nvPr/>
        </p:nvSpPr>
        <p:spPr>
          <a:xfrm>
            <a:off x="304800" y="3886200"/>
            <a:ext cx="6477000" cy="1311275"/>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rgbClr val="FFCC00"/>
              </a:buClr>
              <a:buSzPts val="2000"/>
              <a:buFont typeface="Arial"/>
              <a:buNone/>
            </a:pPr>
            <a:r>
              <a:rPr b="0" i="0" lang="en-US" sz="2000" u="none" cap="none" strike="noStrike">
                <a:solidFill>
                  <a:srgbClr val="FFCC00"/>
                </a:solidFill>
                <a:latin typeface="Arial"/>
                <a:ea typeface="Arial"/>
                <a:cs typeface="Arial"/>
                <a:sym typeface="Arial"/>
              </a:rPr>
              <a:t>CONCLUSIONS</a:t>
            </a:r>
            <a:r>
              <a:rPr b="0" i="0" lang="en-US" sz="2000" u="none" cap="none" strike="noStrike">
                <a:solidFill>
                  <a:schemeClr val="lt1"/>
                </a:solidFill>
                <a:latin typeface="Arial"/>
                <a:ea typeface="Arial"/>
                <a:cs typeface="Arial"/>
                <a:sym typeface="Arial"/>
              </a:rPr>
              <a:t>: Intake of animal fat, mainly from red meat and high-fat dairy foods, during premenopausal years is associated with an increased risk of breast cancer.</a:t>
            </a:r>
            <a:endParaRPr/>
          </a:p>
        </p:txBody>
      </p:sp>
      <p:sp>
        <p:nvSpPr>
          <p:cNvPr id="389" name="Google Shape;389;p42"/>
          <p:cNvSpPr/>
          <p:nvPr/>
        </p:nvSpPr>
        <p:spPr>
          <a:xfrm>
            <a:off x="2514600" y="990600"/>
            <a:ext cx="4343400" cy="609600"/>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0" name="Google Shape;390;p42"/>
          <p:cNvSpPr/>
          <p:nvPr/>
        </p:nvSpPr>
        <p:spPr>
          <a:xfrm>
            <a:off x="457200" y="4800600"/>
            <a:ext cx="4343400" cy="457200"/>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Vitamin A and lung cancer</a:t>
            </a:r>
            <a:br>
              <a:rPr b="1" i="1" lang="en-US" sz="3200" u="none">
                <a:solidFill>
                  <a:srgbClr val="FFCC00"/>
                </a:solidFill>
                <a:latin typeface="Arial"/>
                <a:ea typeface="Arial"/>
                <a:cs typeface="Arial"/>
                <a:sym typeface="Arial"/>
              </a:rPr>
            </a:br>
            <a:r>
              <a:rPr b="1" i="1" lang="en-US" sz="3200" u="none">
                <a:solidFill>
                  <a:srgbClr val="FFCC00"/>
                </a:solidFill>
                <a:latin typeface="Arial"/>
                <a:ea typeface="Arial"/>
                <a:cs typeface="Arial"/>
                <a:sym typeface="Arial"/>
              </a:rPr>
              <a:t>Vitamin A: function and forms</a:t>
            </a:r>
            <a:endParaRPr/>
          </a:p>
        </p:txBody>
      </p:sp>
      <p:sp>
        <p:nvSpPr>
          <p:cNvPr id="397" name="Google Shape;397;p43"/>
          <p:cNvSpPr txBox="1"/>
          <p:nvPr/>
        </p:nvSpPr>
        <p:spPr>
          <a:xfrm>
            <a:off x="381000" y="1600200"/>
            <a:ext cx="8763000" cy="10064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Vitamin A functions in the regulation of cell differentiation. Loss of differentiation is a basic feature of malignancy so vitamin A maybe related to cancer incidence.</a:t>
            </a:r>
            <a:endParaRPr/>
          </a:p>
        </p:txBody>
      </p:sp>
      <p:sp>
        <p:nvSpPr>
          <p:cNvPr id="398" name="Google Shape;398;p43"/>
          <p:cNvSpPr txBox="1"/>
          <p:nvPr/>
        </p:nvSpPr>
        <p:spPr>
          <a:xfrm>
            <a:off x="304800" y="3657600"/>
            <a:ext cx="86106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9" name="Google Shape;399;p43"/>
          <p:cNvSpPr txBox="1"/>
          <p:nvPr/>
        </p:nvSpPr>
        <p:spPr>
          <a:xfrm>
            <a:off x="304800" y="3124200"/>
            <a:ext cx="5791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Vitamin A – diversity of sources</a:t>
            </a:r>
            <a:endParaRPr/>
          </a:p>
        </p:txBody>
      </p:sp>
      <p:sp>
        <p:nvSpPr>
          <p:cNvPr id="400" name="Google Shape;400;p43"/>
          <p:cNvSpPr txBox="1"/>
          <p:nvPr/>
        </p:nvSpPr>
        <p:spPr>
          <a:xfrm>
            <a:off x="381000" y="3810000"/>
            <a:ext cx="8382000" cy="1311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Animal sources    -   vitamin A pre-formed    -     retinol</a:t>
            </a:r>
            <a:endParaRPr/>
          </a:p>
          <a:p>
            <a:pPr indent="0" lvl="0" marL="0" marR="0" rtl="0" algn="l">
              <a:lnSpc>
                <a:spcPct val="100000"/>
              </a:lnSpc>
              <a:spcBef>
                <a:spcPts val="1000"/>
              </a:spcBef>
              <a:spcAft>
                <a:spcPts val="0"/>
              </a:spcAft>
              <a:buClr>
                <a:schemeClr val="dk1"/>
              </a:buClr>
              <a:buSzPts val="2000"/>
              <a:buFont typeface="Arial"/>
              <a:buNone/>
            </a:pPr>
            <a:r>
              <a:t/>
            </a:r>
            <a:endParaRPr b="1" i="0" sz="2000" u="none">
              <a:solidFill>
                <a:schemeClr val="lt1"/>
              </a:solidFill>
              <a:latin typeface="Arial"/>
              <a:ea typeface="Arial"/>
              <a:cs typeface="Arial"/>
              <a:sym typeface="Arial"/>
            </a:endParaRPr>
          </a:p>
          <a:p>
            <a:pPr indent="0" lvl="0" marL="0" marR="0" rtl="0" algn="l">
              <a:lnSpc>
                <a:spcPct val="100000"/>
              </a:lnSpc>
              <a:spcBef>
                <a:spcPts val="100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Plant sources -  Carotenoids – Beta-carotene             retinol</a:t>
            </a:r>
            <a:endParaRPr/>
          </a:p>
        </p:txBody>
      </p:sp>
      <p:cxnSp>
        <p:nvCxnSpPr>
          <p:cNvPr id="401" name="Google Shape;401;p43"/>
          <p:cNvCxnSpPr/>
          <p:nvPr/>
        </p:nvCxnSpPr>
        <p:spPr>
          <a:xfrm>
            <a:off x="6096000" y="4953000"/>
            <a:ext cx="609600" cy="0"/>
          </a:xfrm>
          <a:prstGeom prst="straightConnector1">
            <a:avLst/>
          </a:prstGeom>
          <a:noFill/>
          <a:ln cap="flat" cmpd="sng" w="9525">
            <a:solidFill>
              <a:schemeClr val="lt1"/>
            </a:solidFill>
            <a:prstDash val="solid"/>
            <a:miter lim="800000"/>
            <a:headEnd len="med" w="med" type="none"/>
            <a:tailEnd len="med" w="med" type="triangle"/>
          </a:ln>
        </p:spPr>
      </p:cxn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4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Vitamin A and lung cancer</a:t>
            </a:r>
            <a:endParaRPr/>
          </a:p>
        </p:txBody>
      </p:sp>
      <p:sp>
        <p:nvSpPr>
          <p:cNvPr id="408" name="Google Shape;408;p44"/>
          <p:cNvSpPr txBox="1"/>
          <p:nvPr/>
        </p:nvSpPr>
        <p:spPr>
          <a:xfrm>
            <a:off x="228600" y="1828800"/>
            <a:ext cx="3733800" cy="519112"/>
          </a:xfrm>
          <a:prstGeom prst="rect">
            <a:avLst/>
          </a:prstGeom>
          <a:noFill/>
          <a:ln>
            <a:noFill/>
          </a:ln>
        </p:spPr>
        <p:txBody>
          <a:bodyPr anchorCtr="0" anchor="t" bIns="45700" lIns="91425" spcFirstLastPara="1" rIns="91425" wrap="square" tIns="45700">
            <a:spAutoFit/>
          </a:bodyPr>
          <a:lstStyle/>
          <a:p>
            <a:pPr indent="-177800" lvl="0" marL="0" marR="0" rtl="0" algn="l">
              <a:lnSpc>
                <a:spcPct val="100000"/>
              </a:lnSpc>
              <a:spcBef>
                <a:spcPts val="0"/>
              </a:spcBef>
              <a:spcAft>
                <a:spcPts val="0"/>
              </a:spcAft>
              <a:buClr>
                <a:schemeClr val="lt1"/>
              </a:buClr>
              <a:buSzPts val="2800"/>
              <a:buFont typeface="Arial"/>
              <a:buChar char="•"/>
            </a:pPr>
            <a:r>
              <a:rPr b="1" i="1" lang="en-US" sz="2800" u="none">
                <a:solidFill>
                  <a:schemeClr val="lt1"/>
                </a:solidFill>
                <a:latin typeface="Arial"/>
                <a:ea typeface="Arial"/>
                <a:cs typeface="Arial"/>
                <a:sym typeface="Arial"/>
              </a:rPr>
              <a:t> Animal studies</a:t>
            </a:r>
            <a:endParaRPr/>
          </a:p>
        </p:txBody>
      </p:sp>
      <p:sp>
        <p:nvSpPr>
          <p:cNvPr id="409" name="Google Shape;409;p44"/>
          <p:cNvSpPr txBox="1"/>
          <p:nvPr/>
        </p:nvSpPr>
        <p:spPr>
          <a:xfrm>
            <a:off x="228600" y="3505200"/>
            <a:ext cx="4191000" cy="2990850"/>
          </a:xfrm>
          <a:prstGeom prst="rect">
            <a:avLst/>
          </a:prstGeom>
          <a:noFill/>
          <a:ln>
            <a:noFill/>
          </a:ln>
        </p:spPr>
        <p:txBody>
          <a:bodyPr anchorCtr="0" anchor="t" bIns="45700" lIns="91425" spcFirstLastPara="1" rIns="91425" wrap="square" tIns="45700">
            <a:spAutoFit/>
          </a:bodyPr>
          <a:lstStyle/>
          <a:p>
            <a:pPr indent="-177800" lvl="0" marL="0" marR="0" rtl="0" algn="l">
              <a:lnSpc>
                <a:spcPct val="100000"/>
              </a:lnSpc>
              <a:spcBef>
                <a:spcPts val="0"/>
              </a:spcBef>
              <a:spcAft>
                <a:spcPts val="0"/>
              </a:spcAft>
              <a:buClr>
                <a:schemeClr val="lt1"/>
              </a:buClr>
              <a:buSzPts val="2800"/>
              <a:buFont typeface="Arial"/>
              <a:buChar char="•"/>
            </a:pPr>
            <a:r>
              <a:rPr b="1" i="1" lang="en-US" sz="2800" u="none">
                <a:solidFill>
                  <a:schemeClr val="lt1"/>
                </a:solidFill>
                <a:latin typeface="Arial"/>
                <a:ea typeface="Arial"/>
                <a:cs typeface="Arial"/>
                <a:sym typeface="Arial"/>
              </a:rPr>
              <a:t> Epidemilogic studies</a:t>
            </a:r>
            <a:endParaRPr/>
          </a:p>
          <a:p>
            <a:pPr indent="-177800" lvl="1" marL="457200" marR="0" rtl="0" algn="l">
              <a:lnSpc>
                <a:spcPct val="100000"/>
              </a:lnSpc>
              <a:spcBef>
                <a:spcPts val="1400"/>
              </a:spcBef>
              <a:spcAft>
                <a:spcPts val="0"/>
              </a:spcAft>
              <a:buClr>
                <a:schemeClr val="lt1"/>
              </a:buClr>
              <a:buSzPts val="2800"/>
              <a:buFont typeface="Arial"/>
              <a:buChar char="•"/>
            </a:pPr>
            <a:r>
              <a:rPr b="1" i="1" lang="en-US" sz="2800" u="none" cap="none" strike="noStrike">
                <a:solidFill>
                  <a:schemeClr val="lt1"/>
                </a:solidFill>
                <a:latin typeface="Arial"/>
                <a:ea typeface="Arial"/>
                <a:cs typeface="Arial"/>
                <a:sym typeface="Arial"/>
              </a:rPr>
              <a:t>Case-control – diet</a:t>
            </a:r>
            <a:endParaRPr/>
          </a:p>
          <a:p>
            <a:pPr indent="-177800" lvl="0" marL="0" marR="0" rtl="0" algn="ctr">
              <a:lnSpc>
                <a:spcPct val="100000"/>
              </a:lnSpc>
              <a:spcBef>
                <a:spcPts val="1400"/>
              </a:spcBef>
              <a:spcAft>
                <a:spcPts val="0"/>
              </a:spcAft>
              <a:buClr>
                <a:schemeClr val="lt1"/>
              </a:buClr>
              <a:buSzPts val="2800"/>
              <a:buFont typeface="Arial"/>
              <a:buChar char="•"/>
            </a:pPr>
            <a:r>
              <a:rPr b="1" i="1" lang="en-US" sz="2800" u="none">
                <a:solidFill>
                  <a:schemeClr val="lt1"/>
                </a:solidFill>
                <a:latin typeface="Arial"/>
                <a:ea typeface="Arial"/>
                <a:cs typeface="Arial"/>
                <a:sym typeface="Arial"/>
              </a:rPr>
              <a:t>Cohort –diet</a:t>
            </a:r>
            <a:endParaRPr/>
          </a:p>
          <a:p>
            <a:pPr indent="-177800" lvl="2" marL="914400" marR="0" rtl="0" algn="ctr">
              <a:lnSpc>
                <a:spcPct val="100000"/>
              </a:lnSpc>
              <a:spcBef>
                <a:spcPts val="1400"/>
              </a:spcBef>
              <a:spcAft>
                <a:spcPts val="0"/>
              </a:spcAft>
              <a:buClr>
                <a:schemeClr val="lt1"/>
              </a:buClr>
              <a:buSzPts val="2800"/>
              <a:buFont typeface="Arial"/>
              <a:buChar char="•"/>
            </a:pPr>
            <a:r>
              <a:rPr b="1" i="1" lang="en-US" sz="2800" u="none" cap="none" strike="noStrike">
                <a:solidFill>
                  <a:schemeClr val="lt1"/>
                </a:solidFill>
                <a:latin typeface="Arial"/>
                <a:ea typeface="Arial"/>
                <a:cs typeface="Arial"/>
                <a:sym typeface="Arial"/>
              </a:rPr>
              <a:t> serum</a:t>
            </a:r>
            <a:endParaRPr/>
          </a:p>
          <a:p>
            <a:pPr indent="0" lvl="0" marL="0" marR="0" rtl="0" algn="l">
              <a:lnSpc>
                <a:spcPct val="100000"/>
              </a:lnSpc>
              <a:spcBef>
                <a:spcPts val="0"/>
              </a:spcBef>
              <a:spcAft>
                <a:spcPts val="0"/>
              </a:spcAft>
              <a:buNone/>
            </a:pPr>
            <a:r>
              <a:t/>
            </a:r>
            <a:endParaRPr b="1" i="1" sz="2800" u="none" cap="none" strike="noStrike">
              <a:solidFill>
                <a:schemeClr val="lt1"/>
              </a:solidFill>
              <a:latin typeface="Arial"/>
              <a:ea typeface="Arial"/>
              <a:cs typeface="Arial"/>
              <a:sym typeface="Arial"/>
            </a:endParaRPr>
          </a:p>
        </p:txBody>
      </p:sp>
      <p:sp>
        <p:nvSpPr>
          <p:cNvPr id="410" name="Google Shape;410;p44"/>
          <p:cNvSpPr txBox="1"/>
          <p:nvPr/>
        </p:nvSpPr>
        <p:spPr>
          <a:xfrm>
            <a:off x="533400" y="2362200"/>
            <a:ext cx="86106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Animal studies showed that Vitamin A inhibited the occurence of induced tumors.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5" name="Shape 415"/>
        <p:cNvGrpSpPr/>
        <p:nvPr/>
      </p:nvGrpSpPr>
      <p:grpSpPr>
        <a:xfrm>
          <a:off x="0" y="0"/>
          <a:ext cx="0" cy="0"/>
          <a:chOff x="0" y="0"/>
          <a:chExt cx="0" cy="0"/>
        </a:xfrm>
      </p:grpSpPr>
      <p:sp>
        <p:nvSpPr>
          <p:cNvPr id="416" name="Google Shape;416;p45"/>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Vitamin A and lung cancer</a:t>
            </a:r>
            <a:endParaRPr/>
          </a:p>
        </p:txBody>
      </p:sp>
      <p:sp>
        <p:nvSpPr>
          <p:cNvPr id="417" name="Google Shape;417;p45"/>
          <p:cNvSpPr txBox="1"/>
          <p:nvPr/>
        </p:nvSpPr>
        <p:spPr>
          <a:xfrm>
            <a:off x="-152400" y="533400"/>
            <a:ext cx="9144000" cy="13112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Cohort studies of vitamin A intake and lung cancer</a:t>
            </a:r>
            <a:endParaRPr/>
          </a:p>
        </p:txBody>
      </p:sp>
      <p:sp>
        <p:nvSpPr>
          <p:cNvPr id="418" name="Google Shape;418;p45"/>
          <p:cNvSpPr txBox="1"/>
          <p:nvPr/>
        </p:nvSpPr>
        <p:spPr>
          <a:xfrm>
            <a:off x="304800" y="4495800"/>
            <a:ext cx="4267200" cy="7016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 Kvåle 1983- extended follow-up of the same cohort.</a:t>
            </a:r>
            <a:endParaRPr/>
          </a:p>
        </p:txBody>
      </p:sp>
      <p:sp>
        <p:nvSpPr>
          <p:cNvPr id="419" name="Google Shape;419;p45"/>
          <p:cNvSpPr txBox="1"/>
          <p:nvPr/>
        </p:nvSpPr>
        <p:spPr>
          <a:xfrm>
            <a:off x="3886200" y="3352800"/>
            <a:ext cx="5257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              </a:t>
            </a:r>
            <a:r>
              <a:rPr b="1" i="0" lang="en-US" sz="1800" u="none">
                <a:solidFill>
                  <a:srgbClr val="FFCC00"/>
                </a:solidFill>
                <a:latin typeface="Arial"/>
                <a:ea typeface="Arial"/>
                <a:cs typeface="Arial"/>
                <a:sym typeface="Arial"/>
              </a:rPr>
              <a:t>Total       pre-formed          carotenoid</a:t>
            </a:r>
            <a:endParaRPr/>
          </a:p>
        </p:txBody>
      </p:sp>
      <p:sp>
        <p:nvSpPr>
          <p:cNvPr id="420" name="Google Shape;420;p45"/>
          <p:cNvSpPr txBox="1"/>
          <p:nvPr/>
        </p:nvSpPr>
        <p:spPr>
          <a:xfrm>
            <a:off x="3276600" y="2819400"/>
            <a:ext cx="5867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sng">
                <a:solidFill>
                  <a:srgbClr val="FFCC00"/>
                </a:solidFill>
                <a:latin typeface="Arial"/>
                <a:ea typeface="Arial"/>
                <a:cs typeface="Arial"/>
                <a:sym typeface="Arial"/>
              </a:rPr>
              <a:t>RR for High vs. Low intake categories</a:t>
            </a:r>
            <a:endParaRPr/>
          </a:p>
        </p:txBody>
      </p:sp>
      <p:sp>
        <p:nvSpPr>
          <p:cNvPr id="421" name="Google Shape;421;p45"/>
          <p:cNvSpPr txBox="1"/>
          <p:nvPr/>
        </p:nvSpPr>
        <p:spPr>
          <a:xfrm>
            <a:off x="228600" y="3810000"/>
            <a:ext cx="9144000" cy="3968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 Bjelke (1975)- 8278 Norwegian men    </a:t>
            </a:r>
            <a:r>
              <a:rPr b="1" i="1" lang="en-US" sz="2000" u="none">
                <a:solidFill>
                  <a:schemeClr val="lt1"/>
                </a:solidFill>
                <a:latin typeface="Arial"/>
                <a:ea typeface="Arial"/>
                <a:cs typeface="Arial"/>
                <a:sym typeface="Arial"/>
              </a:rPr>
              <a:t>0.4  </a:t>
            </a:r>
            <a:endParaRPr/>
          </a:p>
        </p:txBody>
      </p:sp>
      <p:sp>
        <p:nvSpPr>
          <p:cNvPr id="422" name="Google Shape;422;p45"/>
          <p:cNvSpPr txBox="1"/>
          <p:nvPr/>
        </p:nvSpPr>
        <p:spPr>
          <a:xfrm>
            <a:off x="4876800" y="4648200"/>
            <a:ext cx="4572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1" lang="en-US" sz="2000" u="none">
                <a:solidFill>
                  <a:schemeClr val="lt1"/>
                </a:solidFill>
                <a:latin typeface="Arial"/>
                <a:ea typeface="Arial"/>
                <a:cs typeface="Arial"/>
                <a:sym typeface="Arial"/>
              </a:rPr>
              <a:t>0.5</a:t>
            </a:r>
            <a:endParaRPr/>
          </a:p>
        </p:txBody>
      </p:sp>
      <p:cxnSp>
        <p:nvCxnSpPr>
          <p:cNvPr id="423" name="Google Shape;423;p45"/>
          <p:cNvCxnSpPr/>
          <p:nvPr/>
        </p:nvCxnSpPr>
        <p:spPr>
          <a:xfrm>
            <a:off x="6172200" y="4876800"/>
            <a:ext cx="533400" cy="0"/>
          </a:xfrm>
          <a:prstGeom prst="straightConnector1">
            <a:avLst/>
          </a:prstGeom>
          <a:noFill/>
          <a:ln cap="flat" cmpd="sng" w="9525">
            <a:solidFill>
              <a:schemeClr val="lt1"/>
            </a:solidFill>
            <a:prstDash val="solid"/>
            <a:miter lim="800000"/>
            <a:headEnd len="med" w="med" type="none"/>
            <a:tailEnd len="med" w="med" type="none"/>
          </a:ln>
        </p:spPr>
      </p:cxnSp>
      <p:cxnSp>
        <p:nvCxnSpPr>
          <p:cNvPr id="424" name="Google Shape;424;p45"/>
          <p:cNvCxnSpPr/>
          <p:nvPr/>
        </p:nvCxnSpPr>
        <p:spPr>
          <a:xfrm>
            <a:off x="8229600" y="4876800"/>
            <a:ext cx="533400" cy="0"/>
          </a:xfrm>
          <a:prstGeom prst="straightConnector1">
            <a:avLst/>
          </a:prstGeom>
          <a:noFill/>
          <a:ln cap="flat" cmpd="sng" w="9525">
            <a:solidFill>
              <a:schemeClr val="lt1"/>
            </a:solidFill>
            <a:prstDash val="solid"/>
            <a:miter lim="800000"/>
            <a:headEnd len="med" w="med" type="none"/>
            <a:tailEnd len="med" w="med" type="none"/>
          </a:ln>
        </p:spPr>
      </p:cxnSp>
      <p:cxnSp>
        <p:nvCxnSpPr>
          <p:cNvPr id="425" name="Google Shape;425;p45"/>
          <p:cNvCxnSpPr/>
          <p:nvPr/>
        </p:nvCxnSpPr>
        <p:spPr>
          <a:xfrm>
            <a:off x="6096000" y="4038600"/>
            <a:ext cx="533400" cy="0"/>
          </a:xfrm>
          <a:prstGeom prst="straightConnector1">
            <a:avLst/>
          </a:prstGeom>
          <a:noFill/>
          <a:ln cap="flat" cmpd="sng" w="9525">
            <a:solidFill>
              <a:schemeClr val="lt1"/>
            </a:solidFill>
            <a:prstDash val="solid"/>
            <a:miter lim="800000"/>
            <a:headEnd len="med" w="med" type="none"/>
            <a:tailEnd len="med" w="med" type="none"/>
          </a:ln>
        </p:spPr>
      </p:cxnSp>
      <p:cxnSp>
        <p:nvCxnSpPr>
          <p:cNvPr id="426" name="Google Shape;426;p45"/>
          <p:cNvCxnSpPr/>
          <p:nvPr/>
        </p:nvCxnSpPr>
        <p:spPr>
          <a:xfrm>
            <a:off x="8305800" y="4038600"/>
            <a:ext cx="533400" cy="0"/>
          </a:xfrm>
          <a:prstGeom prst="straightConnector1">
            <a:avLst/>
          </a:prstGeom>
          <a:noFill/>
          <a:ln cap="flat" cmpd="sng" w="9525">
            <a:solidFill>
              <a:schemeClr val="lt1"/>
            </a:solidFill>
            <a:prstDash val="solid"/>
            <a:miter lim="800000"/>
            <a:headEnd len="med" w="med" type="none"/>
            <a:tailEnd len="med" w="med" type="none"/>
          </a:ln>
        </p:spPr>
      </p:cxnSp>
      <p:sp>
        <p:nvSpPr>
          <p:cNvPr id="427" name="Google Shape;427;p45"/>
          <p:cNvSpPr txBox="1"/>
          <p:nvPr/>
        </p:nvSpPr>
        <p:spPr>
          <a:xfrm>
            <a:off x="228600" y="5410200"/>
            <a:ext cx="9144000" cy="3968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 Shekelle et al 1981                                                  </a:t>
            </a:r>
            <a:r>
              <a:rPr b="1" i="1" lang="en-US" sz="2000" u="none">
                <a:solidFill>
                  <a:schemeClr val="lt1"/>
                </a:solidFill>
                <a:latin typeface="Arial"/>
                <a:ea typeface="Arial"/>
                <a:cs typeface="Arial"/>
                <a:sym typeface="Arial"/>
              </a:rPr>
              <a:t>NS                         0.1</a:t>
            </a:r>
            <a:endParaRPr/>
          </a:p>
        </p:txBody>
      </p:sp>
      <p:cxnSp>
        <p:nvCxnSpPr>
          <p:cNvPr id="428" name="Google Shape;428;p45"/>
          <p:cNvCxnSpPr/>
          <p:nvPr/>
        </p:nvCxnSpPr>
        <p:spPr>
          <a:xfrm>
            <a:off x="304800" y="6172200"/>
            <a:ext cx="8534400" cy="0"/>
          </a:xfrm>
          <a:prstGeom prst="straightConnector1">
            <a:avLst/>
          </a:prstGeom>
          <a:noFill/>
          <a:ln cap="flat" cmpd="sng" w="28575">
            <a:solidFill>
              <a:srgbClr val="FFCC00"/>
            </a:solidFill>
            <a:prstDash val="solid"/>
            <a:miter lim="800000"/>
            <a:headEnd len="med" w="med" type="none"/>
            <a:tailEnd len="med" w="med" type="none"/>
          </a:ln>
        </p:spPr>
      </p:cxn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46"/>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Vitamin A and lung cancer</a:t>
            </a:r>
            <a:endParaRPr/>
          </a:p>
        </p:txBody>
      </p:sp>
      <p:sp>
        <p:nvSpPr>
          <p:cNvPr id="435" name="Google Shape;435;p46"/>
          <p:cNvSpPr txBox="1"/>
          <p:nvPr/>
        </p:nvSpPr>
        <p:spPr>
          <a:xfrm>
            <a:off x="0" y="533400"/>
            <a:ext cx="9144000" cy="13112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Case-control studies of vitamin A intake and lung cancer</a:t>
            </a:r>
            <a:endParaRPr/>
          </a:p>
        </p:txBody>
      </p:sp>
      <p:sp>
        <p:nvSpPr>
          <p:cNvPr id="436" name="Google Shape;436;p46"/>
          <p:cNvSpPr txBox="1"/>
          <p:nvPr/>
        </p:nvSpPr>
        <p:spPr>
          <a:xfrm>
            <a:off x="0" y="4038600"/>
            <a:ext cx="3810000" cy="3968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Zigler et al 1984 </a:t>
            </a:r>
            <a:endParaRPr/>
          </a:p>
        </p:txBody>
      </p:sp>
      <p:sp>
        <p:nvSpPr>
          <p:cNvPr id="437" name="Google Shape;437;p46"/>
          <p:cNvSpPr txBox="1"/>
          <p:nvPr/>
        </p:nvSpPr>
        <p:spPr>
          <a:xfrm>
            <a:off x="3505200" y="2971800"/>
            <a:ext cx="5638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              </a:t>
            </a:r>
            <a:r>
              <a:rPr b="1" i="0" lang="en-US" sz="1800" u="none">
                <a:solidFill>
                  <a:srgbClr val="FFCC00"/>
                </a:solidFill>
                <a:latin typeface="Arial"/>
                <a:ea typeface="Arial"/>
                <a:cs typeface="Arial"/>
                <a:sym typeface="Arial"/>
              </a:rPr>
              <a:t>Total           preformed               carotenoid</a:t>
            </a:r>
            <a:endParaRPr/>
          </a:p>
        </p:txBody>
      </p:sp>
      <p:sp>
        <p:nvSpPr>
          <p:cNvPr id="438" name="Google Shape;438;p46"/>
          <p:cNvSpPr txBox="1"/>
          <p:nvPr/>
        </p:nvSpPr>
        <p:spPr>
          <a:xfrm>
            <a:off x="3527425" y="2362200"/>
            <a:ext cx="5616575"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sng">
                <a:solidFill>
                  <a:srgbClr val="FFCC00"/>
                </a:solidFill>
                <a:latin typeface="Arial"/>
                <a:ea typeface="Arial"/>
                <a:cs typeface="Arial"/>
                <a:sym typeface="Arial"/>
              </a:rPr>
              <a:t>RR for high vs. Low intake categories</a:t>
            </a:r>
            <a:endParaRPr/>
          </a:p>
        </p:txBody>
      </p:sp>
      <p:sp>
        <p:nvSpPr>
          <p:cNvPr id="439" name="Google Shape;439;p46"/>
          <p:cNvSpPr txBox="1"/>
          <p:nvPr/>
        </p:nvSpPr>
        <p:spPr>
          <a:xfrm>
            <a:off x="0" y="3352800"/>
            <a:ext cx="4038600" cy="3968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 MacLennan et al 1977</a:t>
            </a:r>
            <a:endParaRPr/>
          </a:p>
        </p:txBody>
      </p:sp>
      <p:cxnSp>
        <p:nvCxnSpPr>
          <p:cNvPr id="440" name="Google Shape;440;p46"/>
          <p:cNvCxnSpPr/>
          <p:nvPr/>
        </p:nvCxnSpPr>
        <p:spPr>
          <a:xfrm>
            <a:off x="5943600" y="3505200"/>
            <a:ext cx="533400" cy="0"/>
          </a:xfrm>
          <a:prstGeom prst="straightConnector1">
            <a:avLst/>
          </a:prstGeom>
          <a:noFill/>
          <a:ln cap="flat" cmpd="sng" w="9525">
            <a:solidFill>
              <a:schemeClr val="lt1"/>
            </a:solidFill>
            <a:prstDash val="solid"/>
            <a:miter lim="800000"/>
            <a:headEnd len="med" w="med" type="none"/>
            <a:tailEnd len="med" w="med" type="none"/>
          </a:ln>
        </p:spPr>
      </p:cxnSp>
      <p:cxnSp>
        <p:nvCxnSpPr>
          <p:cNvPr id="441" name="Google Shape;441;p46"/>
          <p:cNvCxnSpPr/>
          <p:nvPr/>
        </p:nvCxnSpPr>
        <p:spPr>
          <a:xfrm>
            <a:off x="4572000" y="3505200"/>
            <a:ext cx="533400" cy="0"/>
          </a:xfrm>
          <a:prstGeom prst="straightConnector1">
            <a:avLst/>
          </a:prstGeom>
          <a:noFill/>
          <a:ln cap="flat" cmpd="sng" w="9525">
            <a:solidFill>
              <a:schemeClr val="lt1"/>
            </a:solidFill>
            <a:prstDash val="solid"/>
            <a:miter lim="800000"/>
            <a:headEnd len="med" w="med" type="none"/>
            <a:tailEnd len="med" w="med" type="none"/>
          </a:ln>
        </p:spPr>
      </p:cxnSp>
      <p:sp>
        <p:nvSpPr>
          <p:cNvPr id="442" name="Google Shape;442;p46"/>
          <p:cNvSpPr txBox="1"/>
          <p:nvPr/>
        </p:nvSpPr>
        <p:spPr>
          <a:xfrm>
            <a:off x="4343400" y="4038600"/>
            <a:ext cx="4572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1" lang="en-US" sz="2000" u="none">
                <a:solidFill>
                  <a:schemeClr val="lt1"/>
                </a:solidFill>
                <a:latin typeface="Arial"/>
                <a:ea typeface="Arial"/>
                <a:cs typeface="Arial"/>
                <a:sym typeface="Arial"/>
              </a:rPr>
              <a:t>   1.1                 1.3                          0.8</a:t>
            </a:r>
            <a:endParaRPr/>
          </a:p>
        </p:txBody>
      </p:sp>
      <p:sp>
        <p:nvSpPr>
          <p:cNvPr id="443" name="Google Shape;443;p46"/>
          <p:cNvSpPr txBox="1"/>
          <p:nvPr/>
        </p:nvSpPr>
        <p:spPr>
          <a:xfrm>
            <a:off x="0" y="5029200"/>
            <a:ext cx="9144000" cy="3968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Le Marchand et al 1989        Men        </a:t>
            </a:r>
            <a:r>
              <a:rPr b="1" i="1" lang="en-US" sz="2000" u="none">
                <a:solidFill>
                  <a:schemeClr val="lt1"/>
                </a:solidFill>
                <a:latin typeface="Arial"/>
                <a:ea typeface="Arial"/>
                <a:cs typeface="Arial"/>
                <a:sym typeface="Arial"/>
              </a:rPr>
              <a:t>0.6                  1.1                          0.5</a:t>
            </a:r>
            <a:endParaRPr/>
          </a:p>
        </p:txBody>
      </p:sp>
      <p:cxnSp>
        <p:nvCxnSpPr>
          <p:cNvPr id="444" name="Google Shape;444;p46"/>
          <p:cNvCxnSpPr/>
          <p:nvPr/>
        </p:nvCxnSpPr>
        <p:spPr>
          <a:xfrm>
            <a:off x="228600" y="6096000"/>
            <a:ext cx="8686800" cy="0"/>
          </a:xfrm>
          <a:prstGeom prst="straightConnector1">
            <a:avLst/>
          </a:prstGeom>
          <a:noFill/>
          <a:ln cap="flat" cmpd="sng" w="9525">
            <a:solidFill>
              <a:schemeClr val="lt1"/>
            </a:solidFill>
            <a:prstDash val="solid"/>
            <a:miter lim="800000"/>
            <a:headEnd len="med" w="med" type="none"/>
            <a:tailEnd len="med" w="med" type="none"/>
          </a:ln>
        </p:spPr>
      </p:cxnSp>
      <p:sp>
        <p:nvSpPr>
          <p:cNvPr id="445" name="Google Shape;445;p46"/>
          <p:cNvSpPr txBox="1"/>
          <p:nvPr/>
        </p:nvSpPr>
        <p:spPr>
          <a:xfrm>
            <a:off x="8061325" y="3287712"/>
            <a:ext cx="973137"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1" lang="en-US" sz="2000" u="none">
                <a:solidFill>
                  <a:schemeClr val="lt1"/>
                </a:solidFill>
                <a:latin typeface="Arial"/>
                <a:ea typeface="Arial"/>
                <a:cs typeface="Arial"/>
                <a:sym typeface="Arial"/>
              </a:rPr>
              <a:t>0.6-0.7</a:t>
            </a:r>
            <a:endParaRPr/>
          </a:p>
        </p:txBody>
      </p:sp>
      <p:sp>
        <p:nvSpPr>
          <p:cNvPr id="446" name="Google Shape;446;p46"/>
          <p:cNvSpPr txBox="1"/>
          <p:nvPr/>
        </p:nvSpPr>
        <p:spPr>
          <a:xfrm>
            <a:off x="3200400" y="5638800"/>
            <a:ext cx="59436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Women      </a:t>
            </a:r>
            <a:r>
              <a:rPr b="1" i="1" lang="en-US" sz="2000" u="none">
                <a:solidFill>
                  <a:schemeClr val="lt1"/>
                </a:solidFill>
                <a:latin typeface="Arial"/>
                <a:ea typeface="Arial"/>
                <a:cs typeface="Arial"/>
                <a:sym typeface="Arial"/>
              </a:rPr>
              <a:t>0.4                 1.0                           0.4</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47"/>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Vitamin A and lung cancer</a:t>
            </a:r>
            <a:endParaRPr/>
          </a:p>
        </p:txBody>
      </p:sp>
      <p:sp>
        <p:nvSpPr>
          <p:cNvPr id="453" name="Google Shape;453;p47"/>
          <p:cNvSpPr txBox="1"/>
          <p:nvPr/>
        </p:nvSpPr>
        <p:spPr>
          <a:xfrm>
            <a:off x="-128587" y="914400"/>
            <a:ext cx="9272587"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Serum beta-carotene and lung cancer</a:t>
            </a:r>
            <a:endParaRPr/>
          </a:p>
        </p:txBody>
      </p:sp>
      <p:sp>
        <p:nvSpPr>
          <p:cNvPr id="454" name="Google Shape;454;p47"/>
          <p:cNvSpPr txBox="1"/>
          <p:nvPr/>
        </p:nvSpPr>
        <p:spPr>
          <a:xfrm>
            <a:off x="0" y="4343400"/>
            <a:ext cx="8991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Nomura et al (1985)</a:t>
            </a:r>
            <a:r>
              <a:rPr b="0" i="0" lang="en-US" sz="1800" u="none">
                <a:solidFill>
                  <a:schemeClr val="dk1"/>
                </a:solidFill>
                <a:latin typeface="Arial"/>
                <a:ea typeface="Arial"/>
                <a:cs typeface="Arial"/>
                <a:sym typeface="Arial"/>
              </a:rPr>
              <a:t>                                                               </a:t>
            </a:r>
            <a:r>
              <a:rPr b="1" i="1" lang="en-US" sz="2400" u="none">
                <a:solidFill>
                  <a:schemeClr val="lt1"/>
                </a:solidFill>
                <a:latin typeface="Arial"/>
                <a:ea typeface="Arial"/>
                <a:cs typeface="Arial"/>
                <a:sym typeface="Arial"/>
              </a:rPr>
              <a:t>0.5</a:t>
            </a:r>
            <a:endParaRPr/>
          </a:p>
        </p:txBody>
      </p:sp>
      <p:sp>
        <p:nvSpPr>
          <p:cNvPr id="455" name="Google Shape;455;p47"/>
          <p:cNvSpPr txBox="1"/>
          <p:nvPr/>
        </p:nvSpPr>
        <p:spPr>
          <a:xfrm>
            <a:off x="0" y="5029200"/>
            <a:ext cx="9144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Menkes et al (1986)</a:t>
            </a:r>
            <a:r>
              <a:rPr b="1" i="1" lang="en-US" sz="2400" u="none">
                <a:solidFill>
                  <a:schemeClr val="dk1"/>
                </a:solidFill>
                <a:latin typeface="Arial"/>
                <a:ea typeface="Arial"/>
                <a:cs typeface="Arial"/>
                <a:sym typeface="Arial"/>
              </a:rPr>
              <a:t>                                               </a:t>
            </a:r>
            <a:r>
              <a:rPr b="1" i="1" lang="en-US" sz="2400" u="none">
                <a:solidFill>
                  <a:schemeClr val="lt1"/>
                </a:solidFill>
                <a:latin typeface="Arial"/>
                <a:ea typeface="Arial"/>
                <a:cs typeface="Arial"/>
                <a:sym typeface="Arial"/>
              </a:rPr>
              <a:t>0.5</a:t>
            </a:r>
            <a:r>
              <a:rPr b="0" i="0" lang="en-US" sz="1800" u="none">
                <a:solidFill>
                  <a:schemeClr val="lt1"/>
                </a:solidFill>
                <a:latin typeface="Arial"/>
                <a:ea typeface="Arial"/>
                <a:cs typeface="Arial"/>
                <a:sym typeface="Arial"/>
              </a:rPr>
              <a:t> </a:t>
            </a:r>
            <a:endParaRPr/>
          </a:p>
        </p:txBody>
      </p:sp>
      <p:sp>
        <p:nvSpPr>
          <p:cNvPr id="456" name="Google Shape;456;p47"/>
          <p:cNvSpPr txBox="1"/>
          <p:nvPr/>
        </p:nvSpPr>
        <p:spPr>
          <a:xfrm>
            <a:off x="6096000" y="2667000"/>
            <a:ext cx="2286000" cy="11874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1" lang="en-US" sz="2400" u="sng">
                <a:solidFill>
                  <a:srgbClr val="FFCC00"/>
                </a:solidFill>
                <a:latin typeface="Arial"/>
                <a:ea typeface="Arial"/>
                <a:cs typeface="Arial"/>
                <a:sym typeface="Arial"/>
              </a:rPr>
              <a:t>RR for </a:t>
            </a:r>
            <a:endParaRPr/>
          </a:p>
          <a:p>
            <a:pPr indent="0" lvl="0" marL="0" marR="0" rtl="0" algn="ctr">
              <a:lnSpc>
                <a:spcPct val="100000"/>
              </a:lnSpc>
              <a:spcBef>
                <a:spcPts val="0"/>
              </a:spcBef>
              <a:spcAft>
                <a:spcPts val="0"/>
              </a:spcAft>
              <a:buClr>
                <a:srgbClr val="FFCC00"/>
              </a:buClr>
              <a:buSzPts val="2400"/>
              <a:buFont typeface="Arial"/>
              <a:buNone/>
            </a:pPr>
            <a:r>
              <a:rPr b="1" i="1" lang="en-US" sz="2400" u="sng">
                <a:solidFill>
                  <a:srgbClr val="FFCC00"/>
                </a:solidFill>
                <a:latin typeface="Arial"/>
                <a:ea typeface="Arial"/>
                <a:cs typeface="Arial"/>
                <a:sym typeface="Arial"/>
              </a:rPr>
              <a:t>High vs. Low category</a:t>
            </a:r>
            <a:endParaRPr/>
          </a:p>
        </p:txBody>
      </p:sp>
      <p:cxnSp>
        <p:nvCxnSpPr>
          <p:cNvPr id="457" name="Google Shape;457;p47"/>
          <p:cNvCxnSpPr/>
          <p:nvPr/>
        </p:nvCxnSpPr>
        <p:spPr>
          <a:xfrm>
            <a:off x="304800" y="5867400"/>
            <a:ext cx="8305800" cy="0"/>
          </a:xfrm>
          <a:prstGeom prst="straightConnector1">
            <a:avLst/>
          </a:prstGeom>
          <a:noFill/>
          <a:ln cap="flat" cmpd="sng" w="9525">
            <a:solidFill>
              <a:srgbClr val="FFCC00"/>
            </a:solidFill>
            <a:prstDash val="solid"/>
            <a:miter lim="800000"/>
            <a:headEnd len="med" w="med" type="none"/>
            <a:tailEnd len="med" w="med" type="none"/>
          </a:ln>
        </p:spPr>
      </p:cxn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48"/>
          <p:cNvSpPr txBox="1"/>
          <p:nvPr/>
        </p:nvSpPr>
        <p:spPr>
          <a:xfrm>
            <a:off x="1752600" y="1600200"/>
            <a:ext cx="5638800" cy="838200"/>
          </a:xfrm>
          <a:prstGeom prst="rect">
            <a:avLst/>
          </a:prstGeom>
          <a:noFill/>
          <a:ln cap="flat" cmpd="sng" w="38100">
            <a:solidFill>
              <a:srgbClr val="E10C0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4" name="Google Shape;464;p48"/>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Vitamin A and lung cancer</a:t>
            </a:r>
            <a:endParaRPr/>
          </a:p>
        </p:txBody>
      </p:sp>
      <p:sp>
        <p:nvSpPr>
          <p:cNvPr id="465" name="Google Shape;465;p48"/>
          <p:cNvSpPr txBox="1"/>
          <p:nvPr/>
        </p:nvSpPr>
        <p:spPr>
          <a:xfrm>
            <a:off x="228600" y="914400"/>
            <a:ext cx="86868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Causality</a:t>
            </a:r>
            <a:endParaRPr/>
          </a:p>
        </p:txBody>
      </p:sp>
      <p:sp>
        <p:nvSpPr>
          <p:cNvPr id="466" name="Google Shape;466;p48"/>
          <p:cNvSpPr txBox="1"/>
          <p:nvPr/>
        </p:nvSpPr>
        <p:spPr>
          <a:xfrm>
            <a:off x="0" y="5257800"/>
            <a:ext cx="914400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Consistency of the association between carotenoid intake and lung cancer  as seen in case-control and cohort studies as well as those based on biochemical measurments</a:t>
            </a:r>
            <a:endParaRPr/>
          </a:p>
        </p:txBody>
      </p:sp>
      <p:sp>
        <p:nvSpPr>
          <p:cNvPr id="467" name="Google Shape;467;p48"/>
          <p:cNvSpPr txBox="1"/>
          <p:nvPr/>
        </p:nvSpPr>
        <p:spPr>
          <a:xfrm>
            <a:off x="1752600" y="1752600"/>
            <a:ext cx="5715000" cy="11604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Is this relationship CAUSAL?</a:t>
            </a:r>
            <a:endParaRPr/>
          </a:p>
          <a:p>
            <a:pPr indent="0" lvl="0" marL="0" marR="0" rtl="0" algn="l">
              <a:lnSpc>
                <a:spcPct val="100000"/>
              </a:lnSpc>
              <a:spcBef>
                <a:spcPts val="0"/>
              </a:spcBef>
              <a:spcAft>
                <a:spcPts val="0"/>
              </a:spcAft>
              <a:buNone/>
            </a:pPr>
            <a:r>
              <a:t/>
            </a:r>
            <a:endParaRPr b="1" i="1" sz="2800" u="none">
              <a:solidFill>
                <a:schemeClr val="lt1"/>
              </a:solidFill>
              <a:latin typeface="Arial"/>
              <a:ea typeface="Arial"/>
              <a:cs typeface="Arial"/>
              <a:sym typeface="Arial"/>
            </a:endParaRPr>
          </a:p>
        </p:txBody>
      </p:sp>
      <p:sp>
        <p:nvSpPr>
          <p:cNvPr id="468" name="Google Shape;468;p48"/>
          <p:cNvSpPr txBox="1"/>
          <p:nvPr/>
        </p:nvSpPr>
        <p:spPr>
          <a:xfrm>
            <a:off x="685800" y="2667000"/>
            <a:ext cx="7620000" cy="210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Hill’s Criteria for causality-</a:t>
            </a:r>
            <a:endParaRPr/>
          </a:p>
          <a:p>
            <a:pPr indent="0" lvl="0" marL="0" marR="0" rtl="0" algn="l">
              <a:lnSpc>
                <a:spcPct val="100000"/>
              </a:lnSpc>
              <a:spcBef>
                <a:spcPts val="120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Strength        Consistency        Biologic plausibility</a:t>
            </a:r>
            <a:endParaRPr/>
          </a:p>
          <a:p>
            <a:pPr indent="0" lvl="0" marL="0" marR="0" rtl="0" algn="l">
              <a:lnSpc>
                <a:spcPct val="100000"/>
              </a:lnSpc>
              <a:spcBef>
                <a:spcPts val="120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Temporality       Dose-response              Analogy </a:t>
            </a:r>
            <a:endParaRPr/>
          </a:p>
          <a:p>
            <a:pPr indent="0" lvl="0" marL="0" marR="0" rtl="0" algn="l">
              <a:lnSpc>
                <a:spcPct val="100000"/>
              </a:lnSpc>
              <a:spcBef>
                <a:spcPts val="120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Specificity</a:t>
            </a:r>
            <a:endParaRPr/>
          </a:p>
        </p:txBody>
      </p:sp>
      <p:sp>
        <p:nvSpPr>
          <p:cNvPr id="469" name="Google Shape;469;p48"/>
          <p:cNvSpPr txBox="1"/>
          <p:nvPr/>
        </p:nvSpPr>
        <p:spPr>
          <a:xfrm>
            <a:off x="228600" y="3124200"/>
            <a:ext cx="6096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E10C07"/>
              </a:buClr>
              <a:buSzPts val="4000"/>
              <a:buFont typeface="Arial"/>
              <a:buNone/>
            </a:pPr>
            <a:r>
              <a:rPr b="1" i="1" lang="en-US" sz="4000" u="none">
                <a:solidFill>
                  <a:srgbClr val="E10C07"/>
                </a:solidFill>
                <a:latin typeface="Arial"/>
                <a:ea typeface="Arial"/>
                <a:cs typeface="Arial"/>
                <a:sym typeface="Arial"/>
              </a:rPr>
              <a:t>✓</a:t>
            </a:r>
            <a:endParaRPr/>
          </a:p>
        </p:txBody>
      </p:sp>
      <p:sp>
        <p:nvSpPr>
          <p:cNvPr id="470" name="Google Shape;470;p48"/>
          <p:cNvSpPr txBox="1"/>
          <p:nvPr/>
        </p:nvSpPr>
        <p:spPr>
          <a:xfrm>
            <a:off x="2209800" y="3124200"/>
            <a:ext cx="7620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E10C07"/>
              </a:buClr>
              <a:buSzPts val="4000"/>
              <a:buFont typeface="Arial"/>
              <a:buNone/>
            </a:pPr>
            <a:r>
              <a:rPr b="1" i="1" lang="en-US" sz="4000" u="none">
                <a:solidFill>
                  <a:srgbClr val="E10C07"/>
                </a:solidFill>
                <a:latin typeface="Arial"/>
                <a:ea typeface="Arial"/>
                <a:cs typeface="Arial"/>
                <a:sym typeface="Arial"/>
              </a:rPr>
              <a:t>✓</a:t>
            </a:r>
            <a:endParaRPr/>
          </a:p>
        </p:txBody>
      </p:sp>
      <p:sp>
        <p:nvSpPr>
          <p:cNvPr id="471" name="Google Shape;471;p48"/>
          <p:cNvSpPr txBox="1"/>
          <p:nvPr/>
        </p:nvSpPr>
        <p:spPr>
          <a:xfrm>
            <a:off x="4572000" y="3124200"/>
            <a:ext cx="6858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E10C07"/>
              </a:buClr>
              <a:buSzPts val="4000"/>
              <a:buFont typeface="Arial"/>
              <a:buNone/>
            </a:pPr>
            <a:r>
              <a:rPr b="1" i="1" lang="en-US" sz="4000" u="none">
                <a:solidFill>
                  <a:srgbClr val="E10C07"/>
                </a:solidFill>
                <a:latin typeface="Arial"/>
                <a:ea typeface="Arial"/>
                <a:cs typeface="Arial"/>
                <a:sym typeface="Arial"/>
              </a:rPr>
              <a:t>✓</a:t>
            </a:r>
            <a:endParaRPr/>
          </a:p>
        </p:txBody>
      </p:sp>
      <p:sp>
        <p:nvSpPr>
          <p:cNvPr id="472" name="Google Shape;472;p48"/>
          <p:cNvSpPr txBox="1"/>
          <p:nvPr/>
        </p:nvSpPr>
        <p:spPr>
          <a:xfrm>
            <a:off x="228600" y="3657600"/>
            <a:ext cx="7620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E10C07"/>
              </a:buClr>
              <a:buSzPts val="4000"/>
              <a:buFont typeface="Arial"/>
              <a:buNone/>
            </a:pPr>
            <a:r>
              <a:rPr b="1" i="1" lang="en-US" sz="4000" u="none">
                <a:solidFill>
                  <a:srgbClr val="E10C07"/>
                </a:solidFill>
                <a:latin typeface="Arial"/>
                <a:ea typeface="Arial"/>
                <a:cs typeface="Arial"/>
                <a:sym typeface="Arial"/>
              </a:rPr>
              <a:t>✓</a:t>
            </a:r>
            <a:endParaRPr/>
          </a:p>
        </p:txBody>
      </p:sp>
      <p:sp>
        <p:nvSpPr>
          <p:cNvPr id="473" name="Google Shape;473;p48"/>
          <p:cNvSpPr txBox="1"/>
          <p:nvPr/>
        </p:nvSpPr>
        <p:spPr>
          <a:xfrm>
            <a:off x="6019800" y="3581400"/>
            <a:ext cx="573087"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E10C07"/>
              </a:buClr>
              <a:buSzPts val="4000"/>
              <a:buFont typeface="Arial"/>
              <a:buNone/>
            </a:pPr>
            <a:r>
              <a:rPr b="1" i="1" lang="en-US" sz="4000" u="none">
                <a:solidFill>
                  <a:srgbClr val="E10C07"/>
                </a:solidFill>
                <a:latin typeface="Arial"/>
                <a:ea typeface="Arial"/>
                <a:cs typeface="Arial"/>
                <a:sym typeface="Arial"/>
              </a:rPr>
              <a:t>✓</a:t>
            </a:r>
            <a:endParaRPr/>
          </a:p>
        </p:txBody>
      </p:sp>
      <p:sp>
        <p:nvSpPr>
          <p:cNvPr id="474" name="Google Shape;474;p48"/>
          <p:cNvSpPr txBox="1"/>
          <p:nvPr/>
        </p:nvSpPr>
        <p:spPr>
          <a:xfrm>
            <a:off x="1736725" y="3236912"/>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49"/>
          <p:cNvSpPr txBox="1"/>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Vitamin A and lung cancer</a:t>
            </a:r>
            <a:endParaRPr/>
          </a:p>
        </p:txBody>
      </p:sp>
      <p:sp>
        <p:nvSpPr>
          <p:cNvPr id="481" name="Google Shape;481;p49"/>
          <p:cNvSpPr txBox="1"/>
          <p:nvPr/>
        </p:nvSpPr>
        <p:spPr>
          <a:xfrm>
            <a:off x="304800" y="914400"/>
            <a:ext cx="86106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Randomized Trials</a:t>
            </a:r>
            <a:endParaRPr/>
          </a:p>
        </p:txBody>
      </p:sp>
      <p:sp>
        <p:nvSpPr>
          <p:cNvPr id="482" name="Google Shape;482;p49"/>
          <p:cNvSpPr txBox="1"/>
          <p:nvPr/>
        </p:nvSpPr>
        <p:spPr>
          <a:xfrm>
            <a:off x="0" y="2133600"/>
            <a:ext cx="4419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3 large Randomized Trials</a:t>
            </a:r>
            <a:endParaRPr/>
          </a:p>
        </p:txBody>
      </p:sp>
      <p:sp>
        <p:nvSpPr>
          <p:cNvPr id="483" name="Google Shape;483;p49"/>
          <p:cNvSpPr txBox="1"/>
          <p:nvPr/>
        </p:nvSpPr>
        <p:spPr>
          <a:xfrm>
            <a:off x="0" y="1981200"/>
            <a:ext cx="9144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 </a:t>
            </a:r>
            <a:endParaRPr/>
          </a:p>
        </p:txBody>
      </p:sp>
      <p:sp>
        <p:nvSpPr>
          <p:cNvPr id="484" name="Google Shape;484;p49"/>
          <p:cNvSpPr txBox="1"/>
          <p:nvPr/>
        </p:nvSpPr>
        <p:spPr>
          <a:xfrm>
            <a:off x="0" y="2743200"/>
            <a:ext cx="9144000" cy="2746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5" name="Google Shape;485;p49"/>
          <p:cNvSpPr txBox="1"/>
          <p:nvPr/>
        </p:nvSpPr>
        <p:spPr>
          <a:xfrm>
            <a:off x="0" y="2743200"/>
            <a:ext cx="9144000" cy="822325"/>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a:t>
            </a:r>
            <a:r>
              <a:rPr b="1" i="0" lang="en-US" sz="2400" u="none">
                <a:solidFill>
                  <a:srgbClr val="FFCC00"/>
                </a:solidFill>
                <a:latin typeface="Arial"/>
                <a:ea typeface="Arial"/>
                <a:cs typeface="Arial"/>
                <a:sym typeface="Arial"/>
              </a:rPr>
              <a:t>The Alpha-Tocopherol Beta-Carotene Cancer Prevention Study, 1994</a:t>
            </a:r>
            <a:endParaRPr/>
          </a:p>
        </p:txBody>
      </p:sp>
      <p:sp>
        <p:nvSpPr>
          <p:cNvPr id="486" name="Google Shape;486;p49"/>
          <p:cNvSpPr txBox="1"/>
          <p:nvPr/>
        </p:nvSpPr>
        <p:spPr>
          <a:xfrm>
            <a:off x="457200" y="3505200"/>
            <a:ext cx="78486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 Conducted among smoking men in Finland</a:t>
            </a:r>
            <a:endParaRPr/>
          </a:p>
        </p:txBody>
      </p:sp>
      <p:grpSp>
        <p:nvGrpSpPr>
          <p:cNvPr id="487" name="Google Shape;487;p49"/>
          <p:cNvGrpSpPr/>
          <p:nvPr/>
        </p:nvGrpSpPr>
        <p:grpSpPr>
          <a:xfrm>
            <a:off x="0" y="4114800"/>
            <a:ext cx="9144000" cy="1676400"/>
            <a:chOff x="0" y="2592"/>
            <a:chExt cx="5760" cy="1056"/>
          </a:xfrm>
        </p:grpSpPr>
        <p:sp>
          <p:nvSpPr>
            <p:cNvPr id="488" name="Google Shape;488;p49"/>
            <p:cNvSpPr txBox="1"/>
            <p:nvPr/>
          </p:nvSpPr>
          <p:spPr>
            <a:xfrm>
              <a:off x="0" y="2592"/>
              <a:ext cx="5760" cy="28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STOPPED after 6 Years</a:t>
              </a:r>
              <a:endParaRPr/>
            </a:p>
          </p:txBody>
        </p:sp>
        <p:sp>
          <p:nvSpPr>
            <p:cNvPr id="489" name="Google Shape;489;p49"/>
            <p:cNvSpPr txBox="1"/>
            <p:nvPr/>
          </p:nvSpPr>
          <p:spPr>
            <a:xfrm>
              <a:off x="0" y="3120"/>
              <a:ext cx="5760" cy="51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Incidence of lung cancer was 18% higher in the treatment group</a:t>
              </a:r>
              <a:r>
                <a:rPr b="1" i="0" lang="en-US" sz="2000" u="none">
                  <a:solidFill>
                    <a:schemeClr val="lt1"/>
                  </a:solidFill>
                  <a:latin typeface="Arial"/>
                  <a:ea typeface="Arial"/>
                  <a:cs typeface="Arial"/>
                  <a:sym typeface="Arial"/>
                </a:rPr>
                <a:t> </a:t>
              </a:r>
              <a:endParaRPr/>
            </a:p>
          </p:txBody>
        </p:sp>
        <p:cxnSp>
          <p:nvCxnSpPr>
            <p:cNvPr id="490" name="Google Shape;490;p49"/>
            <p:cNvCxnSpPr/>
            <p:nvPr/>
          </p:nvCxnSpPr>
          <p:spPr>
            <a:xfrm>
              <a:off x="240" y="3360"/>
              <a:ext cx="5328" cy="0"/>
            </a:xfrm>
            <a:prstGeom prst="straightConnector1">
              <a:avLst/>
            </a:prstGeom>
            <a:noFill/>
            <a:ln cap="flat" cmpd="sng" w="38100">
              <a:solidFill>
                <a:srgbClr val="E10C07"/>
              </a:solidFill>
              <a:prstDash val="solid"/>
              <a:miter lim="800000"/>
              <a:headEnd len="med" w="med" type="none"/>
              <a:tailEnd len="med" w="med" type="none"/>
            </a:ln>
          </p:spPr>
        </p:cxnSp>
        <p:cxnSp>
          <p:nvCxnSpPr>
            <p:cNvPr id="491" name="Google Shape;491;p49"/>
            <p:cNvCxnSpPr/>
            <p:nvPr/>
          </p:nvCxnSpPr>
          <p:spPr>
            <a:xfrm>
              <a:off x="1776" y="2880"/>
              <a:ext cx="2304" cy="0"/>
            </a:xfrm>
            <a:prstGeom prst="straightConnector1">
              <a:avLst/>
            </a:prstGeom>
            <a:noFill/>
            <a:ln cap="flat" cmpd="sng" w="38100">
              <a:solidFill>
                <a:srgbClr val="E10C07"/>
              </a:solidFill>
              <a:prstDash val="solid"/>
              <a:miter lim="800000"/>
              <a:headEnd len="med" w="med" type="none"/>
              <a:tailEnd len="med" w="med" type="none"/>
            </a:ln>
          </p:spPr>
        </p:cxnSp>
        <p:cxnSp>
          <p:nvCxnSpPr>
            <p:cNvPr id="492" name="Google Shape;492;p49"/>
            <p:cNvCxnSpPr/>
            <p:nvPr/>
          </p:nvCxnSpPr>
          <p:spPr>
            <a:xfrm>
              <a:off x="2544" y="3648"/>
              <a:ext cx="624" cy="0"/>
            </a:xfrm>
            <a:prstGeom prst="straightConnector1">
              <a:avLst/>
            </a:prstGeom>
            <a:noFill/>
            <a:ln cap="flat" cmpd="sng" w="38100">
              <a:solidFill>
                <a:srgbClr val="E10C07"/>
              </a:solidFill>
              <a:prstDash val="solid"/>
              <a:miter lim="800000"/>
              <a:headEnd len="med" w="med" type="none"/>
              <a:tailEnd len="med" w="med" type="none"/>
            </a:ln>
          </p:spPr>
        </p:cxnSp>
      </p:gr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50"/>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Vitamin A and lung cancer</a:t>
            </a:r>
            <a:endParaRPr/>
          </a:p>
        </p:txBody>
      </p:sp>
      <p:sp>
        <p:nvSpPr>
          <p:cNvPr id="499" name="Google Shape;499;p50"/>
          <p:cNvSpPr txBox="1"/>
          <p:nvPr/>
        </p:nvSpPr>
        <p:spPr>
          <a:xfrm>
            <a:off x="304800" y="914400"/>
            <a:ext cx="86106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Randomized Trials</a:t>
            </a:r>
            <a:endParaRPr/>
          </a:p>
        </p:txBody>
      </p:sp>
      <p:sp>
        <p:nvSpPr>
          <p:cNvPr id="500" name="Google Shape;500;p50"/>
          <p:cNvSpPr txBox="1"/>
          <p:nvPr/>
        </p:nvSpPr>
        <p:spPr>
          <a:xfrm>
            <a:off x="152400" y="1752600"/>
            <a:ext cx="85344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1" name="Google Shape;501;p50"/>
          <p:cNvSpPr txBox="1"/>
          <p:nvPr/>
        </p:nvSpPr>
        <p:spPr>
          <a:xfrm>
            <a:off x="0" y="1828800"/>
            <a:ext cx="86106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1" i="0" lang="en-US" sz="2400" u="none">
                <a:solidFill>
                  <a:srgbClr val="FFCC00"/>
                </a:solidFill>
                <a:latin typeface="Arial"/>
                <a:ea typeface="Arial"/>
                <a:cs typeface="Arial"/>
                <a:sym typeface="Arial"/>
              </a:rPr>
              <a:t> Carotene and Retinol Efficacy Trial, CARET Study, 1996</a:t>
            </a:r>
            <a:endParaRPr/>
          </a:p>
        </p:txBody>
      </p:sp>
      <p:sp>
        <p:nvSpPr>
          <p:cNvPr id="502" name="Google Shape;502;p50"/>
          <p:cNvSpPr txBox="1"/>
          <p:nvPr/>
        </p:nvSpPr>
        <p:spPr>
          <a:xfrm>
            <a:off x="0" y="2438400"/>
            <a:ext cx="8001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3" name="Google Shape;503;p50"/>
          <p:cNvSpPr txBox="1"/>
          <p:nvPr/>
        </p:nvSpPr>
        <p:spPr>
          <a:xfrm>
            <a:off x="304800" y="2286000"/>
            <a:ext cx="8839200" cy="14636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chemeClr val="lt1"/>
              </a:buClr>
              <a:buSzPts val="2000"/>
              <a:buFont typeface="Arial"/>
              <a:buChar char="-"/>
            </a:pPr>
            <a:r>
              <a:rPr b="1" i="0" lang="en-US" sz="2000" u="none">
                <a:solidFill>
                  <a:schemeClr val="lt1"/>
                </a:solidFill>
                <a:latin typeface="Arial"/>
                <a:ea typeface="Arial"/>
                <a:cs typeface="Arial"/>
                <a:sym typeface="Arial"/>
              </a:rPr>
              <a:t>conducted among men who were at high risk due to smoking or asbestos exposure.</a:t>
            </a:r>
            <a:endParaRPr/>
          </a:p>
          <a:p>
            <a:pPr indent="-127000" lvl="0" marL="0" marR="0" rtl="0" algn="l">
              <a:lnSpc>
                <a:spcPct val="100000"/>
              </a:lnSpc>
              <a:spcBef>
                <a:spcPts val="1000"/>
              </a:spcBef>
              <a:spcAft>
                <a:spcPts val="0"/>
              </a:spcAft>
              <a:buClr>
                <a:schemeClr val="lt1"/>
              </a:buClr>
              <a:buSzPts val="2000"/>
              <a:buFont typeface="Arial"/>
              <a:buChar char="-"/>
            </a:pPr>
            <a:r>
              <a:rPr b="1" i="0" lang="en-US" sz="2000" u="none">
                <a:solidFill>
                  <a:schemeClr val="lt1"/>
                </a:solidFill>
                <a:latin typeface="Arial"/>
                <a:ea typeface="Arial"/>
                <a:cs typeface="Arial"/>
                <a:sym typeface="Arial"/>
              </a:rPr>
              <a:t>A combination of beta-carotene and preformed vitamin A was compared with placebo</a:t>
            </a:r>
            <a:endParaRPr/>
          </a:p>
        </p:txBody>
      </p:sp>
      <p:grpSp>
        <p:nvGrpSpPr>
          <p:cNvPr id="504" name="Google Shape;504;p50"/>
          <p:cNvGrpSpPr/>
          <p:nvPr/>
        </p:nvGrpSpPr>
        <p:grpSpPr>
          <a:xfrm>
            <a:off x="0" y="3810000"/>
            <a:ext cx="9144000" cy="1431925"/>
            <a:chOff x="0" y="2400"/>
            <a:chExt cx="5760" cy="902"/>
          </a:xfrm>
        </p:grpSpPr>
        <p:sp>
          <p:nvSpPr>
            <p:cNvPr id="505" name="Google Shape;505;p50"/>
            <p:cNvSpPr txBox="1"/>
            <p:nvPr/>
          </p:nvSpPr>
          <p:spPr>
            <a:xfrm>
              <a:off x="1680" y="2400"/>
              <a:ext cx="2304"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Stopped prematurely</a:t>
              </a:r>
              <a:endParaRPr/>
            </a:p>
          </p:txBody>
        </p:sp>
        <p:sp>
          <p:nvSpPr>
            <p:cNvPr id="506" name="Google Shape;506;p50"/>
            <p:cNvSpPr txBox="1"/>
            <p:nvPr/>
          </p:nvSpPr>
          <p:spPr>
            <a:xfrm>
              <a:off x="0" y="2784"/>
              <a:ext cx="5760" cy="51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28% increase in the incidence of lung cancer among men receiving the supplements</a:t>
              </a:r>
              <a:endParaRPr/>
            </a:p>
          </p:txBody>
        </p:sp>
        <p:cxnSp>
          <p:nvCxnSpPr>
            <p:cNvPr id="507" name="Google Shape;507;p50"/>
            <p:cNvCxnSpPr/>
            <p:nvPr/>
          </p:nvCxnSpPr>
          <p:spPr>
            <a:xfrm>
              <a:off x="1728" y="2640"/>
              <a:ext cx="1968" cy="0"/>
            </a:xfrm>
            <a:prstGeom prst="straightConnector1">
              <a:avLst/>
            </a:prstGeom>
            <a:noFill/>
            <a:ln cap="flat" cmpd="sng" w="38100">
              <a:solidFill>
                <a:srgbClr val="E10C07"/>
              </a:solidFill>
              <a:prstDash val="solid"/>
              <a:miter lim="800000"/>
              <a:headEnd len="med" w="med" type="none"/>
              <a:tailEnd len="med" w="med" type="none"/>
            </a:ln>
          </p:spPr>
        </p:cxnSp>
        <p:cxnSp>
          <p:nvCxnSpPr>
            <p:cNvPr id="508" name="Google Shape;508;p50"/>
            <p:cNvCxnSpPr/>
            <p:nvPr/>
          </p:nvCxnSpPr>
          <p:spPr>
            <a:xfrm>
              <a:off x="336" y="3024"/>
              <a:ext cx="5232" cy="0"/>
            </a:xfrm>
            <a:prstGeom prst="straightConnector1">
              <a:avLst/>
            </a:prstGeom>
            <a:noFill/>
            <a:ln cap="flat" cmpd="sng" w="38100">
              <a:solidFill>
                <a:srgbClr val="E10C07"/>
              </a:solidFill>
              <a:prstDash val="solid"/>
              <a:miter lim="800000"/>
              <a:headEnd len="med" w="med" type="none"/>
              <a:tailEnd len="med" w="med" type="none"/>
            </a:ln>
          </p:spPr>
        </p:cxnSp>
        <p:cxnSp>
          <p:nvCxnSpPr>
            <p:cNvPr id="509" name="Google Shape;509;p50"/>
            <p:cNvCxnSpPr/>
            <p:nvPr/>
          </p:nvCxnSpPr>
          <p:spPr>
            <a:xfrm>
              <a:off x="1632" y="3264"/>
              <a:ext cx="2592" cy="0"/>
            </a:xfrm>
            <a:prstGeom prst="straightConnector1">
              <a:avLst/>
            </a:prstGeom>
            <a:noFill/>
            <a:ln cap="flat" cmpd="sng" w="38100">
              <a:solidFill>
                <a:srgbClr val="E10C07"/>
              </a:solidFill>
              <a:prstDash val="solid"/>
              <a:miter lim="800000"/>
              <a:headEnd len="med" w="med" type="none"/>
              <a:tailEnd len="med" w="med" type="none"/>
            </a:ln>
          </p:spPr>
        </p:cxnSp>
      </p:gr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4" name="Shape 514"/>
        <p:cNvGrpSpPr/>
        <p:nvPr/>
      </p:nvGrpSpPr>
      <p:grpSpPr>
        <a:xfrm>
          <a:off x="0" y="0"/>
          <a:ext cx="0" cy="0"/>
          <a:chOff x="0" y="0"/>
          <a:chExt cx="0" cy="0"/>
        </a:xfrm>
      </p:grpSpPr>
      <p:sp>
        <p:nvSpPr>
          <p:cNvPr id="515" name="Google Shape;515;p51"/>
          <p:cNvSpPr txBox="1"/>
          <p:nvPr/>
        </p:nvSpPr>
        <p:spPr>
          <a:xfrm>
            <a:off x="0" y="2057400"/>
            <a:ext cx="8763000" cy="457200"/>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 </a:t>
            </a:r>
            <a:r>
              <a:rPr b="1" i="0" lang="en-US" sz="2400" u="none">
                <a:solidFill>
                  <a:srgbClr val="FFCC00"/>
                </a:solidFill>
                <a:latin typeface="Arial"/>
                <a:ea typeface="Arial"/>
                <a:cs typeface="Arial"/>
                <a:sym typeface="Arial"/>
              </a:rPr>
              <a:t>The physicians health study, 1996</a:t>
            </a:r>
            <a:endParaRPr/>
          </a:p>
        </p:txBody>
      </p:sp>
      <p:sp>
        <p:nvSpPr>
          <p:cNvPr id="516" name="Google Shape;516;p51"/>
          <p:cNvSpPr txBox="1"/>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Vitamin A and lung cancer</a:t>
            </a:r>
            <a:endParaRPr/>
          </a:p>
        </p:txBody>
      </p:sp>
      <p:sp>
        <p:nvSpPr>
          <p:cNvPr id="517" name="Google Shape;517;p51"/>
          <p:cNvSpPr txBox="1"/>
          <p:nvPr/>
        </p:nvSpPr>
        <p:spPr>
          <a:xfrm>
            <a:off x="304800" y="914400"/>
            <a:ext cx="86106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Randomized Trials</a:t>
            </a:r>
            <a:endParaRPr/>
          </a:p>
        </p:txBody>
      </p:sp>
      <p:sp>
        <p:nvSpPr>
          <p:cNvPr id="518" name="Google Shape;518;p51"/>
          <p:cNvSpPr txBox="1"/>
          <p:nvPr/>
        </p:nvSpPr>
        <p:spPr>
          <a:xfrm>
            <a:off x="0" y="2971800"/>
            <a:ext cx="84582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-Conducted among US physicians  who received beta-carotene supplements for 12 years.</a:t>
            </a:r>
            <a:endParaRPr/>
          </a:p>
        </p:txBody>
      </p:sp>
      <p:sp>
        <p:nvSpPr>
          <p:cNvPr id="519" name="Google Shape;519;p51"/>
          <p:cNvSpPr txBox="1"/>
          <p:nvPr/>
        </p:nvSpPr>
        <p:spPr>
          <a:xfrm>
            <a:off x="0" y="4343400"/>
            <a:ext cx="8763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No increase or decrease in lung cancer (relative risk= 0.93)</a:t>
            </a:r>
            <a:endParaRPr/>
          </a:p>
        </p:txBody>
      </p:sp>
      <p:cxnSp>
        <p:nvCxnSpPr>
          <p:cNvPr id="520" name="Google Shape;520;p51"/>
          <p:cNvCxnSpPr/>
          <p:nvPr/>
        </p:nvCxnSpPr>
        <p:spPr>
          <a:xfrm>
            <a:off x="228600" y="4800600"/>
            <a:ext cx="8305800" cy="0"/>
          </a:xfrm>
          <a:prstGeom prst="straightConnector1">
            <a:avLst/>
          </a:prstGeom>
          <a:noFill/>
          <a:ln cap="flat" cmpd="sng" w="38100">
            <a:solidFill>
              <a:srgbClr val="E10C07"/>
            </a:solidFill>
            <a:prstDash val="solid"/>
            <a:miter lim="800000"/>
            <a:headEnd len="med" w="med" type="none"/>
            <a:tailEnd len="med" w="med"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Is the association due to bias?</a:t>
            </a:r>
            <a:endParaRPr/>
          </a:p>
        </p:txBody>
      </p:sp>
      <p:sp>
        <p:nvSpPr>
          <p:cNvPr id="114" name="Google Shape;114;p16"/>
          <p:cNvSpPr txBox="1"/>
          <p:nvPr/>
        </p:nvSpPr>
        <p:spPr>
          <a:xfrm>
            <a:off x="304800" y="3352800"/>
            <a:ext cx="7940675" cy="5794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3200"/>
              <a:buFont typeface="Arial"/>
              <a:buNone/>
            </a:pPr>
            <a:r>
              <a:rPr b="1" i="0" lang="en-US" sz="3200" u="none" cap="none" strike="noStrike">
                <a:solidFill>
                  <a:srgbClr val="FFCC00"/>
                </a:solidFill>
                <a:latin typeface="Arial"/>
                <a:ea typeface="Arial"/>
                <a:cs typeface="Arial"/>
                <a:sym typeface="Arial"/>
              </a:rPr>
              <a:t>SELECTION BIAS</a:t>
            </a:r>
            <a:endParaRPr/>
          </a:p>
        </p:txBody>
      </p:sp>
      <p:sp>
        <p:nvSpPr>
          <p:cNvPr id="115" name="Google Shape;115;p16"/>
          <p:cNvSpPr txBox="1"/>
          <p:nvPr/>
        </p:nvSpPr>
        <p:spPr>
          <a:xfrm>
            <a:off x="381000" y="3962400"/>
            <a:ext cx="7772400" cy="5794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3200"/>
              <a:buFont typeface="Arial"/>
              <a:buNone/>
            </a:pPr>
            <a:r>
              <a:rPr b="1" i="0" lang="en-US" sz="3200" u="none" cap="none" strike="noStrike">
                <a:solidFill>
                  <a:srgbClr val="FFCC00"/>
                </a:solidFill>
                <a:latin typeface="Arial"/>
                <a:ea typeface="Arial"/>
                <a:cs typeface="Arial"/>
                <a:sym typeface="Arial"/>
              </a:rPr>
              <a:t>INFORMATION BIAS</a:t>
            </a:r>
            <a:endParaRPr/>
          </a:p>
        </p:txBody>
      </p:sp>
      <p:sp>
        <p:nvSpPr>
          <p:cNvPr id="116" name="Google Shape;116;p16"/>
          <p:cNvSpPr txBox="1"/>
          <p:nvPr/>
        </p:nvSpPr>
        <p:spPr>
          <a:xfrm>
            <a:off x="609600" y="1828800"/>
            <a:ext cx="45720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 name="Google Shape;117;p16"/>
          <p:cNvSpPr txBox="1"/>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  Validity</a:t>
            </a:r>
            <a:br>
              <a:rPr b="1" i="1" lang="en-US" sz="3200" u="none">
                <a:solidFill>
                  <a:srgbClr val="FFCC00"/>
                </a:solidFill>
                <a:latin typeface="Arial"/>
                <a:ea typeface="Arial"/>
                <a:cs typeface="Arial"/>
                <a:sym typeface="Arial"/>
              </a:rPr>
            </a:br>
            <a:r>
              <a:rPr b="0" i="0" lang="en-US" sz="3200" u="none">
                <a:solidFill>
                  <a:schemeClr val="lt1"/>
                </a:solidFill>
                <a:latin typeface="Arial"/>
                <a:ea typeface="Arial"/>
                <a:cs typeface="Arial"/>
                <a:sym typeface="Arial"/>
              </a:rPr>
              <a:t>No systematic errors (bias) in the study result.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sp>
        <p:nvSpPr>
          <p:cNvPr id="526" name="Google Shape;526;p52"/>
          <p:cNvSpPr txBox="1"/>
          <p:nvPr/>
        </p:nvSpPr>
        <p:spPr>
          <a:xfrm>
            <a:off x="533400" y="30480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Vitamin A and lung cancer</a:t>
            </a:r>
            <a:endParaRPr/>
          </a:p>
        </p:txBody>
      </p:sp>
      <p:sp>
        <p:nvSpPr>
          <p:cNvPr id="527" name="Google Shape;527;p52"/>
          <p:cNvSpPr txBox="1"/>
          <p:nvPr/>
        </p:nvSpPr>
        <p:spPr>
          <a:xfrm>
            <a:off x="228600" y="1676400"/>
            <a:ext cx="2133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Conclusions</a:t>
            </a:r>
            <a:endParaRPr/>
          </a:p>
        </p:txBody>
      </p:sp>
      <p:sp>
        <p:nvSpPr>
          <p:cNvPr id="528" name="Google Shape;528;p52"/>
          <p:cNvSpPr txBox="1"/>
          <p:nvPr/>
        </p:nvSpPr>
        <p:spPr>
          <a:xfrm>
            <a:off x="0" y="2743200"/>
            <a:ext cx="9144000" cy="2746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9" name="Google Shape;529;p52"/>
          <p:cNvSpPr txBox="1"/>
          <p:nvPr/>
        </p:nvSpPr>
        <p:spPr>
          <a:xfrm>
            <a:off x="0" y="3581400"/>
            <a:ext cx="9144000" cy="2746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0" name="Google Shape;530;p52"/>
          <p:cNvSpPr txBox="1"/>
          <p:nvPr/>
        </p:nvSpPr>
        <p:spPr>
          <a:xfrm>
            <a:off x="228600" y="4876800"/>
            <a:ext cx="8915400" cy="2746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1" name="Google Shape;531;p52"/>
          <p:cNvSpPr txBox="1"/>
          <p:nvPr/>
        </p:nvSpPr>
        <p:spPr>
          <a:xfrm>
            <a:off x="304800" y="2133600"/>
            <a:ext cx="8839200" cy="10064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chemeClr val="lt1"/>
              </a:buClr>
              <a:buSzPts val="2000"/>
              <a:buFont typeface="Arial"/>
              <a:buChar char="•"/>
            </a:pPr>
            <a:r>
              <a:rPr b="1" i="0" lang="en-US" sz="2000" u="none">
                <a:solidFill>
                  <a:schemeClr val="lt1"/>
                </a:solidFill>
                <a:latin typeface="Arial"/>
                <a:ea typeface="Arial"/>
                <a:cs typeface="Arial"/>
                <a:sym typeface="Arial"/>
              </a:rPr>
              <a:t> The inverse relationship between intake of vegetables and fruits and the risk of lung cancer, represents one of the best established associations in the field of nutritional epidemiology.</a:t>
            </a:r>
            <a:endParaRPr/>
          </a:p>
        </p:txBody>
      </p:sp>
      <p:sp>
        <p:nvSpPr>
          <p:cNvPr id="532" name="Google Shape;532;p52"/>
          <p:cNvSpPr txBox="1"/>
          <p:nvPr/>
        </p:nvSpPr>
        <p:spPr>
          <a:xfrm>
            <a:off x="304800" y="3200400"/>
            <a:ext cx="8839200" cy="13112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chemeClr val="lt1"/>
              </a:buClr>
              <a:buSzPts val="2000"/>
              <a:buFont typeface="Arial"/>
              <a:buChar char="•"/>
            </a:pPr>
            <a:r>
              <a:rPr b="1" i="0" lang="en-US" sz="2000" u="none">
                <a:solidFill>
                  <a:schemeClr val="lt1"/>
                </a:solidFill>
                <a:latin typeface="Arial"/>
                <a:ea typeface="Arial"/>
                <a:cs typeface="Arial"/>
                <a:sym typeface="Arial"/>
              </a:rPr>
              <a:t> Randomized trials indicate that this is unlikely to be due to a protective effect of beta carotene. It is more likely that other carotenoids or chemically unrelated, but correlated constituents are the active agents.</a:t>
            </a:r>
            <a:endParaRPr/>
          </a:p>
        </p:txBody>
      </p:sp>
      <p:sp>
        <p:nvSpPr>
          <p:cNvPr id="533" name="Google Shape;533;p52"/>
          <p:cNvSpPr txBox="1"/>
          <p:nvPr/>
        </p:nvSpPr>
        <p:spPr>
          <a:xfrm>
            <a:off x="304800" y="4648200"/>
            <a:ext cx="8458200" cy="2225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More specific and detailed analyses of observational data could be of great value- </a:t>
            </a:r>
            <a:endParaRPr/>
          </a:p>
          <a:p>
            <a:pPr indent="-127000" lvl="0" marL="0" marR="0" rtl="0" algn="l">
              <a:lnSpc>
                <a:spcPct val="100000"/>
              </a:lnSpc>
              <a:spcBef>
                <a:spcPts val="100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Dietary measurments-data analysis for individual foods and for known nutrients</a:t>
            </a:r>
            <a:endParaRPr/>
          </a:p>
          <a:p>
            <a:pPr indent="0" lvl="0" marL="0" marR="0" rtl="0" algn="l">
              <a:lnSpc>
                <a:spcPct val="100000"/>
              </a:lnSpc>
              <a:spcBef>
                <a:spcPts val="100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-Biochemical measurements measure a wide variety of factors, including other specific carotenoids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8" name="Shape 538"/>
        <p:cNvGrpSpPr/>
        <p:nvPr/>
      </p:nvGrpSpPr>
      <p:grpSpPr>
        <a:xfrm>
          <a:off x="0" y="0"/>
          <a:ext cx="0" cy="0"/>
          <a:chOff x="0" y="0"/>
          <a:chExt cx="0" cy="0"/>
        </a:xfrm>
      </p:grpSpPr>
      <p:sp>
        <p:nvSpPr>
          <p:cNvPr id="539" name="Google Shape;539;p53"/>
          <p:cNvSpPr txBox="1"/>
          <p:nvPr/>
        </p:nvSpPr>
        <p:spPr>
          <a:xfrm>
            <a:off x="4340225" y="2714625"/>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0" name="Google Shape;540;p53"/>
          <p:cNvSpPr txBox="1"/>
          <p:nvPr/>
        </p:nvSpPr>
        <p:spPr>
          <a:xfrm>
            <a:off x="228600" y="762000"/>
            <a:ext cx="8153400" cy="822325"/>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rgbClr val="FFCC00"/>
              </a:buClr>
              <a:buSzPts val="2400"/>
              <a:buFont typeface="Arial"/>
              <a:buNone/>
            </a:pPr>
            <a:r>
              <a:rPr b="1" i="1" lang="en-US" sz="2400" u="none" cap="none" strike="noStrike">
                <a:solidFill>
                  <a:srgbClr val="FFCC00"/>
                </a:solidFill>
                <a:latin typeface="Arial"/>
                <a:ea typeface="Arial"/>
                <a:cs typeface="Arial"/>
                <a:sym typeface="Arial"/>
              </a:rPr>
              <a:t>Prospective study of fruit and vegetable consumption and risk of lung cancer among men and women</a:t>
            </a:r>
            <a:endParaRPr/>
          </a:p>
        </p:txBody>
      </p:sp>
      <p:sp>
        <p:nvSpPr>
          <p:cNvPr id="541" name="Google Shape;541;p53"/>
          <p:cNvSpPr txBox="1"/>
          <p:nvPr/>
        </p:nvSpPr>
        <p:spPr>
          <a:xfrm>
            <a:off x="533400" y="2971800"/>
            <a:ext cx="7315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0" i="1" lang="en-US" sz="2000" u="none">
                <a:solidFill>
                  <a:srgbClr val="FFCC00"/>
                </a:solidFill>
                <a:latin typeface="Arial"/>
                <a:ea typeface="Arial"/>
                <a:cs typeface="Arial"/>
                <a:sym typeface="Arial"/>
              </a:rPr>
              <a:t>J Natl Cancer Inst. 2000 Nov 15;92(22):1812-23</a:t>
            </a:r>
            <a:endParaRPr/>
          </a:p>
        </p:txBody>
      </p:sp>
      <p:sp>
        <p:nvSpPr>
          <p:cNvPr id="542" name="Google Shape;542;p53"/>
          <p:cNvSpPr txBox="1"/>
          <p:nvPr/>
        </p:nvSpPr>
        <p:spPr>
          <a:xfrm>
            <a:off x="838200" y="3657600"/>
            <a:ext cx="8305800" cy="1616075"/>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rgbClr val="FFCC00"/>
              </a:buClr>
              <a:buSzPts val="2000"/>
              <a:buFont typeface="Arial"/>
              <a:buNone/>
            </a:pPr>
            <a:r>
              <a:rPr b="0" i="0" lang="en-US" sz="2000" u="none" cap="none" strike="noStrike">
                <a:solidFill>
                  <a:srgbClr val="FFCC00"/>
                </a:solidFill>
                <a:latin typeface="Arial"/>
                <a:ea typeface="Arial"/>
                <a:cs typeface="Arial"/>
                <a:sym typeface="Arial"/>
              </a:rPr>
              <a:t>CONCLUSION:</a:t>
            </a:r>
            <a:r>
              <a:rPr b="0" i="0" lang="en-US" sz="2000" u="none" cap="none" strike="noStrike">
                <a:solidFill>
                  <a:schemeClr val="lt1"/>
                </a:solidFill>
                <a:latin typeface="Arial"/>
                <a:ea typeface="Arial"/>
                <a:cs typeface="Arial"/>
                <a:sym typeface="Arial"/>
              </a:rPr>
              <a:t> Higher fruit and vegetable intakes were associated with lower risks of lung cancer in women but not in men. It is possible that the inverse association among the women remained confounded by unmeasured smoking characteristics, although fruits and vegetables were protective in both men and women who never smoked.</a:t>
            </a:r>
            <a:endParaRPr/>
          </a:p>
        </p:txBody>
      </p:sp>
      <p:sp>
        <p:nvSpPr>
          <p:cNvPr id="543" name="Google Shape;543;p53"/>
          <p:cNvSpPr txBox="1"/>
          <p:nvPr/>
        </p:nvSpPr>
        <p:spPr>
          <a:xfrm>
            <a:off x="0" y="2057400"/>
            <a:ext cx="76962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(47 778 men Health Professionals' Follow-up Study</a:t>
            </a:r>
            <a:endParaRPr/>
          </a:p>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 and 77 283 women in the Nurses' Health Study )</a:t>
            </a:r>
            <a:endParaRPr/>
          </a:p>
        </p:txBody>
      </p:sp>
      <p:sp>
        <p:nvSpPr>
          <p:cNvPr id="544" name="Google Shape;544;p53"/>
          <p:cNvSpPr/>
          <p:nvPr/>
        </p:nvSpPr>
        <p:spPr>
          <a:xfrm>
            <a:off x="4724400" y="3810000"/>
            <a:ext cx="3048000" cy="838200"/>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9" name="Shape 549"/>
        <p:cNvGrpSpPr/>
        <p:nvPr/>
      </p:nvGrpSpPr>
      <p:grpSpPr>
        <a:xfrm>
          <a:off x="0" y="0"/>
          <a:ext cx="0" cy="0"/>
          <a:chOff x="0" y="0"/>
          <a:chExt cx="0" cy="0"/>
        </a:xfrm>
      </p:grpSpPr>
      <p:sp>
        <p:nvSpPr>
          <p:cNvPr id="550" name="Google Shape;550;p54"/>
          <p:cNvSpPr txBox="1"/>
          <p:nvPr/>
        </p:nvSpPr>
        <p:spPr>
          <a:xfrm>
            <a:off x="0" y="1066800"/>
            <a:ext cx="7696200" cy="1187450"/>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rgbClr val="FFCC00"/>
              </a:buClr>
              <a:buSzPts val="2400"/>
              <a:buFont typeface="Arial"/>
              <a:buNone/>
            </a:pPr>
            <a:r>
              <a:rPr b="1" i="1" lang="en-US" sz="2400" u="none" cap="none" strike="noStrike">
                <a:solidFill>
                  <a:srgbClr val="FFCC00"/>
                </a:solidFill>
                <a:latin typeface="Arial"/>
                <a:ea typeface="Arial"/>
                <a:cs typeface="Arial"/>
                <a:sym typeface="Arial"/>
              </a:rPr>
              <a:t>Fruits and vegetables and lung cancer: Findings from the European prospective investigation into cancer and nutrition (EPIC)</a:t>
            </a:r>
            <a:endParaRPr/>
          </a:p>
        </p:txBody>
      </p:sp>
      <p:sp>
        <p:nvSpPr>
          <p:cNvPr id="551" name="Google Shape;551;p54"/>
          <p:cNvSpPr txBox="1"/>
          <p:nvPr/>
        </p:nvSpPr>
        <p:spPr>
          <a:xfrm>
            <a:off x="1371600" y="3657600"/>
            <a:ext cx="7620000" cy="2225675"/>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rgbClr val="FFCC00"/>
              </a:buClr>
              <a:buSzPts val="2000"/>
              <a:buFont typeface="Arial"/>
              <a:buNone/>
            </a:pPr>
            <a:r>
              <a:rPr b="0" i="0" lang="en-US" sz="2000" u="none" cap="none" strike="noStrike">
                <a:solidFill>
                  <a:srgbClr val="FFCC00"/>
                </a:solidFill>
                <a:latin typeface="Arial"/>
                <a:ea typeface="Arial"/>
                <a:cs typeface="Arial"/>
                <a:sym typeface="Arial"/>
              </a:rPr>
              <a:t>CONCLUSION:</a:t>
            </a:r>
            <a:r>
              <a:rPr b="0" i="0" lang="en-US" sz="2000" u="none" cap="none" strike="noStrike">
                <a:solidFill>
                  <a:schemeClr val="lt1"/>
                </a:solidFill>
                <a:latin typeface="Arial"/>
                <a:ea typeface="Arial"/>
                <a:cs typeface="Arial"/>
                <a:sym typeface="Arial"/>
              </a:rPr>
              <a:t> There was no association between vegetable consumption or vegetable subtypes and lung cancer risk. After adjustment for age, smoking, height, weight and gender, there was a significant inverse association between fruit consumption and lung cancer risk: the hazard ratio for the highest quintile of consumption relative to the lowest being 0.60 (95% Confidence Interval 0.46-0.78), </a:t>
            </a:r>
            <a:r>
              <a:rPr b="0" i="1" lang="en-US" sz="2000" u="none" cap="none" strike="noStrike">
                <a:solidFill>
                  <a:schemeClr val="lt1"/>
                </a:solidFill>
                <a:latin typeface="Arial"/>
                <a:ea typeface="Arial"/>
                <a:cs typeface="Arial"/>
                <a:sym typeface="Arial"/>
              </a:rPr>
              <a:t>p</a:t>
            </a:r>
            <a:r>
              <a:rPr b="0" i="0" lang="en-US" sz="2000" u="none" cap="none" strike="noStrike">
                <a:solidFill>
                  <a:schemeClr val="lt1"/>
                </a:solidFill>
                <a:latin typeface="Arial"/>
                <a:ea typeface="Arial"/>
                <a:cs typeface="Arial"/>
                <a:sym typeface="Arial"/>
              </a:rPr>
              <a:t> for trend 0.0099</a:t>
            </a:r>
            <a:endParaRPr/>
          </a:p>
        </p:txBody>
      </p:sp>
      <p:sp>
        <p:nvSpPr>
          <p:cNvPr id="552" name="Google Shape;552;p54"/>
          <p:cNvSpPr txBox="1"/>
          <p:nvPr/>
        </p:nvSpPr>
        <p:spPr>
          <a:xfrm>
            <a:off x="762000" y="2514600"/>
            <a:ext cx="8001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0" i="1" lang="en-US" sz="2000" u="none">
                <a:solidFill>
                  <a:srgbClr val="FFCC00"/>
                </a:solidFill>
                <a:latin typeface="Arial"/>
                <a:ea typeface="Arial"/>
                <a:cs typeface="Arial"/>
                <a:sym typeface="Arial"/>
              </a:rPr>
              <a:t>Int J Cancer. 2004 Jan 10;108(2):269-276</a:t>
            </a:r>
            <a:endParaRPr/>
          </a:p>
        </p:txBody>
      </p:sp>
      <p:sp>
        <p:nvSpPr>
          <p:cNvPr id="553" name="Google Shape;553;p54"/>
          <p:cNvSpPr txBox="1"/>
          <p:nvPr/>
        </p:nvSpPr>
        <p:spPr>
          <a:xfrm>
            <a:off x="990600" y="2895600"/>
            <a:ext cx="6421437" cy="396875"/>
          </a:xfrm>
          <a:prstGeom prst="rect">
            <a:avLst/>
          </a:prstGeom>
          <a:noFill/>
          <a:ln>
            <a:noFill/>
          </a:ln>
        </p:spPr>
        <p:txBody>
          <a:bodyPr anchorCtr="0" anchor="t" bIns="45700" lIns="91425" spcFirstLastPara="1" rIns="91425" wrap="square" tIns="45700">
            <a:spAutoFit/>
          </a:bodyPr>
          <a:lstStyle/>
          <a:p>
            <a:pPr indent="0" lvl="1" marL="457200" marR="0" rtl="0" algn="l">
              <a:lnSpc>
                <a:spcPct val="100000"/>
              </a:lnSpc>
              <a:spcBef>
                <a:spcPts val="0"/>
              </a:spcBef>
              <a:spcAft>
                <a:spcPts val="0"/>
              </a:spcAft>
              <a:buClr>
                <a:schemeClr val="lt1"/>
              </a:buClr>
              <a:buSzPts val="2000"/>
              <a:buFont typeface="Arial"/>
              <a:buNone/>
            </a:pPr>
            <a:r>
              <a:rPr b="0" i="0" lang="en-US" sz="2000" u="none" cap="none" strike="noStrike">
                <a:solidFill>
                  <a:schemeClr val="lt1"/>
                </a:solidFill>
                <a:latin typeface="Arial"/>
                <a:ea typeface="Arial"/>
                <a:cs typeface="Arial"/>
                <a:sym typeface="Arial"/>
              </a:rPr>
              <a:t>Data on 478,021 individuls from 10 European countries</a:t>
            </a:r>
            <a:r>
              <a:rPr b="0" i="0" lang="en-US" sz="1200" u="none" cap="none" strike="noStrike">
                <a:solidFill>
                  <a:schemeClr val="dk1"/>
                </a:solidFill>
                <a:latin typeface="Arial"/>
                <a:ea typeface="Arial"/>
                <a:cs typeface="Arial"/>
                <a:sym typeface="Arial"/>
              </a:rPr>
              <a:t>.</a:t>
            </a:r>
            <a:endParaRPr/>
          </a:p>
        </p:txBody>
      </p:sp>
      <p:sp>
        <p:nvSpPr>
          <p:cNvPr id="554" name="Google Shape;554;p54"/>
          <p:cNvSpPr/>
          <p:nvPr/>
        </p:nvSpPr>
        <p:spPr>
          <a:xfrm>
            <a:off x="4876800" y="3505200"/>
            <a:ext cx="4267200" cy="609600"/>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5" name="Google Shape;555;p54"/>
          <p:cNvSpPr/>
          <p:nvPr/>
        </p:nvSpPr>
        <p:spPr>
          <a:xfrm>
            <a:off x="3200400" y="4495800"/>
            <a:ext cx="5410200" cy="609600"/>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Systematic vs. Random errors</a:t>
            </a:r>
            <a:endParaRPr/>
          </a:p>
        </p:txBody>
      </p:sp>
      <p:cxnSp>
        <p:nvCxnSpPr>
          <p:cNvPr id="123" name="Google Shape;123;p17"/>
          <p:cNvCxnSpPr/>
          <p:nvPr/>
        </p:nvCxnSpPr>
        <p:spPr>
          <a:xfrm>
            <a:off x="685800" y="1600200"/>
            <a:ext cx="0" cy="4648200"/>
          </a:xfrm>
          <a:prstGeom prst="straightConnector1">
            <a:avLst/>
          </a:prstGeom>
          <a:noFill/>
          <a:ln cap="flat" cmpd="sng" w="9525">
            <a:solidFill>
              <a:schemeClr val="lt1"/>
            </a:solidFill>
            <a:prstDash val="solid"/>
            <a:miter lim="800000"/>
            <a:headEnd len="med" w="med" type="none"/>
            <a:tailEnd len="med" w="med" type="none"/>
          </a:ln>
        </p:spPr>
      </p:cxnSp>
      <p:cxnSp>
        <p:nvCxnSpPr>
          <p:cNvPr id="124" name="Google Shape;124;p17"/>
          <p:cNvCxnSpPr/>
          <p:nvPr/>
        </p:nvCxnSpPr>
        <p:spPr>
          <a:xfrm>
            <a:off x="685800" y="6248400"/>
            <a:ext cx="7620000" cy="0"/>
          </a:xfrm>
          <a:prstGeom prst="straightConnector1">
            <a:avLst/>
          </a:prstGeom>
          <a:noFill/>
          <a:ln cap="flat" cmpd="sng" w="9525">
            <a:solidFill>
              <a:schemeClr val="lt1"/>
            </a:solidFill>
            <a:prstDash val="solid"/>
            <a:miter lim="800000"/>
            <a:headEnd len="med" w="med" type="none"/>
            <a:tailEnd len="med" w="med" type="none"/>
          </a:ln>
        </p:spPr>
      </p:cxnSp>
      <p:cxnSp>
        <p:nvCxnSpPr>
          <p:cNvPr id="125" name="Google Shape;125;p17"/>
          <p:cNvCxnSpPr/>
          <p:nvPr/>
        </p:nvCxnSpPr>
        <p:spPr>
          <a:xfrm>
            <a:off x="685800" y="4191000"/>
            <a:ext cx="7620000" cy="0"/>
          </a:xfrm>
          <a:prstGeom prst="straightConnector1">
            <a:avLst/>
          </a:prstGeom>
          <a:noFill/>
          <a:ln cap="flat" cmpd="sng" w="57150">
            <a:solidFill>
              <a:srgbClr val="FF0000"/>
            </a:solidFill>
            <a:prstDash val="solid"/>
            <a:miter lim="800000"/>
            <a:headEnd len="med" w="med" type="none"/>
            <a:tailEnd len="med" w="med" type="none"/>
          </a:ln>
        </p:spPr>
      </p:cxnSp>
      <p:sp>
        <p:nvSpPr>
          <p:cNvPr id="126" name="Google Shape;126;p17"/>
          <p:cNvSpPr txBox="1"/>
          <p:nvPr/>
        </p:nvSpPr>
        <p:spPr>
          <a:xfrm>
            <a:off x="5867400" y="3657600"/>
            <a:ext cx="2743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000"/>
              <a:buFont typeface="Arial"/>
              <a:buNone/>
            </a:pPr>
            <a:r>
              <a:rPr b="1" i="0" lang="en-US" sz="2000" u="none">
                <a:solidFill>
                  <a:srgbClr val="FF0000"/>
                </a:solidFill>
                <a:latin typeface="Arial"/>
                <a:ea typeface="Arial"/>
                <a:cs typeface="Arial"/>
                <a:sym typeface="Arial"/>
              </a:rPr>
              <a:t>Systematic error</a:t>
            </a:r>
            <a:endParaRPr/>
          </a:p>
        </p:txBody>
      </p:sp>
      <p:sp>
        <p:nvSpPr>
          <p:cNvPr id="127" name="Google Shape;127;p17"/>
          <p:cNvSpPr/>
          <p:nvPr/>
        </p:nvSpPr>
        <p:spPr>
          <a:xfrm>
            <a:off x="609600" y="3276600"/>
            <a:ext cx="7086600" cy="2743200"/>
          </a:xfrm>
          <a:custGeom>
            <a:rect b="b" l="l" r="r" t="t"/>
            <a:pathLst>
              <a:path extrusionOk="0" fill="none" h="21600" w="21600">
                <a:moveTo>
                  <a:pt x="-1" y="0"/>
                </a:moveTo>
                <a:cubicBezTo>
                  <a:pt x="11929" y="0"/>
                  <a:pt x="21600" y="9670"/>
                  <a:pt x="21600" y="21600"/>
                </a:cubicBezTo>
              </a:path>
              <a:path extrusionOk="0" h="21600" w="21600">
                <a:moveTo>
                  <a:pt x="-1" y="0"/>
                </a:moveTo>
                <a:cubicBezTo>
                  <a:pt x="11929" y="0"/>
                  <a:pt x="21600" y="9670"/>
                  <a:pt x="21600" y="21600"/>
                </a:cubicBezTo>
                <a:lnTo>
                  <a:pt x="0" y="21600"/>
                </a:lnTo>
                <a:lnTo>
                  <a:pt x="-1" y="0"/>
                </a:lnTo>
                <a:close/>
              </a:path>
            </a:pathLst>
          </a:custGeom>
          <a:noFill/>
          <a:ln cap="flat" cmpd="sng" w="57150">
            <a:solidFill>
              <a:srgbClr val="FFCC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Google Shape;128;p17"/>
          <p:cNvSpPr txBox="1"/>
          <p:nvPr/>
        </p:nvSpPr>
        <p:spPr>
          <a:xfrm>
            <a:off x="4648200" y="5029200"/>
            <a:ext cx="2286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Random error</a:t>
            </a:r>
            <a:endParaRPr/>
          </a:p>
        </p:txBody>
      </p:sp>
      <p:sp>
        <p:nvSpPr>
          <p:cNvPr id="129" name="Google Shape;129;p17"/>
          <p:cNvSpPr txBox="1"/>
          <p:nvPr/>
        </p:nvSpPr>
        <p:spPr>
          <a:xfrm>
            <a:off x="3352800" y="6400800"/>
            <a:ext cx="3505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Study Size</a:t>
            </a:r>
            <a:endParaRPr/>
          </a:p>
        </p:txBody>
      </p:sp>
      <p:sp>
        <p:nvSpPr>
          <p:cNvPr id="130" name="Google Shape;130;p17"/>
          <p:cNvSpPr txBox="1"/>
          <p:nvPr/>
        </p:nvSpPr>
        <p:spPr>
          <a:xfrm rot="-5400000">
            <a:off x="-647700" y="3390900"/>
            <a:ext cx="1752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ERROR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Selection Bias</a:t>
            </a:r>
            <a:endParaRPr/>
          </a:p>
        </p:txBody>
      </p:sp>
      <p:sp>
        <p:nvSpPr>
          <p:cNvPr id="136" name="Google Shape;136;p18"/>
          <p:cNvSpPr txBox="1"/>
          <p:nvPr>
            <p:ph idx="1" type="body"/>
          </p:nvPr>
        </p:nvSpPr>
        <p:spPr>
          <a:xfrm>
            <a:off x="457200" y="1600200"/>
            <a:ext cx="8229600" cy="49530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Definition:  </a:t>
            </a:r>
            <a:r>
              <a:rPr b="0" i="0" lang="en-US" sz="2400" u="none">
                <a:solidFill>
                  <a:schemeClr val="lt1"/>
                </a:solidFill>
                <a:latin typeface="Arial"/>
                <a:ea typeface="Arial"/>
                <a:cs typeface="Arial"/>
                <a:sym typeface="Arial"/>
              </a:rPr>
              <a:t>is a systematic error in a study caused by the procedures used to select subjects or from factors that influence study participation. It occurs when the association between exposure and disease differ between those who participate and those who do not participate in the study.</a:t>
            </a:r>
            <a:endParaRPr/>
          </a:p>
          <a:p>
            <a:pPr indent="-342900" lvl="0" marL="342900" rtl="0" algn="l">
              <a:lnSpc>
                <a:spcPct val="80000"/>
              </a:lnSpc>
              <a:spcBef>
                <a:spcPts val="480"/>
              </a:spcBef>
              <a:spcAft>
                <a:spcPts val="0"/>
              </a:spcAft>
              <a:buClr>
                <a:schemeClr val="dk1"/>
              </a:buClr>
              <a:buSzPts val="2400"/>
              <a:buFont typeface="Arial"/>
              <a:buNone/>
            </a:pPr>
            <a:r>
              <a:t/>
            </a:r>
            <a:endParaRPr b="0" i="0" sz="2400" u="none">
              <a:solidFill>
                <a:schemeClr val="lt1"/>
              </a:solidFill>
              <a:latin typeface="Arial"/>
              <a:ea typeface="Arial"/>
              <a:cs typeface="Arial"/>
              <a:sym typeface="Arial"/>
            </a:endParaRPr>
          </a:p>
          <a:p>
            <a:pPr indent="-342900" lvl="0" marL="342900" rtl="0" algn="l">
              <a:lnSpc>
                <a:spcPct val="80000"/>
              </a:lnSpc>
              <a:spcBef>
                <a:spcPts val="48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Examples</a:t>
            </a:r>
            <a:endParaRPr/>
          </a:p>
          <a:p>
            <a:pPr indent="-342900" lvl="0" marL="342900" rtl="0" algn="l">
              <a:lnSpc>
                <a:spcPct val="80000"/>
              </a:lnSpc>
              <a:spcBef>
                <a:spcPts val="48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    </a:t>
            </a:r>
            <a:r>
              <a:rPr b="0" i="0" lang="en-US" sz="2400" u="none">
                <a:solidFill>
                  <a:schemeClr val="lt1"/>
                </a:solidFill>
                <a:latin typeface="Arial"/>
                <a:ea typeface="Arial"/>
                <a:cs typeface="Arial"/>
                <a:sym typeface="Arial"/>
              </a:rPr>
              <a:t>Self selection (ill individuaks may participate at a higher rate than non ill individuals)</a:t>
            </a:r>
            <a:endParaRPr/>
          </a:p>
          <a:p>
            <a:pPr indent="-342900" lvl="0" marL="342900" rtl="0" algn="l">
              <a:lnSpc>
                <a:spcPct val="80000"/>
              </a:lnSpc>
              <a:spcBef>
                <a:spcPts val="48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    </a:t>
            </a:r>
            <a:endParaRPr/>
          </a:p>
          <a:p>
            <a:pPr indent="-342900" lvl="0" marL="342900" rtl="0" algn="l">
              <a:lnSpc>
                <a:spcPct val="8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    Healthy worker effect (death rates among workers are generally lower than the general population) </a:t>
            </a:r>
            <a:endParaRPr/>
          </a:p>
          <a:p>
            <a:pPr indent="-342900" lvl="0" marL="342900" rtl="0" algn="l">
              <a:lnSpc>
                <a:spcPct val="80000"/>
              </a:lnSpc>
              <a:spcBef>
                <a:spcPts val="40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Information bias</a:t>
            </a:r>
            <a:endParaRPr/>
          </a:p>
        </p:txBody>
      </p:sp>
      <p:sp>
        <p:nvSpPr>
          <p:cNvPr id="142" name="Google Shape;142;p1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rgbClr val="FFCC00"/>
              </a:buClr>
              <a:buSzPts val="3200"/>
              <a:buFont typeface="Arial"/>
              <a:buChar char="•"/>
            </a:pPr>
            <a:r>
              <a:rPr b="0" i="0" lang="en-US" sz="3200" u="none">
                <a:solidFill>
                  <a:srgbClr val="FFCC00"/>
                </a:solidFill>
                <a:latin typeface="Arial"/>
                <a:ea typeface="Arial"/>
                <a:cs typeface="Arial"/>
                <a:sym typeface="Arial"/>
              </a:rPr>
              <a:t>Definition:  </a:t>
            </a:r>
            <a:r>
              <a:rPr b="0" i="0" lang="en-US" sz="3200" u="none">
                <a:solidFill>
                  <a:schemeClr val="lt1"/>
                </a:solidFill>
                <a:latin typeface="Arial"/>
                <a:ea typeface="Arial"/>
                <a:cs typeface="Arial"/>
                <a:sym typeface="Arial"/>
              </a:rPr>
              <a:t>is a systematic error that can occur because the information collected about or from study subjects is not exact.</a:t>
            </a:r>
            <a:endParaRPr/>
          </a:p>
          <a:p>
            <a:pPr indent="-342900" lvl="0" marL="342900" rtl="0" algn="l">
              <a:lnSpc>
                <a:spcPct val="90000"/>
              </a:lnSpc>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a:p>
            <a:pPr indent="-342900" lvl="0" marL="342900" rtl="0" algn="l">
              <a:lnSpc>
                <a:spcPct val="90000"/>
              </a:lnSpc>
              <a:spcBef>
                <a:spcPts val="640"/>
              </a:spcBef>
              <a:spcAft>
                <a:spcPts val="0"/>
              </a:spcAft>
              <a:buClr>
                <a:srgbClr val="FFCC00"/>
              </a:buClr>
              <a:buSzPts val="3200"/>
              <a:buFont typeface="Arial"/>
              <a:buNone/>
            </a:pPr>
            <a:r>
              <a:rPr b="0" i="0" lang="en-US" sz="3200" u="none">
                <a:solidFill>
                  <a:srgbClr val="FFCC00"/>
                </a:solidFill>
                <a:latin typeface="Arial"/>
                <a:ea typeface="Arial"/>
                <a:cs typeface="Arial"/>
                <a:sym typeface="Arial"/>
              </a:rPr>
              <a:t>Example</a:t>
            </a:r>
            <a:endParaRPr/>
          </a:p>
          <a:p>
            <a:pPr indent="-342900" lvl="0" marL="342900" rtl="0" algn="l">
              <a:lnSpc>
                <a:spcPct val="90000"/>
              </a:lnSpc>
              <a:spcBef>
                <a:spcPts val="640"/>
              </a:spcBef>
              <a:spcAft>
                <a:spcPts val="0"/>
              </a:spcAft>
              <a:buClr>
                <a:srgbClr val="FFCC00"/>
              </a:buClr>
              <a:buSzPts val="3200"/>
              <a:buFont typeface="Arial"/>
              <a:buNone/>
            </a:pPr>
            <a:r>
              <a:rPr b="0" i="0" lang="en-US" sz="3200" u="none">
                <a:solidFill>
                  <a:srgbClr val="FFCC00"/>
                </a:solidFill>
                <a:latin typeface="Arial"/>
                <a:ea typeface="Arial"/>
                <a:cs typeface="Arial"/>
                <a:sym typeface="Arial"/>
              </a:rPr>
              <a:t> </a:t>
            </a:r>
            <a:r>
              <a:rPr b="0" i="0" lang="en-US" sz="3200" u="none">
                <a:solidFill>
                  <a:schemeClr val="lt1"/>
                </a:solidFill>
                <a:latin typeface="Arial"/>
                <a:ea typeface="Arial"/>
                <a:cs typeface="Arial"/>
                <a:sym typeface="Arial"/>
              </a:rPr>
              <a:t>- Recall bias (individuals with a disease/condition may remember prior events better than others)</a:t>
            </a:r>
            <a:endParaRPr/>
          </a:p>
          <a:p>
            <a:pPr indent="-342900" lvl="0" marL="342900" rtl="0" algn="l">
              <a:lnSpc>
                <a:spcPct val="9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 Diagnostic bias (disease)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Is the association due to confounding?</a:t>
            </a:r>
            <a:endParaRPr/>
          </a:p>
        </p:txBody>
      </p:sp>
      <p:sp>
        <p:nvSpPr>
          <p:cNvPr id="148" name="Google Shape;148;p2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FFCC00"/>
              </a:buClr>
              <a:buSzPts val="3200"/>
              <a:buFont typeface="Arial"/>
              <a:buChar char="•"/>
            </a:pPr>
            <a:r>
              <a:rPr b="0" i="0" lang="en-US" sz="3200" u="none">
                <a:solidFill>
                  <a:srgbClr val="FFCC00"/>
                </a:solidFill>
                <a:latin typeface="Arial"/>
                <a:ea typeface="Arial"/>
                <a:cs typeface="Arial"/>
                <a:sym typeface="Arial"/>
              </a:rPr>
              <a:t>Confounding:</a:t>
            </a:r>
            <a:r>
              <a:rPr b="0" i="0" lang="en-US" sz="3200" u="none">
                <a:solidFill>
                  <a:schemeClr val="lt1"/>
                </a:solidFill>
                <a:latin typeface="Arial"/>
                <a:ea typeface="Arial"/>
                <a:cs typeface="Arial"/>
                <a:sym typeface="Arial"/>
              </a:rPr>
              <a:t> when the estimate of the effect of the exposure of interest is </a:t>
            </a:r>
            <a:r>
              <a:rPr b="0" i="0" lang="en-US" sz="3200" u="none">
                <a:solidFill>
                  <a:srgbClr val="FFCC00"/>
                </a:solidFill>
                <a:latin typeface="Arial"/>
                <a:ea typeface="Arial"/>
                <a:cs typeface="Arial"/>
                <a:sym typeface="Arial"/>
              </a:rPr>
              <a:t>mixed </a:t>
            </a:r>
            <a:r>
              <a:rPr b="0" i="0" lang="en-US" sz="3200" u="none">
                <a:solidFill>
                  <a:schemeClr val="lt1"/>
                </a:solidFill>
                <a:latin typeface="Arial"/>
                <a:ea typeface="Arial"/>
                <a:cs typeface="Arial"/>
                <a:sym typeface="Arial"/>
              </a:rPr>
              <a:t>with the effect of an extraneous factor.</a:t>
            </a:r>
            <a:endParaRPr/>
          </a:p>
          <a:p>
            <a:pPr indent="-139700" lvl="0" marL="342900" rtl="0" algn="l">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p:txBody>
      </p:sp>
      <p:sp>
        <p:nvSpPr>
          <p:cNvPr id="149" name="Google Shape;149;p20"/>
          <p:cNvSpPr txBox="1"/>
          <p:nvPr/>
        </p:nvSpPr>
        <p:spPr>
          <a:xfrm>
            <a:off x="609600" y="3733800"/>
            <a:ext cx="8229600" cy="25447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FFCC00"/>
              </a:buClr>
              <a:buSzPts val="3200"/>
              <a:buFont typeface="Arial"/>
              <a:buChar char="•"/>
            </a:pPr>
            <a:r>
              <a:rPr b="0" i="0" lang="en-US" sz="3200" u="none">
                <a:solidFill>
                  <a:srgbClr val="FFCC00"/>
                </a:solidFill>
                <a:latin typeface="Arial"/>
                <a:ea typeface="Arial"/>
                <a:cs typeface="Arial"/>
                <a:sym typeface="Arial"/>
              </a:rPr>
              <a:t>Confounding factor:</a:t>
            </a:r>
            <a:r>
              <a:rPr b="0" i="0" lang="en-US" sz="3200" u="none">
                <a:solidFill>
                  <a:schemeClr val="lt1"/>
                </a:solidFill>
                <a:latin typeface="Arial"/>
                <a:ea typeface="Arial"/>
                <a:cs typeface="Arial"/>
                <a:sym typeface="Arial"/>
              </a:rPr>
              <a:t>  A factor that is associated both with the disease (as a risk factor) and with the exposure under study, but which is not an intermediate variable between that exposure and the disease.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9">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A confounder must…</a:t>
            </a:r>
            <a:endParaRPr/>
          </a:p>
        </p:txBody>
      </p:sp>
      <p:sp>
        <p:nvSpPr>
          <p:cNvPr id="155" name="Google Shape;155;p2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Be a risk factor for disease among the unexposed.</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Be associated with the exposure variable.</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Should not be a factor in the pathophysiological pathway between an exposure and an outcome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