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26" r:id="rId2"/>
    <p:sldId id="261" r:id="rId3"/>
    <p:sldId id="264" r:id="rId4"/>
    <p:sldId id="265" r:id="rId5"/>
    <p:sldId id="266" r:id="rId6"/>
    <p:sldId id="267" r:id="rId7"/>
    <p:sldId id="270" r:id="rId8"/>
    <p:sldId id="271" r:id="rId9"/>
    <p:sldId id="272" r:id="rId10"/>
    <p:sldId id="273" r:id="rId11"/>
    <p:sldId id="274" r:id="rId12"/>
    <p:sldId id="365" r:id="rId13"/>
    <p:sldId id="342" r:id="rId14"/>
    <p:sldId id="276" r:id="rId15"/>
    <p:sldId id="323" r:id="rId16"/>
    <p:sldId id="324" r:id="rId17"/>
    <p:sldId id="325"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5" r:id="rId35"/>
    <p:sldId id="296" r:id="rId36"/>
    <p:sldId id="327" r:id="rId37"/>
    <p:sldId id="328" r:id="rId38"/>
    <p:sldId id="343" r:id="rId39"/>
    <p:sldId id="330" r:id="rId40"/>
    <p:sldId id="331" r:id="rId41"/>
    <p:sldId id="333" r:id="rId42"/>
    <p:sldId id="344" r:id="rId43"/>
    <p:sldId id="334" r:id="rId44"/>
    <p:sldId id="335" r:id="rId45"/>
    <p:sldId id="336" r:id="rId46"/>
    <p:sldId id="345" r:id="rId47"/>
    <p:sldId id="346" r:id="rId48"/>
    <p:sldId id="347" r:id="rId49"/>
    <p:sldId id="367" r:id="rId50"/>
    <p:sldId id="348" r:id="rId51"/>
    <p:sldId id="349" r:id="rId52"/>
    <p:sldId id="350" r:id="rId53"/>
    <p:sldId id="351" r:id="rId54"/>
    <p:sldId id="352" r:id="rId55"/>
    <p:sldId id="353" r:id="rId56"/>
    <p:sldId id="354" r:id="rId57"/>
    <p:sldId id="355" r:id="rId58"/>
    <p:sldId id="356" r:id="rId59"/>
    <p:sldId id="357" r:id="rId60"/>
    <p:sldId id="359" r:id="rId61"/>
    <p:sldId id="361" r:id="rId62"/>
    <p:sldId id="364" r:id="rId63"/>
    <p:sldId id="368" r:id="rId64"/>
    <p:sldId id="369" r:id="rId65"/>
  </p:sldIdLst>
  <p:sldSz cx="9144000" cy="6858000" type="screen4x3"/>
  <p:notesSz cx="7315200" cy="9601200"/>
  <p:defaultTex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16" autoAdjust="0"/>
  </p:normalViewPr>
  <p:slideViewPr>
    <p:cSldViewPr>
      <p:cViewPr varScale="1">
        <p:scale>
          <a:sx n="70" d="100"/>
          <a:sy n="70" d="100"/>
        </p:scale>
        <p:origin x="1810" y="43"/>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7037503-BF30-4D60-A981-19F19C91F86F}" type="datetimeFigureOut">
              <a:rPr lang="en-US" smtClean="0"/>
              <a:pPr/>
              <a:t>11/30/2022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134A77F-99C2-4A81-86B7-1ABC479C04A2}" type="slidenum">
              <a:rPr lang="en-US" smtClean="0"/>
              <a:pPr/>
              <a:t>‹#›</a:t>
            </a:fld>
            <a:endParaRPr lang="en-US"/>
          </a:p>
        </p:txBody>
      </p:sp>
    </p:spTree>
    <p:extLst>
      <p:ext uri="{BB962C8B-B14F-4D97-AF65-F5344CB8AC3E}">
        <p14:creationId xmlns:p14="http://schemas.microsoft.com/office/powerpoint/2010/main" val="109283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smtClean="0"/>
            </a:lvl1pPr>
          </a:lstStyle>
          <a:p>
            <a:pPr>
              <a:defRPr/>
            </a:pPr>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smtClean="0"/>
            </a:lvl1pPr>
          </a:lstStyle>
          <a:p>
            <a:pPr>
              <a:defRPr/>
            </a:pPr>
            <a:fld id="{88B4F572-379A-4121-AD19-DDF096BE2D7E}" type="datetimeFigureOut">
              <a:rPr lang="en-US"/>
              <a:pPr>
                <a:defRPr/>
              </a:pPr>
              <a:t>11/30/2022</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CA"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smtClean="0"/>
            </a:lvl1pPr>
          </a:lstStyle>
          <a:p>
            <a:pPr>
              <a:defRPr/>
            </a:pPr>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smtClean="0"/>
            </a:lvl1pPr>
          </a:lstStyle>
          <a:p>
            <a:pPr>
              <a:defRPr/>
            </a:pPr>
            <a:fld id="{2C8FB4C4-BF50-4B0E-94A1-10C19093973B}" type="slidenum">
              <a:rPr lang="en-CA"/>
              <a:pPr>
                <a:defRPr/>
              </a:pPr>
              <a:t>‹#›</a:t>
            </a:fld>
            <a:endParaRPr lang="en-CA"/>
          </a:p>
        </p:txBody>
      </p:sp>
    </p:spTree>
    <p:extLst>
      <p:ext uri="{BB962C8B-B14F-4D97-AF65-F5344CB8AC3E}">
        <p14:creationId xmlns:p14="http://schemas.microsoft.com/office/powerpoint/2010/main" val="6535380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1A370C-4747-4EED-A521-113033FFC03C}" type="slidenum">
              <a:rPr lang="en-CA"/>
              <a:pPr/>
              <a:t>1</a:t>
            </a:fld>
            <a:endParaRPr lang="en-CA"/>
          </a:p>
        </p:txBody>
      </p:sp>
    </p:spTree>
    <p:extLst>
      <p:ext uri="{BB962C8B-B14F-4D97-AF65-F5344CB8AC3E}">
        <p14:creationId xmlns:p14="http://schemas.microsoft.com/office/powerpoint/2010/main" val="129703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FD1DC-3439-449C-AE91-0F5344D7159F}" type="slidenum">
              <a:rPr lang="en-US"/>
              <a:pPr/>
              <a:t>2</a:t>
            </a:fld>
            <a:endParaRPr lang="en-US"/>
          </a:p>
        </p:txBody>
      </p:sp>
      <p:sp>
        <p:nvSpPr>
          <p:cNvPr id="308226" name="Rectangle 2"/>
          <p:cNvSpPr>
            <a:spLocks noGrp="1" noRot="1" noChangeAspect="1" noChangeArrowheads="1" noTextEdit="1"/>
          </p:cNvSpPr>
          <p:nvPr>
            <p:ph type="sldImg"/>
          </p:nvPr>
        </p:nvSpPr>
        <p:spPr>
          <a:xfrm>
            <a:off x="1266825" y="727075"/>
            <a:ext cx="4781550" cy="3586163"/>
          </a:xfrm>
          <a:ln/>
        </p:spPr>
      </p:sp>
      <p:sp>
        <p:nvSpPr>
          <p:cNvPr id="308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368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sz="1300" dirty="0">
                <a:solidFill>
                  <a:schemeClr val="tx2"/>
                </a:solidFill>
                <a:cs typeface="Times New Roman" pitchFamily="18" charset="0"/>
              </a:rPr>
              <a:t>Such errors rarely occur. If one does, there is little you can do beyond notifying the user and trying to terminate the program gracefully. </a:t>
            </a:r>
            <a:endParaRPr lang="en-US" altLang="en-US" sz="130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2C8FB4C4-BF50-4B0E-94A1-10C19093973B}" type="slidenum">
              <a:rPr lang="en-CA" smtClean="0"/>
              <a:pPr>
                <a:defRPr/>
              </a:pPr>
              <a:t>3</a:t>
            </a:fld>
            <a:endParaRPr lang="en-CA"/>
          </a:p>
        </p:txBody>
      </p:sp>
    </p:spTree>
    <p:extLst>
      <p:ext uri="{BB962C8B-B14F-4D97-AF65-F5344CB8AC3E}">
        <p14:creationId xmlns:p14="http://schemas.microsoft.com/office/powerpoint/2010/main" val="202134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8FB4C4-BF50-4B0E-94A1-10C19093973B}" type="slidenum">
              <a:rPr lang="en-CA" smtClean="0"/>
              <a:pPr>
                <a:defRPr/>
              </a:pPr>
              <a:t>40</a:t>
            </a:fld>
            <a:endParaRPr lang="en-CA"/>
          </a:p>
        </p:txBody>
      </p:sp>
    </p:spTree>
    <p:extLst>
      <p:ext uri="{BB962C8B-B14F-4D97-AF65-F5344CB8AC3E}">
        <p14:creationId xmlns:p14="http://schemas.microsoft.com/office/powerpoint/2010/main" val="206689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8FB4C4-BF50-4B0E-94A1-10C19093973B}" type="slidenum">
              <a:rPr lang="en-CA" smtClean="0"/>
              <a:pPr>
                <a:defRPr/>
              </a:pPr>
              <a:t>42</a:t>
            </a:fld>
            <a:endParaRPr lang="en-CA"/>
          </a:p>
        </p:txBody>
      </p:sp>
    </p:spTree>
    <p:extLst>
      <p:ext uri="{BB962C8B-B14F-4D97-AF65-F5344CB8AC3E}">
        <p14:creationId xmlns:p14="http://schemas.microsoft.com/office/powerpoint/2010/main" val="2068820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ttps://encrypted-tbn0.gstatic.com/images?q=tbn:ANd9GcR4Bt44O92iWuOTUVmHTm47x5v6IF7FcD1UmHST8ixlI4AMKzN7"/>
          <p:cNvPicPr>
            <a:picLocks noChangeAspect="1" noChangeArrowheads="1"/>
          </p:cNvPicPr>
          <p:nvPr/>
        </p:nvPicPr>
        <p:blipFill>
          <a:blip r:embed="rId2" cstate="print"/>
          <a:srcRect/>
          <a:stretch>
            <a:fillRect/>
          </a:stretch>
        </p:blipFill>
        <p:spPr bwMode="auto">
          <a:xfrm>
            <a:off x="0" y="5791200"/>
            <a:ext cx="1066800" cy="1066800"/>
          </a:xfrm>
          <a:prstGeom prst="rect">
            <a:avLst/>
          </a:prstGeom>
          <a:noFill/>
          <a:ln w="9525">
            <a:noFill/>
            <a:miter lim="800000"/>
            <a:headEnd/>
            <a:tailEnd/>
          </a:ln>
        </p:spPr>
      </p:pic>
      <p:pic>
        <p:nvPicPr>
          <p:cNvPr id="5" name="Picture 2" descr="Home"/>
          <p:cNvPicPr>
            <a:picLocks noChangeAspect="1" noChangeArrowheads="1"/>
          </p:cNvPicPr>
          <p:nvPr/>
        </p:nvPicPr>
        <p:blipFill>
          <a:blip r:embed="rId3" cstate="print"/>
          <a:srcRect/>
          <a:stretch>
            <a:fillRect/>
          </a:stretch>
        </p:blipFill>
        <p:spPr bwMode="auto">
          <a:xfrm>
            <a:off x="1785938" y="30163"/>
            <a:ext cx="2071687" cy="89852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sz="5400"/>
            </a:lvl1pPr>
          </a:lstStyle>
          <a:p>
            <a:r>
              <a:rPr lang="en-US"/>
              <a:t>Click to edit Master title style</a:t>
            </a:r>
          </a:p>
        </p:txBody>
      </p:sp>
      <p:sp>
        <p:nvSpPr>
          <p:cNvPr id="3" name="Subtitle 2"/>
          <p:cNvSpPr>
            <a:spLocks noGrp="1"/>
          </p:cNvSpPr>
          <p:nvPr>
            <p:ph type="subTitle" idx="1"/>
          </p:nvPr>
        </p:nvSpPr>
        <p:spPr>
          <a:xfrm>
            <a:off x="1447800" y="5867424"/>
            <a:ext cx="6400800" cy="990600"/>
          </a:xfrm>
        </p:spPr>
        <p:txBody>
          <a:bodyPr/>
          <a:lstStyle>
            <a:lvl1pPr marL="0" indent="0" algn="ctr">
              <a:buNone/>
              <a:defRPr sz="20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7A319550-45BC-4C38-9516-1AFE8AD90F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8077200" y="6356350"/>
            <a:ext cx="609600" cy="365125"/>
          </a:xfrm>
        </p:spPr>
        <p:txBody>
          <a:bodyPr/>
          <a:lstStyle>
            <a:lvl1pPr>
              <a:defRPr/>
            </a:lvl1pPr>
          </a:lstStyle>
          <a:p>
            <a:pPr>
              <a:defRPr/>
            </a:pPr>
            <a:fld id="{06943C7D-229A-4E61-A3DC-2BA329E162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0C391E7-6F6D-4184-8447-D6CABF5B07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83D477D3-43D4-4811-A61F-B82A14B5B190}"/>
              </a:ext>
            </a:extLst>
          </p:cNvPr>
          <p:cNvSpPr>
            <a:spLocks noGrp="1" noChangeArrowheads="1"/>
          </p:cNvSpPr>
          <p:nvPr>
            <p:ph type="dt" sz="half" idx="10"/>
          </p:nvPr>
        </p:nvSpPr>
        <p:spPr>
          <a:xfrm>
            <a:off x="685800" y="6400800"/>
            <a:ext cx="1905000" cy="457200"/>
          </a:xfrm>
          <a:prstGeom prst="rect">
            <a:avLst/>
          </a:prstGeom>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A9FF4DC6-7FEE-480A-8BD3-470B1C4D69D0}"/>
              </a:ext>
            </a:extLst>
          </p:cNvPr>
          <p:cNvSpPr>
            <a:spLocks noGrp="1" noChangeArrowheads="1"/>
          </p:cNvSpPr>
          <p:nvPr>
            <p:ph type="sldNum" sz="quarter" idx="11"/>
          </p:nvPr>
        </p:nvSpPr>
        <p:spPr>
          <a:ln/>
        </p:spPr>
        <p:txBody>
          <a:bodyPr/>
          <a:lstStyle>
            <a:lvl1pPr>
              <a:defRPr/>
            </a:lvl1pPr>
          </a:lstStyle>
          <a:p>
            <a:pPr>
              <a:defRPr/>
            </a:pPr>
            <a:fld id="{BFD45F9F-D408-45BC-A313-727980CD1CD7}" type="slidenum">
              <a:rPr lang="en-US" altLang="en-US"/>
              <a:pPr>
                <a:defRPr/>
              </a:pPr>
              <a:t>‹#›</a:t>
            </a:fld>
            <a:endParaRPr lang="en-US" altLang="en-US"/>
          </a:p>
        </p:txBody>
      </p:sp>
    </p:spTree>
    <p:extLst>
      <p:ext uri="{BB962C8B-B14F-4D97-AF65-F5344CB8AC3E}">
        <p14:creationId xmlns:p14="http://schemas.microsoft.com/office/powerpoint/2010/main" val="825930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2400"/>
            <a:ext cx="83058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304800" y="1066800"/>
            <a:ext cx="8458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721F49B-C698-46E8-B330-1D998786162F}" type="slidenum">
              <a:rPr lang="en-US"/>
              <a:pPr>
                <a:defRPr/>
              </a:pPr>
              <a:t>‹#›</a:t>
            </a:fld>
            <a:endParaRPr lang="en-US"/>
          </a:p>
        </p:txBody>
      </p:sp>
      <p:pic>
        <p:nvPicPr>
          <p:cNvPr id="1029" name="Picture 6" descr="bzulogo.png"/>
          <p:cNvPicPr>
            <a:picLocks noChangeAspect="1"/>
          </p:cNvPicPr>
          <p:nvPr/>
        </p:nvPicPr>
        <p:blipFill>
          <a:blip r:embed="rId6" cstate="print"/>
          <a:srcRect/>
          <a:stretch>
            <a:fillRect/>
          </a:stretch>
        </p:blipFill>
        <p:spPr bwMode="auto">
          <a:xfrm>
            <a:off x="0" y="6224588"/>
            <a:ext cx="955675" cy="633412"/>
          </a:xfrm>
          <a:prstGeom prst="rect">
            <a:avLst/>
          </a:prstGeom>
          <a:noFill/>
          <a:ln w="9525">
            <a:noFill/>
            <a:miter lim="800000"/>
            <a:headEnd/>
            <a:tailEnd/>
          </a:ln>
        </p:spPr>
      </p:pic>
      <p:cxnSp>
        <p:nvCxnSpPr>
          <p:cNvPr id="10" name="Straight Connector 9"/>
          <p:cNvCxnSpPr/>
          <p:nvPr/>
        </p:nvCxnSpPr>
        <p:spPr>
          <a:xfrm>
            <a:off x="285750" y="998538"/>
            <a:ext cx="5072063" cy="1587"/>
          </a:xfrm>
          <a:prstGeom prst="line">
            <a:avLst/>
          </a:prstGeom>
          <a:ln w="31750">
            <a:solidFill>
              <a:srgbClr val="3B780E"/>
            </a:solidFill>
          </a:ln>
          <a:effectLst>
            <a:outerShdw blurRad="1143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 id="2147483669" r:id="rId2"/>
    <p:sldLayoutId id="2147483667" r:id="rId3"/>
    <p:sldLayoutId id="2147483670" r:id="rId4"/>
  </p:sldLayoutIdLst>
  <p:txStyles>
    <p:titleStyle>
      <a:lvl1pPr algn="l" rtl="0" eaLnBrk="1" fontAlgn="base" hangingPunct="1">
        <a:spcBef>
          <a:spcPct val="0"/>
        </a:spcBef>
        <a:spcAft>
          <a:spcPct val="0"/>
        </a:spcAft>
        <a:defRPr sz="4400" b="1" kern="1200">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Calibri" pitchFamily="34" charset="0"/>
        </a:defRPr>
      </a:lvl2pPr>
      <a:lvl3pPr algn="l" rtl="0" eaLnBrk="1" fontAlgn="base" hangingPunct="1">
        <a:spcBef>
          <a:spcPct val="0"/>
        </a:spcBef>
        <a:spcAft>
          <a:spcPct val="0"/>
        </a:spcAft>
        <a:defRPr sz="4400" b="1">
          <a:solidFill>
            <a:schemeClr val="tx1"/>
          </a:solidFill>
          <a:latin typeface="Calibri" pitchFamily="34" charset="0"/>
        </a:defRPr>
      </a:lvl3pPr>
      <a:lvl4pPr algn="l" rtl="0" eaLnBrk="1" fontAlgn="base" hangingPunct="1">
        <a:spcBef>
          <a:spcPct val="0"/>
        </a:spcBef>
        <a:spcAft>
          <a:spcPct val="0"/>
        </a:spcAft>
        <a:defRPr sz="4400" b="1">
          <a:solidFill>
            <a:schemeClr val="tx1"/>
          </a:solidFill>
          <a:latin typeface="Calibri" pitchFamily="34" charset="0"/>
        </a:defRPr>
      </a:lvl4pPr>
      <a:lvl5pPr algn="l" rtl="0" eaLnBrk="1" fontAlgn="base" hangingPunct="1">
        <a:spcBef>
          <a:spcPct val="0"/>
        </a:spcBef>
        <a:spcAft>
          <a:spcPct val="0"/>
        </a:spcAft>
        <a:defRPr sz="4400" b="1">
          <a:solidFill>
            <a:schemeClr val="tx1"/>
          </a:solidFill>
          <a:latin typeface="Calibri" pitchFamily="34" charset="0"/>
        </a:defRPr>
      </a:lvl5pPr>
      <a:lvl6pPr marL="457200" algn="l" rtl="0" eaLnBrk="1" fontAlgn="base" hangingPunct="1">
        <a:spcBef>
          <a:spcPct val="0"/>
        </a:spcBef>
        <a:spcAft>
          <a:spcPct val="0"/>
        </a:spcAft>
        <a:defRPr sz="4000" b="1">
          <a:solidFill>
            <a:schemeClr val="tx1"/>
          </a:solidFill>
          <a:latin typeface="Calibri" pitchFamily="34" charset="0"/>
        </a:defRPr>
      </a:lvl6pPr>
      <a:lvl7pPr marL="914400" algn="l" rtl="0" eaLnBrk="1" fontAlgn="base" hangingPunct="1">
        <a:spcBef>
          <a:spcPct val="0"/>
        </a:spcBef>
        <a:spcAft>
          <a:spcPct val="0"/>
        </a:spcAft>
        <a:defRPr sz="4000" b="1">
          <a:solidFill>
            <a:schemeClr val="tx1"/>
          </a:solidFill>
          <a:latin typeface="Calibri" pitchFamily="34" charset="0"/>
        </a:defRPr>
      </a:lvl7pPr>
      <a:lvl8pPr marL="1371600" algn="l" rtl="0" eaLnBrk="1" fontAlgn="base" hangingPunct="1">
        <a:spcBef>
          <a:spcPct val="0"/>
        </a:spcBef>
        <a:spcAft>
          <a:spcPct val="0"/>
        </a:spcAft>
        <a:defRPr sz="4000" b="1">
          <a:solidFill>
            <a:schemeClr val="tx1"/>
          </a:solidFill>
          <a:latin typeface="Calibri" pitchFamily="34" charset="0"/>
        </a:defRPr>
      </a:lvl8pPr>
      <a:lvl9pPr marL="1828800" algn="l"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nemablend.com/images/news_img/72475/Minions_72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444874"/>
            <a:ext cx="5976664" cy="2988332"/>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ctrTitle"/>
          </p:nvPr>
        </p:nvSpPr>
        <p:spPr>
          <a:xfrm>
            <a:off x="179512" y="1340768"/>
            <a:ext cx="8496944" cy="2232248"/>
          </a:xfrm>
        </p:spPr>
        <p:txBody>
          <a:bodyPr/>
          <a:lstStyle/>
          <a:p>
            <a:pPr algn="l">
              <a:lnSpc>
                <a:spcPts val="7300"/>
              </a:lnSpc>
            </a:pPr>
            <a:r>
              <a:rPr lang="en-US" sz="8000" dirty="0">
                <a:solidFill>
                  <a:srgbClr val="C00000"/>
                </a:solidFill>
                <a:effectLst>
                  <a:outerShdw blurRad="38100" dist="38100" dir="2700000" algn="tl">
                    <a:srgbClr val="000000">
                      <a:alpha val="43137"/>
                    </a:srgbClr>
                  </a:outerShdw>
                </a:effectLst>
              </a:rPr>
              <a:t>Exception Handling      </a:t>
            </a:r>
            <a:br>
              <a:rPr lang="en-US" sz="8000" dirty="0">
                <a:solidFill>
                  <a:srgbClr val="C00000"/>
                </a:solidFill>
                <a:effectLst>
                  <a:outerShdw blurRad="38100" dist="38100" dir="2700000" algn="tl">
                    <a:srgbClr val="000000">
                      <a:alpha val="43137"/>
                    </a:srgbClr>
                  </a:outerShdw>
                </a:effectLst>
              </a:rPr>
            </a:br>
            <a:r>
              <a:rPr lang="en-US" sz="8000" dirty="0">
                <a:solidFill>
                  <a:srgbClr val="C00000"/>
                </a:solidFill>
                <a:effectLst>
                  <a:outerShdw blurRad="38100" dist="38100" dir="2700000" algn="tl">
                    <a:srgbClr val="000000">
                      <a:alpha val="43137"/>
                    </a:srgbClr>
                  </a:outerShdw>
                </a:effectLst>
              </a:rPr>
              <a:t>   </a:t>
            </a:r>
            <a:r>
              <a:rPr lang="en-US" altLang="en-US" sz="8000" dirty="0">
                <a:solidFill>
                  <a:srgbClr val="C00000"/>
                </a:solidFill>
                <a:effectLst>
                  <a:outerShdw blurRad="38100" dist="38100" dir="2700000" algn="tl">
                    <a:srgbClr val="000000">
                      <a:alpha val="43137"/>
                    </a:srgbClr>
                  </a:outerShdw>
                </a:effectLst>
              </a:rPr>
              <a:t>and I/O</a:t>
            </a:r>
            <a:endParaRPr lang="en-US" sz="8000"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43042" y="6248400"/>
            <a:ext cx="6400800" cy="609600"/>
          </a:xfrm>
        </p:spPr>
        <p:txBody>
          <a:bodyPr rtlCol="0">
            <a:normAutofit fontScale="85000" lnSpcReduction="10000"/>
          </a:bodyPr>
          <a:lstStyle/>
          <a:p>
            <a:pPr fontAlgn="auto">
              <a:spcAft>
                <a:spcPts val="0"/>
              </a:spcAft>
              <a:defRPr/>
            </a:pPr>
            <a:r>
              <a:rPr lang="en-US" dirty="0"/>
              <a:t>By: Mamoun Nawahdah (Ph.D.)</a:t>
            </a:r>
          </a:p>
          <a:p>
            <a:pPr fontAlgn="auto">
              <a:spcAft>
                <a:spcPts val="0"/>
              </a:spcAft>
              <a:defRPr/>
            </a:pPr>
            <a:r>
              <a:rPr lang="en-US" dirty="0"/>
              <a:t>20</a:t>
            </a:r>
            <a:r>
              <a:rPr lang="ar-SA" dirty="0"/>
              <a:t>2</a:t>
            </a:r>
            <a:r>
              <a:rPr lang="en-US" dirty="0"/>
              <a:t>2/2023</a:t>
            </a:r>
          </a:p>
        </p:txBody>
      </p:sp>
      <p:sp>
        <p:nvSpPr>
          <p:cNvPr id="7" name="TextBox 5"/>
          <p:cNvSpPr txBox="1">
            <a:spLocks noChangeArrowheads="1"/>
          </p:cNvSpPr>
          <p:nvPr/>
        </p:nvSpPr>
        <p:spPr bwMode="auto">
          <a:xfrm>
            <a:off x="2627784" y="5733256"/>
            <a:ext cx="4897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t>Liang, Introduction to Java Programming and Data Structures, </a:t>
            </a:r>
          </a:p>
          <a:p>
            <a:pPr algn="ctr" eaLnBrk="1" hangingPunct="1"/>
            <a:r>
              <a:rPr lang="en-US" altLang="en-US" sz="1200" dirty="0"/>
              <a:t>Twelfth Edition, (c) 2020  Pearson Education, Inc. All rights reserved.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8EFECEF9-2C3E-4062-954A-6FF533E41844}" type="slidenum">
              <a:rPr lang="en-US"/>
              <a:pPr/>
              <a:t>10</a:t>
            </a:fld>
            <a:endParaRPr lang="en-US"/>
          </a:p>
        </p:txBody>
      </p:sp>
      <p:sp>
        <p:nvSpPr>
          <p:cNvPr id="152578" name="Rectangle 2"/>
          <p:cNvSpPr>
            <a:spLocks noGrp="1" noChangeArrowheads="1"/>
          </p:cNvSpPr>
          <p:nvPr>
            <p:ph type="title"/>
          </p:nvPr>
        </p:nvSpPr>
        <p:spPr>
          <a:xfrm>
            <a:off x="285720" y="285728"/>
            <a:ext cx="7772400" cy="714380"/>
          </a:xfrm>
          <a:noFill/>
          <a:ln/>
        </p:spPr>
        <p:txBody>
          <a:bodyPr/>
          <a:lstStyle/>
          <a:p>
            <a:r>
              <a:rPr lang="en-US" sz="4800" dirty="0"/>
              <a:t>Throwing Exceptions Example</a:t>
            </a:r>
          </a:p>
        </p:txBody>
      </p:sp>
      <p:sp>
        <p:nvSpPr>
          <p:cNvPr id="152579" name="Rectangle 3"/>
          <p:cNvSpPr>
            <a:spLocks noGrp="1" noChangeArrowheads="1"/>
          </p:cNvSpPr>
          <p:nvPr>
            <p:ph type="body" idx="1"/>
          </p:nvPr>
        </p:nvSpPr>
        <p:spPr>
          <a:xfrm>
            <a:off x="428596" y="1357298"/>
            <a:ext cx="8286808" cy="4572032"/>
          </a:xfrm>
          <a:solidFill>
            <a:schemeClr val="accent1">
              <a:lumMod val="20000"/>
              <a:lumOff val="80000"/>
            </a:schemeClr>
          </a:solidFill>
          <a:ln/>
        </p:spPr>
        <p:txBody>
          <a:bodyPr/>
          <a:lstStyle/>
          <a:p>
            <a:pPr>
              <a:spcBef>
                <a:spcPct val="0"/>
              </a:spcBef>
              <a:buFont typeface="Monotype Sorts" pitchFamily="2" charset="2"/>
              <a:buNone/>
            </a:pPr>
            <a:r>
              <a:rPr lang="en-US" sz="3600" dirty="0">
                <a:cs typeface="Times New Roman" pitchFamily="18" charset="0"/>
              </a:rPr>
              <a:t>public void </a:t>
            </a:r>
            <a:r>
              <a:rPr lang="en-US" sz="3600" dirty="0" err="1">
                <a:cs typeface="Times New Roman" pitchFamily="18" charset="0"/>
              </a:rPr>
              <a:t>setRadius</a:t>
            </a:r>
            <a:r>
              <a:rPr lang="en-US" sz="3600" dirty="0">
                <a:cs typeface="Times New Roman" pitchFamily="18" charset="0"/>
              </a:rPr>
              <a:t>(double newRadius) </a:t>
            </a:r>
          </a:p>
          <a:p>
            <a:pPr>
              <a:spcBef>
                <a:spcPct val="0"/>
              </a:spcBef>
              <a:buFont typeface="Monotype Sorts" pitchFamily="2" charset="2"/>
              <a:buNone/>
            </a:pPr>
            <a:r>
              <a:rPr lang="en-US" sz="3600" b="1" dirty="0">
                <a:cs typeface="Times New Roman" pitchFamily="18" charset="0"/>
              </a:rPr>
              <a:t>      </a:t>
            </a:r>
            <a:r>
              <a:rPr lang="en-US" sz="3600" b="1" dirty="0">
                <a:solidFill>
                  <a:srgbClr val="C00000"/>
                </a:solidFill>
                <a:effectLst>
                  <a:outerShdw blurRad="38100" dist="38100" dir="2700000" algn="tl">
                    <a:srgbClr val="C0C0C0"/>
                  </a:outerShdw>
                </a:effectLst>
                <a:cs typeface="Times New Roman" pitchFamily="18" charset="0"/>
              </a:rPr>
              <a:t>throws IllegalArgumentException</a:t>
            </a:r>
            <a:r>
              <a:rPr lang="en-US" sz="3600" b="1" dirty="0">
                <a:solidFill>
                  <a:srgbClr val="C00000"/>
                </a:solidFill>
                <a:cs typeface="Times New Roman" pitchFamily="18" charset="0"/>
              </a:rPr>
              <a:t> </a:t>
            </a:r>
            <a:r>
              <a:rPr lang="en-US" sz="3600" dirty="0">
                <a:cs typeface="Times New Roman" pitchFamily="18" charset="0"/>
              </a:rPr>
              <a:t>{</a:t>
            </a:r>
          </a:p>
          <a:p>
            <a:pPr>
              <a:spcBef>
                <a:spcPct val="0"/>
              </a:spcBef>
              <a:buFont typeface="Monotype Sorts" pitchFamily="2" charset="2"/>
              <a:buNone/>
            </a:pPr>
            <a:r>
              <a:rPr lang="en-US" sz="3600" dirty="0">
                <a:cs typeface="Times New Roman" pitchFamily="18" charset="0"/>
              </a:rPr>
              <a:t>    if (newRadius &gt;= 0)</a:t>
            </a:r>
          </a:p>
          <a:p>
            <a:pPr>
              <a:spcBef>
                <a:spcPct val="0"/>
              </a:spcBef>
              <a:buFont typeface="Monotype Sorts" pitchFamily="2" charset="2"/>
              <a:buNone/>
            </a:pPr>
            <a:r>
              <a:rPr lang="en-US" sz="3600" dirty="0">
                <a:cs typeface="Times New Roman" pitchFamily="18" charset="0"/>
              </a:rPr>
              <a:t>        radius =  newRadius;</a:t>
            </a:r>
          </a:p>
          <a:p>
            <a:pPr>
              <a:spcBef>
                <a:spcPct val="0"/>
              </a:spcBef>
              <a:buFont typeface="Monotype Sorts" pitchFamily="2" charset="2"/>
              <a:buNone/>
            </a:pPr>
            <a:r>
              <a:rPr lang="en-US" sz="3600" dirty="0">
                <a:cs typeface="Times New Roman" pitchFamily="18" charset="0"/>
              </a:rPr>
              <a:t>    else</a:t>
            </a:r>
          </a:p>
          <a:p>
            <a:pPr>
              <a:spcBef>
                <a:spcPct val="0"/>
              </a:spcBef>
              <a:buFont typeface="Monotype Sorts" pitchFamily="2" charset="2"/>
              <a:buNone/>
            </a:pPr>
            <a:r>
              <a:rPr lang="en-US" sz="3600" dirty="0">
                <a:cs typeface="Times New Roman" pitchFamily="18" charset="0"/>
              </a:rPr>
              <a:t>        </a:t>
            </a:r>
            <a:r>
              <a:rPr lang="en-US" sz="3600" b="1" dirty="0">
                <a:solidFill>
                  <a:srgbClr val="C00000"/>
                </a:solidFill>
                <a:cs typeface="Times New Roman" pitchFamily="18" charset="0"/>
              </a:rPr>
              <a:t>throw</a:t>
            </a:r>
            <a:r>
              <a:rPr lang="en-US" sz="3600" dirty="0">
                <a:cs typeface="Times New Roman" pitchFamily="18" charset="0"/>
              </a:rPr>
              <a:t> new </a:t>
            </a:r>
            <a:r>
              <a:rPr lang="en-US" sz="3600" b="1" dirty="0">
                <a:solidFill>
                  <a:srgbClr val="C00000"/>
                </a:solidFill>
                <a:cs typeface="Times New Roman" pitchFamily="18" charset="0"/>
              </a:rPr>
              <a:t>IllegalArgumentException</a:t>
            </a:r>
            <a:r>
              <a:rPr lang="en-US" sz="3600" dirty="0">
                <a:cs typeface="Times New Roman" pitchFamily="18" charset="0"/>
              </a:rPr>
              <a:t>(</a:t>
            </a:r>
          </a:p>
          <a:p>
            <a:pPr>
              <a:spcBef>
                <a:spcPct val="0"/>
              </a:spcBef>
              <a:buFont typeface="Monotype Sorts" pitchFamily="2" charset="2"/>
              <a:buNone/>
            </a:pPr>
            <a:r>
              <a:rPr lang="en-US" sz="3600" dirty="0">
                <a:cs typeface="Times New Roman" pitchFamily="18" charset="0"/>
              </a:rPr>
              <a:t>                   "</a:t>
            </a:r>
            <a:r>
              <a:rPr lang="en-US" sz="3600" b="1" dirty="0">
                <a:cs typeface="Times New Roman" pitchFamily="18" charset="0"/>
              </a:rPr>
              <a:t>Radius cannot be negative</a:t>
            </a:r>
            <a:r>
              <a:rPr lang="en-US" sz="3600" dirty="0">
                <a:cs typeface="Times New Roman" pitchFamily="18" charset="0"/>
              </a:rPr>
              <a:t>");</a:t>
            </a:r>
          </a:p>
          <a:p>
            <a:pPr>
              <a:spcBef>
                <a:spcPct val="0"/>
              </a:spcBef>
              <a:buFont typeface="Monotype Sorts" pitchFamily="2" charset="2"/>
              <a:buNone/>
            </a:pPr>
            <a:r>
              <a:rPr lang="en-US" sz="3600" dirty="0">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E3798328-F015-4D4F-9726-426D45767022}" type="slidenum">
              <a:rPr lang="en-US"/>
              <a:pPr/>
              <a:t>11</a:t>
            </a:fld>
            <a:endParaRPr lang="en-US"/>
          </a:p>
        </p:txBody>
      </p:sp>
      <p:sp>
        <p:nvSpPr>
          <p:cNvPr id="153602" name="Rectangle 2"/>
          <p:cNvSpPr>
            <a:spLocks noGrp="1" noChangeArrowheads="1"/>
          </p:cNvSpPr>
          <p:nvPr>
            <p:ph type="title"/>
          </p:nvPr>
        </p:nvSpPr>
        <p:spPr>
          <a:xfrm>
            <a:off x="285720" y="285728"/>
            <a:ext cx="5929354" cy="609600"/>
          </a:xfrm>
          <a:noFill/>
          <a:ln/>
        </p:spPr>
        <p:txBody>
          <a:bodyPr/>
          <a:lstStyle/>
          <a:p>
            <a:r>
              <a:rPr lang="en-US" sz="5400" dirty="0">
                <a:solidFill>
                  <a:srgbClr val="C00000"/>
                </a:solidFill>
              </a:rPr>
              <a:t>Catching</a:t>
            </a:r>
            <a:r>
              <a:rPr lang="en-US" sz="5400" dirty="0"/>
              <a:t> Exceptions</a:t>
            </a:r>
            <a:endParaRPr lang="en-US" sz="5400" b="1" dirty="0"/>
          </a:p>
        </p:txBody>
      </p:sp>
      <p:sp>
        <p:nvSpPr>
          <p:cNvPr id="153603" name="Rectangle 3"/>
          <p:cNvSpPr>
            <a:spLocks noGrp="1" noChangeArrowheads="1"/>
          </p:cNvSpPr>
          <p:nvPr>
            <p:ph type="body" idx="1"/>
          </p:nvPr>
        </p:nvSpPr>
        <p:spPr>
          <a:xfrm>
            <a:off x="928662" y="1214422"/>
            <a:ext cx="7572428" cy="5143536"/>
          </a:xfrm>
          <a:solidFill>
            <a:schemeClr val="accent1">
              <a:lumMod val="20000"/>
              <a:lumOff val="80000"/>
            </a:schemeClr>
          </a:solidFill>
          <a:ln/>
        </p:spPr>
        <p:txBody>
          <a:bodyPr/>
          <a:lstStyle/>
          <a:p>
            <a:pPr algn="just">
              <a:lnSpc>
                <a:spcPct val="90000"/>
              </a:lnSpc>
              <a:spcBef>
                <a:spcPct val="0"/>
              </a:spcBef>
              <a:buFont typeface="Monotype Sorts" pitchFamily="2" charset="2"/>
              <a:buNone/>
            </a:pPr>
            <a:r>
              <a:rPr lang="en-US" sz="2800" b="1" dirty="0">
                <a:solidFill>
                  <a:srgbClr val="C00000"/>
                </a:solidFill>
                <a:cs typeface="Times New Roman" pitchFamily="18" charset="0"/>
              </a:rPr>
              <a:t>try</a:t>
            </a:r>
            <a:r>
              <a:rPr lang="en-US" sz="2800" dirty="0">
                <a:cs typeface="Times New Roman" pitchFamily="18" charset="0"/>
              </a:rPr>
              <a:t> {</a:t>
            </a:r>
          </a:p>
          <a:p>
            <a:pPr algn="just">
              <a:lnSpc>
                <a:spcPct val="90000"/>
              </a:lnSpc>
              <a:spcBef>
                <a:spcPct val="0"/>
              </a:spcBef>
              <a:buFont typeface="Monotype Sorts" pitchFamily="2" charset="2"/>
              <a:buNone/>
            </a:pPr>
            <a:r>
              <a:rPr lang="en-US" sz="2800" dirty="0">
                <a:cs typeface="Times New Roman" pitchFamily="18" charset="0"/>
              </a:rPr>
              <a:t>     statements;  </a:t>
            </a:r>
            <a:r>
              <a:rPr lang="en-US" sz="2400" dirty="0">
                <a:cs typeface="Times New Roman" pitchFamily="18" charset="0"/>
              </a:rPr>
              <a:t>// Statements that may </a:t>
            </a:r>
            <a:r>
              <a:rPr lang="en-US" sz="2400" b="1" dirty="0">
                <a:solidFill>
                  <a:srgbClr val="C00000"/>
                </a:solidFill>
                <a:cs typeface="Times New Roman" pitchFamily="18" charset="0"/>
              </a:rPr>
              <a:t>throw</a:t>
            </a:r>
            <a:r>
              <a:rPr lang="en-US" sz="2400" dirty="0">
                <a:cs typeface="Times New Roman" pitchFamily="18" charset="0"/>
              </a:rPr>
              <a:t> exceptions</a:t>
            </a:r>
            <a:endParaRPr lang="en-US" sz="2800" dirty="0">
              <a:cs typeface="Times New Roman" pitchFamily="18" charset="0"/>
            </a:endParaRPr>
          </a:p>
          <a:p>
            <a:pPr algn="just">
              <a:lnSpc>
                <a:spcPct val="90000"/>
              </a:lnSpc>
              <a:spcBef>
                <a:spcPct val="0"/>
              </a:spcBef>
              <a:buFont typeface="Monotype Sorts" pitchFamily="2" charset="2"/>
              <a:buNone/>
            </a:pPr>
            <a:r>
              <a:rPr lang="en-US" sz="2800" dirty="0">
                <a:cs typeface="Times New Roman" pitchFamily="18" charset="0"/>
              </a:rPr>
              <a:t>}</a:t>
            </a:r>
          </a:p>
          <a:p>
            <a:pPr algn="just">
              <a:lnSpc>
                <a:spcPct val="90000"/>
              </a:lnSpc>
              <a:spcBef>
                <a:spcPct val="0"/>
              </a:spcBef>
              <a:buFont typeface="Monotype Sorts" pitchFamily="2" charset="2"/>
              <a:buNone/>
            </a:pPr>
            <a:r>
              <a:rPr lang="en-US" sz="2800" b="1" dirty="0">
                <a:solidFill>
                  <a:srgbClr val="C00000"/>
                </a:solidFill>
                <a:cs typeface="Times New Roman" pitchFamily="18" charset="0"/>
              </a:rPr>
              <a:t>catch</a:t>
            </a:r>
            <a:r>
              <a:rPr lang="en-US" sz="2800" dirty="0">
                <a:cs typeface="Times New Roman" pitchFamily="18" charset="0"/>
              </a:rPr>
              <a:t> (Exception1 exVar1) {</a:t>
            </a:r>
          </a:p>
          <a:p>
            <a:pPr algn="just">
              <a:lnSpc>
                <a:spcPct val="90000"/>
              </a:lnSpc>
              <a:spcBef>
                <a:spcPct val="0"/>
              </a:spcBef>
              <a:buFont typeface="Monotype Sorts" pitchFamily="2" charset="2"/>
              <a:buNone/>
            </a:pPr>
            <a:r>
              <a:rPr lang="en-US" sz="2800" dirty="0">
                <a:cs typeface="Times New Roman" pitchFamily="18" charset="0"/>
              </a:rPr>
              <a:t>     handler for exception1;</a:t>
            </a:r>
          </a:p>
          <a:p>
            <a:pPr algn="just">
              <a:lnSpc>
                <a:spcPct val="90000"/>
              </a:lnSpc>
              <a:spcBef>
                <a:spcPct val="0"/>
              </a:spcBef>
              <a:buFont typeface="Monotype Sorts" pitchFamily="2" charset="2"/>
              <a:buNone/>
            </a:pPr>
            <a:r>
              <a:rPr lang="en-US" sz="2800" dirty="0">
                <a:cs typeface="Times New Roman" pitchFamily="18" charset="0"/>
              </a:rPr>
              <a:t>}</a:t>
            </a:r>
          </a:p>
          <a:p>
            <a:pPr algn="just">
              <a:lnSpc>
                <a:spcPct val="90000"/>
              </a:lnSpc>
              <a:spcBef>
                <a:spcPct val="0"/>
              </a:spcBef>
              <a:buFont typeface="Monotype Sorts" pitchFamily="2" charset="2"/>
              <a:buNone/>
            </a:pPr>
            <a:r>
              <a:rPr lang="en-US" sz="2800" b="1" dirty="0">
                <a:solidFill>
                  <a:srgbClr val="C00000"/>
                </a:solidFill>
                <a:cs typeface="Times New Roman" pitchFamily="18" charset="0"/>
              </a:rPr>
              <a:t>catch</a:t>
            </a:r>
            <a:r>
              <a:rPr lang="en-US" sz="2800" dirty="0">
                <a:cs typeface="Times New Roman" pitchFamily="18" charset="0"/>
              </a:rPr>
              <a:t> (Exception2 exVar2) { </a:t>
            </a:r>
          </a:p>
          <a:p>
            <a:pPr algn="just">
              <a:lnSpc>
                <a:spcPct val="90000"/>
              </a:lnSpc>
              <a:spcBef>
                <a:spcPct val="0"/>
              </a:spcBef>
              <a:buFont typeface="Monotype Sorts" pitchFamily="2" charset="2"/>
              <a:buNone/>
            </a:pPr>
            <a:r>
              <a:rPr lang="en-US" sz="2800" dirty="0">
                <a:cs typeface="Times New Roman" pitchFamily="18" charset="0"/>
              </a:rPr>
              <a:t>     handler for exception2;</a:t>
            </a:r>
          </a:p>
          <a:p>
            <a:pPr algn="just">
              <a:lnSpc>
                <a:spcPct val="90000"/>
              </a:lnSpc>
              <a:spcBef>
                <a:spcPct val="0"/>
              </a:spcBef>
              <a:buFont typeface="Monotype Sorts" pitchFamily="2" charset="2"/>
              <a:buNone/>
            </a:pPr>
            <a:r>
              <a:rPr lang="en-US" sz="2800" dirty="0">
                <a:cs typeface="Times New Roman" pitchFamily="18" charset="0"/>
              </a:rPr>
              <a:t>}</a:t>
            </a:r>
          </a:p>
          <a:p>
            <a:pPr algn="just">
              <a:lnSpc>
                <a:spcPct val="90000"/>
              </a:lnSpc>
              <a:spcBef>
                <a:spcPct val="0"/>
              </a:spcBef>
              <a:buFont typeface="Monotype Sorts" pitchFamily="2" charset="2"/>
              <a:buNone/>
            </a:pPr>
            <a:r>
              <a:rPr lang="en-US" sz="2800" dirty="0">
                <a:cs typeface="Times New Roman" pitchFamily="18" charset="0"/>
              </a:rPr>
              <a:t>...</a:t>
            </a:r>
          </a:p>
          <a:p>
            <a:pPr algn="just">
              <a:lnSpc>
                <a:spcPct val="90000"/>
              </a:lnSpc>
              <a:spcBef>
                <a:spcPct val="0"/>
              </a:spcBef>
              <a:buFont typeface="Monotype Sorts" pitchFamily="2" charset="2"/>
              <a:buNone/>
            </a:pPr>
            <a:r>
              <a:rPr lang="en-US" sz="2800" b="1" dirty="0">
                <a:solidFill>
                  <a:srgbClr val="C00000"/>
                </a:solidFill>
                <a:cs typeface="Times New Roman" pitchFamily="18" charset="0"/>
              </a:rPr>
              <a:t>catch</a:t>
            </a:r>
            <a:r>
              <a:rPr lang="en-US" sz="2800" dirty="0">
                <a:cs typeface="Times New Roman" pitchFamily="18" charset="0"/>
              </a:rPr>
              <a:t> (</a:t>
            </a:r>
            <a:r>
              <a:rPr lang="en-US" sz="2800" dirty="0" err="1">
                <a:cs typeface="Times New Roman" pitchFamily="18" charset="0"/>
              </a:rPr>
              <a:t>ExceptionN</a:t>
            </a:r>
            <a:r>
              <a:rPr lang="en-US" sz="2800" dirty="0">
                <a:cs typeface="Times New Roman" pitchFamily="18" charset="0"/>
              </a:rPr>
              <a:t> exVar3) {</a:t>
            </a:r>
          </a:p>
          <a:p>
            <a:pPr algn="just">
              <a:lnSpc>
                <a:spcPct val="90000"/>
              </a:lnSpc>
              <a:spcBef>
                <a:spcPct val="0"/>
              </a:spcBef>
              <a:buFont typeface="Monotype Sorts" pitchFamily="2" charset="2"/>
              <a:buNone/>
            </a:pPr>
            <a:r>
              <a:rPr lang="en-US" sz="2800" dirty="0">
                <a:cs typeface="Times New Roman" pitchFamily="18" charset="0"/>
              </a:rPr>
              <a:t>     handler for </a:t>
            </a:r>
            <a:r>
              <a:rPr lang="en-US" sz="2800" dirty="0" err="1">
                <a:cs typeface="Times New Roman" pitchFamily="18" charset="0"/>
              </a:rPr>
              <a:t>exceptionN</a:t>
            </a:r>
            <a:r>
              <a:rPr lang="en-US" sz="2800" dirty="0">
                <a:cs typeface="Times New Roman" pitchFamily="18" charset="0"/>
              </a:rPr>
              <a:t>;</a:t>
            </a:r>
          </a:p>
          <a:p>
            <a:pPr algn="just">
              <a:lnSpc>
                <a:spcPct val="90000"/>
              </a:lnSpc>
              <a:spcBef>
                <a:spcPct val="0"/>
              </a:spcBef>
              <a:buFont typeface="Monotype Sorts" pitchFamily="2" charset="2"/>
              <a:buNone/>
            </a:pPr>
            <a:r>
              <a:rPr lang="en-US" sz="2800" dirty="0">
                <a:cs typeface="Times New Roman" pitchFamily="18" charset="0"/>
              </a:rPr>
              <a:t>}</a:t>
            </a:r>
            <a:r>
              <a:rPr lang="en-US" dirty="0"/>
              <a:t> </a:t>
            </a:r>
          </a:p>
        </p:txBody>
      </p:sp>
      <p:pic>
        <p:nvPicPr>
          <p:cNvPr id="2" name="Picture 1"/>
          <p:cNvPicPr>
            <a:picLocks noChangeAspect="1"/>
          </p:cNvPicPr>
          <p:nvPr/>
        </p:nvPicPr>
        <p:blipFill>
          <a:blip r:embed="rId2"/>
          <a:stretch>
            <a:fillRect/>
          </a:stretch>
        </p:blipFill>
        <p:spPr>
          <a:xfrm>
            <a:off x="5868144" y="2708920"/>
            <a:ext cx="2459092" cy="2808312"/>
          </a:xfrm>
          <a:prstGeom prst="rect">
            <a:avLst/>
          </a:prstGeom>
        </p:spPr>
      </p:pic>
      <p:sp>
        <p:nvSpPr>
          <p:cNvPr id="3" name="Rectangle 2"/>
          <p:cNvSpPr/>
          <p:nvPr/>
        </p:nvSpPr>
        <p:spPr>
          <a:xfrm>
            <a:off x="899665" y="6393762"/>
            <a:ext cx="7616233" cy="369332"/>
          </a:xfrm>
          <a:prstGeom prst="rect">
            <a:avLst/>
          </a:prstGeom>
        </p:spPr>
        <p:txBody>
          <a:bodyPr wrap="square">
            <a:spAutoFit/>
          </a:bodyPr>
          <a:lstStyle/>
          <a:p>
            <a:r>
              <a:rPr lang="en-US" dirty="0">
                <a:solidFill>
                  <a:srgbClr val="242021"/>
                </a:solidFill>
                <a:latin typeface="CIDFont+F8"/>
              </a:rPr>
              <a:t>The order in which exceptions are specified in </a:t>
            </a:r>
            <a:r>
              <a:rPr lang="en-US" sz="1600" dirty="0">
                <a:solidFill>
                  <a:srgbClr val="007B83"/>
                </a:solidFill>
                <a:latin typeface="CIDFont+F4"/>
              </a:rPr>
              <a:t>catch </a:t>
            </a:r>
            <a:r>
              <a:rPr lang="en-US" dirty="0">
                <a:solidFill>
                  <a:srgbClr val="242021"/>
                </a:solidFill>
                <a:latin typeface="CIDFont+F8"/>
              </a:rPr>
              <a:t>blocks is important.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E3798328-F015-4D4F-9726-426D45767022}" type="slidenum">
              <a:rPr lang="en-US"/>
              <a:pPr/>
              <a:t>12</a:t>
            </a:fld>
            <a:endParaRPr lang="en-US"/>
          </a:p>
        </p:txBody>
      </p:sp>
      <p:sp>
        <p:nvSpPr>
          <p:cNvPr id="153602" name="Rectangle 2"/>
          <p:cNvSpPr>
            <a:spLocks noGrp="1" noChangeArrowheads="1"/>
          </p:cNvSpPr>
          <p:nvPr>
            <p:ph type="title"/>
          </p:nvPr>
        </p:nvSpPr>
        <p:spPr>
          <a:xfrm>
            <a:off x="285720" y="285728"/>
            <a:ext cx="5929354" cy="609600"/>
          </a:xfrm>
          <a:noFill/>
          <a:ln/>
        </p:spPr>
        <p:txBody>
          <a:bodyPr/>
          <a:lstStyle/>
          <a:p>
            <a:r>
              <a:rPr lang="en-US" sz="5400" dirty="0">
                <a:solidFill>
                  <a:srgbClr val="C00000"/>
                </a:solidFill>
              </a:rPr>
              <a:t>JDK 7 multicatch</a:t>
            </a:r>
            <a:endParaRPr lang="en-US" sz="5400" b="1" dirty="0"/>
          </a:p>
        </p:txBody>
      </p:sp>
      <p:sp>
        <p:nvSpPr>
          <p:cNvPr id="153603" name="Rectangle 3"/>
          <p:cNvSpPr>
            <a:spLocks noGrp="1" noChangeArrowheads="1"/>
          </p:cNvSpPr>
          <p:nvPr>
            <p:ph type="body" idx="1"/>
          </p:nvPr>
        </p:nvSpPr>
        <p:spPr>
          <a:xfrm>
            <a:off x="539552" y="3356992"/>
            <a:ext cx="7572428" cy="2502610"/>
          </a:xfrm>
          <a:solidFill>
            <a:schemeClr val="accent1">
              <a:lumMod val="20000"/>
              <a:lumOff val="80000"/>
            </a:schemeClr>
          </a:solidFill>
          <a:ln/>
        </p:spPr>
        <p:txBody>
          <a:bodyPr/>
          <a:lstStyle/>
          <a:p>
            <a:pPr algn="just">
              <a:lnSpc>
                <a:spcPct val="90000"/>
              </a:lnSpc>
              <a:spcBef>
                <a:spcPct val="0"/>
              </a:spcBef>
              <a:buFont typeface="Monotype Sorts" pitchFamily="2" charset="2"/>
              <a:buNone/>
            </a:pPr>
            <a:r>
              <a:rPr lang="en-US" sz="2800" b="1" dirty="0">
                <a:solidFill>
                  <a:srgbClr val="C00000"/>
                </a:solidFill>
                <a:cs typeface="Times New Roman" pitchFamily="18" charset="0"/>
              </a:rPr>
              <a:t>try</a:t>
            </a:r>
            <a:r>
              <a:rPr lang="en-US" sz="2800" dirty="0">
                <a:cs typeface="Times New Roman" pitchFamily="18" charset="0"/>
              </a:rPr>
              <a:t> {</a:t>
            </a:r>
          </a:p>
          <a:p>
            <a:pPr algn="just">
              <a:lnSpc>
                <a:spcPct val="90000"/>
              </a:lnSpc>
              <a:spcBef>
                <a:spcPct val="0"/>
              </a:spcBef>
              <a:buFont typeface="Monotype Sorts" pitchFamily="2" charset="2"/>
              <a:buNone/>
            </a:pPr>
            <a:r>
              <a:rPr lang="en-US" sz="2800" dirty="0">
                <a:cs typeface="Times New Roman" pitchFamily="18" charset="0"/>
              </a:rPr>
              <a:t>     statements;  </a:t>
            </a:r>
            <a:r>
              <a:rPr lang="en-US" sz="2400" dirty="0">
                <a:cs typeface="Times New Roman" pitchFamily="18" charset="0"/>
              </a:rPr>
              <a:t>// Statements that may </a:t>
            </a:r>
            <a:r>
              <a:rPr lang="en-US" sz="2400" b="1" dirty="0">
                <a:solidFill>
                  <a:srgbClr val="C00000"/>
                </a:solidFill>
                <a:cs typeface="Times New Roman" pitchFamily="18" charset="0"/>
              </a:rPr>
              <a:t>throw</a:t>
            </a:r>
            <a:r>
              <a:rPr lang="en-US" sz="2400" dirty="0">
                <a:cs typeface="Times New Roman" pitchFamily="18" charset="0"/>
              </a:rPr>
              <a:t> exceptions</a:t>
            </a:r>
            <a:endParaRPr lang="en-US" sz="2800" dirty="0">
              <a:cs typeface="Times New Roman" pitchFamily="18" charset="0"/>
            </a:endParaRPr>
          </a:p>
          <a:p>
            <a:pPr algn="just">
              <a:lnSpc>
                <a:spcPct val="90000"/>
              </a:lnSpc>
              <a:spcBef>
                <a:spcPct val="0"/>
              </a:spcBef>
              <a:buFont typeface="Monotype Sorts" pitchFamily="2" charset="2"/>
              <a:buNone/>
            </a:pPr>
            <a:r>
              <a:rPr lang="en-US" sz="2800" dirty="0">
                <a:cs typeface="Times New Roman" pitchFamily="18" charset="0"/>
              </a:rPr>
              <a:t>}</a:t>
            </a:r>
          </a:p>
          <a:p>
            <a:pPr algn="just">
              <a:lnSpc>
                <a:spcPct val="90000"/>
              </a:lnSpc>
              <a:spcBef>
                <a:spcPct val="0"/>
              </a:spcBef>
              <a:buFont typeface="Monotype Sorts" pitchFamily="2" charset="2"/>
              <a:buNone/>
            </a:pPr>
            <a:r>
              <a:rPr lang="en-US" sz="2800" b="1" dirty="0">
                <a:solidFill>
                  <a:srgbClr val="C00000"/>
                </a:solidFill>
                <a:cs typeface="Times New Roman" pitchFamily="18" charset="0"/>
              </a:rPr>
              <a:t>catch</a:t>
            </a:r>
            <a:r>
              <a:rPr lang="en-US" sz="2800" dirty="0">
                <a:cs typeface="Times New Roman" pitchFamily="18" charset="0"/>
              </a:rPr>
              <a:t> (Exception1 </a:t>
            </a:r>
            <a:r>
              <a:rPr lang="en-US" sz="2800" b="1" dirty="0">
                <a:solidFill>
                  <a:srgbClr val="C00000"/>
                </a:solidFill>
                <a:cs typeface="Times New Roman" pitchFamily="18" charset="0"/>
              </a:rPr>
              <a:t>|</a:t>
            </a:r>
            <a:r>
              <a:rPr lang="en-US" sz="2800" dirty="0">
                <a:cs typeface="Times New Roman" pitchFamily="18" charset="0"/>
              </a:rPr>
              <a:t> Exception2 </a:t>
            </a:r>
            <a:r>
              <a:rPr lang="en-US" sz="2800" b="1" dirty="0">
                <a:solidFill>
                  <a:srgbClr val="C00000"/>
                </a:solidFill>
                <a:cs typeface="Times New Roman" pitchFamily="18" charset="0"/>
              </a:rPr>
              <a:t>|</a:t>
            </a:r>
            <a:r>
              <a:rPr lang="en-US" sz="2800" dirty="0" err="1">
                <a:cs typeface="Times New Roman" pitchFamily="18" charset="0"/>
              </a:rPr>
              <a:t>ExceptionN</a:t>
            </a:r>
            <a:r>
              <a:rPr lang="en-US" sz="2800" dirty="0">
                <a:cs typeface="Times New Roman" pitchFamily="18" charset="0"/>
              </a:rPr>
              <a:t> ex) {</a:t>
            </a:r>
          </a:p>
          <a:p>
            <a:pPr algn="just">
              <a:lnSpc>
                <a:spcPct val="90000"/>
              </a:lnSpc>
              <a:spcBef>
                <a:spcPct val="0"/>
              </a:spcBef>
              <a:buFont typeface="Monotype Sorts" pitchFamily="2" charset="2"/>
              <a:buNone/>
            </a:pPr>
            <a:r>
              <a:rPr lang="en-US" sz="2800" dirty="0">
                <a:cs typeface="Times New Roman" pitchFamily="18" charset="0"/>
              </a:rPr>
              <a:t>     // handler exception;</a:t>
            </a:r>
          </a:p>
          <a:p>
            <a:pPr algn="just">
              <a:lnSpc>
                <a:spcPct val="90000"/>
              </a:lnSpc>
              <a:spcBef>
                <a:spcPct val="0"/>
              </a:spcBef>
              <a:buFont typeface="Monotype Sorts" pitchFamily="2" charset="2"/>
              <a:buNone/>
            </a:pPr>
            <a:r>
              <a:rPr lang="en-US" sz="2800" dirty="0">
                <a:cs typeface="Times New Roman" pitchFamily="18" charset="0"/>
              </a:rPr>
              <a:t>}</a:t>
            </a:r>
            <a:r>
              <a:rPr lang="en-US" dirty="0"/>
              <a:t> </a:t>
            </a:r>
          </a:p>
        </p:txBody>
      </p:sp>
      <p:sp>
        <p:nvSpPr>
          <p:cNvPr id="5" name="Rectangle 4"/>
          <p:cNvSpPr/>
          <p:nvPr/>
        </p:nvSpPr>
        <p:spPr>
          <a:xfrm>
            <a:off x="519921" y="1319443"/>
            <a:ext cx="7572428" cy="2062103"/>
          </a:xfrm>
          <a:prstGeom prst="rect">
            <a:avLst/>
          </a:prstGeom>
        </p:spPr>
        <p:txBody>
          <a:bodyPr wrap="square">
            <a:spAutoFit/>
          </a:bodyPr>
          <a:lstStyle/>
          <a:p>
            <a:r>
              <a:rPr lang="en-US" sz="3200" dirty="0">
                <a:solidFill>
                  <a:srgbClr val="242021"/>
                </a:solidFill>
                <a:latin typeface="+mn-lt"/>
              </a:rPr>
              <a:t>You can use the new JDK 7 multicatch feature to simplify coding for the exceptions with the same handling code. The syntax is:</a:t>
            </a:r>
            <a:r>
              <a:rPr lang="en-US" sz="3200" dirty="0">
                <a:latin typeface="+mn-lt"/>
              </a:rPr>
              <a:t> </a:t>
            </a:r>
            <a:br>
              <a:rPr lang="en-US" sz="3200" dirty="0">
                <a:latin typeface="+mn-lt"/>
              </a:rPr>
            </a:br>
            <a:endParaRPr lang="en-US" sz="3200" dirty="0">
              <a:latin typeface="+mn-lt"/>
            </a:endParaRPr>
          </a:p>
        </p:txBody>
      </p:sp>
    </p:spTree>
    <p:extLst>
      <p:ext uri="{BB962C8B-B14F-4D97-AF65-F5344CB8AC3E}">
        <p14:creationId xmlns:p14="http://schemas.microsoft.com/office/powerpoint/2010/main" val="41675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79512" y="242587"/>
            <a:ext cx="8763000" cy="685800"/>
          </a:xfrm>
        </p:spPr>
        <p:txBody>
          <a:bodyPr/>
          <a:lstStyle/>
          <a:p>
            <a:r>
              <a:rPr lang="en-US" altLang="en-US" dirty="0"/>
              <a:t>Catch or Declare Checked Exceptions</a:t>
            </a:r>
            <a:endParaRPr lang="en-US" altLang="en-US" sz="4800" dirty="0">
              <a:latin typeface="Book Antiqua" panose="02040602050305030304" pitchFamily="18" charset="0"/>
            </a:endParaRPr>
          </a:p>
        </p:txBody>
      </p:sp>
      <p:sp>
        <p:nvSpPr>
          <p:cNvPr id="28676" name="Rectangle 3"/>
          <p:cNvSpPr>
            <a:spLocks noGrp="1" noChangeArrowheads="1"/>
          </p:cNvSpPr>
          <p:nvPr>
            <p:ph type="body" idx="1"/>
          </p:nvPr>
        </p:nvSpPr>
        <p:spPr>
          <a:xfrm>
            <a:off x="179512" y="1313717"/>
            <a:ext cx="8763000" cy="706016"/>
          </a:xfrm>
        </p:spPr>
        <p:txBody>
          <a:bodyPr/>
          <a:lstStyle/>
          <a:p>
            <a:pPr marL="0" indent="0">
              <a:buFont typeface="Monotype Sorts"/>
              <a:buNone/>
            </a:pPr>
            <a:r>
              <a:rPr lang="en-US" altLang="en-US" sz="3500" dirty="0">
                <a:cs typeface="Courier New" panose="02070309020205020404" pitchFamily="49" charset="0"/>
              </a:rPr>
              <a:t>Suppose </a:t>
            </a:r>
            <a:r>
              <a:rPr lang="en-US" altLang="en-US" sz="3500" b="1" dirty="0">
                <a:solidFill>
                  <a:srgbClr val="C00000"/>
                </a:solidFill>
                <a:cs typeface="Courier New" panose="02070309020205020404" pitchFamily="49" charset="0"/>
              </a:rPr>
              <a:t>p2</a:t>
            </a:r>
            <a:r>
              <a:rPr lang="en-US" altLang="en-US" sz="3500" dirty="0">
                <a:cs typeface="Courier New" panose="02070309020205020404" pitchFamily="49" charset="0"/>
              </a:rPr>
              <a:t> is defined as follow:</a:t>
            </a:r>
          </a:p>
        </p:txBody>
      </p:sp>
      <p:sp>
        <p:nvSpPr>
          <p:cNvPr id="28677" name="Rectangle 8"/>
          <p:cNvSpPr>
            <a:spLocks noChangeArrowheads="1"/>
          </p:cNvSpPr>
          <p:nvPr/>
        </p:nvSpPr>
        <p:spPr bwMode="auto">
          <a:xfrm>
            <a:off x="2362200" y="274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8678" name="Object 7"/>
          <p:cNvGraphicFramePr>
            <a:graphicFrameLocks noChangeAspect="1"/>
          </p:cNvGraphicFramePr>
          <p:nvPr>
            <p:extLst>
              <p:ext uri="{D42A27DB-BD31-4B8C-83A1-F6EECF244321}">
                <p14:modId xmlns:p14="http://schemas.microsoft.com/office/powerpoint/2010/main" val="3379960341"/>
              </p:ext>
            </p:extLst>
          </p:nvPr>
        </p:nvGraphicFramePr>
        <p:xfrm>
          <a:off x="1" y="2019733"/>
          <a:ext cx="9144000" cy="4001553"/>
        </p:xfrm>
        <a:graphic>
          <a:graphicData uri="http://schemas.openxmlformats.org/presentationml/2006/ole">
            <mc:AlternateContent xmlns:mc="http://schemas.openxmlformats.org/markup-compatibility/2006">
              <mc:Choice xmlns:v="urn:schemas-microsoft-com:vml" Requires="v">
                <p:oleObj name="Picture" r:id="rId2" imgW="3372040" imgH="1357930" progId="Word.Picture.8">
                  <p:embed/>
                </p:oleObj>
              </mc:Choice>
              <mc:Fallback>
                <p:oleObj name="Picture" r:id="rId2" imgW="3372040" imgH="1357930" progId="Word.Picture.8">
                  <p:embed/>
                  <p:pic>
                    <p:nvPicPr>
                      <p:cNvPr id="2867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19733"/>
                        <a:ext cx="9144000" cy="400155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207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717032"/>
            <a:ext cx="3816424" cy="27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4"/>
          <p:cNvSpPr>
            <a:spLocks noGrp="1"/>
          </p:cNvSpPr>
          <p:nvPr>
            <p:ph type="sldNum" sz="quarter" idx="4294967295"/>
          </p:nvPr>
        </p:nvSpPr>
        <p:spPr>
          <a:xfrm>
            <a:off x="6553200" y="6399213"/>
            <a:ext cx="1905000" cy="457200"/>
          </a:xfrm>
          <a:prstGeom prst="rect">
            <a:avLst/>
          </a:prstGeom>
        </p:spPr>
        <p:txBody>
          <a:bodyPr/>
          <a:lstStyle/>
          <a:p>
            <a:pPr algn="r"/>
            <a:fld id="{48F5BA30-B6AC-4B8A-AF1C-985813D09EFE}" type="slidenum">
              <a:rPr lang="en-US"/>
              <a:pPr algn="r"/>
              <a:t>14</a:t>
            </a:fld>
            <a:endParaRPr lang="en-US"/>
          </a:p>
        </p:txBody>
      </p:sp>
      <p:sp>
        <p:nvSpPr>
          <p:cNvPr id="288770" name="Rectangle 2"/>
          <p:cNvSpPr>
            <a:spLocks noGrp="1" noChangeArrowheads="1"/>
          </p:cNvSpPr>
          <p:nvPr>
            <p:ph type="title"/>
          </p:nvPr>
        </p:nvSpPr>
        <p:spPr>
          <a:xfrm>
            <a:off x="198884" y="264191"/>
            <a:ext cx="8792716" cy="685800"/>
          </a:xfrm>
        </p:spPr>
        <p:txBody>
          <a:bodyPr/>
          <a:lstStyle/>
          <a:p>
            <a:r>
              <a:rPr lang="en-US" dirty="0"/>
              <a:t>Catch or Declare Checked Exceptions</a:t>
            </a:r>
            <a:endParaRPr lang="en-US" sz="4800" dirty="0">
              <a:latin typeface="Book Antiqua" pitchFamily="18" charset="0"/>
            </a:endParaRPr>
          </a:p>
        </p:txBody>
      </p:sp>
      <p:sp>
        <p:nvSpPr>
          <p:cNvPr id="288771" name="Rectangle 3"/>
          <p:cNvSpPr>
            <a:spLocks noGrp="1" noChangeArrowheads="1"/>
          </p:cNvSpPr>
          <p:nvPr>
            <p:ph type="body" idx="1"/>
          </p:nvPr>
        </p:nvSpPr>
        <p:spPr>
          <a:xfrm>
            <a:off x="228600" y="1066800"/>
            <a:ext cx="8763000" cy="2866256"/>
          </a:xfrm>
        </p:spPr>
        <p:txBody>
          <a:bodyPr/>
          <a:lstStyle/>
          <a:p>
            <a:pPr marL="0" indent="0"/>
            <a:r>
              <a:rPr lang="en-US" sz="2800" dirty="0">
                <a:cs typeface="Courier New" pitchFamily="49" charset="0"/>
              </a:rPr>
              <a:t> Java forces you to deal with checked exceptions. </a:t>
            </a:r>
          </a:p>
          <a:p>
            <a:pPr marL="400050" lvl="1" indent="0"/>
            <a:r>
              <a:rPr lang="en-US" dirty="0">
                <a:cs typeface="Courier New" pitchFamily="49" charset="0"/>
              </a:rPr>
              <a:t> You must invoke it in a </a:t>
            </a:r>
            <a:r>
              <a:rPr lang="en-US" b="1" dirty="0">
                <a:solidFill>
                  <a:srgbClr val="C00000"/>
                </a:solidFill>
                <a:cs typeface="Courier New" pitchFamily="49" charset="0"/>
              </a:rPr>
              <a:t>try-catch</a:t>
            </a:r>
            <a:r>
              <a:rPr lang="en-US" dirty="0">
                <a:cs typeface="Courier New" pitchFamily="49" charset="0"/>
              </a:rPr>
              <a:t> block </a:t>
            </a:r>
            <a:r>
              <a:rPr lang="en-US" sz="3200" b="1" dirty="0">
                <a:cs typeface="Courier New" pitchFamily="49" charset="0"/>
              </a:rPr>
              <a:t>or</a:t>
            </a:r>
            <a:r>
              <a:rPr lang="en-US" dirty="0">
                <a:cs typeface="Courier New" pitchFamily="49" charset="0"/>
              </a:rPr>
              <a:t> </a:t>
            </a:r>
          </a:p>
          <a:p>
            <a:pPr marL="400050" lvl="1" indent="0"/>
            <a:r>
              <a:rPr lang="en-US" dirty="0">
                <a:cs typeface="Courier New" pitchFamily="49" charset="0"/>
              </a:rPr>
              <a:t> declare to </a:t>
            </a:r>
            <a:r>
              <a:rPr lang="en-US" b="1" dirty="0">
                <a:solidFill>
                  <a:srgbClr val="C00000"/>
                </a:solidFill>
                <a:cs typeface="Courier New" pitchFamily="49" charset="0"/>
              </a:rPr>
              <a:t>throw</a:t>
            </a:r>
            <a:r>
              <a:rPr lang="en-US" dirty="0">
                <a:solidFill>
                  <a:srgbClr val="C00000"/>
                </a:solidFill>
                <a:cs typeface="Courier New" pitchFamily="49" charset="0"/>
              </a:rPr>
              <a:t> </a:t>
            </a:r>
            <a:r>
              <a:rPr lang="en-US" dirty="0">
                <a:cs typeface="Courier New" pitchFamily="49" charset="0"/>
              </a:rPr>
              <a:t>the exception in the calling method. </a:t>
            </a:r>
          </a:p>
          <a:p>
            <a:pPr marL="0" indent="0"/>
            <a:r>
              <a:rPr lang="en-US" sz="2800" dirty="0">
                <a:cs typeface="Courier New" pitchFamily="49" charset="0"/>
              </a:rPr>
              <a:t> For example, suppose that method </a:t>
            </a:r>
            <a:r>
              <a:rPr lang="en-US" sz="2800" b="1" dirty="0">
                <a:cs typeface="Courier New" pitchFamily="49" charset="0"/>
              </a:rPr>
              <a:t>p1</a:t>
            </a:r>
            <a:r>
              <a:rPr lang="en-US" sz="2800" dirty="0">
                <a:cs typeface="Courier New" pitchFamily="49" charset="0"/>
              </a:rPr>
              <a:t> invokes method </a:t>
            </a:r>
            <a:r>
              <a:rPr lang="en-US" sz="2800" b="1" dirty="0">
                <a:cs typeface="Courier New" pitchFamily="49" charset="0"/>
              </a:rPr>
              <a:t>p2</a:t>
            </a:r>
            <a:r>
              <a:rPr lang="en-US" sz="2800" dirty="0">
                <a:cs typeface="Courier New" pitchFamily="49" charset="0"/>
              </a:rPr>
              <a:t>, you have to write the code as follow:</a:t>
            </a:r>
          </a:p>
        </p:txBody>
      </p:sp>
      <p:sp>
        <p:nvSpPr>
          <p:cNvPr id="288776" name="Rectangle 8"/>
          <p:cNvSpPr>
            <a:spLocks noChangeArrowheads="1"/>
          </p:cNvSpPr>
          <p:nvPr/>
        </p:nvSpPr>
        <p:spPr bwMode="auto">
          <a:xfrm>
            <a:off x="2362200" y="2747963"/>
            <a:ext cx="9144000" cy="0"/>
          </a:xfrm>
          <a:prstGeom prst="rect">
            <a:avLst/>
          </a:prstGeom>
          <a:noFill/>
          <a:ln w="12700">
            <a:noFill/>
            <a:miter lim="800000"/>
            <a:headEnd type="none" w="sm" len="sm"/>
            <a:tailEnd type="none" w="sm" len="sm"/>
          </a:ln>
          <a:effectLst/>
        </p:spPr>
        <p:txBody>
          <a:bodyPr>
            <a:spAutoFit/>
          </a:bodyPr>
          <a:lstStyle/>
          <a:p>
            <a:endParaRPr lang="en-CA"/>
          </a:p>
        </p:txBody>
      </p:sp>
      <p:pic>
        <p:nvPicPr>
          <p:cNvPr id="17412" name="Picture 4"/>
          <p:cNvPicPr>
            <a:picLocks noChangeAspect="1" noChangeArrowheads="1"/>
          </p:cNvPicPr>
          <p:nvPr/>
        </p:nvPicPr>
        <p:blipFill>
          <a:blip r:embed="rId3" cstate="print"/>
          <a:srcRect/>
          <a:stretch>
            <a:fillRect/>
          </a:stretch>
        </p:blipFill>
        <p:spPr bwMode="auto">
          <a:xfrm>
            <a:off x="4582005" y="3726361"/>
            <a:ext cx="4490557" cy="277654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32" y="285752"/>
            <a:ext cx="9144032" cy="657227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357166"/>
            <a:ext cx="8297610" cy="6500834"/>
          </a:xfrm>
          <a:prstGeom prst="rect">
            <a:avLst/>
          </a:prstGeom>
          <a:noFill/>
          <a:ln w="9525">
            <a:noFill/>
            <a:miter lim="800000"/>
            <a:headEnd/>
            <a:tailEnd/>
          </a:ln>
          <a:effectLst/>
        </p:spPr>
      </p:pic>
      <p:sp>
        <p:nvSpPr>
          <p:cNvPr id="5" name="Rectangle 4"/>
          <p:cNvSpPr/>
          <p:nvPr/>
        </p:nvSpPr>
        <p:spPr>
          <a:xfrm>
            <a:off x="785786" y="285728"/>
            <a:ext cx="7429552" cy="3071834"/>
          </a:xfrm>
          <a:prstGeom prst="rect">
            <a:avLst/>
          </a:prstGeom>
          <a:solidFill>
            <a:schemeClr val="accent1">
              <a:alpha val="6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71406" y="785794"/>
            <a:ext cx="8998542" cy="4803446"/>
          </a:xfrm>
          <a:prstGeom prst="rect">
            <a:avLst/>
          </a:prstGeom>
          <a:noFill/>
          <a:ln w="9525">
            <a:noFill/>
            <a:miter lim="800000"/>
            <a:headEnd/>
            <a:tailEnd/>
          </a:ln>
          <a:effectLst/>
        </p:spPr>
      </p:pic>
      <p:sp>
        <p:nvSpPr>
          <p:cNvPr id="5" name="Rectangle 4"/>
          <p:cNvSpPr/>
          <p:nvPr/>
        </p:nvSpPr>
        <p:spPr>
          <a:xfrm>
            <a:off x="971600" y="1556792"/>
            <a:ext cx="7929586" cy="2428892"/>
          </a:xfrm>
          <a:prstGeom prst="rect">
            <a:avLst/>
          </a:prstGeom>
          <a:solidFill>
            <a:schemeClr val="accent1">
              <a:alpha val="6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8BCD3BD6-BF73-4806-872A-B7182D02488A}" type="slidenum">
              <a:rPr lang="en-US"/>
              <a:pPr/>
              <a:t>18</a:t>
            </a:fld>
            <a:endParaRPr lang="en-US"/>
          </a:p>
        </p:txBody>
      </p:sp>
      <p:sp>
        <p:nvSpPr>
          <p:cNvPr id="156674" name="Rectangle 2"/>
          <p:cNvSpPr>
            <a:spLocks noGrp="1" noChangeArrowheads="1"/>
          </p:cNvSpPr>
          <p:nvPr>
            <p:ph type="title"/>
          </p:nvPr>
        </p:nvSpPr>
        <p:spPr>
          <a:xfrm>
            <a:off x="285720" y="142852"/>
            <a:ext cx="6786610" cy="857256"/>
          </a:xfrm>
          <a:noFill/>
          <a:ln/>
        </p:spPr>
        <p:txBody>
          <a:bodyPr/>
          <a:lstStyle/>
          <a:p>
            <a:r>
              <a:rPr lang="en-US" sz="5400" dirty="0" err="1">
                <a:solidFill>
                  <a:srgbClr val="C00000"/>
                </a:solidFill>
              </a:rPr>
              <a:t>Rethrowing</a:t>
            </a:r>
            <a:r>
              <a:rPr lang="en-US" sz="5400" dirty="0">
                <a:solidFill>
                  <a:srgbClr val="C00000"/>
                </a:solidFill>
              </a:rPr>
              <a:t> </a:t>
            </a:r>
            <a:r>
              <a:rPr lang="en-US" sz="5400" dirty="0"/>
              <a:t>Exceptions</a:t>
            </a:r>
            <a:endParaRPr lang="en-US" sz="5400" b="1" dirty="0"/>
          </a:p>
        </p:txBody>
      </p:sp>
      <p:sp>
        <p:nvSpPr>
          <p:cNvPr id="156675" name="Rectangle 3"/>
          <p:cNvSpPr>
            <a:spLocks noGrp="1" noChangeArrowheads="1"/>
          </p:cNvSpPr>
          <p:nvPr>
            <p:ph type="body" idx="1"/>
          </p:nvPr>
        </p:nvSpPr>
        <p:spPr>
          <a:xfrm>
            <a:off x="614394" y="1338274"/>
            <a:ext cx="7815258" cy="4591056"/>
          </a:xfrm>
          <a:solidFill>
            <a:schemeClr val="accent1">
              <a:lumMod val="20000"/>
              <a:lumOff val="80000"/>
            </a:schemeClr>
          </a:solidFill>
          <a:ln/>
        </p:spPr>
        <p:txBody>
          <a:bodyPr/>
          <a:lstStyle/>
          <a:p>
            <a:pPr>
              <a:buFont typeface="Monotype Sorts" pitchFamily="2" charset="2"/>
              <a:buNone/>
            </a:pPr>
            <a:r>
              <a:rPr lang="en-US" sz="4000" dirty="0"/>
              <a:t>try {  </a:t>
            </a:r>
          </a:p>
          <a:p>
            <a:pPr>
              <a:spcBef>
                <a:spcPct val="0"/>
              </a:spcBef>
              <a:buFont typeface="Monotype Sorts" pitchFamily="2" charset="2"/>
              <a:buNone/>
            </a:pPr>
            <a:r>
              <a:rPr lang="en-US" sz="4000" dirty="0"/>
              <a:t>  	   statements;</a:t>
            </a:r>
          </a:p>
          <a:p>
            <a:pPr>
              <a:spcBef>
                <a:spcPct val="0"/>
              </a:spcBef>
              <a:buFont typeface="Monotype Sorts" pitchFamily="2" charset="2"/>
              <a:buNone/>
            </a:pPr>
            <a:r>
              <a:rPr lang="en-US" sz="4000" dirty="0"/>
              <a:t>}</a:t>
            </a:r>
          </a:p>
          <a:p>
            <a:pPr>
              <a:spcBef>
                <a:spcPct val="0"/>
              </a:spcBef>
              <a:buFont typeface="Monotype Sorts" pitchFamily="2" charset="2"/>
              <a:buNone/>
            </a:pPr>
            <a:r>
              <a:rPr lang="en-US" sz="4000" dirty="0"/>
              <a:t>catch(</a:t>
            </a:r>
            <a:r>
              <a:rPr lang="en-US" sz="4000" dirty="0" err="1"/>
              <a:t>TheException</a:t>
            </a:r>
            <a:r>
              <a:rPr lang="en-US" sz="4000" dirty="0"/>
              <a:t> ex) { </a:t>
            </a:r>
          </a:p>
          <a:p>
            <a:pPr>
              <a:spcBef>
                <a:spcPct val="0"/>
              </a:spcBef>
              <a:buFont typeface="Monotype Sorts" pitchFamily="2" charset="2"/>
              <a:buNone/>
            </a:pPr>
            <a:r>
              <a:rPr lang="en-US" sz="4000" dirty="0"/>
              <a:t>  	   perform operations before exits;</a:t>
            </a:r>
          </a:p>
          <a:p>
            <a:pPr>
              <a:spcBef>
                <a:spcPct val="0"/>
              </a:spcBef>
              <a:buFont typeface="Monotype Sorts" pitchFamily="2" charset="2"/>
              <a:buNone/>
            </a:pPr>
            <a:r>
              <a:rPr lang="en-US" sz="4000" dirty="0"/>
              <a:t>  	   </a:t>
            </a:r>
            <a:r>
              <a:rPr lang="en-US" sz="4800" b="1" dirty="0">
                <a:solidFill>
                  <a:srgbClr val="C00000"/>
                </a:solidFill>
              </a:rPr>
              <a:t>throw ex;</a:t>
            </a:r>
            <a:endParaRPr lang="en-US" sz="4000" b="1" dirty="0">
              <a:solidFill>
                <a:srgbClr val="C00000"/>
              </a:solidFill>
            </a:endParaRPr>
          </a:p>
          <a:p>
            <a:pPr>
              <a:spcBef>
                <a:spcPct val="0"/>
              </a:spcBef>
              <a:buFont typeface="Monotype Sorts" pitchFamily="2" charset="2"/>
              <a:buNone/>
            </a:pPr>
            <a:r>
              <a:rPr lang="en-US" sz="4000" dirty="0"/>
              <a:t>}</a:t>
            </a:r>
          </a:p>
        </p:txBody>
      </p:sp>
      <p:pic>
        <p:nvPicPr>
          <p:cNvPr id="2" name="Picture 1"/>
          <p:cNvPicPr>
            <a:picLocks noChangeAspect="1"/>
          </p:cNvPicPr>
          <p:nvPr/>
        </p:nvPicPr>
        <p:blipFill>
          <a:blip r:embed="rId2"/>
          <a:stretch>
            <a:fillRect/>
          </a:stretch>
        </p:blipFill>
        <p:spPr>
          <a:xfrm>
            <a:off x="6553200" y="1962214"/>
            <a:ext cx="1584175" cy="1809147"/>
          </a:xfrm>
          <a:prstGeom prst="rect">
            <a:avLst/>
          </a:prstGeom>
        </p:spPr>
      </p:pic>
      <p:pic>
        <p:nvPicPr>
          <p:cNvPr id="3" name="Picture 2"/>
          <p:cNvPicPr>
            <a:picLocks noChangeAspect="1"/>
          </p:cNvPicPr>
          <p:nvPr/>
        </p:nvPicPr>
        <p:blipFill>
          <a:blip r:embed="rId3"/>
          <a:stretch>
            <a:fillRect/>
          </a:stretch>
        </p:blipFill>
        <p:spPr>
          <a:xfrm>
            <a:off x="6553200" y="4448553"/>
            <a:ext cx="1584175" cy="1987599"/>
          </a:xfrm>
          <a:prstGeom prst="rect">
            <a:avLst/>
          </a:prstGeom>
        </p:spPr>
      </p:pic>
      <p:cxnSp>
        <p:nvCxnSpPr>
          <p:cNvPr id="6" name="Straight Arrow Connector 5"/>
          <p:cNvCxnSpPr/>
          <p:nvPr/>
        </p:nvCxnSpPr>
        <p:spPr>
          <a:xfrm flipV="1">
            <a:off x="5868144" y="3284984"/>
            <a:ext cx="685056"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11960" y="4941168"/>
            <a:ext cx="2232248"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0B0EF3F7-C596-4AF7-9DB8-0A0F3D255515}" type="slidenum">
              <a:rPr lang="en-US"/>
              <a:pPr/>
              <a:t>19</a:t>
            </a:fld>
            <a:endParaRPr lang="en-US"/>
          </a:p>
        </p:txBody>
      </p:sp>
      <p:sp>
        <p:nvSpPr>
          <p:cNvPr id="157698" name="Rectangle 2"/>
          <p:cNvSpPr>
            <a:spLocks noGrp="1" noChangeArrowheads="1"/>
          </p:cNvSpPr>
          <p:nvPr>
            <p:ph type="title"/>
          </p:nvPr>
        </p:nvSpPr>
        <p:spPr>
          <a:xfrm>
            <a:off x="285720" y="142852"/>
            <a:ext cx="5643602" cy="785818"/>
          </a:xfrm>
          <a:noFill/>
          <a:ln/>
        </p:spPr>
        <p:txBody>
          <a:bodyPr/>
          <a:lstStyle/>
          <a:p>
            <a:r>
              <a:rPr lang="en-US" sz="5400" dirty="0"/>
              <a:t>The </a:t>
            </a:r>
            <a:r>
              <a:rPr lang="en-US" sz="5400" dirty="0">
                <a:solidFill>
                  <a:srgbClr val="C00000"/>
                </a:solidFill>
                <a:effectLst>
                  <a:outerShdw blurRad="38100" dist="38100" dir="2700000" algn="tl">
                    <a:srgbClr val="000000">
                      <a:alpha val="43137"/>
                    </a:srgbClr>
                  </a:outerShdw>
                </a:effectLst>
              </a:rPr>
              <a:t>finally</a:t>
            </a:r>
            <a:r>
              <a:rPr lang="en-US" sz="6000" dirty="0">
                <a:effectLst>
                  <a:outerShdw blurRad="38100" dist="38100" dir="2700000" algn="tl">
                    <a:srgbClr val="000000">
                      <a:alpha val="43137"/>
                    </a:srgbClr>
                  </a:outerShdw>
                </a:effectLst>
              </a:rPr>
              <a:t> </a:t>
            </a:r>
            <a:r>
              <a:rPr lang="en-US" sz="5400" dirty="0"/>
              <a:t>Clause</a:t>
            </a:r>
            <a:endParaRPr lang="en-US" sz="5400" b="1" dirty="0"/>
          </a:p>
        </p:txBody>
      </p:sp>
      <p:sp>
        <p:nvSpPr>
          <p:cNvPr id="157699" name="Rectangle 3"/>
          <p:cNvSpPr>
            <a:spLocks noGrp="1" noChangeArrowheads="1"/>
          </p:cNvSpPr>
          <p:nvPr>
            <p:ph type="body" idx="1"/>
          </p:nvPr>
        </p:nvSpPr>
        <p:spPr>
          <a:xfrm>
            <a:off x="1043608" y="1371600"/>
            <a:ext cx="5572164" cy="4577680"/>
          </a:xfrm>
          <a:solidFill>
            <a:schemeClr val="accent1">
              <a:lumMod val="20000"/>
              <a:lumOff val="80000"/>
            </a:schemeClr>
          </a:solidFill>
          <a:ln/>
        </p:spPr>
        <p:txBody>
          <a:bodyPr/>
          <a:lstStyle/>
          <a:p>
            <a:pPr algn="just">
              <a:lnSpc>
                <a:spcPct val="90000"/>
              </a:lnSpc>
              <a:buFont typeface="Monotype Sorts" pitchFamily="2" charset="2"/>
              <a:buNone/>
            </a:pPr>
            <a:r>
              <a:rPr lang="en-US" sz="3600" dirty="0"/>
              <a:t>try {  </a:t>
            </a:r>
          </a:p>
          <a:p>
            <a:pPr algn="just">
              <a:lnSpc>
                <a:spcPct val="90000"/>
              </a:lnSpc>
              <a:spcBef>
                <a:spcPct val="0"/>
              </a:spcBef>
              <a:buFont typeface="Monotype Sorts" pitchFamily="2" charset="2"/>
              <a:buNone/>
            </a:pPr>
            <a:r>
              <a:rPr lang="en-US" sz="3600" dirty="0"/>
              <a:t>  	  statements;</a:t>
            </a:r>
          </a:p>
          <a:p>
            <a:pPr algn="just">
              <a:lnSpc>
                <a:spcPct val="90000"/>
              </a:lnSpc>
              <a:spcBef>
                <a:spcPct val="0"/>
              </a:spcBef>
              <a:buFont typeface="Monotype Sorts" pitchFamily="2" charset="2"/>
              <a:buNone/>
            </a:pPr>
            <a:r>
              <a:rPr lang="en-US" sz="3600" dirty="0"/>
              <a:t>}</a:t>
            </a:r>
          </a:p>
          <a:p>
            <a:pPr algn="just">
              <a:lnSpc>
                <a:spcPct val="90000"/>
              </a:lnSpc>
              <a:spcBef>
                <a:spcPct val="0"/>
              </a:spcBef>
              <a:buFont typeface="Monotype Sorts" pitchFamily="2" charset="2"/>
              <a:buNone/>
            </a:pPr>
            <a:r>
              <a:rPr lang="en-US" sz="3600" dirty="0"/>
              <a:t>catch(</a:t>
            </a:r>
            <a:r>
              <a:rPr lang="en-US" sz="3600" dirty="0" err="1"/>
              <a:t>TheException</a:t>
            </a:r>
            <a:r>
              <a:rPr lang="en-US" sz="3600" dirty="0"/>
              <a:t> ex) { </a:t>
            </a:r>
          </a:p>
          <a:p>
            <a:pPr algn="just">
              <a:lnSpc>
                <a:spcPct val="90000"/>
              </a:lnSpc>
              <a:spcBef>
                <a:spcPct val="0"/>
              </a:spcBef>
              <a:buFont typeface="Monotype Sorts" pitchFamily="2" charset="2"/>
              <a:buNone/>
            </a:pPr>
            <a:r>
              <a:rPr lang="en-US" sz="3600" dirty="0"/>
              <a:t>  	  handling ex; </a:t>
            </a:r>
          </a:p>
          <a:p>
            <a:pPr algn="just">
              <a:lnSpc>
                <a:spcPct val="90000"/>
              </a:lnSpc>
              <a:spcBef>
                <a:spcPct val="0"/>
              </a:spcBef>
              <a:buFont typeface="Monotype Sorts" pitchFamily="2" charset="2"/>
              <a:buNone/>
            </a:pPr>
            <a:r>
              <a:rPr lang="en-US" sz="3600" dirty="0"/>
              <a:t>}</a:t>
            </a:r>
          </a:p>
          <a:p>
            <a:pPr algn="just">
              <a:lnSpc>
                <a:spcPct val="90000"/>
              </a:lnSpc>
              <a:spcBef>
                <a:spcPct val="0"/>
              </a:spcBef>
              <a:buFont typeface="Monotype Sorts" pitchFamily="2" charset="2"/>
              <a:buNone/>
            </a:pPr>
            <a:r>
              <a:rPr lang="en-US" sz="4000" b="1" dirty="0">
                <a:solidFill>
                  <a:srgbClr val="C00000"/>
                </a:solidFill>
              </a:rPr>
              <a:t>finally</a:t>
            </a:r>
            <a:r>
              <a:rPr lang="en-US" sz="4000" dirty="0"/>
              <a:t> </a:t>
            </a:r>
            <a:r>
              <a:rPr lang="en-US" sz="3600" dirty="0"/>
              <a:t>{ </a:t>
            </a:r>
          </a:p>
          <a:p>
            <a:pPr algn="just">
              <a:lnSpc>
                <a:spcPct val="90000"/>
              </a:lnSpc>
              <a:spcBef>
                <a:spcPct val="0"/>
              </a:spcBef>
              <a:buFont typeface="Monotype Sorts" pitchFamily="2" charset="2"/>
              <a:buNone/>
            </a:pPr>
            <a:r>
              <a:rPr lang="en-US" sz="3600" dirty="0"/>
              <a:t>  	  </a:t>
            </a:r>
            <a:r>
              <a:rPr lang="en-US" sz="3600" dirty="0" err="1"/>
              <a:t>finalStatements</a:t>
            </a:r>
            <a:r>
              <a:rPr lang="en-US" sz="3600" dirty="0"/>
              <a:t>; </a:t>
            </a:r>
          </a:p>
          <a:p>
            <a:pPr algn="just">
              <a:lnSpc>
                <a:spcPct val="90000"/>
              </a:lnSpc>
              <a:spcBef>
                <a:spcPct val="0"/>
              </a:spcBef>
              <a:buFont typeface="Monotype Sorts" pitchFamily="2" charset="2"/>
              <a:buNone/>
            </a:pPr>
            <a:r>
              <a:rPr lang="en-US" sz="3600" dirty="0"/>
              <a:t>}</a:t>
            </a:r>
          </a:p>
        </p:txBody>
      </p:sp>
      <p:pic>
        <p:nvPicPr>
          <p:cNvPr id="2" name="Picture 1"/>
          <p:cNvPicPr>
            <a:picLocks noChangeAspect="1"/>
          </p:cNvPicPr>
          <p:nvPr/>
        </p:nvPicPr>
        <p:blipFill>
          <a:blip r:embed="rId2"/>
          <a:stretch>
            <a:fillRect/>
          </a:stretch>
        </p:blipFill>
        <p:spPr>
          <a:xfrm>
            <a:off x="6667500" y="4149080"/>
            <a:ext cx="2476500" cy="1743075"/>
          </a:xfrm>
          <a:prstGeom prst="rect">
            <a:avLst/>
          </a:prstGeom>
        </p:spPr>
      </p:pic>
      <p:sp>
        <p:nvSpPr>
          <p:cNvPr id="8" name="Rectangle 7"/>
          <p:cNvSpPr/>
          <p:nvPr/>
        </p:nvSpPr>
        <p:spPr>
          <a:xfrm>
            <a:off x="1010803" y="6271672"/>
            <a:ext cx="6838528" cy="369332"/>
          </a:xfrm>
          <a:prstGeom prst="rect">
            <a:avLst/>
          </a:prstGeom>
        </p:spPr>
        <p:txBody>
          <a:bodyPr wrap="square">
            <a:spAutoFit/>
          </a:bodyPr>
          <a:lstStyle/>
          <a:p>
            <a:pPr algn="ctr">
              <a:spcBef>
                <a:spcPts val="0"/>
              </a:spcBef>
              <a:spcAft>
                <a:spcPts val="0"/>
              </a:spcAft>
            </a:pPr>
            <a:r>
              <a:rPr lang="en-US" dirty="0">
                <a:solidFill>
                  <a:srgbClr val="242021"/>
                </a:solidFill>
                <a:latin typeface="+mn-lt"/>
                <a:ea typeface="Times New Roman" panose="02020603050405020304" pitchFamily="18" charset="0"/>
                <a:cs typeface="Times New Roman" panose="02020603050405020304" pitchFamily="18" charset="0"/>
              </a:rPr>
              <a:t>Note: The </a:t>
            </a:r>
            <a:r>
              <a:rPr lang="en-US" dirty="0">
                <a:solidFill>
                  <a:srgbClr val="007B83"/>
                </a:solidFill>
                <a:latin typeface="+mn-lt"/>
                <a:ea typeface="Times New Roman" panose="02020603050405020304" pitchFamily="18" charset="0"/>
                <a:cs typeface="Times New Roman" panose="02020603050405020304" pitchFamily="18" charset="0"/>
              </a:rPr>
              <a:t>catch </a:t>
            </a:r>
            <a:r>
              <a:rPr lang="en-US" dirty="0">
                <a:solidFill>
                  <a:srgbClr val="242021"/>
                </a:solidFill>
                <a:latin typeface="+mn-lt"/>
                <a:ea typeface="Times New Roman" panose="02020603050405020304" pitchFamily="18" charset="0"/>
                <a:cs typeface="Times New Roman" panose="02020603050405020304" pitchFamily="18" charset="0"/>
              </a:rPr>
              <a:t>block may be omitted when the </a:t>
            </a:r>
            <a:r>
              <a:rPr lang="en-US" dirty="0">
                <a:solidFill>
                  <a:srgbClr val="007B83"/>
                </a:solidFill>
                <a:latin typeface="+mn-lt"/>
                <a:ea typeface="Times New Roman" panose="02020603050405020304" pitchFamily="18" charset="0"/>
                <a:cs typeface="Times New Roman" panose="02020603050405020304" pitchFamily="18" charset="0"/>
              </a:rPr>
              <a:t>finally </a:t>
            </a:r>
            <a:r>
              <a:rPr lang="en-US" dirty="0">
                <a:solidFill>
                  <a:srgbClr val="242021"/>
                </a:solidFill>
                <a:latin typeface="+mn-lt"/>
                <a:ea typeface="Times New Roman" panose="02020603050405020304" pitchFamily="18" charset="0"/>
                <a:cs typeface="Times New Roman" panose="02020603050405020304" pitchFamily="18" charset="0"/>
              </a:rPr>
              <a:t>clause is used</a:t>
            </a:r>
            <a:endParaRPr lang="en-US" dirty="0">
              <a:effectLst/>
              <a:latin typeface="+mn-lt"/>
              <a:ea typeface="Times New Roman" panose="02020603050405020304" pitchFamily="18" charset="0"/>
              <a:cs typeface="Simplified Arabic" panose="02020603050405020304" pitchFamily="18"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CE108A74-C05D-42EE-98A7-79D00C2B72CD}" type="slidenum">
              <a:rPr lang="en-US"/>
              <a:pPr/>
              <a:t>2</a:t>
            </a:fld>
            <a:endParaRPr lang="en-US"/>
          </a:p>
        </p:txBody>
      </p:sp>
      <p:sp>
        <p:nvSpPr>
          <p:cNvPr id="307202" name="Rectangle 2"/>
          <p:cNvSpPr>
            <a:spLocks noGrp="1" noChangeArrowheads="1"/>
          </p:cNvSpPr>
          <p:nvPr>
            <p:ph type="title"/>
          </p:nvPr>
        </p:nvSpPr>
        <p:spPr>
          <a:xfrm>
            <a:off x="304800" y="214290"/>
            <a:ext cx="6124588" cy="752476"/>
          </a:xfrm>
          <a:noFill/>
          <a:ln/>
        </p:spPr>
        <p:txBody>
          <a:bodyPr/>
          <a:lstStyle/>
          <a:p>
            <a:r>
              <a:rPr lang="en-US" sz="5400" dirty="0"/>
              <a:t>Exception Handling</a:t>
            </a:r>
          </a:p>
        </p:txBody>
      </p:sp>
      <p:sp>
        <p:nvSpPr>
          <p:cNvPr id="307209" name="Text Box 9"/>
          <p:cNvSpPr txBox="1">
            <a:spLocks noChangeArrowheads="1"/>
          </p:cNvSpPr>
          <p:nvPr/>
        </p:nvSpPr>
        <p:spPr bwMode="auto">
          <a:xfrm>
            <a:off x="285720" y="1268760"/>
            <a:ext cx="8534400" cy="3262432"/>
          </a:xfrm>
          <a:prstGeom prst="rect">
            <a:avLst/>
          </a:prstGeom>
          <a:noFill/>
          <a:ln w="12700">
            <a:noFill/>
            <a:miter lim="800000"/>
            <a:headEnd type="none" w="sm" len="sm"/>
            <a:tailEnd type="none" w="sm" len="sm"/>
          </a:ln>
          <a:effectLst/>
        </p:spPr>
        <p:txBody>
          <a:bodyPr>
            <a:spAutoFit/>
          </a:bodyPr>
          <a:lstStyle/>
          <a:p>
            <a:pPr>
              <a:spcBef>
                <a:spcPct val="50000"/>
              </a:spcBef>
              <a:buFont typeface="Wingdings" pitchFamily="2" charset="2"/>
              <a:buChar char="v"/>
            </a:pPr>
            <a:r>
              <a:rPr lang="en-US" sz="3600" dirty="0">
                <a:latin typeface="+mn-lt"/>
              </a:rPr>
              <a:t> Exception handling technique enables a method to </a:t>
            </a:r>
            <a:r>
              <a:rPr lang="en-US" sz="4400" b="1" dirty="0">
                <a:solidFill>
                  <a:srgbClr val="C00000"/>
                </a:solidFill>
                <a:latin typeface="+mn-lt"/>
              </a:rPr>
              <a:t>throw</a:t>
            </a:r>
            <a:r>
              <a:rPr lang="en-US" sz="4400" dirty="0">
                <a:solidFill>
                  <a:srgbClr val="C00000"/>
                </a:solidFill>
                <a:latin typeface="+mn-lt"/>
              </a:rPr>
              <a:t> </a:t>
            </a:r>
            <a:r>
              <a:rPr lang="en-US" sz="3600" dirty="0">
                <a:latin typeface="+mn-lt"/>
              </a:rPr>
              <a:t>an exception </a:t>
            </a:r>
            <a:r>
              <a:rPr lang="en-US" sz="3600" b="1" dirty="0">
                <a:effectLst>
                  <a:outerShdw blurRad="38100" dist="38100" dir="2700000" algn="tl">
                    <a:srgbClr val="000000">
                      <a:alpha val="43137"/>
                    </a:srgbClr>
                  </a:outerShdw>
                </a:effectLst>
                <a:latin typeface="+mn-lt"/>
              </a:rPr>
              <a:t>to its caller</a:t>
            </a:r>
            <a:r>
              <a:rPr lang="en-US" sz="3600" dirty="0">
                <a:latin typeface="+mn-lt"/>
              </a:rPr>
              <a:t>. </a:t>
            </a:r>
          </a:p>
          <a:p>
            <a:pPr>
              <a:spcBef>
                <a:spcPct val="50000"/>
              </a:spcBef>
              <a:buFont typeface="Wingdings" pitchFamily="2" charset="2"/>
              <a:buChar char="v"/>
            </a:pPr>
            <a:r>
              <a:rPr lang="en-US" sz="3600" dirty="0">
                <a:latin typeface="+mn-lt"/>
              </a:rPr>
              <a:t> Without this capability, a method must handle the exception or terminate the program.</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657" y="4797152"/>
            <a:ext cx="6964525" cy="185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0A780AAE-5EF1-4E82-AD28-5946808BDF11}" type="slidenum">
              <a:rPr lang="en-US"/>
              <a:pPr/>
              <a:t>20</a:t>
            </a:fld>
            <a:endParaRPr lang="en-US"/>
          </a:p>
        </p:txBody>
      </p:sp>
      <p:sp>
        <p:nvSpPr>
          <p:cNvPr id="291842" name="Rectangle 2"/>
          <p:cNvSpPr>
            <a:spLocks noGrp="1" noChangeArrowheads="1"/>
          </p:cNvSpPr>
          <p:nvPr>
            <p:ph type="title"/>
          </p:nvPr>
        </p:nvSpPr>
        <p:spPr>
          <a:xfrm>
            <a:off x="300062" y="304800"/>
            <a:ext cx="7772400" cy="533400"/>
          </a:xfrm>
          <a:noFill/>
          <a:ln/>
        </p:spPr>
        <p:txBody>
          <a:bodyPr/>
          <a:lstStyle/>
          <a:p>
            <a:r>
              <a:rPr lang="en-US" sz="5400" dirty="0"/>
              <a:t>Trace a Program Execution</a:t>
            </a:r>
          </a:p>
        </p:txBody>
      </p:sp>
      <p:sp>
        <p:nvSpPr>
          <p:cNvPr id="291850" name="Rectangle 10"/>
          <p:cNvSpPr>
            <a:spLocks noGrp="1" noChangeArrowheads="1"/>
          </p:cNvSpPr>
          <p:nvPr>
            <p:ph type="body" idx="1"/>
          </p:nvPr>
        </p:nvSpPr>
        <p:spPr>
          <a:xfrm>
            <a:off x="304800" y="1214422"/>
            <a:ext cx="4910142" cy="4729178"/>
          </a:xfrm>
          <a:solidFill>
            <a:schemeClr val="accent1">
              <a:lumMod val="20000"/>
              <a:lumOff val="80000"/>
            </a:schemeClr>
          </a:solidFill>
          <a:ln/>
        </p:spPr>
        <p:txBody>
          <a:bodyPr/>
          <a:lstStyle/>
          <a:p>
            <a:pPr>
              <a:lnSpc>
                <a:spcPct val="80000"/>
              </a:lnSpc>
              <a:buFont typeface="Monotype Sorts" pitchFamily="2" charset="2"/>
              <a:buNone/>
            </a:pPr>
            <a:r>
              <a:rPr lang="en-US" sz="2800" dirty="0"/>
              <a:t>try {  </a:t>
            </a:r>
            <a:endParaRPr lang="en-US" sz="2800" b="1" dirty="0">
              <a:solidFill>
                <a:srgbClr val="C00000"/>
              </a:solidFill>
            </a:endParaRPr>
          </a:p>
          <a:p>
            <a:pPr>
              <a:lnSpc>
                <a:spcPct val="80000"/>
              </a:lnSpc>
              <a:buFont typeface="Monotype Sorts" pitchFamily="2" charset="2"/>
              <a:buNone/>
            </a:pPr>
            <a:r>
              <a:rPr lang="en-US" sz="2800" b="1" dirty="0">
                <a:solidFill>
                  <a:srgbClr val="C00000"/>
                </a:solidFill>
              </a:rPr>
              <a:t>  statements;</a:t>
            </a:r>
          </a:p>
          <a:p>
            <a:pPr>
              <a:lnSpc>
                <a:spcPct val="80000"/>
              </a:lnSpc>
              <a:buFont typeface="Monotype Sorts" pitchFamily="2" charset="2"/>
              <a:buNone/>
            </a:pPr>
            <a:r>
              <a:rPr lang="en-US" sz="2800" dirty="0"/>
              <a:t>}</a:t>
            </a:r>
          </a:p>
          <a:p>
            <a:pPr>
              <a:lnSpc>
                <a:spcPct val="80000"/>
              </a:lnSpc>
              <a:buFont typeface="Monotype Sorts" pitchFamily="2" charset="2"/>
              <a:buNone/>
            </a:pPr>
            <a:r>
              <a:rPr lang="en-US" sz="2800" dirty="0"/>
              <a:t>catch(</a:t>
            </a:r>
            <a:r>
              <a:rPr lang="en-US" sz="2800" dirty="0" err="1"/>
              <a:t>TheException</a:t>
            </a:r>
            <a:r>
              <a:rPr lang="en-US" sz="2800" dirty="0"/>
              <a:t> ex) { </a:t>
            </a:r>
          </a:p>
          <a:p>
            <a:pPr>
              <a:lnSpc>
                <a:spcPct val="80000"/>
              </a:lnSpc>
              <a:buFont typeface="Monotype Sorts" pitchFamily="2" charset="2"/>
              <a:buNone/>
            </a:pPr>
            <a:r>
              <a:rPr lang="en-US" sz="2800" dirty="0"/>
              <a:t>  handling ex; </a:t>
            </a:r>
          </a:p>
          <a:p>
            <a:pPr>
              <a:lnSpc>
                <a:spcPct val="80000"/>
              </a:lnSpc>
              <a:buFont typeface="Monotype Sorts" pitchFamily="2" charset="2"/>
              <a:buNone/>
            </a:pPr>
            <a:r>
              <a:rPr lang="en-US" sz="2800" dirty="0"/>
              <a:t>}</a:t>
            </a:r>
          </a:p>
          <a:p>
            <a:pPr>
              <a:lnSpc>
                <a:spcPct val="80000"/>
              </a:lnSpc>
              <a:buFont typeface="Monotype Sorts" pitchFamily="2" charset="2"/>
              <a:buNone/>
            </a:pPr>
            <a:r>
              <a:rPr lang="en-US" sz="2800" dirty="0"/>
              <a:t>finally { </a:t>
            </a:r>
          </a:p>
          <a:p>
            <a:pPr>
              <a:lnSpc>
                <a:spcPct val="80000"/>
              </a:lnSpc>
              <a:buFont typeface="Monotype Sorts" pitchFamily="2" charset="2"/>
              <a:buNone/>
            </a:pPr>
            <a:r>
              <a:rPr lang="en-US" sz="2800" dirty="0"/>
              <a:t>  </a:t>
            </a:r>
            <a:r>
              <a:rPr lang="en-US" sz="2800" dirty="0" err="1"/>
              <a:t>finalStatements</a:t>
            </a:r>
            <a:r>
              <a:rPr lang="en-US" sz="2800" dirty="0"/>
              <a:t>; </a:t>
            </a:r>
          </a:p>
          <a:p>
            <a:pPr>
              <a:lnSpc>
                <a:spcPct val="80000"/>
              </a:lnSpc>
              <a:buFont typeface="Monotype Sorts" pitchFamily="2" charset="2"/>
              <a:buNone/>
            </a:pPr>
            <a:r>
              <a:rPr lang="en-US" sz="2800" dirty="0"/>
              <a:t>}</a:t>
            </a:r>
          </a:p>
          <a:p>
            <a:pPr>
              <a:lnSpc>
                <a:spcPct val="80000"/>
              </a:lnSpc>
              <a:buFont typeface="Monotype Sorts" pitchFamily="2" charset="2"/>
              <a:buNone/>
            </a:pPr>
            <a:endParaRPr lang="en-US" sz="2800" dirty="0"/>
          </a:p>
          <a:p>
            <a:pPr>
              <a:lnSpc>
                <a:spcPct val="80000"/>
              </a:lnSpc>
              <a:buFont typeface="Monotype Sorts" pitchFamily="2" charset="2"/>
              <a:buNone/>
            </a:pPr>
            <a:r>
              <a:rPr lang="en-US" sz="2800" dirty="0"/>
              <a:t>Next statement;</a:t>
            </a:r>
          </a:p>
        </p:txBody>
      </p:sp>
      <p:sp>
        <p:nvSpPr>
          <p:cNvPr id="291846" name="Rectangle 6"/>
          <p:cNvSpPr>
            <a:spLocks noChangeArrowheads="1"/>
          </p:cNvSpPr>
          <p:nvPr/>
        </p:nvSpPr>
        <p:spPr bwMode="auto">
          <a:xfrm>
            <a:off x="428596" y="1643050"/>
            <a:ext cx="2571768" cy="357190"/>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
        <p:nvSpPr>
          <p:cNvPr id="291847" name="AutoShape 7"/>
          <p:cNvSpPr>
            <a:spLocks noChangeArrowheads="1"/>
          </p:cNvSpPr>
          <p:nvPr/>
        </p:nvSpPr>
        <p:spPr bwMode="auto">
          <a:xfrm>
            <a:off x="5786446" y="2000240"/>
            <a:ext cx="2927350" cy="1301751"/>
          </a:xfrm>
          <a:prstGeom prst="wedgeRoundRectCallout">
            <a:avLst>
              <a:gd name="adj1" fmla="val -148850"/>
              <a:gd name="adj2" fmla="val -66876"/>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200" dirty="0">
                <a:solidFill>
                  <a:schemeClr val="bg1"/>
                </a:solidFill>
                <a:latin typeface="+mn-lt"/>
              </a:rPr>
              <a:t>Suppose no exceptions in the statements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1847"/>
                                        </p:tgtEl>
                                        <p:attrNameLst>
                                          <p:attrName>style.visibility</p:attrName>
                                        </p:attrNameLst>
                                      </p:cBhvr>
                                      <p:to>
                                        <p:strVal val="visible"/>
                                      </p:to>
                                    </p:set>
                                    <p:anim calcmode="lin" valueType="num">
                                      <p:cBhvr additive="base">
                                        <p:cTn id="7" dur="500" fill="hold"/>
                                        <p:tgtEl>
                                          <p:spTgt spid="291847"/>
                                        </p:tgtEl>
                                        <p:attrNameLst>
                                          <p:attrName>ppt_x</p:attrName>
                                        </p:attrNameLst>
                                      </p:cBhvr>
                                      <p:tavLst>
                                        <p:tav tm="0">
                                          <p:val>
                                            <p:strVal val="0-#ppt_w/2"/>
                                          </p:val>
                                        </p:tav>
                                        <p:tav tm="100000">
                                          <p:val>
                                            <p:strVal val="#ppt_x"/>
                                          </p:val>
                                        </p:tav>
                                      </p:tavLst>
                                    </p:anim>
                                    <p:anim calcmode="lin" valueType="num">
                                      <p:cBhvr additive="base">
                                        <p:cTn id="8" dur="500" fill="hold"/>
                                        <p:tgtEl>
                                          <p:spTgt spid="291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bwMode="auto">
          <a:xfrm>
            <a:off x="304800" y="1214422"/>
            <a:ext cx="4910142" cy="472917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try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statements;</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catch(</a:t>
            </a:r>
            <a:r>
              <a:rPr kumimoji="0" lang="en-US" sz="2800" b="0" i="0" u="none" strike="noStrike" kern="1200" cap="none" spc="0" normalizeH="0" baseline="0" noProof="0" dirty="0" err="1">
                <a:ln>
                  <a:noFill/>
                </a:ln>
                <a:solidFill>
                  <a:schemeClr val="tx1"/>
                </a:solidFill>
                <a:effectLst/>
                <a:uLnTx/>
                <a:uFillTx/>
                <a:latin typeface="+mn-lt"/>
                <a:ea typeface="+mn-ea"/>
                <a:cs typeface="+mn-cs"/>
              </a:rPr>
              <a:t>TheException</a:t>
            </a:r>
            <a:r>
              <a:rPr kumimoji="0" lang="en-US" sz="2800" b="0" i="0" u="none" strike="noStrike" kern="1200" cap="none" spc="0" normalizeH="0" baseline="0" noProof="0" dirty="0">
                <a:ln>
                  <a:noFill/>
                </a:ln>
                <a:solidFill>
                  <a:schemeClr val="tx1"/>
                </a:solidFill>
                <a:effectLst/>
                <a:uLnTx/>
                <a:uFillTx/>
                <a:latin typeface="+mn-lt"/>
                <a:ea typeface="+mn-ea"/>
                <a:cs typeface="+mn-cs"/>
              </a:rPr>
              <a:t> ex)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handling ex;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finally { </a:t>
            </a:r>
            <a:endParaRPr kumimoji="0" lang="en-US" sz="28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1" i="0" u="none" strike="noStrike" kern="1200" cap="none" spc="0" normalizeH="0" baseline="0" noProof="0" dirty="0">
                <a:ln>
                  <a:noFill/>
                </a:ln>
                <a:solidFill>
                  <a:srgbClr val="C00000"/>
                </a:solidFill>
                <a:effectLst/>
                <a:uLnTx/>
                <a:uFillTx/>
                <a:latin typeface="+mn-lt"/>
                <a:ea typeface="+mn-ea"/>
                <a:cs typeface="+mn-cs"/>
              </a:rPr>
              <a:t>  </a:t>
            </a:r>
            <a:r>
              <a:rPr kumimoji="0" lang="en-US" sz="2800" b="1" i="0" u="none" strike="noStrike" kern="1200" cap="none" spc="0" normalizeH="0" baseline="0" noProof="0" dirty="0" err="1">
                <a:ln>
                  <a:noFill/>
                </a:ln>
                <a:solidFill>
                  <a:srgbClr val="C00000"/>
                </a:solidFill>
                <a:effectLst/>
                <a:uLnTx/>
                <a:uFillTx/>
                <a:latin typeface="+mn-lt"/>
                <a:ea typeface="+mn-ea"/>
                <a:cs typeface="+mn-cs"/>
              </a:rPr>
              <a:t>finalStatements</a:t>
            </a:r>
            <a:r>
              <a:rPr kumimoji="0" lang="en-US" sz="2800" b="1" i="0" u="none" strike="noStrike" kern="1200" cap="none" spc="0" normalizeH="0" baseline="0" noProof="0" dirty="0">
                <a:ln>
                  <a:noFill/>
                </a:ln>
                <a:solidFill>
                  <a:srgbClr val="C00000"/>
                </a:solidFill>
                <a:effectLst/>
                <a:uLnTx/>
                <a:uFillTx/>
                <a:latin typeface="+mn-lt"/>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Next statement;</a:t>
            </a:r>
          </a:p>
        </p:txBody>
      </p:sp>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DCF0B22D-44DC-4D2D-8EE9-26C88D8B2811}" type="slidenum">
              <a:rPr lang="en-US"/>
              <a:pPr/>
              <a:t>21</a:t>
            </a:fld>
            <a:endParaRPr lang="en-US"/>
          </a:p>
        </p:txBody>
      </p:sp>
      <p:sp>
        <p:nvSpPr>
          <p:cNvPr id="292866" name="Rectangle 2"/>
          <p:cNvSpPr>
            <a:spLocks noGrp="1" noChangeArrowheads="1"/>
          </p:cNvSpPr>
          <p:nvPr>
            <p:ph type="title"/>
          </p:nvPr>
        </p:nvSpPr>
        <p:spPr>
          <a:xfrm>
            <a:off x="285720" y="304800"/>
            <a:ext cx="7772400" cy="533400"/>
          </a:xfrm>
          <a:noFill/>
          <a:ln/>
        </p:spPr>
        <p:txBody>
          <a:bodyPr/>
          <a:lstStyle/>
          <a:p>
            <a:r>
              <a:rPr lang="en-US" sz="5400" dirty="0"/>
              <a:t>Trace a Program Execution</a:t>
            </a:r>
          </a:p>
        </p:txBody>
      </p:sp>
      <p:sp>
        <p:nvSpPr>
          <p:cNvPr id="292870" name="AutoShape 6"/>
          <p:cNvSpPr>
            <a:spLocks noChangeArrowheads="1"/>
          </p:cNvSpPr>
          <p:nvPr/>
        </p:nvSpPr>
        <p:spPr bwMode="auto">
          <a:xfrm>
            <a:off x="5572132" y="2786058"/>
            <a:ext cx="2857528" cy="1338258"/>
          </a:xfrm>
          <a:prstGeom prst="wedgeRoundRectCallout">
            <a:avLst>
              <a:gd name="adj1" fmla="val -127529"/>
              <a:gd name="adj2" fmla="val 68442"/>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200" dirty="0">
                <a:solidFill>
                  <a:schemeClr val="bg1"/>
                </a:solidFill>
                <a:latin typeface="+mn-lt"/>
              </a:rPr>
              <a:t>The final block is always executed</a:t>
            </a:r>
          </a:p>
        </p:txBody>
      </p:sp>
      <p:sp>
        <p:nvSpPr>
          <p:cNvPr id="292871" name="Rectangle 7"/>
          <p:cNvSpPr>
            <a:spLocks noChangeArrowheads="1"/>
          </p:cNvSpPr>
          <p:nvPr/>
        </p:nvSpPr>
        <p:spPr bwMode="auto">
          <a:xfrm>
            <a:off x="500034" y="4143380"/>
            <a:ext cx="3000396" cy="428628"/>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2870"/>
                                        </p:tgtEl>
                                        <p:attrNameLst>
                                          <p:attrName>style.visibility</p:attrName>
                                        </p:attrNameLst>
                                      </p:cBhvr>
                                      <p:to>
                                        <p:strVal val="visible"/>
                                      </p:to>
                                    </p:set>
                                    <p:anim calcmode="lin" valueType="num">
                                      <p:cBhvr additive="base">
                                        <p:cTn id="7" dur="500" fill="hold"/>
                                        <p:tgtEl>
                                          <p:spTgt spid="292870"/>
                                        </p:tgtEl>
                                        <p:attrNameLst>
                                          <p:attrName>ppt_x</p:attrName>
                                        </p:attrNameLst>
                                      </p:cBhvr>
                                      <p:tavLst>
                                        <p:tav tm="0">
                                          <p:val>
                                            <p:strVal val="0-#ppt_w/2"/>
                                          </p:val>
                                        </p:tav>
                                        <p:tav tm="100000">
                                          <p:val>
                                            <p:strVal val="#ppt_x"/>
                                          </p:val>
                                        </p:tav>
                                      </p:tavLst>
                                    </p:anim>
                                    <p:anim calcmode="lin" valueType="num">
                                      <p:cBhvr additive="base">
                                        <p:cTn id="8" dur="500" fill="hold"/>
                                        <p:tgtEl>
                                          <p:spTgt spid="292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bwMode="auto">
          <a:xfrm>
            <a:off x="304800" y="1214422"/>
            <a:ext cx="4910142" cy="472917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try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statements;</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catch(</a:t>
            </a:r>
            <a:r>
              <a:rPr kumimoji="0" lang="en-US" sz="2800" b="0" i="0" u="none" strike="noStrike" kern="1200" cap="none" spc="0" normalizeH="0" baseline="0" noProof="0" dirty="0" err="1">
                <a:ln>
                  <a:noFill/>
                </a:ln>
                <a:solidFill>
                  <a:schemeClr val="tx1"/>
                </a:solidFill>
                <a:effectLst/>
                <a:uLnTx/>
                <a:uFillTx/>
                <a:latin typeface="+mn-lt"/>
                <a:ea typeface="+mn-ea"/>
                <a:cs typeface="+mn-cs"/>
              </a:rPr>
              <a:t>TheException</a:t>
            </a:r>
            <a:r>
              <a:rPr kumimoji="0" lang="en-US" sz="2800" b="0" i="0" u="none" strike="noStrike" kern="1200" cap="none" spc="0" normalizeH="0" baseline="0" noProof="0" dirty="0">
                <a:ln>
                  <a:noFill/>
                </a:ln>
                <a:solidFill>
                  <a:schemeClr val="tx1"/>
                </a:solidFill>
                <a:effectLst/>
                <a:uLnTx/>
                <a:uFillTx/>
                <a:latin typeface="+mn-lt"/>
                <a:ea typeface="+mn-ea"/>
                <a:cs typeface="+mn-cs"/>
              </a:rPr>
              <a:t> ex)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handling ex;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finally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err="1">
                <a:ln>
                  <a:noFill/>
                </a:ln>
                <a:solidFill>
                  <a:schemeClr val="tx1"/>
                </a:solidFill>
                <a:effectLst/>
                <a:uLnTx/>
                <a:uFillTx/>
                <a:latin typeface="+mn-lt"/>
                <a:ea typeface="+mn-ea"/>
                <a:cs typeface="+mn-cs"/>
              </a:rPr>
              <a:t>finalStatements</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endParaRPr kumimoji="0" lang="en-US" sz="28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800" b="1" i="0" u="none" strike="noStrike" kern="1200" cap="none" spc="0" normalizeH="0" baseline="0" noProof="0" dirty="0">
                <a:ln>
                  <a:noFill/>
                </a:ln>
                <a:solidFill>
                  <a:srgbClr val="C00000"/>
                </a:solidFill>
                <a:effectLst/>
                <a:uLnTx/>
                <a:uFillTx/>
                <a:latin typeface="+mn-lt"/>
                <a:ea typeface="+mn-ea"/>
                <a:cs typeface="+mn-cs"/>
              </a:rPr>
              <a:t>Next statement;</a:t>
            </a:r>
          </a:p>
        </p:txBody>
      </p:sp>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F0A96F61-6EA3-41F1-9EBE-748BDF19AB92}" type="slidenum">
              <a:rPr lang="en-US"/>
              <a:pPr/>
              <a:t>22</a:t>
            </a:fld>
            <a:endParaRPr lang="en-US"/>
          </a:p>
        </p:txBody>
      </p:sp>
      <p:sp>
        <p:nvSpPr>
          <p:cNvPr id="293890" name="Rectangle 2"/>
          <p:cNvSpPr>
            <a:spLocks noGrp="1" noChangeArrowheads="1"/>
          </p:cNvSpPr>
          <p:nvPr>
            <p:ph type="title"/>
          </p:nvPr>
        </p:nvSpPr>
        <p:spPr>
          <a:xfrm>
            <a:off x="300062" y="304800"/>
            <a:ext cx="7772400" cy="533400"/>
          </a:xfrm>
          <a:noFill/>
          <a:ln/>
        </p:spPr>
        <p:txBody>
          <a:bodyPr/>
          <a:lstStyle/>
          <a:p>
            <a:r>
              <a:rPr lang="en-US" sz="5400" dirty="0"/>
              <a:t>Trace a Program Execution</a:t>
            </a:r>
          </a:p>
        </p:txBody>
      </p:sp>
      <p:sp>
        <p:nvSpPr>
          <p:cNvPr id="293893" name="AutoShape 5"/>
          <p:cNvSpPr>
            <a:spLocks noChangeArrowheads="1"/>
          </p:cNvSpPr>
          <p:nvPr/>
        </p:nvSpPr>
        <p:spPr bwMode="auto">
          <a:xfrm>
            <a:off x="5857884" y="4500570"/>
            <a:ext cx="2927350" cy="1266820"/>
          </a:xfrm>
          <a:prstGeom prst="wedgeRoundRectCallout">
            <a:avLst>
              <a:gd name="adj1" fmla="val -133698"/>
              <a:gd name="adj2" fmla="val 38266"/>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200" dirty="0">
                <a:solidFill>
                  <a:schemeClr val="bg1"/>
                </a:solidFill>
                <a:latin typeface="+mn-lt"/>
              </a:rPr>
              <a:t>Next statement in the method is executed</a:t>
            </a:r>
          </a:p>
        </p:txBody>
      </p:sp>
      <p:sp>
        <p:nvSpPr>
          <p:cNvPr id="293894" name="Rectangle 6"/>
          <p:cNvSpPr>
            <a:spLocks noChangeArrowheads="1"/>
          </p:cNvSpPr>
          <p:nvPr/>
        </p:nvSpPr>
        <p:spPr bwMode="auto">
          <a:xfrm>
            <a:off x="357158" y="5429264"/>
            <a:ext cx="3148042" cy="438136"/>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3893"/>
                                        </p:tgtEl>
                                        <p:attrNameLst>
                                          <p:attrName>style.visibility</p:attrName>
                                        </p:attrNameLst>
                                      </p:cBhvr>
                                      <p:to>
                                        <p:strVal val="visible"/>
                                      </p:to>
                                    </p:set>
                                    <p:anim calcmode="lin" valueType="num">
                                      <p:cBhvr additive="base">
                                        <p:cTn id="7" dur="500" fill="hold"/>
                                        <p:tgtEl>
                                          <p:spTgt spid="293893"/>
                                        </p:tgtEl>
                                        <p:attrNameLst>
                                          <p:attrName>ppt_x</p:attrName>
                                        </p:attrNameLst>
                                      </p:cBhvr>
                                      <p:tavLst>
                                        <p:tav tm="0">
                                          <p:val>
                                            <p:strVal val="0-#ppt_w/2"/>
                                          </p:val>
                                        </p:tav>
                                        <p:tav tm="100000">
                                          <p:val>
                                            <p:strVal val="#ppt_x"/>
                                          </p:val>
                                        </p:tav>
                                      </p:tavLst>
                                    </p:anim>
                                    <p:anim calcmode="lin" valueType="num">
                                      <p:cBhvr additive="base">
                                        <p:cTn id="8" dur="500" fill="hold"/>
                                        <p:tgtEl>
                                          <p:spTgt spid="293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B22DA794-F8BA-4F42-ACE4-39B6B7012B9C}" type="slidenum">
              <a:rPr lang="en-US"/>
              <a:pPr/>
              <a:t>23</a:t>
            </a:fld>
            <a:endParaRPr lang="en-US"/>
          </a:p>
        </p:txBody>
      </p:sp>
      <p:sp>
        <p:nvSpPr>
          <p:cNvPr id="294914" name="Rectangle 2"/>
          <p:cNvSpPr>
            <a:spLocks noGrp="1" noChangeArrowheads="1"/>
          </p:cNvSpPr>
          <p:nvPr>
            <p:ph type="title"/>
          </p:nvPr>
        </p:nvSpPr>
        <p:spPr>
          <a:xfrm>
            <a:off x="285720" y="304800"/>
            <a:ext cx="7772400" cy="533400"/>
          </a:xfrm>
          <a:noFill/>
          <a:ln/>
        </p:spPr>
        <p:txBody>
          <a:bodyPr/>
          <a:lstStyle/>
          <a:p>
            <a:r>
              <a:rPr lang="en-US" sz="5400" dirty="0"/>
              <a:t>Trace a Program Execution</a:t>
            </a:r>
          </a:p>
        </p:txBody>
      </p:sp>
      <p:sp>
        <p:nvSpPr>
          <p:cNvPr id="294916" name="Rectangle 4"/>
          <p:cNvSpPr>
            <a:spLocks noGrp="1" noChangeArrowheads="1"/>
          </p:cNvSpPr>
          <p:nvPr>
            <p:ph type="body" idx="1"/>
          </p:nvPr>
        </p:nvSpPr>
        <p:spPr>
          <a:xfrm>
            <a:off x="304800" y="1162048"/>
            <a:ext cx="4648200" cy="4910158"/>
          </a:xfrm>
          <a:solidFill>
            <a:schemeClr val="accent1">
              <a:lumMod val="20000"/>
              <a:lumOff val="80000"/>
            </a:schemeClr>
          </a:solidFill>
          <a:ln/>
        </p:spPr>
        <p:txBody>
          <a:bodyPr/>
          <a:lstStyle/>
          <a:p>
            <a:pPr>
              <a:lnSpc>
                <a:spcPct val="80000"/>
              </a:lnSpc>
              <a:buFont typeface="Monotype Sorts" pitchFamily="2" charset="2"/>
              <a:buNone/>
            </a:pPr>
            <a:r>
              <a:rPr lang="en-US" sz="2400" dirty="0"/>
              <a:t>try {  </a:t>
            </a:r>
          </a:p>
          <a:p>
            <a:pPr>
              <a:lnSpc>
                <a:spcPct val="80000"/>
              </a:lnSpc>
              <a:buFont typeface="Monotype Sorts" pitchFamily="2" charset="2"/>
              <a:buNone/>
            </a:pPr>
            <a:r>
              <a:rPr lang="en-US" sz="2400" dirty="0"/>
              <a:t>  statement1;</a:t>
            </a:r>
            <a:endParaRPr lang="en-US" sz="2400" b="1" dirty="0">
              <a:solidFill>
                <a:srgbClr val="C00000"/>
              </a:solidFill>
            </a:endParaRPr>
          </a:p>
          <a:p>
            <a:pPr>
              <a:lnSpc>
                <a:spcPct val="80000"/>
              </a:lnSpc>
              <a:buFont typeface="Monotype Sorts" pitchFamily="2" charset="2"/>
              <a:buNone/>
            </a:pPr>
            <a:r>
              <a:rPr lang="en-US" sz="2400" b="1" dirty="0">
                <a:solidFill>
                  <a:srgbClr val="C00000"/>
                </a:solidFill>
              </a:rPr>
              <a:t>  statement2;</a:t>
            </a:r>
          </a:p>
          <a:p>
            <a:pPr>
              <a:lnSpc>
                <a:spcPct val="80000"/>
              </a:lnSpc>
              <a:buFont typeface="Monotype Sorts" pitchFamily="2" charset="2"/>
              <a:buNone/>
            </a:pPr>
            <a:r>
              <a:rPr lang="en-US" sz="2400" dirty="0"/>
              <a:t>  statement3;</a:t>
            </a:r>
          </a:p>
          <a:p>
            <a:pPr>
              <a:lnSpc>
                <a:spcPct val="80000"/>
              </a:lnSpc>
              <a:buFont typeface="Monotype Sorts" pitchFamily="2" charset="2"/>
              <a:buNone/>
            </a:pPr>
            <a:r>
              <a:rPr lang="en-US" sz="2400" dirty="0"/>
              <a:t>}</a:t>
            </a:r>
          </a:p>
          <a:p>
            <a:pPr>
              <a:lnSpc>
                <a:spcPct val="80000"/>
              </a:lnSpc>
              <a:buFont typeface="Monotype Sorts" pitchFamily="2" charset="2"/>
              <a:buNone/>
            </a:pPr>
            <a:r>
              <a:rPr lang="en-US" sz="2400" dirty="0"/>
              <a:t>catch(Exception1 ex) { </a:t>
            </a:r>
          </a:p>
          <a:p>
            <a:pPr>
              <a:lnSpc>
                <a:spcPct val="80000"/>
              </a:lnSpc>
              <a:buFont typeface="Monotype Sorts" pitchFamily="2" charset="2"/>
              <a:buNone/>
            </a:pPr>
            <a:r>
              <a:rPr lang="en-US" sz="2400" dirty="0"/>
              <a:t>  handling ex; </a:t>
            </a:r>
          </a:p>
          <a:p>
            <a:pPr>
              <a:lnSpc>
                <a:spcPct val="80000"/>
              </a:lnSpc>
              <a:buFont typeface="Monotype Sorts" pitchFamily="2" charset="2"/>
              <a:buNone/>
            </a:pPr>
            <a:r>
              <a:rPr lang="en-US" sz="2400" dirty="0"/>
              <a:t>}</a:t>
            </a:r>
          </a:p>
          <a:p>
            <a:pPr>
              <a:lnSpc>
                <a:spcPct val="80000"/>
              </a:lnSpc>
              <a:buFont typeface="Monotype Sorts" pitchFamily="2" charset="2"/>
              <a:buNone/>
            </a:pPr>
            <a:r>
              <a:rPr lang="en-US" sz="2400" dirty="0"/>
              <a:t>finally { </a:t>
            </a:r>
          </a:p>
          <a:p>
            <a:pPr>
              <a:lnSpc>
                <a:spcPct val="80000"/>
              </a:lnSpc>
              <a:buFont typeface="Monotype Sorts" pitchFamily="2" charset="2"/>
              <a:buNone/>
            </a:pPr>
            <a:r>
              <a:rPr lang="en-US" sz="2400" dirty="0"/>
              <a:t>  </a:t>
            </a:r>
            <a:r>
              <a:rPr lang="en-US" sz="2400" dirty="0" err="1"/>
              <a:t>finalStatements</a:t>
            </a:r>
            <a:r>
              <a:rPr lang="en-US" sz="2400" dirty="0"/>
              <a:t>; </a:t>
            </a:r>
          </a:p>
          <a:p>
            <a:pPr>
              <a:lnSpc>
                <a:spcPct val="80000"/>
              </a:lnSpc>
              <a:buFont typeface="Monotype Sorts" pitchFamily="2" charset="2"/>
              <a:buNone/>
            </a:pPr>
            <a:r>
              <a:rPr lang="en-US" sz="2400" dirty="0"/>
              <a:t>}</a:t>
            </a:r>
          </a:p>
          <a:p>
            <a:pPr>
              <a:lnSpc>
                <a:spcPct val="80000"/>
              </a:lnSpc>
              <a:buFont typeface="Monotype Sorts" pitchFamily="2" charset="2"/>
              <a:buNone/>
            </a:pPr>
            <a:endParaRPr lang="en-US" sz="2400" dirty="0"/>
          </a:p>
          <a:p>
            <a:pPr>
              <a:lnSpc>
                <a:spcPct val="80000"/>
              </a:lnSpc>
              <a:buFont typeface="Monotype Sorts" pitchFamily="2" charset="2"/>
              <a:buNone/>
            </a:pPr>
            <a:r>
              <a:rPr lang="en-US" sz="2400" dirty="0"/>
              <a:t>Next statement;</a:t>
            </a:r>
          </a:p>
        </p:txBody>
      </p:sp>
      <p:sp>
        <p:nvSpPr>
          <p:cNvPr id="294917" name="Rectangle 5"/>
          <p:cNvSpPr>
            <a:spLocks noChangeArrowheads="1"/>
          </p:cNvSpPr>
          <p:nvPr/>
        </p:nvSpPr>
        <p:spPr bwMode="auto">
          <a:xfrm>
            <a:off x="428596" y="1909754"/>
            <a:ext cx="2819400" cy="304800"/>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
        <p:nvSpPr>
          <p:cNvPr id="294918" name="AutoShape 6"/>
          <p:cNvSpPr>
            <a:spLocks noChangeArrowheads="1"/>
          </p:cNvSpPr>
          <p:nvPr/>
        </p:nvSpPr>
        <p:spPr bwMode="auto">
          <a:xfrm>
            <a:off x="5715000" y="1371600"/>
            <a:ext cx="3200400" cy="2200276"/>
          </a:xfrm>
          <a:prstGeom prst="wedgeRoundRectCallout">
            <a:avLst>
              <a:gd name="adj1" fmla="val -132701"/>
              <a:gd name="adj2" fmla="val -17125"/>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200" dirty="0">
                <a:solidFill>
                  <a:schemeClr val="bg1"/>
                </a:solidFill>
                <a:latin typeface="+mn-lt"/>
              </a:rPr>
              <a:t>Suppose an exception of type Exception1 is thrown in statement2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4918"/>
                                        </p:tgtEl>
                                        <p:attrNameLst>
                                          <p:attrName>style.visibility</p:attrName>
                                        </p:attrNameLst>
                                      </p:cBhvr>
                                      <p:to>
                                        <p:strVal val="visible"/>
                                      </p:to>
                                    </p:set>
                                    <p:anim calcmode="lin" valueType="num">
                                      <p:cBhvr additive="base">
                                        <p:cTn id="7" dur="500" fill="hold"/>
                                        <p:tgtEl>
                                          <p:spTgt spid="294918"/>
                                        </p:tgtEl>
                                        <p:attrNameLst>
                                          <p:attrName>ppt_x</p:attrName>
                                        </p:attrNameLst>
                                      </p:cBhvr>
                                      <p:tavLst>
                                        <p:tav tm="0">
                                          <p:val>
                                            <p:strVal val="0-#ppt_w/2"/>
                                          </p:val>
                                        </p:tav>
                                        <p:tav tm="100000">
                                          <p:val>
                                            <p:strVal val="#ppt_x"/>
                                          </p:val>
                                        </p:tav>
                                      </p:tavLst>
                                    </p:anim>
                                    <p:anim calcmode="lin" valueType="num">
                                      <p:cBhvr additive="base">
                                        <p:cTn id="8" dur="500" fill="hold"/>
                                        <p:tgtEl>
                                          <p:spTgt spid="2949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04800" y="1162048"/>
            <a:ext cx="4648200" cy="491015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try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statement1;</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statement2;</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statement3;</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1" i="0" u="none" strike="noStrike" kern="1200" cap="none" spc="0" normalizeH="0" baseline="0" noProof="0" dirty="0">
                <a:ln>
                  <a:noFill/>
                </a:ln>
                <a:solidFill>
                  <a:srgbClr val="C00000"/>
                </a:solidFill>
                <a:effectLst/>
                <a:uLnTx/>
                <a:uFillTx/>
                <a:latin typeface="+mn-lt"/>
                <a:ea typeface="+mn-ea"/>
                <a:cs typeface="+mn-cs"/>
              </a:rPr>
              <a:t>catch(Exception1 ex)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1" i="0" u="none" strike="noStrike" kern="1200" cap="none" spc="0" normalizeH="0" baseline="0" noProof="0" dirty="0">
                <a:ln>
                  <a:noFill/>
                </a:ln>
                <a:solidFill>
                  <a:srgbClr val="C00000"/>
                </a:solidFill>
                <a:effectLst/>
                <a:uLnTx/>
                <a:uFillTx/>
                <a:latin typeface="+mn-lt"/>
                <a:ea typeface="+mn-ea"/>
                <a:cs typeface="+mn-cs"/>
              </a:rPr>
              <a:t>  handling ex;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1" i="0" u="none" strike="noStrike" kern="1200" cap="none" spc="0" normalizeH="0" baseline="0" noProof="0" dirty="0">
                <a:ln>
                  <a:noFill/>
                </a:ln>
                <a:solidFill>
                  <a:srgbClr val="C00000"/>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finally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finalStatements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Next statement;</a:t>
            </a:r>
          </a:p>
        </p:txBody>
      </p:sp>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D3985FB9-C268-459B-91FF-B1E679FDB031}" type="slidenum">
              <a:rPr lang="en-US"/>
              <a:pPr/>
              <a:t>24</a:t>
            </a:fld>
            <a:endParaRPr lang="en-US"/>
          </a:p>
        </p:txBody>
      </p:sp>
      <p:sp>
        <p:nvSpPr>
          <p:cNvPr id="299010" name="Rectangle 2"/>
          <p:cNvSpPr>
            <a:spLocks noGrp="1" noChangeArrowheads="1"/>
          </p:cNvSpPr>
          <p:nvPr>
            <p:ph type="title"/>
          </p:nvPr>
        </p:nvSpPr>
        <p:spPr>
          <a:xfrm>
            <a:off x="300062" y="304800"/>
            <a:ext cx="7772400" cy="533400"/>
          </a:xfrm>
          <a:noFill/>
          <a:ln/>
        </p:spPr>
        <p:txBody>
          <a:bodyPr/>
          <a:lstStyle/>
          <a:p>
            <a:r>
              <a:rPr lang="en-US" sz="5400" dirty="0"/>
              <a:t>Trace a Program Execution</a:t>
            </a:r>
          </a:p>
        </p:txBody>
      </p:sp>
      <p:sp>
        <p:nvSpPr>
          <p:cNvPr id="299013" name="Rectangle 5"/>
          <p:cNvSpPr>
            <a:spLocks noChangeArrowheads="1"/>
          </p:cNvSpPr>
          <p:nvPr/>
        </p:nvSpPr>
        <p:spPr bwMode="auto">
          <a:xfrm>
            <a:off x="357158" y="3000372"/>
            <a:ext cx="3071842" cy="1071570"/>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
        <p:nvSpPr>
          <p:cNvPr id="299014" name="AutoShape 6"/>
          <p:cNvSpPr>
            <a:spLocks noChangeArrowheads="1"/>
          </p:cNvSpPr>
          <p:nvPr/>
        </p:nvSpPr>
        <p:spPr bwMode="auto">
          <a:xfrm>
            <a:off x="5572132" y="2500306"/>
            <a:ext cx="3200400" cy="1143000"/>
          </a:xfrm>
          <a:prstGeom prst="wedgeRoundRectCallout">
            <a:avLst>
              <a:gd name="adj1" fmla="val -120928"/>
              <a:gd name="adj2" fmla="val 40029"/>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200">
                <a:solidFill>
                  <a:schemeClr val="bg1"/>
                </a:solidFill>
                <a:latin typeface="+mn-lt"/>
              </a:rPr>
              <a:t>The exception is handled.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9014"/>
                                        </p:tgtEl>
                                        <p:attrNameLst>
                                          <p:attrName>style.visibility</p:attrName>
                                        </p:attrNameLst>
                                      </p:cBhvr>
                                      <p:to>
                                        <p:strVal val="visible"/>
                                      </p:to>
                                    </p:set>
                                    <p:anim calcmode="lin" valueType="num">
                                      <p:cBhvr additive="base">
                                        <p:cTn id="7" dur="500" fill="hold"/>
                                        <p:tgtEl>
                                          <p:spTgt spid="299014"/>
                                        </p:tgtEl>
                                        <p:attrNameLst>
                                          <p:attrName>ppt_x</p:attrName>
                                        </p:attrNameLst>
                                      </p:cBhvr>
                                      <p:tavLst>
                                        <p:tav tm="0">
                                          <p:val>
                                            <p:strVal val="0-#ppt_w/2"/>
                                          </p:val>
                                        </p:tav>
                                        <p:tav tm="100000">
                                          <p:val>
                                            <p:strVal val="#ppt_x"/>
                                          </p:val>
                                        </p:tav>
                                      </p:tavLst>
                                    </p:anim>
                                    <p:anim calcmode="lin" valueType="num">
                                      <p:cBhvr additive="base">
                                        <p:cTn id="8" dur="500" fill="hold"/>
                                        <p:tgtEl>
                                          <p:spTgt spid="299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04800" y="1162048"/>
            <a:ext cx="4648200" cy="491015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try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statement1;</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statement2;</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statement3;</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catch(Exception1 ex)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handling ex;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1" i="0" u="none" strike="noStrike" kern="1200" cap="none" spc="0" normalizeH="0" baseline="0" noProof="0" dirty="0">
                <a:ln>
                  <a:noFill/>
                </a:ln>
                <a:solidFill>
                  <a:srgbClr val="C00000"/>
                </a:solidFill>
                <a:effectLst/>
                <a:uLnTx/>
                <a:uFillTx/>
                <a:latin typeface="+mn-lt"/>
                <a:ea typeface="+mn-ea"/>
                <a:cs typeface="+mn-cs"/>
              </a:rPr>
              <a:t>finally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1" i="0" u="none" strike="noStrike" kern="1200" cap="none" spc="0" normalizeH="0" baseline="0" noProof="0" dirty="0">
                <a:ln>
                  <a:noFill/>
                </a:ln>
                <a:solidFill>
                  <a:srgbClr val="C00000"/>
                </a:solidFill>
                <a:effectLst/>
                <a:uLnTx/>
                <a:uFillTx/>
                <a:latin typeface="+mn-lt"/>
                <a:ea typeface="+mn-ea"/>
                <a:cs typeface="+mn-cs"/>
              </a:rPr>
              <a:t>  </a:t>
            </a:r>
            <a:r>
              <a:rPr kumimoji="0" lang="en-US" sz="2400" b="1" i="0" u="none" strike="noStrike" kern="1200" cap="none" spc="0" normalizeH="0" baseline="0" noProof="0" dirty="0" err="1">
                <a:ln>
                  <a:noFill/>
                </a:ln>
                <a:solidFill>
                  <a:srgbClr val="C00000"/>
                </a:solidFill>
                <a:effectLst/>
                <a:uLnTx/>
                <a:uFillTx/>
                <a:latin typeface="+mn-lt"/>
                <a:ea typeface="+mn-ea"/>
                <a:cs typeface="+mn-cs"/>
              </a:rPr>
              <a:t>finalStatements</a:t>
            </a:r>
            <a:r>
              <a:rPr kumimoji="0" lang="en-US" sz="2400" b="1" i="0" u="none" strike="noStrike" kern="1200" cap="none" spc="0" normalizeH="0" baseline="0" noProof="0" dirty="0">
                <a:ln>
                  <a:noFill/>
                </a:ln>
                <a:solidFill>
                  <a:srgbClr val="C00000"/>
                </a:solidFill>
                <a:effectLst/>
                <a:uLnTx/>
                <a:uFillTx/>
                <a:latin typeface="+mn-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1" i="0" u="none" strike="noStrike" kern="1200" cap="none" spc="0" normalizeH="0" baseline="0" noProof="0" dirty="0">
                <a:ln>
                  <a:noFill/>
                </a:ln>
                <a:solidFill>
                  <a:srgbClr val="C00000"/>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Next statement;</a:t>
            </a:r>
          </a:p>
        </p:txBody>
      </p:sp>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21D14E48-1524-4FAB-9296-203AB3DB5E4E}" type="slidenum">
              <a:rPr lang="en-US"/>
              <a:pPr/>
              <a:t>25</a:t>
            </a:fld>
            <a:endParaRPr lang="en-US"/>
          </a:p>
        </p:txBody>
      </p:sp>
      <p:sp>
        <p:nvSpPr>
          <p:cNvPr id="300034" name="Rectangle 2"/>
          <p:cNvSpPr>
            <a:spLocks noGrp="1" noChangeArrowheads="1"/>
          </p:cNvSpPr>
          <p:nvPr>
            <p:ph type="title"/>
          </p:nvPr>
        </p:nvSpPr>
        <p:spPr>
          <a:xfrm>
            <a:off x="357158" y="304800"/>
            <a:ext cx="7772400" cy="533400"/>
          </a:xfrm>
          <a:noFill/>
          <a:ln/>
        </p:spPr>
        <p:txBody>
          <a:bodyPr/>
          <a:lstStyle/>
          <a:p>
            <a:r>
              <a:rPr lang="en-US" sz="5400" dirty="0"/>
              <a:t>Trace a Program Execution</a:t>
            </a:r>
          </a:p>
        </p:txBody>
      </p:sp>
      <p:sp>
        <p:nvSpPr>
          <p:cNvPr id="300037" name="Rectangle 5"/>
          <p:cNvSpPr>
            <a:spLocks noChangeArrowheads="1"/>
          </p:cNvSpPr>
          <p:nvPr/>
        </p:nvSpPr>
        <p:spPr bwMode="auto">
          <a:xfrm>
            <a:off x="357158" y="4071942"/>
            <a:ext cx="3148042" cy="1071570"/>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
        <p:nvSpPr>
          <p:cNvPr id="300038" name="AutoShape 6"/>
          <p:cNvSpPr>
            <a:spLocks noChangeArrowheads="1"/>
          </p:cNvSpPr>
          <p:nvPr/>
        </p:nvSpPr>
        <p:spPr bwMode="auto">
          <a:xfrm>
            <a:off x="5572132" y="3357562"/>
            <a:ext cx="3200400" cy="1500198"/>
          </a:xfrm>
          <a:prstGeom prst="wedgeRoundRectCallout">
            <a:avLst>
              <a:gd name="adj1" fmla="val -117978"/>
              <a:gd name="adj2" fmla="val 38630"/>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600">
                <a:solidFill>
                  <a:schemeClr val="bg1"/>
                </a:solidFill>
                <a:latin typeface="+mn-lt"/>
              </a:rPr>
              <a:t>The final block is always executed.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0038"/>
                                        </p:tgtEl>
                                        <p:attrNameLst>
                                          <p:attrName>style.visibility</p:attrName>
                                        </p:attrNameLst>
                                      </p:cBhvr>
                                      <p:to>
                                        <p:strVal val="visible"/>
                                      </p:to>
                                    </p:set>
                                    <p:anim calcmode="lin" valueType="num">
                                      <p:cBhvr additive="base">
                                        <p:cTn id="7" dur="500" fill="hold"/>
                                        <p:tgtEl>
                                          <p:spTgt spid="300038"/>
                                        </p:tgtEl>
                                        <p:attrNameLst>
                                          <p:attrName>ppt_x</p:attrName>
                                        </p:attrNameLst>
                                      </p:cBhvr>
                                      <p:tavLst>
                                        <p:tav tm="0">
                                          <p:val>
                                            <p:strVal val="0-#ppt_w/2"/>
                                          </p:val>
                                        </p:tav>
                                        <p:tav tm="100000">
                                          <p:val>
                                            <p:strVal val="#ppt_x"/>
                                          </p:val>
                                        </p:tav>
                                      </p:tavLst>
                                    </p:anim>
                                    <p:anim calcmode="lin" valueType="num">
                                      <p:cBhvr additive="base">
                                        <p:cTn id="8" dur="500" fill="hold"/>
                                        <p:tgtEl>
                                          <p:spTgt spid="300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04800" y="1162048"/>
            <a:ext cx="4648200" cy="491015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try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statement1;</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statement2;</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statement3;</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catch(Exception1 ex)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handling ex;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finally {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finalStatements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Monotype Sorts" pitchFamily="2" charset="2"/>
              <a:buNone/>
              <a:tabLst/>
              <a:defRPr/>
            </a:pPr>
            <a:r>
              <a:rPr kumimoji="0" lang="en-US" sz="2400" b="1" i="0" u="none" strike="noStrike" kern="1200" cap="none" spc="0" normalizeH="0" baseline="0" noProof="0" dirty="0">
                <a:ln>
                  <a:noFill/>
                </a:ln>
                <a:solidFill>
                  <a:srgbClr val="C00000"/>
                </a:solidFill>
                <a:effectLst/>
                <a:uLnTx/>
                <a:uFillTx/>
                <a:latin typeface="+mn-lt"/>
                <a:ea typeface="+mn-ea"/>
                <a:cs typeface="+mn-cs"/>
              </a:rPr>
              <a:t>Next statement;</a:t>
            </a:r>
          </a:p>
        </p:txBody>
      </p:sp>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ECDAA514-7A68-4558-9891-C8A0E61C1C72}" type="slidenum">
              <a:rPr lang="en-US"/>
              <a:pPr/>
              <a:t>26</a:t>
            </a:fld>
            <a:endParaRPr lang="en-US"/>
          </a:p>
        </p:txBody>
      </p:sp>
      <p:sp>
        <p:nvSpPr>
          <p:cNvPr id="301058" name="Rectangle 2"/>
          <p:cNvSpPr>
            <a:spLocks noGrp="1" noChangeArrowheads="1"/>
          </p:cNvSpPr>
          <p:nvPr>
            <p:ph type="title"/>
          </p:nvPr>
        </p:nvSpPr>
        <p:spPr>
          <a:xfrm>
            <a:off x="285720" y="304800"/>
            <a:ext cx="7772400" cy="533400"/>
          </a:xfrm>
          <a:noFill/>
          <a:ln/>
        </p:spPr>
        <p:txBody>
          <a:bodyPr/>
          <a:lstStyle/>
          <a:p>
            <a:r>
              <a:rPr lang="en-US" sz="5400" dirty="0"/>
              <a:t>Trace a Program Execution</a:t>
            </a:r>
          </a:p>
        </p:txBody>
      </p:sp>
      <p:sp>
        <p:nvSpPr>
          <p:cNvPr id="301061" name="Rectangle 5"/>
          <p:cNvSpPr>
            <a:spLocks noChangeArrowheads="1"/>
          </p:cNvSpPr>
          <p:nvPr/>
        </p:nvSpPr>
        <p:spPr bwMode="auto">
          <a:xfrm>
            <a:off x="357158" y="5500702"/>
            <a:ext cx="2819400" cy="381000"/>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
        <p:nvSpPr>
          <p:cNvPr id="301062" name="AutoShape 6"/>
          <p:cNvSpPr>
            <a:spLocks noChangeArrowheads="1"/>
          </p:cNvSpPr>
          <p:nvPr/>
        </p:nvSpPr>
        <p:spPr bwMode="auto">
          <a:xfrm>
            <a:off x="5500694" y="3643314"/>
            <a:ext cx="3200400" cy="1785950"/>
          </a:xfrm>
          <a:prstGeom prst="wedgeRoundRectCallout">
            <a:avLst>
              <a:gd name="adj1" fmla="val -127363"/>
              <a:gd name="adj2" fmla="val 66517"/>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200">
                <a:solidFill>
                  <a:schemeClr val="bg1"/>
                </a:solidFill>
                <a:latin typeface="+mn-lt"/>
              </a:rPr>
              <a:t>The next statement in the method is now executed.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1062"/>
                                        </p:tgtEl>
                                        <p:attrNameLst>
                                          <p:attrName>style.visibility</p:attrName>
                                        </p:attrNameLst>
                                      </p:cBhvr>
                                      <p:to>
                                        <p:strVal val="visible"/>
                                      </p:to>
                                    </p:set>
                                    <p:anim calcmode="lin" valueType="num">
                                      <p:cBhvr additive="base">
                                        <p:cTn id="7" dur="500" fill="hold"/>
                                        <p:tgtEl>
                                          <p:spTgt spid="301062"/>
                                        </p:tgtEl>
                                        <p:attrNameLst>
                                          <p:attrName>ppt_x</p:attrName>
                                        </p:attrNameLst>
                                      </p:cBhvr>
                                      <p:tavLst>
                                        <p:tav tm="0">
                                          <p:val>
                                            <p:strVal val="0-#ppt_w/2"/>
                                          </p:val>
                                        </p:tav>
                                        <p:tav tm="100000">
                                          <p:val>
                                            <p:strVal val="#ppt_x"/>
                                          </p:val>
                                        </p:tav>
                                      </p:tavLst>
                                    </p:anim>
                                    <p:anim calcmode="lin" valueType="num">
                                      <p:cBhvr additive="base">
                                        <p:cTn id="8" dur="500" fill="hold"/>
                                        <p:tgtEl>
                                          <p:spTgt spid="3010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04800" y="1162048"/>
            <a:ext cx="4648200" cy="5338786"/>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80000"/>
              </a:lnSpc>
              <a:spcBef>
                <a:spcPct val="20000"/>
              </a:spcBef>
            </a:pPr>
            <a:r>
              <a:rPr lang="en-US" sz="2000" dirty="0">
                <a:latin typeface="+mn-lt"/>
                <a:cs typeface="+mn-cs"/>
              </a:rPr>
              <a:t>try {  </a:t>
            </a:r>
          </a:p>
          <a:p>
            <a:pPr marL="342900" lvl="0" indent="-342900">
              <a:lnSpc>
                <a:spcPct val="80000"/>
              </a:lnSpc>
              <a:spcBef>
                <a:spcPct val="20000"/>
              </a:spcBef>
            </a:pPr>
            <a:r>
              <a:rPr lang="en-US" sz="2000" dirty="0">
                <a:latin typeface="+mn-lt"/>
                <a:cs typeface="+mn-cs"/>
              </a:rPr>
              <a:t>  statement1;</a:t>
            </a:r>
            <a:endParaRPr lang="en-US" sz="2000" b="1" dirty="0">
              <a:solidFill>
                <a:srgbClr val="C00000"/>
              </a:solidFill>
              <a:latin typeface="+mn-lt"/>
              <a:cs typeface="+mn-cs"/>
            </a:endParaRPr>
          </a:p>
          <a:p>
            <a:pPr marL="342900" lvl="0" indent="-342900">
              <a:lnSpc>
                <a:spcPct val="80000"/>
              </a:lnSpc>
              <a:spcBef>
                <a:spcPct val="20000"/>
              </a:spcBef>
            </a:pPr>
            <a:r>
              <a:rPr lang="en-US" sz="2000" b="1" dirty="0">
                <a:solidFill>
                  <a:srgbClr val="C00000"/>
                </a:solidFill>
                <a:latin typeface="+mn-lt"/>
                <a:cs typeface="+mn-cs"/>
              </a:rPr>
              <a:t>  statement2;</a:t>
            </a:r>
          </a:p>
          <a:p>
            <a:pPr marL="342900" lvl="0" indent="-342900">
              <a:lnSpc>
                <a:spcPct val="80000"/>
              </a:lnSpc>
              <a:spcBef>
                <a:spcPct val="20000"/>
              </a:spcBef>
            </a:pPr>
            <a:r>
              <a:rPr lang="en-US" sz="2000" dirty="0">
                <a:latin typeface="+mn-lt"/>
                <a:cs typeface="+mn-cs"/>
              </a:rPr>
              <a:t>  statement3;</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catch(Exception1 ex) { </a:t>
            </a:r>
          </a:p>
          <a:p>
            <a:pPr marL="342900" lvl="0" indent="-342900">
              <a:lnSpc>
                <a:spcPct val="80000"/>
              </a:lnSpc>
              <a:spcBef>
                <a:spcPct val="20000"/>
              </a:spcBef>
            </a:pPr>
            <a:r>
              <a:rPr lang="en-US" sz="2000" dirty="0">
                <a:latin typeface="+mn-lt"/>
                <a:cs typeface="+mn-cs"/>
              </a:rPr>
              <a:t>  handling ex; </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catch(Exception2 ex) { </a:t>
            </a:r>
          </a:p>
          <a:p>
            <a:pPr marL="342900" lvl="0" indent="-342900">
              <a:lnSpc>
                <a:spcPct val="80000"/>
              </a:lnSpc>
              <a:spcBef>
                <a:spcPct val="20000"/>
              </a:spcBef>
            </a:pPr>
            <a:r>
              <a:rPr lang="en-US" sz="2000" dirty="0">
                <a:latin typeface="+mn-lt"/>
                <a:cs typeface="+mn-cs"/>
              </a:rPr>
              <a:t>  handling ex; </a:t>
            </a:r>
          </a:p>
          <a:p>
            <a:pPr marL="342900" lvl="0" indent="-342900">
              <a:lnSpc>
                <a:spcPct val="80000"/>
              </a:lnSpc>
              <a:spcBef>
                <a:spcPct val="20000"/>
              </a:spcBef>
            </a:pPr>
            <a:r>
              <a:rPr lang="en-US" sz="2000" dirty="0">
                <a:latin typeface="+mn-lt"/>
                <a:cs typeface="+mn-cs"/>
              </a:rPr>
              <a:t>  throw ex;</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finally { </a:t>
            </a:r>
          </a:p>
          <a:p>
            <a:pPr marL="342900" lvl="0" indent="-342900">
              <a:lnSpc>
                <a:spcPct val="80000"/>
              </a:lnSpc>
              <a:spcBef>
                <a:spcPct val="20000"/>
              </a:spcBef>
            </a:pPr>
            <a:r>
              <a:rPr lang="en-US" sz="2000" dirty="0">
                <a:latin typeface="+mn-lt"/>
                <a:cs typeface="+mn-cs"/>
              </a:rPr>
              <a:t>  </a:t>
            </a:r>
            <a:r>
              <a:rPr lang="en-US" sz="2000" dirty="0" err="1">
                <a:latin typeface="+mn-lt"/>
                <a:cs typeface="+mn-cs"/>
              </a:rPr>
              <a:t>finalStatements</a:t>
            </a:r>
            <a:r>
              <a:rPr lang="en-US" sz="2000" dirty="0">
                <a:latin typeface="+mn-lt"/>
                <a:cs typeface="+mn-cs"/>
              </a:rPr>
              <a:t>; </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endParaRPr lang="en-US" sz="2000" dirty="0">
              <a:latin typeface="+mn-lt"/>
              <a:cs typeface="+mn-cs"/>
            </a:endParaRPr>
          </a:p>
          <a:p>
            <a:pPr marL="342900" lvl="0" indent="-342900">
              <a:lnSpc>
                <a:spcPct val="80000"/>
              </a:lnSpc>
              <a:spcBef>
                <a:spcPct val="20000"/>
              </a:spcBef>
            </a:pPr>
            <a:r>
              <a:rPr lang="en-US" sz="2000" dirty="0">
                <a:latin typeface="+mn-lt"/>
                <a:cs typeface="+mn-cs"/>
              </a:rPr>
              <a:t>Next statement;</a:t>
            </a:r>
          </a:p>
        </p:txBody>
      </p:sp>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C65E7353-5372-47DF-8B69-7F77FE5A45AC}" type="slidenum">
              <a:rPr lang="en-US"/>
              <a:pPr/>
              <a:t>27</a:t>
            </a:fld>
            <a:endParaRPr lang="en-US"/>
          </a:p>
        </p:txBody>
      </p:sp>
      <p:sp>
        <p:nvSpPr>
          <p:cNvPr id="302082" name="Rectangle 2"/>
          <p:cNvSpPr>
            <a:spLocks noGrp="1" noChangeArrowheads="1"/>
          </p:cNvSpPr>
          <p:nvPr>
            <p:ph type="title"/>
          </p:nvPr>
        </p:nvSpPr>
        <p:spPr>
          <a:xfrm>
            <a:off x="357158" y="304800"/>
            <a:ext cx="7772400" cy="533400"/>
          </a:xfrm>
          <a:noFill/>
          <a:ln/>
        </p:spPr>
        <p:txBody>
          <a:bodyPr/>
          <a:lstStyle/>
          <a:p>
            <a:r>
              <a:rPr lang="en-US" sz="5400" dirty="0"/>
              <a:t>Trace a Program Execution</a:t>
            </a:r>
          </a:p>
        </p:txBody>
      </p:sp>
      <p:sp>
        <p:nvSpPr>
          <p:cNvPr id="302085" name="Rectangle 5"/>
          <p:cNvSpPr>
            <a:spLocks noChangeArrowheads="1"/>
          </p:cNvSpPr>
          <p:nvPr/>
        </p:nvSpPr>
        <p:spPr bwMode="auto">
          <a:xfrm>
            <a:off x="428596" y="1785926"/>
            <a:ext cx="2819400" cy="304800"/>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
        <p:nvSpPr>
          <p:cNvPr id="302086" name="AutoShape 6"/>
          <p:cNvSpPr>
            <a:spLocks noChangeArrowheads="1"/>
          </p:cNvSpPr>
          <p:nvPr/>
        </p:nvSpPr>
        <p:spPr bwMode="auto">
          <a:xfrm>
            <a:off x="5715000" y="1371600"/>
            <a:ext cx="3200400" cy="1771648"/>
          </a:xfrm>
          <a:prstGeom prst="wedgeRoundRectCallout">
            <a:avLst>
              <a:gd name="adj1" fmla="val -131075"/>
              <a:gd name="adj2" fmla="val -16416"/>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200">
                <a:solidFill>
                  <a:schemeClr val="bg1"/>
                </a:solidFill>
                <a:latin typeface="+mn-lt"/>
              </a:rPr>
              <a:t>statement2 throws an exception of type Exception2.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2086"/>
                                        </p:tgtEl>
                                        <p:attrNameLst>
                                          <p:attrName>style.visibility</p:attrName>
                                        </p:attrNameLst>
                                      </p:cBhvr>
                                      <p:to>
                                        <p:strVal val="visible"/>
                                      </p:to>
                                    </p:set>
                                    <p:anim calcmode="lin" valueType="num">
                                      <p:cBhvr additive="base">
                                        <p:cTn id="7" dur="500" fill="hold"/>
                                        <p:tgtEl>
                                          <p:spTgt spid="302086"/>
                                        </p:tgtEl>
                                        <p:attrNameLst>
                                          <p:attrName>ppt_x</p:attrName>
                                        </p:attrNameLst>
                                      </p:cBhvr>
                                      <p:tavLst>
                                        <p:tav tm="0">
                                          <p:val>
                                            <p:strVal val="0-#ppt_w/2"/>
                                          </p:val>
                                        </p:tav>
                                        <p:tav tm="100000">
                                          <p:val>
                                            <p:strVal val="#ppt_x"/>
                                          </p:val>
                                        </p:tav>
                                      </p:tavLst>
                                    </p:anim>
                                    <p:anim calcmode="lin" valueType="num">
                                      <p:cBhvr additive="base">
                                        <p:cTn id="8" dur="500" fill="hold"/>
                                        <p:tgtEl>
                                          <p:spTgt spid="302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04800" y="1162048"/>
            <a:ext cx="4648200" cy="5338786"/>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80000"/>
              </a:lnSpc>
              <a:spcBef>
                <a:spcPct val="20000"/>
              </a:spcBef>
            </a:pPr>
            <a:r>
              <a:rPr lang="en-US" sz="2000" dirty="0">
                <a:latin typeface="+mn-lt"/>
                <a:cs typeface="+mn-cs"/>
              </a:rPr>
              <a:t>try {  </a:t>
            </a:r>
          </a:p>
          <a:p>
            <a:pPr marL="342900" lvl="0" indent="-342900">
              <a:lnSpc>
                <a:spcPct val="80000"/>
              </a:lnSpc>
              <a:spcBef>
                <a:spcPct val="20000"/>
              </a:spcBef>
            </a:pPr>
            <a:r>
              <a:rPr lang="en-US" sz="2000" dirty="0">
                <a:latin typeface="+mn-lt"/>
                <a:cs typeface="+mn-cs"/>
              </a:rPr>
              <a:t>  statement1;</a:t>
            </a:r>
          </a:p>
          <a:p>
            <a:pPr marL="342900" lvl="0" indent="-342900">
              <a:lnSpc>
                <a:spcPct val="80000"/>
              </a:lnSpc>
              <a:spcBef>
                <a:spcPct val="20000"/>
              </a:spcBef>
            </a:pPr>
            <a:r>
              <a:rPr lang="en-US" sz="2000" dirty="0">
                <a:latin typeface="+mn-lt"/>
                <a:cs typeface="+mn-cs"/>
              </a:rPr>
              <a:t>  statement2;</a:t>
            </a:r>
          </a:p>
          <a:p>
            <a:pPr marL="342900" lvl="0" indent="-342900">
              <a:lnSpc>
                <a:spcPct val="80000"/>
              </a:lnSpc>
              <a:spcBef>
                <a:spcPct val="20000"/>
              </a:spcBef>
            </a:pPr>
            <a:r>
              <a:rPr lang="en-US" sz="2000" dirty="0">
                <a:latin typeface="+mn-lt"/>
                <a:cs typeface="+mn-cs"/>
              </a:rPr>
              <a:t>  statement3;</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catch(Exception1 ex) { </a:t>
            </a:r>
          </a:p>
          <a:p>
            <a:pPr marL="342900" lvl="0" indent="-342900">
              <a:lnSpc>
                <a:spcPct val="80000"/>
              </a:lnSpc>
              <a:spcBef>
                <a:spcPct val="20000"/>
              </a:spcBef>
            </a:pPr>
            <a:r>
              <a:rPr lang="en-US" sz="2000" dirty="0">
                <a:latin typeface="+mn-lt"/>
                <a:cs typeface="+mn-cs"/>
              </a:rPr>
              <a:t>  handling ex; </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catch(Exception2 ex) { </a:t>
            </a:r>
          </a:p>
          <a:p>
            <a:pPr marL="342900" lvl="0" indent="-342900">
              <a:lnSpc>
                <a:spcPct val="80000"/>
              </a:lnSpc>
              <a:spcBef>
                <a:spcPct val="20000"/>
              </a:spcBef>
            </a:pPr>
            <a:r>
              <a:rPr lang="en-US" sz="2000" b="1" dirty="0">
                <a:solidFill>
                  <a:srgbClr val="C00000"/>
                </a:solidFill>
                <a:latin typeface="+mn-lt"/>
                <a:cs typeface="+mn-cs"/>
              </a:rPr>
              <a:t>  handling ex; </a:t>
            </a:r>
          </a:p>
          <a:p>
            <a:pPr marL="342900" lvl="0" indent="-342900">
              <a:lnSpc>
                <a:spcPct val="80000"/>
              </a:lnSpc>
              <a:spcBef>
                <a:spcPct val="20000"/>
              </a:spcBef>
            </a:pPr>
            <a:r>
              <a:rPr lang="en-US" sz="2000" dirty="0">
                <a:solidFill>
                  <a:srgbClr val="C00000"/>
                </a:solidFill>
                <a:latin typeface="+mn-lt"/>
                <a:cs typeface="+mn-cs"/>
              </a:rPr>
              <a:t>  </a:t>
            </a:r>
            <a:r>
              <a:rPr lang="en-US" sz="2000" dirty="0">
                <a:latin typeface="+mn-lt"/>
                <a:cs typeface="+mn-cs"/>
              </a:rPr>
              <a:t>throw ex;</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finally { </a:t>
            </a:r>
          </a:p>
          <a:p>
            <a:pPr marL="342900" lvl="0" indent="-342900">
              <a:lnSpc>
                <a:spcPct val="80000"/>
              </a:lnSpc>
              <a:spcBef>
                <a:spcPct val="20000"/>
              </a:spcBef>
            </a:pPr>
            <a:r>
              <a:rPr lang="en-US" sz="2000" dirty="0">
                <a:latin typeface="+mn-lt"/>
                <a:cs typeface="+mn-cs"/>
              </a:rPr>
              <a:t>  </a:t>
            </a:r>
            <a:r>
              <a:rPr lang="en-US" sz="2000" dirty="0" err="1">
                <a:latin typeface="+mn-lt"/>
                <a:cs typeface="+mn-cs"/>
              </a:rPr>
              <a:t>finalStatements</a:t>
            </a:r>
            <a:r>
              <a:rPr lang="en-US" sz="2000" dirty="0">
                <a:latin typeface="+mn-lt"/>
                <a:cs typeface="+mn-cs"/>
              </a:rPr>
              <a:t>; </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endParaRPr lang="en-US" sz="2000" dirty="0">
              <a:latin typeface="+mn-lt"/>
              <a:cs typeface="+mn-cs"/>
            </a:endParaRPr>
          </a:p>
          <a:p>
            <a:pPr marL="342900" lvl="0" indent="-342900">
              <a:lnSpc>
                <a:spcPct val="80000"/>
              </a:lnSpc>
              <a:spcBef>
                <a:spcPct val="20000"/>
              </a:spcBef>
            </a:pPr>
            <a:r>
              <a:rPr lang="en-US" sz="2000" dirty="0">
                <a:latin typeface="+mn-lt"/>
                <a:cs typeface="+mn-cs"/>
              </a:rPr>
              <a:t>Next statement;</a:t>
            </a:r>
          </a:p>
        </p:txBody>
      </p:sp>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EFF29F01-8FDB-4D5D-92CB-211700A85C6E}" type="slidenum">
              <a:rPr lang="en-US"/>
              <a:pPr/>
              <a:t>28</a:t>
            </a:fld>
            <a:endParaRPr lang="en-US"/>
          </a:p>
        </p:txBody>
      </p:sp>
      <p:sp>
        <p:nvSpPr>
          <p:cNvPr id="303106" name="Rectangle 2"/>
          <p:cNvSpPr>
            <a:spLocks noGrp="1" noChangeArrowheads="1"/>
          </p:cNvSpPr>
          <p:nvPr>
            <p:ph type="title"/>
          </p:nvPr>
        </p:nvSpPr>
        <p:spPr>
          <a:xfrm>
            <a:off x="357158" y="304800"/>
            <a:ext cx="7772400" cy="533400"/>
          </a:xfrm>
          <a:noFill/>
          <a:ln/>
        </p:spPr>
        <p:txBody>
          <a:bodyPr/>
          <a:lstStyle/>
          <a:p>
            <a:r>
              <a:rPr lang="en-US" sz="5400" dirty="0"/>
              <a:t>Trace a Program Execution</a:t>
            </a:r>
          </a:p>
        </p:txBody>
      </p:sp>
      <p:sp>
        <p:nvSpPr>
          <p:cNvPr id="303110" name="AutoShape 6"/>
          <p:cNvSpPr>
            <a:spLocks noChangeArrowheads="1"/>
          </p:cNvSpPr>
          <p:nvPr/>
        </p:nvSpPr>
        <p:spPr bwMode="auto">
          <a:xfrm>
            <a:off x="5500694" y="3000372"/>
            <a:ext cx="3200400" cy="1128706"/>
          </a:xfrm>
          <a:prstGeom prst="wedgeRoundRectCallout">
            <a:avLst>
              <a:gd name="adj1" fmla="val -127878"/>
              <a:gd name="adj2" fmla="val 46354"/>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600">
                <a:solidFill>
                  <a:schemeClr val="bg1"/>
                </a:solidFill>
                <a:latin typeface="+mn-lt"/>
              </a:rPr>
              <a:t>Handling exception</a:t>
            </a:r>
          </a:p>
        </p:txBody>
      </p:sp>
      <p:sp>
        <p:nvSpPr>
          <p:cNvPr id="303111" name="Rectangle 7"/>
          <p:cNvSpPr>
            <a:spLocks noChangeArrowheads="1"/>
          </p:cNvSpPr>
          <p:nvPr/>
        </p:nvSpPr>
        <p:spPr bwMode="auto">
          <a:xfrm>
            <a:off x="357158" y="3929066"/>
            <a:ext cx="2819400" cy="285752"/>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3110"/>
                                        </p:tgtEl>
                                        <p:attrNameLst>
                                          <p:attrName>style.visibility</p:attrName>
                                        </p:attrNameLst>
                                      </p:cBhvr>
                                      <p:to>
                                        <p:strVal val="visible"/>
                                      </p:to>
                                    </p:set>
                                    <p:anim calcmode="lin" valueType="num">
                                      <p:cBhvr additive="base">
                                        <p:cTn id="7" dur="500" fill="hold"/>
                                        <p:tgtEl>
                                          <p:spTgt spid="303110"/>
                                        </p:tgtEl>
                                        <p:attrNameLst>
                                          <p:attrName>ppt_x</p:attrName>
                                        </p:attrNameLst>
                                      </p:cBhvr>
                                      <p:tavLst>
                                        <p:tav tm="0">
                                          <p:val>
                                            <p:strVal val="0-#ppt_w/2"/>
                                          </p:val>
                                        </p:tav>
                                        <p:tav tm="100000">
                                          <p:val>
                                            <p:strVal val="#ppt_x"/>
                                          </p:val>
                                        </p:tav>
                                      </p:tavLst>
                                    </p:anim>
                                    <p:anim calcmode="lin" valueType="num">
                                      <p:cBhvr additive="base">
                                        <p:cTn id="8" dur="500" fill="hold"/>
                                        <p:tgtEl>
                                          <p:spTgt spid="303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04800" y="1162048"/>
            <a:ext cx="4648200" cy="5338786"/>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80000"/>
              </a:lnSpc>
              <a:spcBef>
                <a:spcPct val="20000"/>
              </a:spcBef>
            </a:pPr>
            <a:r>
              <a:rPr lang="en-US" sz="2000" dirty="0">
                <a:latin typeface="+mn-lt"/>
                <a:cs typeface="+mn-cs"/>
              </a:rPr>
              <a:t>try {  </a:t>
            </a:r>
          </a:p>
          <a:p>
            <a:pPr marL="342900" lvl="0" indent="-342900">
              <a:lnSpc>
                <a:spcPct val="80000"/>
              </a:lnSpc>
              <a:spcBef>
                <a:spcPct val="20000"/>
              </a:spcBef>
            </a:pPr>
            <a:r>
              <a:rPr lang="en-US" sz="2000" dirty="0">
                <a:latin typeface="+mn-lt"/>
                <a:cs typeface="+mn-cs"/>
              </a:rPr>
              <a:t>  statement1;</a:t>
            </a:r>
          </a:p>
          <a:p>
            <a:pPr marL="342900" lvl="0" indent="-342900">
              <a:lnSpc>
                <a:spcPct val="80000"/>
              </a:lnSpc>
              <a:spcBef>
                <a:spcPct val="20000"/>
              </a:spcBef>
            </a:pPr>
            <a:r>
              <a:rPr lang="en-US" sz="2000" dirty="0">
                <a:latin typeface="+mn-lt"/>
                <a:cs typeface="+mn-cs"/>
              </a:rPr>
              <a:t>  statement2;</a:t>
            </a:r>
          </a:p>
          <a:p>
            <a:pPr marL="342900" lvl="0" indent="-342900">
              <a:lnSpc>
                <a:spcPct val="80000"/>
              </a:lnSpc>
              <a:spcBef>
                <a:spcPct val="20000"/>
              </a:spcBef>
            </a:pPr>
            <a:r>
              <a:rPr lang="en-US" sz="2000" dirty="0">
                <a:latin typeface="+mn-lt"/>
                <a:cs typeface="+mn-cs"/>
              </a:rPr>
              <a:t>  statement3;</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catch(Exception1 ex) { </a:t>
            </a:r>
          </a:p>
          <a:p>
            <a:pPr marL="342900" lvl="0" indent="-342900">
              <a:lnSpc>
                <a:spcPct val="80000"/>
              </a:lnSpc>
              <a:spcBef>
                <a:spcPct val="20000"/>
              </a:spcBef>
            </a:pPr>
            <a:r>
              <a:rPr lang="en-US" sz="2000" dirty="0">
                <a:latin typeface="+mn-lt"/>
                <a:cs typeface="+mn-cs"/>
              </a:rPr>
              <a:t>  handling ex; </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catch(Exception2 ex) { </a:t>
            </a:r>
          </a:p>
          <a:p>
            <a:pPr marL="342900" lvl="0" indent="-342900">
              <a:lnSpc>
                <a:spcPct val="80000"/>
              </a:lnSpc>
              <a:spcBef>
                <a:spcPct val="20000"/>
              </a:spcBef>
            </a:pPr>
            <a:r>
              <a:rPr lang="en-US" sz="2000" dirty="0">
                <a:latin typeface="+mn-lt"/>
                <a:cs typeface="+mn-cs"/>
              </a:rPr>
              <a:t>  handling ex; </a:t>
            </a:r>
          </a:p>
          <a:p>
            <a:pPr marL="342900" lvl="0" indent="-342900">
              <a:lnSpc>
                <a:spcPct val="80000"/>
              </a:lnSpc>
              <a:spcBef>
                <a:spcPct val="20000"/>
              </a:spcBef>
            </a:pPr>
            <a:r>
              <a:rPr lang="en-US" sz="2000" dirty="0">
                <a:latin typeface="+mn-lt"/>
                <a:cs typeface="+mn-cs"/>
              </a:rPr>
              <a:t>  throw ex;</a:t>
            </a:r>
          </a:p>
          <a:p>
            <a:pPr marL="342900" lvl="0" indent="-342900">
              <a:lnSpc>
                <a:spcPct val="80000"/>
              </a:lnSpc>
              <a:spcBef>
                <a:spcPct val="20000"/>
              </a:spcBef>
            </a:pPr>
            <a:r>
              <a:rPr lang="en-US" sz="2000" dirty="0">
                <a:latin typeface="+mn-lt"/>
                <a:cs typeface="+mn-cs"/>
              </a:rPr>
              <a:t>}</a:t>
            </a:r>
            <a:endParaRPr lang="en-US" sz="2000" b="1" dirty="0">
              <a:solidFill>
                <a:srgbClr val="C00000"/>
              </a:solidFill>
              <a:latin typeface="+mn-lt"/>
              <a:cs typeface="+mn-cs"/>
            </a:endParaRPr>
          </a:p>
          <a:p>
            <a:pPr marL="342900" lvl="0" indent="-342900">
              <a:lnSpc>
                <a:spcPct val="80000"/>
              </a:lnSpc>
              <a:spcBef>
                <a:spcPct val="20000"/>
              </a:spcBef>
            </a:pPr>
            <a:r>
              <a:rPr lang="en-US" sz="2000" b="1" dirty="0">
                <a:solidFill>
                  <a:srgbClr val="C00000"/>
                </a:solidFill>
                <a:latin typeface="+mn-lt"/>
                <a:cs typeface="+mn-cs"/>
              </a:rPr>
              <a:t>finally { </a:t>
            </a:r>
          </a:p>
          <a:p>
            <a:pPr marL="342900" lvl="0" indent="-342900">
              <a:lnSpc>
                <a:spcPct val="80000"/>
              </a:lnSpc>
              <a:spcBef>
                <a:spcPct val="20000"/>
              </a:spcBef>
            </a:pPr>
            <a:r>
              <a:rPr lang="en-US" sz="2000" b="1" dirty="0">
                <a:solidFill>
                  <a:srgbClr val="C00000"/>
                </a:solidFill>
                <a:latin typeface="+mn-lt"/>
                <a:cs typeface="+mn-cs"/>
              </a:rPr>
              <a:t>  </a:t>
            </a:r>
            <a:r>
              <a:rPr lang="en-US" sz="2000" b="1" dirty="0" err="1">
                <a:solidFill>
                  <a:srgbClr val="C00000"/>
                </a:solidFill>
                <a:latin typeface="+mn-lt"/>
                <a:cs typeface="+mn-cs"/>
              </a:rPr>
              <a:t>finalStatements</a:t>
            </a:r>
            <a:r>
              <a:rPr lang="en-US" sz="2000" b="1" dirty="0">
                <a:solidFill>
                  <a:srgbClr val="C00000"/>
                </a:solidFill>
                <a:latin typeface="+mn-lt"/>
                <a:cs typeface="+mn-cs"/>
              </a:rPr>
              <a:t>; </a:t>
            </a:r>
          </a:p>
          <a:p>
            <a:pPr marL="342900" lvl="0" indent="-342900">
              <a:lnSpc>
                <a:spcPct val="80000"/>
              </a:lnSpc>
              <a:spcBef>
                <a:spcPct val="20000"/>
              </a:spcBef>
            </a:pPr>
            <a:r>
              <a:rPr lang="en-US" sz="2000" b="1" dirty="0">
                <a:solidFill>
                  <a:srgbClr val="C00000"/>
                </a:solidFill>
                <a:latin typeface="+mn-lt"/>
                <a:cs typeface="+mn-cs"/>
              </a:rPr>
              <a:t>}</a:t>
            </a:r>
          </a:p>
          <a:p>
            <a:pPr marL="342900" lvl="0" indent="-342900">
              <a:lnSpc>
                <a:spcPct val="80000"/>
              </a:lnSpc>
              <a:spcBef>
                <a:spcPct val="20000"/>
              </a:spcBef>
            </a:pPr>
            <a:endParaRPr lang="en-US" sz="2000" dirty="0">
              <a:latin typeface="+mn-lt"/>
              <a:cs typeface="+mn-cs"/>
            </a:endParaRPr>
          </a:p>
          <a:p>
            <a:pPr marL="342900" lvl="0" indent="-342900">
              <a:lnSpc>
                <a:spcPct val="80000"/>
              </a:lnSpc>
              <a:spcBef>
                <a:spcPct val="20000"/>
              </a:spcBef>
            </a:pPr>
            <a:r>
              <a:rPr lang="en-US" sz="2000" dirty="0">
                <a:latin typeface="+mn-lt"/>
                <a:cs typeface="+mn-cs"/>
              </a:rPr>
              <a:t>Next statement;</a:t>
            </a:r>
          </a:p>
        </p:txBody>
      </p:sp>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DBDD7A6F-BE31-414C-82BD-68C68B6F21AA}" type="slidenum">
              <a:rPr lang="en-US"/>
              <a:pPr/>
              <a:t>29</a:t>
            </a:fld>
            <a:endParaRPr lang="en-US"/>
          </a:p>
        </p:txBody>
      </p:sp>
      <p:sp>
        <p:nvSpPr>
          <p:cNvPr id="305154" name="Rectangle 2"/>
          <p:cNvSpPr>
            <a:spLocks noGrp="1" noChangeArrowheads="1"/>
          </p:cNvSpPr>
          <p:nvPr>
            <p:ph type="title"/>
          </p:nvPr>
        </p:nvSpPr>
        <p:spPr>
          <a:xfrm>
            <a:off x="285720" y="304800"/>
            <a:ext cx="7772400" cy="533400"/>
          </a:xfrm>
          <a:noFill/>
          <a:ln/>
        </p:spPr>
        <p:txBody>
          <a:bodyPr/>
          <a:lstStyle/>
          <a:p>
            <a:r>
              <a:rPr lang="en-US" sz="5400" dirty="0"/>
              <a:t>Trace a Program Execution</a:t>
            </a:r>
          </a:p>
        </p:txBody>
      </p:sp>
      <p:sp>
        <p:nvSpPr>
          <p:cNvPr id="305157" name="AutoShape 5"/>
          <p:cNvSpPr>
            <a:spLocks noChangeArrowheads="1"/>
          </p:cNvSpPr>
          <p:nvPr/>
        </p:nvSpPr>
        <p:spPr bwMode="auto">
          <a:xfrm>
            <a:off x="5500694" y="4357694"/>
            <a:ext cx="3200400" cy="1200144"/>
          </a:xfrm>
          <a:prstGeom prst="wedgeRoundRectCallout">
            <a:avLst>
              <a:gd name="adj1" fmla="val -131549"/>
              <a:gd name="adj2" fmla="val 25833"/>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600" dirty="0">
                <a:solidFill>
                  <a:schemeClr val="bg1"/>
                </a:solidFill>
                <a:latin typeface="+mn-lt"/>
              </a:rPr>
              <a:t>Execute the final block</a:t>
            </a:r>
          </a:p>
        </p:txBody>
      </p:sp>
      <p:sp>
        <p:nvSpPr>
          <p:cNvPr id="305158" name="Rectangle 6"/>
          <p:cNvSpPr>
            <a:spLocks noChangeArrowheads="1"/>
          </p:cNvSpPr>
          <p:nvPr/>
        </p:nvSpPr>
        <p:spPr bwMode="auto">
          <a:xfrm>
            <a:off x="357158" y="4786322"/>
            <a:ext cx="2819400" cy="1000132"/>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5157"/>
                                        </p:tgtEl>
                                        <p:attrNameLst>
                                          <p:attrName>style.visibility</p:attrName>
                                        </p:attrNameLst>
                                      </p:cBhvr>
                                      <p:to>
                                        <p:strVal val="visible"/>
                                      </p:to>
                                    </p:set>
                                    <p:anim calcmode="lin" valueType="num">
                                      <p:cBhvr additive="base">
                                        <p:cTn id="7" dur="500" fill="hold"/>
                                        <p:tgtEl>
                                          <p:spTgt spid="305157"/>
                                        </p:tgtEl>
                                        <p:attrNameLst>
                                          <p:attrName>ppt_x</p:attrName>
                                        </p:attrNameLst>
                                      </p:cBhvr>
                                      <p:tavLst>
                                        <p:tav tm="0">
                                          <p:val>
                                            <p:strVal val="0-#ppt_w/2"/>
                                          </p:val>
                                        </p:tav>
                                        <p:tav tm="100000">
                                          <p:val>
                                            <p:strVal val="#ppt_x"/>
                                          </p:val>
                                        </p:tav>
                                      </p:tavLst>
                                    </p:anim>
                                    <p:anim calcmode="lin" valueType="num">
                                      <p:cBhvr additive="base">
                                        <p:cTn id="8" dur="500" fill="hold"/>
                                        <p:tgtEl>
                                          <p:spTgt spid="305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1124744"/>
            <a:ext cx="900112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4"/>
          <p:cNvSpPr>
            <a:spLocks noGrp="1"/>
          </p:cNvSpPr>
          <p:nvPr>
            <p:ph type="sldNum" sz="quarter" idx="4294967295"/>
          </p:nvPr>
        </p:nvSpPr>
        <p:spPr>
          <a:xfrm>
            <a:off x="7239000" y="6400800"/>
            <a:ext cx="1905000" cy="457200"/>
          </a:xfrm>
          <a:prstGeom prst="rect">
            <a:avLst/>
          </a:prstGeom>
        </p:spPr>
        <p:txBody>
          <a:bodyPr/>
          <a:lstStyle/>
          <a:p>
            <a:pPr algn="r"/>
            <a:fld id="{7F943077-5144-442F-8482-8F6BA5F388FC}" type="slidenum">
              <a:rPr lang="en-US"/>
              <a:pPr algn="r"/>
              <a:t>3</a:t>
            </a:fld>
            <a:endParaRPr lang="en-US"/>
          </a:p>
        </p:txBody>
      </p:sp>
      <p:sp>
        <p:nvSpPr>
          <p:cNvPr id="310274" name="Rectangle 2"/>
          <p:cNvSpPr>
            <a:spLocks noGrp="1" noChangeArrowheads="1"/>
          </p:cNvSpPr>
          <p:nvPr>
            <p:ph type="title"/>
          </p:nvPr>
        </p:nvSpPr>
        <p:spPr>
          <a:xfrm>
            <a:off x="285720" y="142852"/>
            <a:ext cx="4357718" cy="819150"/>
          </a:xfrm>
          <a:noFill/>
          <a:ln/>
        </p:spPr>
        <p:txBody>
          <a:bodyPr/>
          <a:lstStyle/>
          <a:p>
            <a:r>
              <a:rPr lang="en-US" sz="5400" dirty="0"/>
              <a:t>System Errors</a:t>
            </a:r>
            <a:endParaRPr lang="en-US" sz="5400" b="1" dirty="0"/>
          </a:p>
        </p:txBody>
      </p:sp>
      <p:sp>
        <p:nvSpPr>
          <p:cNvPr id="310275" name="Rectangle 3"/>
          <p:cNvSpPr>
            <a:spLocks noChangeArrowheads="1"/>
          </p:cNvSpPr>
          <p:nvPr/>
        </p:nvSpPr>
        <p:spPr bwMode="auto">
          <a:xfrm>
            <a:off x="0" y="2000250"/>
            <a:ext cx="9144000" cy="0"/>
          </a:xfrm>
          <a:prstGeom prst="rect">
            <a:avLst/>
          </a:prstGeom>
          <a:noFill/>
          <a:ln w="12700">
            <a:noFill/>
            <a:miter lim="800000"/>
            <a:headEnd type="none" w="sm" len="sm"/>
            <a:tailEnd type="none" w="sm" len="sm"/>
          </a:ln>
          <a:effectLst/>
        </p:spPr>
        <p:txBody>
          <a:bodyPr wrap="none" anchor="ctr">
            <a:spAutoFit/>
          </a:bodyPr>
          <a:lstStyle/>
          <a:p>
            <a:endParaRPr lang="en-CA"/>
          </a:p>
        </p:txBody>
      </p:sp>
      <p:sp>
        <p:nvSpPr>
          <p:cNvPr id="310277" name="Rectangle 5"/>
          <p:cNvSpPr>
            <a:spLocks noChangeArrowheads="1"/>
          </p:cNvSpPr>
          <p:nvPr/>
        </p:nvSpPr>
        <p:spPr bwMode="auto">
          <a:xfrm>
            <a:off x="2777516" y="4005064"/>
            <a:ext cx="3522676" cy="1532400"/>
          </a:xfrm>
          <a:prstGeom prst="rect">
            <a:avLst/>
          </a:prstGeom>
          <a:solidFill>
            <a:schemeClr val="accent1">
              <a:alpha val="19000"/>
            </a:schemeClr>
          </a:solidFill>
          <a:ln w="12700">
            <a:solidFill>
              <a:schemeClr val="tx1"/>
            </a:solidFill>
            <a:miter lim="800000"/>
            <a:headEnd type="none" w="sm" len="sm"/>
            <a:tailEnd type="none" w="sm" len="sm"/>
          </a:ln>
          <a:effectLst/>
        </p:spPr>
        <p:txBody>
          <a:bodyPr wrap="none" anchor="ctr"/>
          <a:lstStyle/>
          <a:p>
            <a:endParaRPr lang="en-CA"/>
          </a:p>
        </p:txBody>
      </p:sp>
      <p:sp>
        <p:nvSpPr>
          <p:cNvPr id="310278" name="Text Box 6"/>
          <p:cNvSpPr txBox="1">
            <a:spLocks noChangeArrowheads="1"/>
          </p:cNvSpPr>
          <p:nvPr/>
        </p:nvSpPr>
        <p:spPr bwMode="auto">
          <a:xfrm>
            <a:off x="214282" y="5689603"/>
            <a:ext cx="8786874" cy="954107"/>
          </a:xfrm>
          <a:prstGeom prst="rect">
            <a:avLst/>
          </a:prstGeom>
          <a:solidFill>
            <a:schemeClr val="tx2">
              <a:lumMod val="20000"/>
              <a:lumOff val="80000"/>
            </a:schemeClr>
          </a:solidFill>
          <a:ln w="12700">
            <a:noFill/>
            <a:miter lim="800000"/>
            <a:headEnd type="none" w="sm" len="sm"/>
            <a:tailEnd type="none" w="sm" len="sm"/>
          </a:ln>
          <a:effectLst/>
        </p:spPr>
        <p:txBody>
          <a:bodyPr wrap="square">
            <a:spAutoFit/>
          </a:bodyPr>
          <a:lstStyle/>
          <a:p>
            <a:pPr algn="ctr">
              <a:spcBef>
                <a:spcPct val="50000"/>
              </a:spcBef>
            </a:pPr>
            <a:r>
              <a:rPr lang="en-US" sz="2800" b="1" dirty="0">
                <a:solidFill>
                  <a:srgbClr val="C00000"/>
                </a:solidFill>
                <a:latin typeface="+mn-lt"/>
                <a:cs typeface="Times New Roman" pitchFamily="18" charset="0"/>
              </a:rPr>
              <a:t>System errors </a:t>
            </a:r>
            <a:r>
              <a:rPr lang="en-US" sz="2800" dirty="0">
                <a:solidFill>
                  <a:srgbClr val="C00000"/>
                </a:solidFill>
                <a:latin typeface="+mn-lt"/>
                <a:cs typeface="Times New Roman" pitchFamily="18" charset="0"/>
              </a:rPr>
              <a:t>are thrown by </a:t>
            </a:r>
            <a:r>
              <a:rPr lang="en-US" sz="2800" b="1" dirty="0">
                <a:solidFill>
                  <a:srgbClr val="C00000"/>
                </a:solidFill>
                <a:latin typeface="+mn-lt"/>
                <a:cs typeface="Times New Roman" pitchFamily="18" charset="0"/>
              </a:rPr>
              <a:t>JVM</a:t>
            </a:r>
            <a:r>
              <a:rPr lang="en-US" sz="2800" dirty="0">
                <a:solidFill>
                  <a:srgbClr val="C00000"/>
                </a:solidFill>
                <a:latin typeface="+mn-lt"/>
                <a:cs typeface="Times New Roman" pitchFamily="18" charset="0"/>
              </a:rPr>
              <a:t> and represented in the </a:t>
            </a:r>
            <a:r>
              <a:rPr lang="en-US" sz="2800" b="1" dirty="0">
                <a:solidFill>
                  <a:srgbClr val="C00000"/>
                </a:solidFill>
                <a:latin typeface="+mn-lt"/>
                <a:cs typeface="Times New Roman" pitchFamily="18" charset="0"/>
              </a:rPr>
              <a:t>Error</a:t>
            </a:r>
            <a:r>
              <a:rPr lang="en-US" sz="2800" dirty="0">
                <a:solidFill>
                  <a:srgbClr val="C00000"/>
                </a:solidFill>
                <a:latin typeface="+mn-lt"/>
                <a:cs typeface="Times New Roman" pitchFamily="18" charset="0"/>
              </a:rPr>
              <a:t> class. The Error class describes internal system errors.</a:t>
            </a:r>
            <a:endParaRPr lang="en-US" sz="2800"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0278"/>
                                        </p:tgtEl>
                                        <p:attrNameLst>
                                          <p:attrName>style.visibility</p:attrName>
                                        </p:attrNameLst>
                                      </p:cBhvr>
                                      <p:to>
                                        <p:strVal val="visible"/>
                                      </p:to>
                                    </p:set>
                                    <p:anim calcmode="lin" valueType="num">
                                      <p:cBhvr additive="base">
                                        <p:cTn id="7" dur="500" fill="hold"/>
                                        <p:tgtEl>
                                          <p:spTgt spid="310278"/>
                                        </p:tgtEl>
                                        <p:attrNameLst>
                                          <p:attrName>ppt_x</p:attrName>
                                        </p:attrNameLst>
                                      </p:cBhvr>
                                      <p:tavLst>
                                        <p:tav tm="0">
                                          <p:val>
                                            <p:strVal val="0-#ppt_w/2"/>
                                          </p:val>
                                        </p:tav>
                                        <p:tav tm="100000">
                                          <p:val>
                                            <p:strVal val="#ppt_x"/>
                                          </p:val>
                                        </p:tav>
                                      </p:tavLst>
                                    </p:anim>
                                    <p:anim calcmode="lin" valueType="num">
                                      <p:cBhvr additive="base">
                                        <p:cTn id="8" dur="500" fill="hold"/>
                                        <p:tgtEl>
                                          <p:spTgt spid="3102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0277"/>
                                        </p:tgtEl>
                                        <p:attrNameLst>
                                          <p:attrName>style.visibility</p:attrName>
                                        </p:attrNameLst>
                                      </p:cBhvr>
                                      <p:to>
                                        <p:strVal val="visible"/>
                                      </p:to>
                                    </p:set>
                                    <p:anim calcmode="lin" valueType="num">
                                      <p:cBhvr additive="base">
                                        <p:cTn id="11" dur="500" fill="hold"/>
                                        <p:tgtEl>
                                          <p:spTgt spid="310277"/>
                                        </p:tgtEl>
                                        <p:attrNameLst>
                                          <p:attrName>ppt_x</p:attrName>
                                        </p:attrNameLst>
                                      </p:cBhvr>
                                      <p:tavLst>
                                        <p:tav tm="0">
                                          <p:val>
                                            <p:strVal val="0-#ppt_w/2"/>
                                          </p:val>
                                        </p:tav>
                                        <p:tav tm="100000">
                                          <p:val>
                                            <p:strVal val="#ppt_x"/>
                                          </p:val>
                                        </p:tav>
                                      </p:tavLst>
                                    </p:anim>
                                    <p:anim calcmode="lin" valueType="num">
                                      <p:cBhvr additive="base">
                                        <p:cTn id="12" dur="500" fill="hold"/>
                                        <p:tgtEl>
                                          <p:spTgt spid="310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animBg="1"/>
      <p:bldP spid="31027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04800" y="1162048"/>
            <a:ext cx="4648200" cy="5338786"/>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80000"/>
              </a:lnSpc>
              <a:spcBef>
                <a:spcPct val="20000"/>
              </a:spcBef>
            </a:pPr>
            <a:r>
              <a:rPr lang="en-US" sz="2000" dirty="0">
                <a:latin typeface="+mn-lt"/>
                <a:cs typeface="+mn-cs"/>
              </a:rPr>
              <a:t>try {  </a:t>
            </a:r>
          </a:p>
          <a:p>
            <a:pPr marL="342900" lvl="0" indent="-342900">
              <a:lnSpc>
                <a:spcPct val="80000"/>
              </a:lnSpc>
              <a:spcBef>
                <a:spcPct val="20000"/>
              </a:spcBef>
            </a:pPr>
            <a:r>
              <a:rPr lang="en-US" sz="2000" dirty="0">
                <a:latin typeface="+mn-lt"/>
                <a:cs typeface="+mn-cs"/>
              </a:rPr>
              <a:t>  statement1;</a:t>
            </a:r>
          </a:p>
          <a:p>
            <a:pPr marL="342900" lvl="0" indent="-342900">
              <a:lnSpc>
                <a:spcPct val="80000"/>
              </a:lnSpc>
              <a:spcBef>
                <a:spcPct val="20000"/>
              </a:spcBef>
            </a:pPr>
            <a:r>
              <a:rPr lang="en-US" sz="2000" dirty="0">
                <a:latin typeface="+mn-lt"/>
                <a:cs typeface="+mn-cs"/>
              </a:rPr>
              <a:t>  statement2;</a:t>
            </a:r>
          </a:p>
          <a:p>
            <a:pPr marL="342900" lvl="0" indent="-342900">
              <a:lnSpc>
                <a:spcPct val="80000"/>
              </a:lnSpc>
              <a:spcBef>
                <a:spcPct val="20000"/>
              </a:spcBef>
            </a:pPr>
            <a:r>
              <a:rPr lang="en-US" sz="2000" dirty="0">
                <a:latin typeface="+mn-lt"/>
                <a:cs typeface="+mn-cs"/>
              </a:rPr>
              <a:t>  statement3;</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catch(Exception1 ex) { </a:t>
            </a:r>
          </a:p>
          <a:p>
            <a:pPr marL="342900" lvl="0" indent="-342900">
              <a:lnSpc>
                <a:spcPct val="80000"/>
              </a:lnSpc>
              <a:spcBef>
                <a:spcPct val="20000"/>
              </a:spcBef>
            </a:pPr>
            <a:r>
              <a:rPr lang="en-US" sz="2000" dirty="0">
                <a:latin typeface="+mn-lt"/>
                <a:cs typeface="+mn-cs"/>
              </a:rPr>
              <a:t>  handling ex; </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catch(Exception2 ex) { </a:t>
            </a:r>
          </a:p>
          <a:p>
            <a:pPr marL="342900" lvl="0" indent="-342900">
              <a:lnSpc>
                <a:spcPct val="80000"/>
              </a:lnSpc>
              <a:spcBef>
                <a:spcPct val="20000"/>
              </a:spcBef>
            </a:pPr>
            <a:r>
              <a:rPr lang="en-US" sz="2000" dirty="0">
                <a:latin typeface="+mn-lt"/>
                <a:cs typeface="+mn-cs"/>
              </a:rPr>
              <a:t>  handling ex; </a:t>
            </a:r>
            <a:endParaRPr lang="en-US" sz="2000" b="1" dirty="0">
              <a:solidFill>
                <a:srgbClr val="C00000"/>
              </a:solidFill>
              <a:latin typeface="+mn-lt"/>
              <a:cs typeface="+mn-cs"/>
            </a:endParaRPr>
          </a:p>
          <a:p>
            <a:pPr marL="342900" lvl="0" indent="-342900">
              <a:lnSpc>
                <a:spcPct val="80000"/>
              </a:lnSpc>
              <a:spcBef>
                <a:spcPct val="20000"/>
              </a:spcBef>
            </a:pPr>
            <a:r>
              <a:rPr lang="en-US" sz="2000" b="1" dirty="0">
                <a:solidFill>
                  <a:srgbClr val="C00000"/>
                </a:solidFill>
                <a:latin typeface="+mn-lt"/>
                <a:cs typeface="+mn-cs"/>
              </a:rPr>
              <a:t>  throw ex;</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r>
              <a:rPr lang="en-US" sz="2000" dirty="0">
                <a:latin typeface="+mn-lt"/>
                <a:cs typeface="+mn-cs"/>
              </a:rPr>
              <a:t>finally { </a:t>
            </a:r>
          </a:p>
          <a:p>
            <a:pPr marL="342900" lvl="0" indent="-342900">
              <a:lnSpc>
                <a:spcPct val="80000"/>
              </a:lnSpc>
              <a:spcBef>
                <a:spcPct val="20000"/>
              </a:spcBef>
            </a:pPr>
            <a:r>
              <a:rPr lang="en-US" sz="2000" dirty="0">
                <a:latin typeface="+mn-lt"/>
                <a:cs typeface="+mn-cs"/>
              </a:rPr>
              <a:t>  </a:t>
            </a:r>
            <a:r>
              <a:rPr lang="en-US" sz="2000" dirty="0" err="1">
                <a:latin typeface="+mn-lt"/>
                <a:cs typeface="+mn-cs"/>
              </a:rPr>
              <a:t>finalStatements</a:t>
            </a:r>
            <a:r>
              <a:rPr lang="en-US" sz="2000" dirty="0">
                <a:latin typeface="+mn-lt"/>
                <a:cs typeface="+mn-cs"/>
              </a:rPr>
              <a:t>; </a:t>
            </a:r>
          </a:p>
          <a:p>
            <a:pPr marL="342900" lvl="0" indent="-342900">
              <a:lnSpc>
                <a:spcPct val="80000"/>
              </a:lnSpc>
              <a:spcBef>
                <a:spcPct val="20000"/>
              </a:spcBef>
            </a:pPr>
            <a:r>
              <a:rPr lang="en-US" sz="2000" dirty="0">
                <a:latin typeface="+mn-lt"/>
                <a:cs typeface="+mn-cs"/>
              </a:rPr>
              <a:t>}</a:t>
            </a:r>
          </a:p>
          <a:p>
            <a:pPr marL="342900" lvl="0" indent="-342900">
              <a:lnSpc>
                <a:spcPct val="80000"/>
              </a:lnSpc>
              <a:spcBef>
                <a:spcPct val="20000"/>
              </a:spcBef>
            </a:pPr>
            <a:endParaRPr lang="en-US" sz="2000" dirty="0">
              <a:latin typeface="+mn-lt"/>
              <a:cs typeface="+mn-cs"/>
            </a:endParaRPr>
          </a:p>
          <a:p>
            <a:pPr marL="342900" lvl="0" indent="-342900">
              <a:lnSpc>
                <a:spcPct val="80000"/>
              </a:lnSpc>
              <a:spcBef>
                <a:spcPct val="20000"/>
              </a:spcBef>
            </a:pPr>
            <a:r>
              <a:rPr lang="en-US" sz="2000" dirty="0">
                <a:latin typeface="+mn-lt"/>
                <a:cs typeface="+mn-cs"/>
              </a:rPr>
              <a:t>Next statement;</a:t>
            </a:r>
          </a:p>
        </p:txBody>
      </p:sp>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1512B253-BF42-4437-96B6-C3D72D15B087}" type="slidenum">
              <a:rPr lang="en-US"/>
              <a:pPr/>
              <a:t>30</a:t>
            </a:fld>
            <a:endParaRPr lang="en-US"/>
          </a:p>
        </p:txBody>
      </p:sp>
      <p:sp>
        <p:nvSpPr>
          <p:cNvPr id="304130" name="Rectangle 2"/>
          <p:cNvSpPr>
            <a:spLocks noGrp="1" noChangeArrowheads="1"/>
          </p:cNvSpPr>
          <p:nvPr>
            <p:ph type="title"/>
          </p:nvPr>
        </p:nvSpPr>
        <p:spPr>
          <a:xfrm>
            <a:off x="357158" y="304800"/>
            <a:ext cx="7772400" cy="533400"/>
          </a:xfrm>
          <a:noFill/>
          <a:ln/>
        </p:spPr>
        <p:txBody>
          <a:bodyPr/>
          <a:lstStyle/>
          <a:p>
            <a:r>
              <a:rPr lang="en-US" sz="5400" dirty="0"/>
              <a:t>Trace a Program Execution</a:t>
            </a:r>
          </a:p>
        </p:txBody>
      </p:sp>
      <p:sp>
        <p:nvSpPr>
          <p:cNvPr id="304133" name="AutoShape 5"/>
          <p:cNvSpPr>
            <a:spLocks noChangeArrowheads="1"/>
          </p:cNvSpPr>
          <p:nvPr/>
        </p:nvSpPr>
        <p:spPr bwMode="auto">
          <a:xfrm>
            <a:off x="5143504" y="2643182"/>
            <a:ext cx="3571868" cy="2200276"/>
          </a:xfrm>
          <a:prstGeom prst="wedgeRoundRectCallout">
            <a:avLst>
              <a:gd name="adj1" fmla="val -106123"/>
              <a:gd name="adj2" fmla="val 30219"/>
              <a:gd name="adj3" fmla="val 16667"/>
            </a:avLst>
          </a:prstGeom>
          <a:solidFill>
            <a:schemeClr val="accent1"/>
          </a:solidFill>
          <a:ln w="12700">
            <a:solidFill>
              <a:schemeClr val="tx1"/>
            </a:solidFill>
            <a:miter lim="800000"/>
            <a:headEnd type="none" w="sm" len="sm"/>
            <a:tailEnd type="none" w="sm" len="sm"/>
          </a:ln>
          <a:effectLst/>
        </p:spPr>
        <p:txBody>
          <a:bodyPr/>
          <a:lstStyle/>
          <a:p>
            <a:pPr algn="ctr">
              <a:lnSpc>
                <a:spcPct val="80000"/>
              </a:lnSpc>
              <a:spcBef>
                <a:spcPct val="20000"/>
              </a:spcBef>
              <a:buClr>
                <a:schemeClr val="tx2"/>
              </a:buClr>
              <a:buSzPct val="75000"/>
              <a:buFont typeface="Monotype Sorts" pitchFamily="2" charset="2"/>
              <a:buNone/>
            </a:pPr>
            <a:r>
              <a:rPr lang="en-US" sz="3200">
                <a:solidFill>
                  <a:schemeClr val="bg1"/>
                </a:solidFill>
                <a:latin typeface="+mn-lt"/>
              </a:rPr>
              <a:t>Rethrow the exception and control is transferred to the caller</a:t>
            </a:r>
          </a:p>
        </p:txBody>
      </p:sp>
      <p:sp>
        <p:nvSpPr>
          <p:cNvPr id="304134" name="Rectangle 6"/>
          <p:cNvSpPr>
            <a:spLocks noChangeArrowheads="1"/>
          </p:cNvSpPr>
          <p:nvPr/>
        </p:nvSpPr>
        <p:spPr bwMode="auto">
          <a:xfrm>
            <a:off x="381000" y="4214818"/>
            <a:ext cx="2819400" cy="304800"/>
          </a:xfrm>
          <a:prstGeom prst="rect">
            <a:avLst/>
          </a:prstGeom>
          <a:solidFill>
            <a:schemeClr val="accent1">
              <a:alpha val="45000"/>
            </a:schemeClr>
          </a:solidFill>
          <a:ln w="12700">
            <a:solidFill>
              <a:schemeClr val="tx1"/>
            </a:solidFill>
            <a:miter lim="800000"/>
            <a:headEnd type="none" w="sm" len="sm"/>
            <a:tailEnd type="none" w="sm" len="sm"/>
          </a:ln>
          <a:effectLst/>
        </p:spPr>
        <p:txBody>
          <a:bodyPr wrap="none" anchor="ctr"/>
          <a:lstStyle/>
          <a:p>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4133"/>
                                        </p:tgtEl>
                                        <p:attrNameLst>
                                          <p:attrName>style.visibility</p:attrName>
                                        </p:attrNameLst>
                                      </p:cBhvr>
                                      <p:to>
                                        <p:strVal val="visible"/>
                                      </p:to>
                                    </p:set>
                                    <p:anim calcmode="lin" valueType="num">
                                      <p:cBhvr additive="base">
                                        <p:cTn id="7" dur="500" fill="hold"/>
                                        <p:tgtEl>
                                          <p:spTgt spid="304133"/>
                                        </p:tgtEl>
                                        <p:attrNameLst>
                                          <p:attrName>ppt_x</p:attrName>
                                        </p:attrNameLst>
                                      </p:cBhvr>
                                      <p:tavLst>
                                        <p:tav tm="0">
                                          <p:val>
                                            <p:strVal val="0-#ppt_w/2"/>
                                          </p:val>
                                        </p:tav>
                                        <p:tav tm="100000">
                                          <p:val>
                                            <p:strVal val="#ppt_x"/>
                                          </p:val>
                                        </p:tav>
                                      </p:tavLst>
                                    </p:anim>
                                    <p:anim calcmode="lin" valueType="num">
                                      <p:cBhvr additive="base">
                                        <p:cTn id="8" dur="500" fill="hold"/>
                                        <p:tgtEl>
                                          <p:spTgt spid="304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207C0693-6330-45C4-856A-F2D4424B4EA9}" type="slidenum">
              <a:rPr lang="en-US"/>
              <a:pPr/>
              <a:t>31</a:t>
            </a:fld>
            <a:endParaRPr lang="en-US"/>
          </a:p>
        </p:txBody>
      </p:sp>
      <p:sp>
        <p:nvSpPr>
          <p:cNvPr id="251906" name="Rectangle 2"/>
          <p:cNvSpPr>
            <a:spLocks noGrp="1" noChangeArrowheads="1"/>
          </p:cNvSpPr>
          <p:nvPr>
            <p:ph type="title"/>
          </p:nvPr>
        </p:nvSpPr>
        <p:spPr>
          <a:xfrm>
            <a:off x="300062" y="214290"/>
            <a:ext cx="8558218" cy="785818"/>
          </a:xfrm>
          <a:noFill/>
          <a:ln/>
        </p:spPr>
        <p:txBody>
          <a:bodyPr/>
          <a:lstStyle/>
          <a:p>
            <a:r>
              <a:rPr lang="en-US" sz="4800" dirty="0"/>
              <a:t>Cautions When Using Exceptions</a:t>
            </a:r>
            <a:endParaRPr lang="en-US" sz="4800" b="1" dirty="0"/>
          </a:p>
        </p:txBody>
      </p:sp>
      <p:sp>
        <p:nvSpPr>
          <p:cNvPr id="251907" name="Rectangle 3"/>
          <p:cNvSpPr>
            <a:spLocks noGrp="1" noChangeArrowheads="1"/>
          </p:cNvSpPr>
          <p:nvPr>
            <p:ph type="body" idx="1"/>
          </p:nvPr>
        </p:nvSpPr>
        <p:spPr>
          <a:xfrm>
            <a:off x="107504" y="1302303"/>
            <a:ext cx="9042335" cy="4724400"/>
          </a:xfrm>
          <a:noFill/>
          <a:ln/>
        </p:spPr>
        <p:txBody>
          <a:bodyPr/>
          <a:lstStyle/>
          <a:p>
            <a:pPr>
              <a:spcAft>
                <a:spcPts val="1200"/>
              </a:spcAft>
            </a:pPr>
            <a:r>
              <a:rPr lang="en-US" sz="2800" dirty="0"/>
              <a:t> The key benefit of exception handling is separating the </a:t>
            </a:r>
            <a:r>
              <a:rPr lang="en-US" sz="2800" b="1" dirty="0"/>
              <a:t>detection</a:t>
            </a:r>
            <a:r>
              <a:rPr lang="en-US" sz="2800" dirty="0"/>
              <a:t> of an error (</a:t>
            </a:r>
            <a:r>
              <a:rPr lang="en-US" sz="2800" i="1" dirty="0">
                <a:solidFill>
                  <a:srgbClr val="C00000"/>
                </a:solidFill>
              </a:rPr>
              <a:t>done in a called method</a:t>
            </a:r>
            <a:r>
              <a:rPr lang="en-US" sz="2800" dirty="0"/>
              <a:t>) from the </a:t>
            </a:r>
            <a:r>
              <a:rPr lang="en-US" sz="2800" b="1" dirty="0"/>
              <a:t>handling</a:t>
            </a:r>
            <a:r>
              <a:rPr lang="en-US" sz="2800" dirty="0"/>
              <a:t> of an error (</a:t>
            </a:r>
            <a:r>
              <a:rPr lang="en-US" sz="2800" i="1" dirty="0">
                <a:solidFill>
                  <a:srgbClr val="C00000"/>
                </a:solidFill>
              </a:rPr>
              <a:t>done in the calling method</a:t>
            </a:r>
            <a:r>
              <a:rPr lang="en-US" sz="2800" dirty="0"/>
              <a:t>).</a:t>
            </a:r>
          </a:p>
          <a:p>
            <a:pPr>
              <a:spcAft>
                <a:spcPts val="1200"/>
              </a:spcAft>
            </a:pPr>
            <a:r>
              <a:rPr lang="en-US" sz="2800" dirty="0"/>
              <a:t> Exception handling separates error-handling code from normal programming tasks, thus making programs </a:t>
            </a:r>
            <a:r>
              <a:rPr lang="en-US" b="1" dirty="0">
                <a:solidFill>
                  <a:srgbClr val="C00000"/>
                </a:solidFill>
              </a:rPr>
              <a:t>easier</a:t>
            </a:r>
            <a:r>
              <a:rPr lang="en-US" dirty="0">
                <a:solidFill>
                  <a:srgbClr val="C00000"/>
                </a:solidFill>
              </a:rPr>
              <a:t> </a:t>
            </a:r>
            <a:r>
              <a:rPr lang="en-US" sz="2800" dirty="0"/>
              <a:t>to read and to modify. </a:t>
            </a:r>
          </a:p>
          <a:p>
            <a:pPr>
              <a:spcAft>
                <a:spcPts val="1200"/>
              </a:spcAft>
            </a:pPr>
            <a:r>
              <a:rPr lang="en-US" sz="2800" dirty="0"/>
              <a:t> Be aware, however, that exception handling usually requires </a:t>
            </a:r>
            <a:r>
              <a:rPr lang="en-US" b="1" dirty="0">
                <a:solidFill>
                  <a:srgbClr val="C00000"/>
                </a:solidFill>
              </a:rPr>
              <a:t>more time and resources</a:t>
            </a:r>
            <a:r>
              <a:rPr lang="en-US" sz="2800" b="1" dirty="0"/>
              <a:t> </a:t>
            </a:r>
            <a:r>
              <a:rPr lang="en-US" sz="2800" dirty="0"/>
              <a:t>because it requires instantiating a new exception object, rolling back the call stack, and broadcasting the errors to the calling methods.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B76B8FAF-9534-4790-8635-5DD4E26B2BF0}" type="slidenum">
              <a:rPr lang="en-US"/>
              <a:pPr/>
              <a:t>32</a:t>
            </a:fld>
            <a:endParaRPr lang="en-US"/>
          </a:p>
        </p:txBody>
      </p:sp>
      <p:sp>
        <p:nvSpPr>
          <p:cNvPr id="278530" name="Rectangle 2"/>
          <p:cNvSpPr>
            <a:spLocks noGrp="1" noChangeArrowheads="1"/>
          </p:cNvSpPr>
          <p:nvPr>
            <p:ph type="title"/>
          </p:nvPr>
        </p:nvSpPr>
        <p:spPr>
          <a:xfrm>
            <a:off x="285720" y="142852"/>
            <a:ext cx="8172480" cy="785818"/>
          </a:xfrm>
          <a:noFill/>
          <a:ln/>
        </p:spPr>
        <p:txBody>
          <a:bodyPr/>
          <a:lstStyle/>
          <a:p>
            <a:r>
              <a:rPr lang="en-US" sz="5400" dirty="0"/>
              <a:t>When to Throw Exceptions</a:t>
            </a:r>
            <a:endParaRPr lang="en-US" sz="5400" b="1" dirty="0"/>
          </a:p>
        </p:txBody>
      </p:sp>
      <p:sp>
        <p:nvSpPr>
          <p:cNvPr id="278531" name="Rectangle 3"/>
          <p:cNvSpPr>
            <a:spLocks noGrp="1" noChangeArrowheads="1"/>
          </p:cNvSpPr>
          <p:nvPr>
            <p:ph type="body" idx="1"/>
          </p:nvPr>
        </p:nvSpPr>
        <p:spPr>
          <a:xfrm>
            <a:off x="381000" y="1124744"/>
            <a:ext cx="8458200" cy="3168352"/>
          </a:xfrm>
          <a:noFill/>
          <a:ln/>
        </p:spPr>
        <p:txBody>
          <a:bodyPr/>
          <a:lstStyle/>
          <a:p>
            <a:pPr marL="324000">
              <a:spcBef>
                <a:spcPts val="0"/>
              </a:spcBef>
              <a:spcAft>
                <a:spcPts val="600"/>
              </a:spcAft>
            </a:pPr>
            <a:r>
              <a:rPr lang="en-US" dirty="0">
                <a:cs typeface="Times New Roman" pitchFamily="18" charset="0"/>
              </a:rPr>
              <a:t> An exception occurs in a method. </a:t>
            </a:r>
          </a:p>
          <a:p>
            <a:pPr marL="324000">
              <a:spcBef>
                <a:spcPts val="0"/>
              </a:spcBef>
              <a:spcAft>
                <a:spcPts val="600"/>
              </a:spcAft>
            </a:pPr>
            <a:r>
              <a:rPr lang="en-US" dirty="0">
                <a:cs typeface="Times New Roman" pitchFamily="18" charset="0"/>
              </a:rPr>
              <a:t> If you want the exception to be processed by its caller, you should create an exception object and throw it. </a:t>
            </a:r>
          </a:p>
          <a:p>
            <a:pPr marL="324000">
              <a:spcBef>
                <a:spcPts val="0"/>
              </a:spcBef>
              <a:spcAft>
                <a:spcPts val="600"/>
              </a:spcAft>
            </a:pPr>
            <a:r>
              <a:rPr lang="en-US" dirty="0">
                <a:cs typeface="Times New Roman" pitchFamily="18" charset="0"/>
              </a:rPr>
              <a:t> If you can handle the exception in the method where it occurs, there is no need to throw it</a:t>
            </a:r>
            <a:r>
              <a:rPr lang="en-US" dirty="0"/>
              <a:t>.</a:t>
            </a:r>
          </a:p>
        </p:txBody>
      </p:sp>
      <p:sp>
        <p:nvSpPr>
          <p:cNvPr id="5" name="Rectangle 2"/>
          <p:cNvSpPr txBox="1">
            <a:spLocks noChangeArrowheads="1"/>
          </p:cNvSpPr>
          <p:nvPr/>
        </p:nvSpPr>
        <p:spPr bwMode="auto">
          <a:xfrm>
            <a:off x="285720" y="4370234"/>
            <a:ext cx="7772400"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j-lt"/>
                <a:ea typeface="+mj-ea"/>
                <a:cs typeface="+mj-cs"/>
              </a:rPr>
              <a:t>When to Use Exceptions</a:t>
            </a:r>
          </a:p>
        </p:txBody>
      </p:sp>
      <p:sp>
        <p:nvSpPr>
          <p:cNvPr id="6" name="Rectangle 3"/>
          <p:cNvSpPr txBox="1">
            <a:spLocks noChangeArrowheads="1"/>
          </p:cNvSpPr>
          <p:nvPr/>
        </p:nvSpPr>
        <p:spPr bwMode="auto">
          <a:xfrm>
            <a:off x="381000" y="5248010"/>
            <a:ext cx="8458200" cy="1061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ts val="1200"/>
              </a:spcAft>
              <a:buClrTx/>
              <a:buSzTx/>
              <a:buFont typeface="Wingdings" pitchFamily="2" charset="2"/>
              <a:buChar char="v"/>
              <a:tabLst/>
              <a:defRPr/>
            </a:pPr>
            <a:r>
              <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rPr>
              <a:t> You should use it to deal with </a:t>
            </a:r>
            <a:r>
              <a:rPr kumimoji="0" lang="en-US" sz="3600" b="1" i="0" u="none" strike="noStrike" kern="1200" cap="none" spc="0" normalizeH="0" baseline="0" noProof="0" dirty="0">
                <a:ln>
                  <a:noFill/>
                </a:ln>
                <a:solidFill>
                  <a:srgbClr val="C00000"/>
                </a:solidFill>
                <a:effectLst/>
                <a:uLnTx/>
                <a:uFillTx/>
                <a:latin typeface="+mn-lt"/>
                <a:ea typeface="+mn-ea"/>
                <a:cs typeface="Times New Roman" pitchFamily="18" charset="0"/>
              </a:rPr>
              <a:t>unexpected</a:t>
            </a:r>
            <a:r>
              <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rPr>
              <a:t> error conditions.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99213"/>
            <a:ext cx="1905000" cy="457200"/>
          </a:xfrm>
          <a:prstGeom prst="rect">
            <a:avLst/>
          </a:prstGeom>
        </p:spPr>
        <p:txBody>
          <a:bodyPr/>
          <a:lstStyle/>
          <a:p>
            <a:fld id="{6833A3FC-00E0-4092-AA53-2F5D53FA4A4D}" type="slidenum">
              <a:rPr lang="en-US"/>
              <a:pPr/>
              <a:t>33</a:t>
            </a:fld>
            <a:endParaRPr lang="en-US"/>
          </a:p>
        </p:txBody>
      </p:sp>
      <p:sp>
        <p:nvSpPr>
          <p:cNvPr id="279554" name="Rectangle 2"/>
          <p:cNvSpPr>
            <a:spLocks noGrp="1" noChangeArrowheads="1"/>
          </p:cNvSpPr>
          <p:nvPr>
            <p:ph type="title"/>
          </p:nvPr>
        </p:nvSpPr>
        <p:spPr>
          <a:xfrm>
            <a:off x="285720" y="285728"/>
            <a:ext cx="7772400" cy="642942"/>
          </a:xfrm>
          <a:noFill/>
          <a:ln/>
        </p:spPr>
        <p:txBody>
          <a:bodyPr/>
          <a:lstStyle/>
          <a:p>
            <a:r>
              <a:rPr lang="en-US" sz="5400" dirty="0"/>
              <a:t>Caution!</a:t>
            </a:r>
            <a:endParaRPr lang="en-US" sz="5400" b="1" dirty="0"/>
          </a:p>
        </p:txBody>
      </p:sp>
      <p:sp>
        <p:nvSpPr>
          <p:cNvPr id="279555" name="Rectangle 3"/>
          <p:cNvSpPr>
            <a:spLocks noGrp="1" noChangeArrowheads="1"/>
          </p:cNvSpPr>
          <p:nvPr>
            <p:ph type="body" idx="1"/>
          </p:nvPr>
        </p:nvSpPr>
        <p:spPr>
          <a:xfrm>
            <a:off x="323528" y="1124744"/>
            <a:ext cx="8640960" cy="919004"/>
          </a:xfrm>
          <a:noFill/>
          <a:ln/>
        </p:spPr>
        <p:txBody>
          <a:bodyPr/>
          <a:lstStyle/>
          <a:p>
            <a:pPr marL="0" indent="0">
              <a:lnSpc>
                <a:spcPct val="90000"/>
              </a:lnSpc>
              <a:spcBef>
                <a:spcPts val="0"/>
              </a:spcBef>
              <a:spcAft>
                <a:spcPts val="0"/>
              </a:spcAft>
            </a:pPr>
            <a:r>
              <a:rPr lang="en-US" dirty="0">
                <a:cs typeface="Times New Roman" pitchFamily="18" charset="0"/>
              </a:rPr>
              <a:t> Do not use exception to deal with simple, expected situations. </a:t>
            </a:r>
          </a:p>
          <a:p>
            <a:pPr marL="0" indent="0">
              <a:lnSpc>
                <a:spcPct val="90000"/>
              </a:lnSpc>
              <a:spcBef>
                <a:spcPts val="0"/>
              </a:spcBef>
              <a:spcAft>
                <a:spcPts val="0"/>
              </a:spcAft>
            </a:pPr>
            <a:r>
              <a:rPr lang="en-US" dirty="0">
                <a:cs typeface="Times New Roman" pitchFamily="18" charset="0"/>
              </a:rPr>
              <a:t> For example, the following code: </a:t>
            </a:r>
          </a:p>
        </p:txBody>
      </p:sp>
      <p:sp>
        <p:nvSpPr>
          <p:cNvPr id="279556" name="Rectangle 4"/>
          <p:cNvSpPr>
            <a:spLocks noChangeArrowheads="1"/>
          </p:cNvSpPr>
          <p:nvPr/>
        </p:nvSpPr>
        <p:spPr bwMode="auto">
          <a:xfrm>
            <a:off x="1475656" y="2492896"/>
            <a:ext cx="5160066" cy="2304256"/>
          </a:xfrm>
          <a:prstGeom prst="rect">
            <a:avLst/>
          </a:prstGeom>
          <a:solidFill>
            <a:schemeClr val="accent1">
              <a:lumMod val="20000"/>
              <a:lumOff val="80000"/>
            </a:schemeClr>
          </a:solidFill>
          <a:ln w="9525">
            <a:noFill/>
            <a:miter lim="800000"/>
            <a:headEnd/>
            <a:tailEnd/>
          </a:ln>
          <a:effectLst/>
        </p:spPr>
        <p:txBody>
          <a:bodyPr lIns="92075" tIns="46038" rIns="92075" bIns="46038"/>
          <a:lstStyle/>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try {</a:t>
            </a:r>
          </a:p>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     </a:t>
            </a:r>
            <a:r>
              <a:rPr lang="en-US" sz="2400" dirty="0" err="1">
                <a:latin typeface="+mn-lt"/>
                <a:cs typeface="Times New Roman" pitchFamily="18" charset="0"/>
              </a:rPr>
              <a:t>System.out.println</a:t>
            </a:r>
            <a:r>
              <a:rPr lang="en-US" sz="2400" dirty="0">
                <a:latin typeface="+mn-lt"/>
                <a:cs typeface="Times New Roman" pitchFamily="18" charset="0"/>
              </a:rPr>
              <a:t>(</a:t>
            </a:r>
            <a:r>
              <a:rPr lang="en-US" sz="2400" dirty="0" err="1">
                <a:solidFill>
                  <a:srgbClr val="C00000"/>
                </a:solidFill>
                <a:latin typeface="+mn-lt"/>
                <a:cs typeface="Times New Roman" pitchFamily="18" charset="0"/>
              </a:rPr>
              <a:t>refVar</a:t>
            </a:r>
            <a:r>
              <a:rPr lang="en-US" sz="2400" dirty="0" err="1">
                <a:latin typeface="+mn-lt"/>
                <a:cs typeface="Times New Roman" pitchFamily="18" charset="0"/>
              </a:rPr>
              <a:t>.toString</a:t>
            </a:r>
            <a:r>
              <a:rPr lang="en-US" sz="2400" dirty="0">
                <a:latin typeface="+mn-lt"/>
                <a:cs typeface="Times New Roman" pitchFamily="18" charset="0"/>
              </a:rPr>
              <a:t>());</a:t>
            </a:r>
          </a:p>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a:t>
            </a:r>
          </a:p>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catch (NullPointerException ex) {</a:t>
            </a:r>
          </a:p>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     </a:t>
            </a:r>
            <a:r>
              <a:rPr lang="en-US" sz="2400" dirty="0" err="1">
                <a:latin typeface="+mn-lt"/>
                <a:cs typeface="Times New Roman" pitchFamily="18" charset="0"/>
              </a:rPr>
              <a:t>System.out.println</a:t>
            </a:r>
            <a:r>
              <a:rPr lang="en-US" sz="2400" dirty="0">
                <a:latin typeface="+mn-lt"/>
                <a:cs typeface="Times New Roman" pitchFamily="18" charset="0"/>
              </a:rPr>
              <a:t>("</a:t>
            </a:r>
            <a:r>
              <a:rPr lang="en-US" sz="2400" dirty="0" err="1">
                <a:solidFill>
                  <a:srgbClr val="C00000"/>
                </a:solidFill>
                <a:latin typeface="+mn-lt"/>
                <a:cs typeface="Times New Roman" pitchFamily="18" charset="0"/>
              </a:rPr>
              <a:t>refVar</a:t>
            </a:r>
            <a:r>
              <a:rPr lang="en-US" sz="2400" dirty="0">
                <a:latin typeface="+mn-lt"/>
                <a:cs typeface="Times New Roman" pitchFamily="18" charset="0"/>
              </a:rPr>
              <a:t> is null");</a:t>
            </a:r>
          </a:p>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a:t>
            </a:r>
          </a:p>
        </p:txBody>
      </p:sp>
      <p:sp>
        <p:nvSpPr>
          <p:cNvPr id="6" name="Rectangle 3"/>
          <p:cNvSpPr txBox="1">
            <a:spLocks noChangeArrowheads="1"/>
          </p:cNvSpPr>
          <p:nvPr/>
        </p:nvSpPr>
        <p:spPr bwMode="auto">
          <a:xfrm>
            <a:off x="381000" y="4725144"/>
            <a:ext cx="8458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ts val="1200"/>
              </a:spcAft>
              <a:buClrTx/>
              <a:buSzTx/>
              <a:buFont typeface="Wingdings" pitchFamily="2" charset="2"/>
              <a:buChar char="v"/>
              <a:tabLst/>
              <a:defRPr/>
            </a:pPr>
            <a:r>
              <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rPr>
              <a:t> is better to be replaced by: </a:t>
            </a:r>
          </a:p>
        </p:txBody>
      </p:sp>
      <p:sp>
        <p:nvSpPr>
          <p:cNvPr id="7" name="Rectangle 4"/>
          <p:cNvSpPr>
            <a:spLocks noChangeArrowheads="1"/>
          </p:cNvSpPr>
          <p:nvPr/>
        </p:nvSpPr>
        <p:spPr bwMode="auto">
          <a:xfrm>
            <a:off x="1475656" y="5229200"/>
            <a:ext cx="5184576" cy="1556792"/>
          </a:xfrm>
          <a:prstGeom prst="rect">
            <a:avLst/>
          </a:prstGeom>
          <a:solidFill>
            <a:schemeClr val="accent1">
              <a:lumMod val="20000"/>
              <a:lumOff val="80000"/>
            </a:schemeClr>
          </a:solidFill>
          <a:ln w="9525">
            <a:noFill/>
            <a:miter lim="800000"/>
            <a:headEnd/>
            <a:tailEnd/>
          </a:ln>
          <a:effectLst/>
        </p:spPr>
        <p:txBody>
          <a:bodyPr lIns="92075" tIns="46038" rIns="92075" bIns="46038"/>
          <a:lstStyle/>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if (</a:t>
            </a:r>
            <a:r>
              <a:rPr lang="en-US" sz="2400" dirty="0" err="1">
                <a:solidFill>
                  <a:srgbClr val="C00000"/>
                </a:solidFill>
                <a:latin typeface="+mn-lt"/>
                <a:cs typeface="Times New Roman" pitchFamily="18" charset="0"/>
              </a:rPr>
              <a:t>refVar</a:t>
            </a:r>
            <a:r>
              <a:rPr lang="en-US" sz="2400" dirty="0">
                <a:latin typeface="+mn-lt"/>
                <a:cs typeface="Times New Roman" pitchFamily="18" charset="0"/>
              </a:rPr>
              <a:t> != null)</a:t>
            </a:r>
          </a:p>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    </a:t>
            </a:r>
            <a:r>
              <a:rPr lang="en-US" sz="2400" dirty="0" err="1">
                <a:latin typeface="+mn-lt"/>
                <a:cs typeface="Times New Roman" pitchFamily="18" charset="0"/>
              </a:rPr>
              <a:t>System.out.println</a:t>
            </a:r>
            <a:r>
              <a:rPr lang="en-US" sz="2400" dirty="0">
                <a:latin typeface="+mn-lt"/>
                <a:cs typeface="Times New Roman" pitchFamily="18" charset="0"/>
              </a:rPr>
              <a:t>(</a:t>
            </a:r>
            <a:r>
              <a:rPr lang="en-US" sz="2400" dirty="0" err="1">
                <a:solidFill>
                  <a:srgbClr val="C00000"/>
                </a:solidFill>
                <a:latin typeface="+mn-lt"/>
                <a:cs typeface="Times New Roman" pitchFamily="18" charset="0"/>
              </a:rPr>
              <a:t>refVar</a:t>
            </a:r>
            <a:r>
              <a:rPr lang="en-US" sz="2400" dirty="0" err="1">
                <a:latin typeface="+mn-lt"/>
                <a:cs typeface="Times New Roman" pitchFamily="18" charset="0"/>
              </a:rPr>
              <a:t>.toString</a:t>
            </a:r>
            <a:r>
              <a:rPr lang="en-US" sz="2400" dirty="0">
                <a:latin typeface="+mn-lt"/>
                <a:cs typeface="Times New Roman" pitchFamily="18" charset="0"/>
              </a:rPr>
              <a:t>());</a:t>
            </a:r>
          </a:p>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else   </a:t>
            </a:r>
          </a:p>
          <a:p>
            <a:pPr>
              <a:spcBef>
                <a:spcPts val="0"/>
              </a:spcBef>
              <a:spcAft>
                <a:spcPts val="0"/>
              </a:spcAft>
              <a:buClr>
                <a:schemeClr val="tx2"/>
              </a:buClr>
              <a:buSzPct val="75000"/>
              <a:buFont typeface="Monotype Sorts" pitchFamily="2" charset="2"/>
              <a:buNone/>
            </a:pPr>
            <a:r>
              <a:rPr lang="en-US" sz="2400" dirty="0">
                <a:latin typeface="+mn-lt"/>
                <a:cs typeface="Times New Roman" pitchFamily="18" charset="0"/>
              </a:rPr>
              <a:t>    System.out.println("</a:t>
            </a:r>
            <a:r>
              <a:rPr lang="en-US" sz="2400" dirty="0" err="1">
                <a:solidFill>
                  <a:srgbClr val="C00000"/>
                </a:solidFill>
                <a:latin typeface="+mn-lt"/>
                <a:cs typeface="Times New Roman" pitchFamily="18" charset="0"/>
              </a:rPr>
              <a:t>refVar</a:t>
            </a:r>
            <a:r>
              <a:rPr lang="en-US" sz="2400" dirty="0">
                <a:latin typeface="+mn-lt"/>
                <a:cs typeface="Times New Roman" pitchFamily="18" charset="0"/>
              </a:rPr>
              <a:t> is null");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E3E7FF82-766A-4B47-8FAA-03B69A1DB421}" type="slidenum">
              <a:rPr lang="en-US"/>
              <a:pPr/>
              <a:t>34</a:t>
            </a:fld>
            <a:endParaRPr lang="en-US"/>
          </a:p>
        </p:txBody>
      </p:sp>
      <p:sp>
        <p:nvSpPr>
          <p:cNvPr id="256002" name="Rectangle 2"/>
          <p:cNvSpPr>
            <a:spLocks noGrp="1" noChangeArrowheads="1"/>
          </p:cNvSpPr>
          <p:nvPr>
            <p:ph type="title"/>
          </p:nvPr>
        </p:nvSpPr>
        <p:spPr>
          <a:xfrm>
            <a:off x="357158" y="285728"/>
            <a:ext cx="8467724" cy="628632"/>
          </a:xfrm>
          <a:noFill/>
          <a:ln/>
        </p:spPr>
        <p:txBody>
          <a:bodyPr/>
          <a:lstStyle/>
          <a:p>
            <a:r>
              <a:rPr lang="en-US" sz="5400" dirty="0"/>
              <a:t>Defining Custom Exception</a:t>
            </a:r>
            <a:endParaRPr lang="en-US" sz="6000" b="1" dirty="0"/>
          </a:p>
        </p:txBody>
      </p:sp>
      <p:sp>
        <p:nvSpPr>
          <p:cNvPr id="256003" name="Text Box 3"/>
          <p:cNvSpPr txBox="1">
            <a:spLocks noChangeArrowheads="1"/>
          </p:cNvSpPr>
          <p:nvPr/>
        </p:nvSpPr>
        <p:spPr bwMode="auto">
          <a:xfrm>
            <a:off x="214282" y="1177713"/>
            <a:ext cx="8610600" cy="5016758"/>
          </a:xfrm>
          <a:prstGeom prst="rect">
            <a:avLst/>
          </a:prstGeom>
          <a:noFill/>
          <a:ln w="12700">
            <a:noFill/>
            <a:miter lim="800000"/>
            <a:headEnd type="none" w="sm" len="sm"/>
            <a:tailEnd type="none" w="sm" len="sm"/>
          </a:ln>
          <a:effectLst/>
        </p:spPr>
        <p:txBody>
          <a:bodyPr wrap="square">
            <a:spAutoFit/>
          </a:bodyPr>
          <a:lstStyle/>
          <a:p>
            <a:pPr marL="401638" indent="-401638">
              <a:spcBef>
                <a:spcPct val="50000"/>
              </a:spcBef>
              <a:buClr>
                <a:schemeClr val="tx2"/>
              </a:buClr>
              <a:buSzPct val="75000"/>
              <a:buFont typeface="Wingdings" pitchFamily="2" charset="2"/>
              <a:buChar char="v"/>
            </a:pPr>
            <a:r>
              <a:rPr lang="en-US" sz="4000" dirty="0">
                <a:latin typeface="+mn-lt"/>
              </a:rPr>
              <a:t>Use the exception classes in the </a:t>
            </a:r>
            <a:r>
              <a:rPr lang="en-US" sz="4000" b="1" dirty="0">
                <a:latin typeface="+mn-lt"/>
              </a:rPr>
              <a:t>API</a:t>
            </a:r>
            <a:r>
              <a:rPr lang="en-US" sz="4000" dirty="0">
                <a:latin typeface="+mn-lt"/>
              </a:rPr>
              <a:t> whenever possible.</a:t>
            </a:r>
          </a:p>
          <a:p>
            <a:pPr marL="401638" indent="-401638">
              <a:spcBef>
                <a:spcPct val="50000"/>
              </a:spcBef>
              <a:buClr>
                <a:schemeClr val="tx2"/>
              </a:buClr>
              <a:buSzPct val="75000"/>
              <a:buFont typeface="Wingdings" pitchFamily="2" charset="2"/>
              <a:buChar char="v"/>
            </a:pPr>
            <a:r>
              <a:rPr lang="en-US" sz="4000" dirty="0">
                <a:latin typeface="+mn-lt"/>
              </a:rPr>
              <a:t>Define custom exception classes </a:t>
            </a:r>
            <a:r>
              <a:rPr lang="en-US" sz="4000" b="1" dirty="0">
                <a:solidFill>
                  <a:srgbClr val="C00000"/>
                </a:solidFill>
                <a:latin typeface="+mn-lt"/>
              </a:rPr>
              <a:t>if</a:t>
            </a:r>
            <a:r>
              <a:rPr lang="en-US" sz="4000" dirty="0">
                <a:latin typeface="+mn-lt"/>
              </a:rPr>
              <a:t> the predefined classes are not sufficient.</a:t>
            </a:r>
          </a:p>
          <a:p>
            <a:pPr marL="401638" indent="-401638">
              <a:spcBef>
                <a:spcPct val="50000"/>
              </a:spcBef>
              <a:buClr>
                <a:schemeClr val="tx2"/>
              </a:buClr>
              <a:buSzPct val="75000"/>
              <a:buFont typeface="Wingdings" pitchFamily="2" charset="2"/>
              <a:buChar char="v"/>
            </a:pPr>
            <a:r>
              <a:rPr lang="en-US" sz="4000" dirty="0">
                <a:latin typeface="+mn-lt"/>
              </a:rPr>
              <a:t>Define custom exception classes by </a:t>
            </a:r>
            <a:r>
              <a:rPr lang="en-US" sz="4000" b="1" dirty="0">
                <a:latin typeface="+mn-lt"/>
              </a:rPr>
              <a:t>extending</a:t>
            </a:r>
            <a:r>
              <a:rPr lang="en-US" sz="4000" dirty="0">
                <a:latin typeface="+mn-lt"/>
              </a:rPr>
              <a:t> </a:t>
            </a:r>
            <a:r>
              <a:rPr lang="en-US" sz="4000" b="1" dirty="0">
                <a:solidFill>
                  <a:srgbClr val="C00000"/>
                </a:solidFill>
                <a:effectLst>
                  <a:outerShdw blurRad="38100" dist="38100" dir="2700000" algn="tl">
                    <a:srgbClr val="000000">
                      <a:alpha val="43137"/>
                    </a:srgbClr>
                  </a:outerShdw>
                </a:effectLst>
                <a:latin typeface="+mn-lt"/>
              </a:rPr>
              <a:t>Exception</a:t>
            </a:r>
            <a:r>
              <a:rPr lang="en-US" sz="4000" dirty="0">
                <a:solidFill>
                  <a:srgbClr val="C00000"/>
                </a:solidFill>
                <a:effectLst>
                  <a:outerShdw blurRad="38100" dist="38100" dir="2700000" algn="tl">
                    <a:srgbClr val="000000">
                      <a:alpha val="43137"/>
                    </a:srgbClr>
                  </a:outerShdw>
                </a:effectLst>
                <a:latin typeface="+mn-lt"/>
              </a:rPr>
              <a:t> </a:t>
            </a:r>
            <a:r>
              <a:rPr lang="en-US" sz="4000" dirty="0">
                <a:latin typeface="+mn-lt"/>
              </a:rPr>
              <a:t>or a subclass of </a:t>
            </a:r>
            <a:r>
              <a:rPr lang="en-US" sz="4000" b="1" dirty="0">
                <a:solidFill>
                  <a:srgbClr val="C00000"/>
                </a:solidFill>
                <a:effectLst>
                  <a:outerShdw blurRad="38100" dist="38100" dir="2700000" algn="tl">
                    <a:srgbClr val="000000">
                      <a:alpha val="43137"/>
                    </a:srgbClr>
                  </a:outerShdw>
                </a:effectLst>
                <a:latin typeface="+mn-lt"/>
              </a:rPr>
              <a:t>Exception</a:t>
            </a:r>
            <a:r>
              <a:rPr lang="en-US" sz="4000" dirty="0">
                <a:effectLst>
                  <a:outerShdw blurRad="38100" dist="38100" dir="2700000" algn="tl">
                    <a:srgbClr val="000000">
                      <a:alpha val="43137"/>
                    </a:srgbClr>
                  </a:outerShdw>
                </a:effectLst>
                <a:latin typeface="+mn-lt"/>
              </a:rPr>
              <a:t> </a:t>
            </a:r>
            <a:r>
              <a:rPr lang="en-US" sz="4000" dirty="0">
                <a:latin typeface="+mn-lt"/>
              </a:rPr>
              <a:t>class.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4294967295"/>
          </p:nvPr>
        </p:nvSpPr>
        <p:spPr>
          <a:xfrm>
            <a:off x="6553200" y="6399213"/>
            <a:ext cx="1905000" cy="457200"/>
          </a:xfrm>
          <a:prstGeom prst="rect">
            <a:avLst/>
          </a:prstGeom>
        </p:spPr>
        <p:txBody>
          <a:bodyPr/>
          <a:lstStyle/>
          <a:p>
            <a:fld id="{F852F87A-ED7A-4A9B-B7DF-F4E6EB204043}" type="slidenum">
              <a:rPr lang="en-US"/>
              <a:pPr/>
              <a:t>35</a:t>
            </a:fld>
            <a:endParaRPr lang="en-US"/>
          </a:p>
        </p:txBody>
      </p:sp>
      <p:sp>
        <p:nvSpPr>
          <p:cNvPr id="257026" name="Rectangle 2"/>
          <p:cNvSpPr>
            <a:spLocks noGrp="1" noChangeArrowheads="1"/>
          </p:cNvSpPr>
          <p:nvPr>
            <p:ph type="title"/>
          </p:nvPr>
        </p:nvSpPr>
        <p:spPr>
          <a:xfrm>
            <a:off x="232331" y="270105"/>
            <a:ext cx="8750776" cy="533400"/>
          </a:xfrm>
          <a:noFill/>
          <a:ln/>
        </p:spPr>
        <p:txBody>
          <a:bodyPr/>
          <a:lstStyle/>
          <a:p>
            <a:r>
              <a:rPr lang="en-US" sz="4800" dirty="0"/>
              <a:t>Custom Exception Class Example</a:t>
            </a:r>
          </a:p>
        </p:txBody>
      </p:sp>
      <p:pic>
        <p:nvPicPr>
          <p:cNvPr id="43009" name="Picture 1"/>
          <p:cNvPicPr>
            <a:picLocks noChangeAspect="1" noChangeArrowheads="1"/>
          </p:cNvPicPr>
          <p:nvPr/>
        </p:nvPicPr>
        <p:blipFill>
          <a:blip r:embed="rId2" cstate="print"/>
          <a:srcRect/>
          <a:stretch>
            <a:fillRect/>
          </a:stretch>
        </p:blipFill>
        <p:spPr bwMode="auto">
          <a:xfrm>
            <a:off x="714349" y="1071547"/>
            <a:ext cx="7786741" cy="3498076"/>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cstate="print"/>
          <a:srcRect/>
          <a:stretch>
            <a:fillRect/>
          </a:stretch>
        </p:blipFill>
        <p:spPr bwMode="auto">
          <a:xfrm>
            <a:off x="1619672" y="4618611"/>
            <a:ext cx="5976664" cy="2239390"/>
          </a:xfrm>
          <a:prstGeom prst="rect">
            <a:avLst/>
          </a:prstGeom>
          <a:noFill/>
          <a:ln w="9525">
            <a:solidFill>
              <a:schemeClr val="accent1">
                <a:shade val="50000"/>
              </a:schemeClr>
            </a:solidFill>
            <a:miter lim="800000"/>
            <a:headEnd/>
            <a:tailEnd/>
          </a:ln>
          <a:effectLst/>
        </p:spPr>
      </p:pic>
      <p:pic>
        <p:nvPicPr>
          <p:cNvPr id="43010" name="Picture 2"/>
          <p:cNvPicPr>
            <a:picLocks noChangeAspect="1" noChangeArrowheads="1"/>
          </p:cNvPicPr>
          <p:nvPr/>
        </p:nvPicPr>
        <p:blipFill>
          <a:blip r:embed="rId4" cstate="print"/>
          <a:srcRect/>
          <a:stretch>
            <a:fillRect/>
          </a:stretch>
        </p:blipFill>
        <p:spPr bwMode="auto">
          <a:xfrm>
            <a:off x="1043608" y="4581128"/>
            <a:ext cx="6896098" cy="2276872"/>
          </a:xfrm>
          <a:prstGeom prst="rect">
            <a:avLst/>
          </a:prstGeom>
          <a:noFill/>
          <a:ln w="9525">
            <a:solidFill>
              <a:schemeClr val="accent1">
                <a:shade val="5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4294967295"/>
          </p:nvPr>
        </p:nvSpPr>
        <p:spPr>
          <a:xfrm>
            <a:off x="7956376" y="6399213"/>
            <a:ext cx="501824"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3A2DD148-E210-4688-B1DF-8387371F332A}" type="slidenum">
              <a:rPr lang="en-US" altLang="en-US" sz="1400"/>
              <a:pPr>
                <a:spcBef>
                  <a:spcPct val="0"/>
                </a:spcBef>
                <a:buClrTx/>
                <a:buSzTx/>
                <a:buFontTx/>
                <a:buNone/>
              </a:pPr>
              <a:t>36</a:t>
            </a:fld>
            <a:endParaRPr lang="en-US" altLang="en-US" sz="1400"/>
          </a:p>
        </p:txBody>
      </p:sp>
      <p:sp>
        <p:nvSpPr>
          <p:cNvPr id="55299" name="Rectangle 2"/>
          <p:cNvSpPr>
            <a:spLocks noGrp="1" noChangeArrowheads="1"/>
          </p:cNvSpPr>
          <p:nvPr>
            <p:ph type="title"/>
          </p:nvPr>
        </p:nvSpPr>
        <p:spPr>
          <a:xfrm>
            <a:off x="323528" y="152400"/>
            <a:ext cx="4176464" cy="819150"/>
          </a:xfrm>
        </p:spPr>
        <p:txBody>
          <a:bodyPr/>
          <a:lstStyle/>
          <a:p>
            <a:r>
              <a:rPr lang="en-US" altLang="en-US" sz="5400" dirty="0"/>
              <a:t>The </a:t>
            </a:r>
            <a:r>
              <a:rPr lang="en-US" altLang="en-US" sz="5400" dirty="0">
                <a:solidFill>
                  <a:srgbClr val="C00000"/>
                </a:solidFill>
              </a:rPr>
              <a:t>File</a:t>
            </a:r>
            <a:r>
              <a:rPr lang="en-US" altLang="en-US" sz="5400" dirty="0"/>
              <a:t> Class</a:t>
            </a:r>
            <a:endParaRPr lang="en-US" altLang="en-US" sz="5400" b="1" dirty="0"/>
          </a:p>
        </p:txBody>
      </p:sp>
      <p:sp>
        <p:nvSpPr>
          <p:cNvPr id="55300" name="Rectangle 3"/>
          <p:cNvSpPr>
            <a:spLocks noGrp="1" noChangeArrowheads="1"/>
          </p:cNvSpPr>
          <p:nvPr>
            <p:ph type="body" idx="1"/>
          </p:nvPr>
        </p:nvSpPr>
        <p:spPr>
          <a:xfrm>
            <a:off x="381000" y="1143000"/>
            <a:ext cx="8382000" cy="4950296"/>
          </a:xfrm>
        </p:spPr>
        <p:txBody>
          <a:bodyPr/>
          <a:lstStyle/>
          <a:p>
            <a:r>
              <a:rPr lang="en-US" altLang="en-US" sz="4000" dirty="0">
                <a:cs typeface="Times New Roman" pitchFamily="18" charset="0"/>
              </a:rPr>
              <a:t> The </a:t>
            </a:r>
            <a:r>
              <a:rPr lang="en-US" altLang="en-US" sz="4000" b="1" dirty="0">
                <a:solidFill>
                  <a:srgbClr val="C00000"/>
                </a:solidFill>
                <a:cs typeface="Times New Roman" pitchFamily="18" charset="0"/>
              </a:rPr>
              <a:t>File</a:t>
            </a:r>
            <a:r>
              <a:rPr lang="en-US" altLang="en-US" sz="4000" dirty="0">
                <a:solidFill>
                  <a:srgbClr val="C00000"/>
                </a:solidFill>
                <a:cs typeface="Times New Roman" pitchFamily="18" charset="0"/>
              </a:rPr>
              <a:t> </a:t>
            </a:r>
            <a:r>
              <a:rPr lang="en-US" altLang="en-US" sz="4000" dirty="0">
                <a:cs typeface="Times New Roman" pitchFamily="18" charset="0"/>
              </a:rPr>
              <a:t>class is intended to provide an abstraction that deals with most of the machine-dependent complexities of files and path names in a machine-independent fashion. </a:t>
            </a:r>
          </a:p>
          <a:p>
            <a:r>
              <a:rPr lang="en-US" altLang="en-US" sz="4000" dirty="0">
                <a:cs typeface="Times New Roman" pitchFamily="18" charset="0"/>
              </a:rPr>
              <a:t> The filename is a string. </a:t>
            </a:r>
          </a:p>
          <a:p>
            <a:r>
              <a:rPr lang="en-US" altLang="en-US" sz="4000" dirty="0">
                <a:cs typeface="Times New Roman" pitchFamily="18" charset="0"/>
              </a:rPr>
              <a:t> The </a:t>
            </a:r>
            <a:r>
              <a:rPr lang="en-US" altLang="en-US" sz="4000" b="1" dirty="0">
                <a:solidFill>
                  <a:srgbClr val="C00000"/>
                </a:solidFill>
                <a:effectLst>
                  <a:outerShdw blurRad="38100" dist="38100" dir="2700000" algn="tl">
                    <a:srgbClr val="000000">
                      <a:alpha val="43137"/>
                    </a:srgbClr>
                  </a:outerShdw>
                </a:effectLst>
                <a:cs typeface="Times New Roman" pitchFamily="18" charset="0"/>
              </a:rPr>
              <a:t>File</a:t>
            </a:r>
            <a:r>
              <a:rPr lang="en-US" altLang="en-US" sz="4000" dirty="0">
                <a:effectLst>
                  <a:outerShdw blurRad="38100" dist="38100" dir="2700000" algn="tl">
                    <a:srgbClr val="000000">
                      <a:alpha val="43137"/>
                    </a:srgbClr>
                  </a:outerShdw>
                </a:effectLst>
                <a:cs typeface="Times New Roman" pitchFamily="18" charset="0"/>
              </a:rPr>
              <a:t> </a:t>
            </a:r>
            <a:r>
              <a:rPr lang="en-US" altLang="en-US" sz="4000" dirty="0">
                <a:cs typeface="Times New Roman" pitchFamily="18" charset="0"/>
              </a:rPr>
              <a:t>class is a wrapper class for the file name and its directory path. </a:t>
            </a:r>
          </a:p>
        </p:txBody>
      </p:sp>
    </p:spTree>
    <p:extLst>
      <p:ext uri="{BB962C8B-B14F-4D97-AF65-F5344CB8AC3E}">
        <p14:creationId xmlns:p14="http://schemas.microsoft.com/office/powerpoint/2010/main" val="3014062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4294967295"/>
          </p:nvPr>
        </p:nvSpPr>
        <p:spPr>
          <a:xfrm>
            <a:off x="8626360" y="6400800"/>
            <a:ext cx="429816"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5F03F367-DC44-4B87-B49D-B4FC9B75FE7C}" type="slidenum">
              <a:rPr lang="en-US" altLang="en-US" sz="1400"/>
              <a:pPr>
                <a:spcBef>
                  <a:spcPct val="0"/>
                </a:spcBef>
                <a:buClrTx/>
                <a:buSzTx/>
                <a:buFontTx/>
                <a:buNone/>
              </a:pPr>
              <a:t>37</a:t>
            </a:fld>
            <a:endParaRPr lang="en-US" altLang="en-US" sz="1400" dirty="0"/>
          </a:p>
        </p:txBody>
      </p:sp>
      <p:sp>
        <p:nvSpPr>
          <p:cNvPr id="56323" name="Rectangle 2"/>
          <p:cNvSpPr>
            <a:spLocks noChangeArrowheads="1"/>
          </p:cNvSpPr>
          <p:nvPr/>
        </p:nvSpPr>
        <p:spPr bwMode="auto">
          <a:xfrm>
            <a:off x="2143125" y="966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
        <p:nvSpPr>
          <p:cNvPr id="56324" name="Rectangle 4"/>
          <p:cNvSpPr>
            <a:spLocks noGrp="1" noChangeArrowheads="1"/>
          </p:cNvSpPr>
          <p:nvPr>
            <p:ph type="title"/>
          </p:nvPr>
        </p:nvSpPr>
        <p:spPr>
          <a:xfrm>
            <a:off x="323528" y="341367"/>
            <a:ext cx="3168352" cy="381000"/>
          </a:xfrm>
          <a:noFill/>
        </p:spPr>
        <p:txBody>
          <a:bodyPr/>
          <a:lstStyle/>
          <a:p>
            <a:pPr algn="l"/>
            <a:r>
              <a:rPr lang="en-US" altLang="en-US" sz="5400" dirty="0">
                <a:solidFill>
                  <a:srgbClr val="C00000"/>
                </a:solidFill>
              </a:rPr>
              <a:t>File</a:t>
            </a:r>
            <a:r>
              <a:rPr lang="en-US" altLang="en-US" sz="5400" dirty="0"/>
              <a:t> class</a:t>
            </a:r>
            <a:endParaRPr lang="en-US" altLang="en-US" sz="5400" b="1" dirty="0"/>
          </a:p>
        </p:txBody>
      </p:sp>
      <p:sp>
        <p:nvSpPr>
          <p:cNvPr id="56325" name="Rectangle 6"/>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56" y="1330087"/>
            <a:ext cx="9081348" cy="404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87624" y="6013034"/>
            <a:ext cx="6912768" cy="646331"/>
          </a:xfrm>
          <a:prstGeom prst="rect">
            <a:avLst/>
          </a:prstGeom>
        </p:spPr>
        <p:txBody>
          <a:bodyPr wrap="square">
            <a:spAutoFit/>
          </a:bodyPr>
          <a:lstStyle/>
          <a:p>
            <a:r>
              <a:rPr lang="en-US" dirty="0">
                <a:solidFill>
                  <a:srgbClr val="C00000"/>
                </a:solidFill>
                <a:latin typeface="+mn-lt"/>
              </a:rPr>
              <a:t>The directory separator for Windows is a backslash (</a:t>
            </a:r>
            <a:r>
              <a:rPr lang="en-US" dirty="0">
                <a:latin typeface="+mn-lt"/>
              </a:rPr>
              <a:t>\</a:t>
            </a:r>
            <a:r>
              <a:rPr lang="en-US" dirty="0">
                <a:solidFill>
                  <a:srgbClr val="C00000"/>
                </a:solidFill>
                <a:latin typeface="+mn-lt"/>
              </a:rPr>
              <a:t>). The backslash is a special character in Java and should be written as </a:t>
            </a:r>
            <a:r>
              <a:rPr lang="en-US" dirty="0">
                <a:latin typeface="+mn-lt"/>
              </a:rPr>
              <a:t>\\</a:t>
            </a:r>
            <a:r>
              <a:rPr lang="en-US" dirty="0">
                <a:solidFill>
                  <a:srgbClr val="C00000"/>
                </a:solidFill>
                <a:latin typeface="+mn-lt"/>
              </a:rPr>
              <a:t> in a string literal </a:t>
            </a:r>
          </a:p>
        </p:txBody>
      </p:sp>
    </p:spTree>
    <p:extLst>
      <p:ext uri="{BB962C8B-B14F-4D97-AF65-F5344CB8AC3E}">
        <p14:creationId xmlns:p14="http://schemas.microsoft.com/office/powerpoint/2010/main" val="3220259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dirty="0"/>
              <a:t>Explore File Properties</a:t>
            </a:r>
            <a:endParaRPr lang="en-US" sz="5400" dirty="0"/>
          </a:p>
        </p:txBody>
      </p:sp>
      <p:sp>
        <p:nvSpPr>
          <p:cNvPr id="3" name="Content Placeholder 2"/>
          <p:cNvSpPr>
            <a:spLocks noGrp="1"/>
          </p:cNvSpPr>
          <p:nvPr>
            <p:ph idx="1"/>
          </p:nvPr>
        </p:nvSpPr>
        <p:spPr>
          <a:xfrm>
            <a:off x="304800" y="1066800"/>
            <a:ext cx="8458200" cy="2002160"/>
          </a:xfrm>
        </p:spPr>
        <p:txBody>
          <a:bodyPr/>
          <a:lstStyle/>
          <a:p>
            <a:r>
              <a:rPr lang="en-US" dirty="0"/>
              <a:t> </a:t>
            </a:r>
            <a:r>
              <a:rPr lang="en-US" altLang="en-US" dirty="0">
                <a:cs typeface="Times New Roman" panose="02020603050405020304" pitchFamily="18" charset="0"/>
              </a:rPr>
              <a:t>Write a program that demonstrates how to create files and use the methods in the File class to obtain their properties. The following figures show a sample run of the program:</a:t>
            </a:r>
            <a:endParaRPr lang="en-US" dirty="0"/>
          </a:p>
        </p:txBody>
      </p:sp>
      <p:graphicFrame>
        <p:nvGraphicFramePr>
          <p:cNvPr id="4" name="Object 7"/>
          <p:cNvGraphicFramePr>
            <a:graphicFrameLocks noChangeAspect="1"/>
          </p:cNvGraphicFramePr>
          <p:nvPr>
            <p:extLst>
              <p:ext uri="{D42A27DB-BD31-4B8C-83A1-F6EECF244321}">
                <p14:modId xmlns:p14="http://schemas.microsoft.com/office/powerpoint/2010/main" val="2332881350"/>
              </p:ext>
            </p:extLst>
          </p:nvPr>
        </p:nvGraphicFramePr>
        <p:xfrm>
          <a:off x="1763688" y="3076346"/>
          <a:ext cx="5967886" cy="3793268"/>
        </p:xfrm>
        <a:graphic>
          <a:graphicData uri="http://schemas.openxmlformats.org/presentationml/2006/ole">
            <mc:AlternateContent xmlns:mc="http://schemas.openxmlformats.org/markup-compatibility/2006">
              <mc:Choice xmlns:v="urn:schemas-microsoft-com:vml" Requires="v">
                <p:oleObj r:id="rId2" imgW="4709568" imgH="2994920" progId="Paint.Picture">
                  <p:embed/>
                </p:oleObj>
              </mc:Choice>
              <mc:Fallback>
                <p:oleObj r:id="rId2" imgW="4709568" imgH="2994920"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076346"/>
                        <a:ext cx="5967886" cy="379326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92669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B9CBF3CD-CC37-4590-9284-68652E7443E0}" type="slidenum">
              <a:rPr lang="en-US" altLang="en-US" sz="1400"/>
              <a:pPr>
                <a:spcBef>
                  <a:spcPct val="0"/>
                </a:spcBef>
                <a:buClrTx/>
                <a:buSzTx/>
                <a:buFontTx/>
                <a:buNone/>
              </a:pPr>
              <a:t>39</a:t>
            </a:fld>
            <a:endParaRPr lang="en-US" altLang="en-US" sz="1400"/>
          </a:p>
        </p:txBody>
      </p:sp>
      <p:sp>
        <p:nvSpPr>
          <p:cNvPr id="58371" name="Rectangle 2"/>
          <p:cNvSpPr>
            <a:spLocks noGrp="1" noChangeArrowheads="1"/>
          </p:cNvSpPr>
          <p:nvPr>
            <p:ph type="title"/>
          </p:nvPr>
        </p:nvSpPr>
        <p:spPr>
          <a:xfrm>
            <a:off x="323528" y="152400"/>
            <a:ext cx="8424936" cy="819150"/>
          </a:xfrm>
        </p:spPr>
        <p:txBody>
          <a:bodyPr/>
          <a:lstStyle/>
          <a:p>
            <a:r>
              <a:rPr lang="en-US" altLang="en-US" sz="5400" dirty="0"/>
              <a:t>Text File Input and Output</a:t>
            </a:r>
            <a:endParaRPr lang="en-US" altLang="en-US" sz="5400" b="1" dirty="0"/>
          </a:p>
        </p:txBody>
      </p:sp>
      <p:sp>
        <p:nvSpPr>
          <p:cNvPr id="58372" name="Rectangle 3"/>
          <p:cNvSpPr>
            <a:spLocks noGrp="1" noChangeArrowheads="1"/>
          </p:cNvSpPr>
          <p:nvPr>
            <p:ph type="body" idx="1"/>
          </p:nvPr>
        </p:nvSpPr>
        <p:spPr>
          <a:xfrm>
            <a:off x="467544" y="1124744"/>
            <a:ext cx="8447856" cy="5306144"/>
          </a:xfrm>
        </p:spPr>
        <p:txBody>
          <a:bodyPr/>
          <a:lstStyle/>
          <a:p>
            <a:pPr>
              <a:lnSpc>
                <a:spcPct val="110000"/>
              </a:lnSpc>
            </a:pPr>
            <a:r>
              <a:rPr lang="en-US" altLang="en-US" dirty="0"/>
              <a:t> In order to perform I/O, you need to create objects using appropriate Java I/O classes. </a:t>
            </a:r>
          </a:p>
          <a:p>
            <a:pPr>
              <a:lnSpc>
                <a:spcPct val="110000"/>
              </a:lnSpc>
            </a:pPr>
            <a:r>
              <a:rPr lang="en-US" altLang="en-US" dirty="0"/>
              <a:t> There are two types of files: </a:t>
            </a:r>
            <a:r>
              <a:rPr lang="en-US" altLang="en-US" b="1" dirty="0"/>
              <a:t>text</a:t>
            </a:r>
            <a:r>
              <a:rPr lang="en-US" altLang="en-US" dirty="0"/>
              <a:t> and </a:t>
            </a:r>
            <a:r>
              <a:rPr lang="en-US" altLang="en-US" b="1" dirty="0"/>
              <a:t>binary</a:t>
            </a:r>
            <a:r>
              <a:rPr lang="en-US" altLang="en-US" dirty="0"/>
              <a:t>. </a:t>
            </a:r>
          </a:p>
          <a:p>
            <a:pPr>
              <a:lnSpc>
                <a:spcPct val="110000"/>
              </a:lnSpc>
            </a:pPr>
            <a:r>
              <a:rPr lang="en-US" altLang="en-US" dirty="0"/>
              <a:t> Text files are essentially characters on disk. </a:t>
            </a:r>
          </a:p>
          <a:p>
            <a:pPr>
              <a:lnSpc>
                <a:spcPct val="110000"/>
              </a:lnSpc>
            </a:pPr>
            <a:r>
              <a:rPr lang="en-US" altLang="en-US" dirty="0"/>
              <a:t> The objects contain the methods for reading/writing text data from/to a file. </a:t>
            </a:r>
          </a:p>
          <a:p>
            <a:pPr>
              <a:lnSpc>
                <a:spcPct val="110000"/>
              </a:lnSpc>
            </a:pPr>
            <a:r>
              <a:rPr lang="en-US" altLang="en-US" dirty="0"/>
              <a:t> This section introduces how to read/write strings and numeric values from/to a text file using the </a:t>
            </a:r>
            <a:r>
              <a:rPr lang="en-US" altLang="en-US" b="1" dirty="0">
                <a:solidFill>
                  <a:srgbClr val="C00000"/>
                </a:solidFill>
              </a:rPr>
              <a:t>Scanner</a:t>
            </a:r>
            <a:r>
              <a:rPr lang="en-US" altLang="en-US" dirty="0">
                <a:solidFill>
                  <a:srgbClr val="C00000"/>
                </a:solidFill>
              </a:rPr>
              <a:t> </a:t>
            </a:r>
            <a:r>
              <a:rPr lang="en-US" altLang="en-US" dirty="0"/>
              <a:t>and </a:t>
            </a:r>
            <a:r>
              <a:rPr lang="en-US" altLang="en-US" b="1" dirty="0">
                <a:solidFill>
                  <a:srgbClr val="C00000"/>
                </a:solidFill>
              </a:rPr>
              <a:t>PrintWriter</a:t>
            </a:r>
            <a:r>
              <a:rPr lang="en-US" altLang="en-US" dirty="0">
                <a:solidFill>
                  <a:srgbClr val="C00000"/>
                </a:solidFill>
              </a:rPr>
              <a:t> </a:t>
            </a:r>
            <a:r>
              <a:rPr lang="en-US" altLang="en-US" dirty="0"/>
              <a:t>classes.</a:t>
            </a:r>
          </a:p>
        </p:txBody>
      </p:sp>
    </p:spTree>
    <p:extLst>
      <p:ext uri="{BB962C8B-B14F-4D97-AF65-F5344CB8AC3E}">
        <p14:creationId xmlns:p14="http://schemas.microsoft.com/office/powerpoint/2010/main" val="67481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052736"/>
            <a:ext cx="900112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4"/>
          <p:cNvSpPr>
            <a:spLocks noGrp="1"/>
          </p:cNvSpPr>
          <p:nvPr>
            <p:ph type="sldNum" sz="quarter" idx="4294967295"/>
          </p:nvPr>
        </p:nvSpPr>
        <p:spPr>
          <a:xfrm>
            <a:off x="7072330" y="6400800"/>
            <a:ext cx="1905000" cy="457200"/>
          </a:xfrm>
          <a:prstGeom prst="rect">
            <a:avLst/>
          </a:prstGeom>
        </p:spPr>
        <p:txBody>
          <a:bodyPr/>
          <a:lstStyle/>
          <a:p>
            <a:pPr algn="r"/>
            <a:fld id="{9C1AD321-C620-4E51-B0D1-E23D9470097A}" type="slidenum">
              <a:rPr lang="en-US"/>
              <a:pPr algn="r"/>
              <a:t>4</a:t>
            </a:fld>
            <a:endParaRPr lang="en-US" dirty="0"/>
          </a:p>
        </p:txBody>
      </p:sp>
      <p:sp>
        <p:nvSpPr>
          <p:cNvPr id="311298" name="Rectangle 2"/>
          <p:cNvSpPr>
            <a:spLocks noGrp="1" noChangeArrowheads="1"/>
          </p:cNvSpPr>
          <p:nvPr>
            <p:ph type="title"/>
          </p:nvPr>
        </p:nvSpPr>
        <p:spPr>
          <a:xfrm>
            <a:off x="285720" y="142852"/>
            <a:ext cx="3500462" cy="819150"/>
          </a:xfrm>
          <a:noFill/>
          <a:ln/>
        </p:spPr>
        <p:txBody>
          <a:bodyPr/>
          <a:lstStyle/>
          <a:p>
            <a:r>
              <a:rPr lang="en-US" sz="5400" dirty="0"/>
              <a:t>Exceptions</a:t>
            </a:r>
            <a:endParaRPr lang="en-US" sz="5400" b="1" dirty="0"/>
          </a:p>
        </p:txBody>
      </p:sp>
      <p:sp>
        <p:nvSpPr>
          <p:cNvPr id="311299" name="Rectangle 3"/>
          <p:cNvSpPr>
            <a:spLocks noChangeArrowheads="1"/>
          </p:cNvSpPr>
          <p:nvPr/>
        </p:nvSpPr>
        <p:spPr bwMode="auto">
          <a:xfrm>
            <a:off x="0" y="2000250"/>
            <a:ext cx="9144000" cy="0"/>
          </a:xfrm>
          <a:prstGeom prst="rect">
            <a:avLst/>
          </a:prstGeom>
          <a:noFill/>
          <a:ln w="12700">
            <a:noFill/>
            <a:miter lim="800000"/>
            <a:headEnd type="none" w="sm" len="sm"/>
            <a:tailEnd type="none" w="sm" len="sm"/>
          </a:ln>
          <a:effectLst/>
        </p:spPr>
        <p:txBody>
          <a:bodyPr wrap="none" anchor="ctr">
            <a:spAutoFit/>
          </a:bodyPr>
          <a:lstStyle/>
          <a:p>
            <a:endParaRPr lang="en-CA"/>
          </a:p>
        </p:txBody>
      </p:sp>
      <p:sp>
        <p:nvSpPr>
          <p:cNvPr id="311301" name="Text Box 5"/>
          <p:cNvSpPr txBox="1">
            <a:spLocks noChangeArrowheads="1"/>
          </p:cNvSpPr>
          <p:nvPr/>
        </p:nvSpPr>
        <p:spPr bwMode="auto">
          <a:xfrm>
            <a:off x="358298" y="5500702"/>
            <a:ext cx="8390166" cy="1292662"/>
          </a:xfrm>
          <a:prstGeom prst="rect">
            <a:avLst/>
          </a:prstGeom>
          <a:solidFill>
            <a:schemeClr val="tx2">
              <a:lumMod val="20000"/>
              <a:lumOff val="80000"/>
            </a:schemeClr>
          </a:solidFill>
          <a:ln w="12700">
            <a:noFill/>
            <a:miter lim="800000"/>
            <a:headEnd type="none" w="sm" len="sm"/>
            <a:tailEnd type="none" w="sm" len="sm"/>
          </a:ln>
          <a:effectLst/>
        </p:spPr>
        <p:txBody>
          <a:bodyPr wrap="square">
            <a:spAutoFit/>
          </a:bodyPr>
          <a:lstStyle/>
          <a:p>
            <a:pPr marL="342900" indent="-342900">
              <a:spcBef>
                <a:spcPts val="0"/>
              </a:spcBef>
              <a:buFont typeface="Wingdings" panose="05000000000000000000" pitchFamily="2" charset="2"/>
              <a:buChar char="v"/>
            </a:pPr>
            <a:r>
              <a:rPr lang="en-US" sz="2600" b="1" dirty="0">
                <a:solidFill>
                  <a:srgbClr val="C00000"/>
                </a:solidFill>
                <a:latin typeface="+mn-lt"/>
                <a:cs typeface="Times New Roman" pitchFamily="18" charset="0"/>
              </a:rPr>
              <a:t> Exception</a:t>
            </a:r>
            <a:r>
              <a:rPr lang="en-US" sz="2600" dirty="0">
                <a:solidFill>
                  <a:srgbClr val="C00000"/>
                </a:solidFill>
                <a:latin typeface="+mn-lt"/>
                <a:cs typeface="Times New Roman" pitchFamily="18" charset="0"/>
              </a:rPr>
              <a:t> describes errors caused by </a:t>
            </a:r>
            <a:r>
              <a:rPr lang="en-US" sz="2600" b="1" dirty="0">
                <a:solidFill>
                  <a:srgbClr val="C00000"/>
                </a:solidFill>
                <a:latin typeface="+mn-lt"/>
                <a:cs typeface="Times New Roman" pitchFamily="18" charset="0"/>
              </a:rPr>
              <a:t>your program </a:t>
            </a:r>
            <a:r>
              <a:rPr lang="en-US" sz="2600" dirty="0">
                <a:solidFill>
                  <a:srgbClr val="C00000"/>
                </a:solidFill>
                <a:latin typeface="+mn-lt"/>
                <a:cs typeface="Times New Roman" pitchFamily="18" charset="0"/>
              </a:rPr>
              <a:t>and external circumstances. </a:t>
            </a:r>
          </a:p>
          <a:p>
            <a:pPr marL="342900" indent="-342900">
              <a:spcBef>
                <a:spcPts val="0"/>
              </a:spcBef>
              <a:buFont typeface="Wingdings" panose="05000000000000000000" pitchFamily="2" charset="2"/>
              <a:buChar char="v"/>
            </a:pPr>
            <a:r>
              <a:rPr lang="en-US" sz="2600" dirty="0">
                <a:solidFill>
                  <a:srgbClr val="C00000"/>
                </a:solidFill>
                <a:latin typeface="+mn-lt"/>
                <a:cs typeface="Times New Roman" pitchFamily="18" charset="0"/>
              </a:rPr>
              <a:t> These errors can be caught and handled by your program. </a:t>
            </a:r>
            <a:endParaRPr lang="en-US" sz="2600" dirty="0">
              <a:solidFill>
                <a:srgbClr val="C00000"/>
              </a:solidFill>
              <a:latin typeface="+mn-lt"/>
            </a:endParaRPr>
          </a:p>
        </p:txBody>
      </p:sp>
      <p:sp>
        <p:nvSpPr>
          <p:cNvPr id="311302" name="Rectangle 6"/>
          <p:cNvSpPr>
            <a:spLocks noChangeArrowheads="1"/>
          </p:cNvSpPr>
          <p:nvPr/>
        </p:nvSpPr>
        <p:spPr bwMode="auto">
          <a:xfrm>
            <a:off x="2678514" y="1000108"/>
            <a:ext cx="6357982" cy="2967038"/>
          </a:xfrm>
          <a:prstGeom prst="rect">
            <a:avLst/>
          </a:prstGeom>
          <a:solidFill>
            <a:schemeClr val="accent1">
              <a:alpha val="19000"/>
            </a:schemeClr>
          </a:solidFill>
          <a:ln w="12700">
            <a:solidFill>
              <a:schemeClr val="tx1"/>
            </a:solidFill>
            <a:miter lim="800000"/>
            <a:headEnd type="none" w="sm" len="sm"/>
            <a:tailEnd type="none" w="sm" len="sm"/>
          </a:ln>
          <a:effec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1301"/>
                                        </p:tgtEl>
                                        <p:attrNameLst>
                                          <p:attrName>style.visibility</p:attrName>
                                        </p:attrNameLst>
                                      </p:cBhvr>
                                      <p:to>
                                        <p:strVal val="visible"/>
                                      </p:to>
                                    </p:set>
                                    <p:anim calcmode="lin" valueType="num">
                                      <p:cBhvr additive="base">
                                        <p:cTn id="7" dur="500" fill="hold"/>
                                        <p:tgtEl>
                                          <p:spTgt spid="311301"/>
                                        </p:tgtEl>
                                        <p:attrNameLst>
                                          <p:attrName>ppt_x</p:attrName>
                                        </p:attrNameLst>
                                      </p:cBhvr>
                                      <p:tavLst>
                                        <p:tav tm="0">
                                          <p:val>
                                            <p:strVal val="0-#ppt_w/2"/>
                                          </p:val>
                                        </p:tav>
                                        <p:tav tm="100000">
                                          <p:val>
                                            <p:strVal val="#ppt_x"/>
                                          </p:val>
                                        </p:tav>
                                      </p:tavLst>
                                    </p:anim>
                                    <p:anim calcmode="lin" valueType="num">
                                      <p:cBhvr additive="base">
                                        <p:cTn id="8" dur="500" fill="hold"/>
                                        <p:tgtEl>
                                          <p:spTgt spid="31130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1302"/>
                                        </p:tgtEl>
                                        <p:attrNameLst>
                                          <p:attrName>style.visibility</p:attrName>
                                        </p:attrNameLst>
                                      </p:cBhvr>
                                      <p:to>
                                        <p:strVal val="visible"/>
                                      </p:to>
                                    </p:set>
                                    <p:anim calcmode="lin" valueType="num">
                                      <p:cBhvr additive="base">
                                        <p:cTn id="11" dur="500" fill="hold"/>
                                        <p:tgtEl>
                                          <p:spTgt spid="311302"/>
                                        </p:tgtEl>
                                        <p:attrNameLst>
                                          <p:attrName>ppt_x</p:attrName>
                                        </p:attrNameLst>
                                      </p:cBhvr>
                                      <p:tavLst>
                                        <p:tav tm="0">
                                          <p:val>
                                            <p:strVal val="0-#ppt_w/2"/>
                                          </p:val>
                                        </p:tav>
                                        <p:tav tm="100000">
                                          <p:val>
                                            <p:strVal val="#ppt_x"/>
                                          </p:val>
                                        </p:tav>
                                      </p:tavLst>
                                    </p:anim>
                                    <p:anim calcmode="lin" valueType="num">
                                      <p:cBhvr additive="base">
                                        <p:cTn id="12" dur="500" fill="hold"/>
                                        <p:tgtEl>
                                          <p:spTgt spid="311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1" grpId="0" animBg="1" autoUpdateAnimBg="0"/>
      <p:bldP spid="3113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4294967295"/>
          </p:nvPr>
        </p:nvSpPr>
        <p:spPr>
          <a:xfrm>
            <a:off x="7956376" y="6399213"/>
            <a:ext cx="501824"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A41323A6-7AE9-4655-A55F-F5D6953698AA}" type="slidenum">
              <a:rPr lang="en-US" altLang="en-US" sz="1400"/>
              <a:pPr>
                <a:spcBef>
                  <a:spcPct val="0"/>
                </a:spcBef>
                <a:buClrTx/>
                <a:buSzTx/>
                <a:buFontTx/>
                <a:buNone/>
              </a:pPr>
              <a:t>40</a:t>
            </a:fld>
            <a:endParaRPr lang="en-US" altLang="en-US" sz="1400" dirty="0"/>
          </a:p>
        </p:txBody>
      </p:sp>
      <p:sp>
        <p:nvSpPr>
          <p:cNvPr id="59395" name="Rectangle 2"/>
          <p:cNvSpPr>
            <a:spLocks noGrp="1" noChangeArrowheads="1"/>
          </p:cNvSpPr>
          <p:nvPr>
            <p:ph type="title"/>
          </p:nvPr>
        </p:nvSpPr>
        <p:spPr>
          <a:xfrm>
            <a:off x="251520" y="260648"/>
            <a:ext cx="5040560" cy="685800"/>
          </a:xfrm>
        </p:spPr>
        <p:txBody>
          <a:bodyPr/>
          <a:lstStyle/>
          <a:p>
            <a:r>
              <a:rPr lang="en-US" altLang="en-US" sz="5400" dirty="0">
                <a:solidFill>
                  <a:srgbClr val="C00000"/>
                </a:solidFill>
              </a:rPr>
              <a:t>PrintWriter </a:t>
            </a:r>
            <a:r>
              <a:rPr lang="en-US" altLang="en-US" sz="5400" dirty="0"/>
              <a:t>class</a:t>
            </a:r>
            <a:endParaRPr lang="en-US" altLang="en-US" sz="5400" dirty="0">
              <a:solidFill>
                <a:srgbClr val="C00000"/>
              </a:solidFill>
            </a:endParaRPr>
          </a:p>
        </p:txBody>
      </p:sp>
      <p:sp>
        <p:nvSpPr>
          <p:cNvPr id="59398" name="Rectangle 5"/>
          <p:cNvSpPr>
            <a:spLocks noChangeArrowheads="1"/>
          </p:cNvSpPr>
          <p:nvPr/>
        </p:nvSpPr>
        <p:spPr bwMode="auto">
          <a:xfrm>
            <a:off x="0" y="225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SzTx/>
              <a:buFontTx/>
              <a:buNone/>
            </a:pPr>
            <a:endParaRPr lang="en-US" altLang="en-US" sz="4400">
              <a:solidFill>
                <a:schemeClr val="tx2"/>
              </a:solidFill>
            </a:endParaRPr>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24744"/>
            <a:ext cx="8712968" cy="5004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51112" y="6239053"/>
            <a:ext cx="6661248" cy="646331"/>
          </a:xfrm>
          <a:prstGeom prst="rect">
            <a:avLst/>
          </a:prstGeom>
        </p:spPr>
        <p:txBody>
          <a:bodyPr wrap="square">
            <a:spAutoFit/>
          </a:bodyPr>
          <a:lstStyle/>
          <a:p>
            <a:r>
              <a:rPr lang="en-US" dirty="0">
                <a:solidFill>
                  <a:srgbClr val="C00000"/>
                </a:solidFill>
                <a:latin typeface="+mn-lt"/>
              </a:rPr>
              <a:t>The close() method must be used to close the file. If this method is not invoked, the data may not be saved properly in the file. </a:t>
            </a:r>
          </a:p>
        </p:txBody>
      </p:sp>
    </p:spTree>
    <p:extLst>
      <p:ext uri="{BB962C8B-B14F-4D97-AF65-F5344CB8AC3E}">
        <p14:creationId xmlns:p14="http://schemas.microsoft.com/office/powerpoint/2010/main" val="2292124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4294967295"/>
          </p:nvPr>
        </p:nvSpPr>
        <p:spPr>
          <a:xfrm>
            <a:off x="7956376" y="6399213"/>
            <a:ext cx="501824"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26A44469-ADDB-4ECE-888C-630C3E2F9BC1}" type="slidenum">
              <a:rPr lang="en-US" altLang="en-US" sz="1400"/>
              <a:pPr>
                <a:spcBef>
                  <a:spcPct val="0"/>
                </a:spcBef>
                <a:buClrTx/>
                <a:buSzTx/>
                <a:buFontTx/>
                <a:buNone/>
              </a:pPr>
              <a:t>41</a:t>
            </a:fld>
            <a:endParaRPr lang="en-US" altLang="en-US" sz="1400" dirty="0"/>
          </a:p>
        </p:txBody>
      </p:sp>
      <p:sp>
        <p:nvSpPr>
          <p:cNvPr id="61443" name="Rectangle 2"/>
          <p:cNvSpPr>
            <a:spLocks noGrp="1" noChangeArrowheads="1"/>
          </p:cNvSpPr>
          <p:nvPr>
            <p:ph type="title"/>
          </p:nvPr>
        </p:nvSpPr>
        <p:spPr>
          <a:xfrm>
            <a:off x="395536" y="304800"/>
            <a:ext cx="4120356" cy="609600"/>
          </a:xfrm>
        </p:spPr>
        <p:txBody>
          <a:bodyPr/>
          <a:lstStyle/>
          <a:p>
            <a:r>
              <a:rPr lang="en-US" altLang="en-US" sz="5400" dirty="0">
                <a:solidFill>
                  <a:srgbClr val="C00000"/>
                </a:solidFill>
              </a:rPr>
              <a:t>Scanner</a:t>
            </a:r>
            <a:r>
              <a:rPr lang="en-US" altLang="en-US" sz="5400" dirty="0"/>
              <a:t> class</a:t>
            </a:r>
          </a:p>
        </p:txBody>
      </p:sp>
      <p:sp>
        <p:nvSpPr>
          <p:cNvPr id="61444" name="Rectangle 3"/>
          <p:cNvSpPr>
            <a:spLocks noChangeArrowheads="1"/>
          </p:cNvSpPr>
          <p:nvPr/>
        </p:nvSpPr>
        <p:spPr bwMode="auto">
          <a:xfrm>
            <a:off x="285750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
        <p:nvSpPr>
          <p:cNvPr id="61445" name="Rectangle 4"/>
          <p:cNvSpPr>
            <a:spLocks noChangeArrowheads="1"/>
          </p:cNvSpPr>
          <p:nvPr/>
        </p:nvSpPr>
        <p:spPr bwMode="auto">
          <a:xfrm>
            <a:off x="2714625"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
        <p:nvSpPr>
          <p:cNvPr id="61446" name="Rectangle 5"/>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pic>
        <p:nvPicPr>
          <p:cNvPr id="51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96752"/>
            <a:ext cx="8856984" cy="494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023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dirty="0"/>
              <a:t>Try-with-resources</a:t>
            </a:r>
            <a:endParaRPr lang="en-US" sz="5400" dirty="0"/>
          </a:p>
        </p:txBody>
      </p:sp>
      <p:sp>
        <p:nvSpPr>
          <p:cNvPr id="4" name="Rectangle 1"/>
          <p:cNvSpPr>
            <a:spLocks noChangeArrowheads="1"/>
          </p:cNvSpPr>
          <p:nvPr/>
        </p:nvSpPr>
        <p:spPr bwMode="auto">
          <a:xfrm>
            <a:off x="261664" y="2348880"/>
            <a:ext cx="8568952" cy="4401205"/>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FD6"/>
                </a:solidFill>
                <a:effectLst/>
                <a:latin typeface="+mn-lt"/>
              </a:rPr>
              <a:t>import </a:t>
            </a:r>
            <a:r>
              <a:rPr kumimoji="0" lang="en-US" altLang="en-US" sz="2800" b="1" i="0" u="none" strike="noStrike" cap="none" normalizeH="0" baseline="0" dirty="0">
                <a:ln>
                  <a:noFill/>
                </a:ln>
                <a:effectLst/>
                <a:latin typeface="+mn-lt"/>
              </a:rPr>
              <a:t>java.io.*;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FD6"/>
                </a:solidFill>
                <a:effectLst/>
                <a:latin typeface="+mn-lt"/>
              </a:rPr>
              <a:t>public</a:t>
            </a:r>
            <a:r>
              <a:rPr kumimoji="0" lang="en-US" altLang="en-US" sz="2800" b="0" i="0" u="none" strike="noStrike" cap="none" normalizeH="0" baseline="0" dirty="0">
                <a:ln>
                  <a:noFill/>
                </a:ln>
                <a:solidFill>
                  <a:srgbClr val="000000"/>
                </a:solidFill>
                <a:effectLst/>
                <a:latin typeface="+mn-lt"/>
              </a:rPr>
              <a:t> </a:t>
            </a:r>
            <a:r>
              <a:rPr kumimoji="0" lang="en-US" altLang="en-US" sz="2800" b="1" i="0" u="none" strike="noStrike" cap="none" normalizeH="0" baseline="0" dirty="0">
                <a:ln>
                  <a:noFill/>
                </a:ln>
                <a:solidFill>
                  <a:srgbClr val="000FD6"/>
                </a:solidFill>
                <a:effectLst/>
                <a:latin typeface="+mn-lt"/>
              </a:rPr>
              <a:t>class</a:t>
            </a:r>
            <a:r>
              <a:rPr kumimoji="0" lang="en-US" altLang="en-US" sz="2800" b="0" i="0" u="none" strike="noStrike" cap="none" normalizeH="0" baseline="0" dirty="0">
                <a:ln>
                  <a:noFill/>
                </a:ln>
                <a:solidFill>
                  <a:srgbClr val="000000"/>
                </a:solidFill>
                <a:effectLst/>
                <a:latin typeface="+mn-lt"/>
              </a:rPr>
              <a:t> </a:t>
            </a:r>
            <a:r>
              <a:rPr kumimoji="0" lang="en-US" altLang="en-US" sz="2800" b="0" i="0" u="none" strike="noStrike" cap="none" normalizeH="0" baseline="0" dirty="0" err="1">
                <a:ln>
                  <a:noFill/>
                </a:ln>
                <a:solidFill>
                  <a:srgbClr val="000000"/>
                </a:solidFill>
                <a:effectLst/>
                <a:latin typeface="+mn-lt"/>
              </a:rPr>
              <a:t>WriteDataWithAutoClose</a:t>
            </a:r>
            <a:r>
              <a:rPr kumimoji="0" lang="en-US" altLang="en-US" sz="2800" b="0" i="0" u="none" strike="noStrike" cap="none" normalizeH="0" baseline="0" dirty="0">
                <a:ln>
                  <a:noFill/>
                </a:ln>
                <a:solidFill>
                  <a:srgbClr val="000000"/>
                </a:solidFill>
                <a:effectLst/>
                <a:latin typeface="+mn-lt"/>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FD6"/>
                </a:solidFill>
                <a:effectLst/>
                <a:latin typeface="+mn-lt"/>
              </a:rPr>
              <a:t>  public</a:t>
            </a:r>
            <a:r>
              <a:rPr kumimoji="0" lang="en-US" altLang="en-US" sz="2800" b="0" i="0" u="none" strike="noStrike" cap="none" normalizeH="0" baseline="0" dirty="0">
                <a:ln>
                  <a:noFill/>
                </a:ln>
                <a:solidFill>
                  <a:srgbClr val="000000"/>
                </a:solidFill>
                <a:effectLst/>
                <a:latin typeface="+mn-lt"/>
              </a:rPr>
              <a:t> </a:t>
            </a:r>
            <a:r>
              <a:rPr kumimoji="0" lang="en-US" altLang="en-US" sz="2800" b="1" i="0" u="none" strike="noStrike" cap="none" normalizeH="0" baseline="0" dirty="0">
                <a:ln>
                  <a:noFill/>
                </a:ln>
                <a:solidFill>
                  <a:srgbClr val="000FD6"/>
                </a:solidFill>
                <a:effectLst/>
                <a:latin typeface="+mn-lt"/>
              </a:rPr>
              <a:t>static</a:t>
            </a:r>
            <a:r>
              <a:rPr kumimoji="0" lang="en-US" altLang="en-US" sz="2800" b="0" i="0" u="none" strike="noStrike" cap="none" normalizeH="0" baseline="0" dirty="0">
                <a:ln>
                  <a:noFill/>
                </a:ln>
                <a:solidFill>
                  <a:srgbClr val="000000"/>
                </a:solidFill>
                <a:effectLst/>
                <a:latin typeface="+mn-lt"/>
              </a:rPr>
              <a:t> </a:t>
            </a:r>
            <a:r>
              <a:rPr kumimoji="0" lang="en-US" altLang="en-US" sz="2800" b="1" i="0" u="none" strike="noStrike" cap="none" normalizeH="0" baseline="0" dirty="0">
                <a:ln>
                  <a:noFill/>
                </a:ln>
                <a:solidFill>
                  <a:srgbClr val="000FD6"/>
                </a:solidFill>
                <a:effectLst/>
                <a:latin typeface="+mn-lt"/>
              </a:rPr>
              <a:t>void</a:t>
            </a:r>
            <a:r>
              <a:rPr kumimoji="0" lang="en-US" altLang="en-US" sz="2800" b="0" i="0" u="none" strike="noStrike" cap="none" normalizeH="0" baseline="0" dirty="0">
                <a:ln>
                  <a:noFill/>
                </a:ln>
                <a:solidFill>
                  <a:srgbClr val="000000"/>
                </a:solidFill>
                <a:effectLst/>
                <a:latin typeface="+mn-lt"/>
              </a:rPr>
              <a:t> main(String[] args) </a:t>
            </a:r>
            <a:r>
              <a:rPr kumimoji="0" lang="en-US" altLang="en-US" sz="2800" b="1" i="0" u="none" strike="noStrike" cap="none" normalizeH="0" baseline="0" dirty="0">
                <a:ln>
                  <a:noFill/>
                </a:ln>
                <a:solidFill>
                  <a:srgbClr val="000FD6"/>
                </a:solidFill>
                <a:effectLst/>
                <a:latin typeface="+mn-lt"/>
              </a:rPr>
              <a:t>throws</a:t>
            </a:r>
            <a:r>
              <a:rPr kumimoji="0" lang="en-US" altLang="en-US" sz="2800" b="0" i="0" u="none" strike="noStrike" cap="none" normalizeH="0" baseline="0" dirty="0">
                <a:ln>
                  <a:noFill/>
                </a:ln>
                <a:solidFill>
                  <a:srgbClr val="000000"/>
                </a:solidFill>
                <a:effectLst/>
                <a:latin typeface="+mn-lt"/>
              </a:rPr>
              <a:t> Exception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00000"/>
                </a:solidFill>
                <a:latin typeface="+mn-lt"/>
              </a:rPr>
              <a:t>     </a:t>
            </a:r>
            <a:r>
              <a:rPr kumimoji="0" lang="en-US" altLang="en-US" sz="2800" b="0" i="0" u="none" strike="noStrike" cap="none" normalizeH="0" baseline="0" dirty="0">
                <a:ln>
                  <a:noFill/>
                </a:ln>
                <a:solidFill>
                  <a:srgbClr val="000000"/>
                </a:solidFill>
                <a:effectLst/>
                <a:latin typeface="+mn-lt"/>
              </a:rPr>
              <a:t>File file = </a:t>
            </a:r>
            <a:r>
              <a:rPr kumimoji="0" lang="en-US" altLang="en-US" sz="2800" b="1" i="0" u="none" strike="noStrike" cap="none" normalizeH="0" baseline="0" dirty="0">
                <a:ln>
                  <a:noFill/>
                </a:ln>
                <a:solidFill>
                  <a:srgbClr val="000FD6"/>
                </a:solidFill>
                <a:effectLst/>
                <a:latin typeface="+mn-lt"/>
              </a:rPr>
              <a:t>new</a:t>
            </a:r>
            <a:r>
              <a:rPr kumimoji="0" lang="en-US" altLang="en-US" sz="2800" b="0" i="0" u="none" strike="noStrike" cap="none" normalizeH="0" baseline="0" dirty="0">
                <a:ln>
                  <a:noFill/>
                </a:ln>
                <a:solidFill>
                  <a:srgbClr val="000000"/>
                </a:solidFill>
                <a:effectLst/>
                <a:latin typeface="+mn-lt"/>
              </a:rPr>
              <a:t> File(</a:t>
            </a:r>
            <a:r>
              <a:rPr kumimoji="0" lang="en-US" altLang="en-US" sz="2800" b="0" i="0" u="none" strike="noStrike" cap="none" normalizeH="0" baseline="0" dirty="0">
                <a:ln>
                  <a:noFill/>
                </a:ln>
                <a:solidFill>
                  <a:srgbClr val="007D9F"/>
                </a:solidFill>
                <a:effectLst/>
                <a:latin typeface="+mn-lt"/>
              </a:rPr>
              <a:t>“data.txt"</a:t>
            </a:r>
            <a:r>
              <a:rPr kumimoji="0" lang="en-US" altLang="en-US" sz="2800" b="0" i="0" u="none" strike="noStrike" cap="none" normalizeH="0" baseline="0" dirty="0">
                <a:ln>
                  <a:noFill/>
                </a:ln>
                <a:solidFill>
                  <a:srgbClr val="000000"/>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FD6"/>
                </a:solidFill>
                <a:effectLst/>
                <a:latin typeface="+mn-lt"/>
              </a:rPr>
              <a:t>     try</a:t>
            </a:r>
            <a:r>
              <a:rPr kumimoji="0" lang="en-US" altLang="en-US" sz="2800" b="0" i="0" u="none" strike="noStrike" cap="none" normalizeH="0" baseline="0" dirty="0">
                <a:ln>
                  <a:noFill/>
                </a:ln>
                <a:solidFill>
                  <a:srgbClr val="000000"/>
                </a:solidFill>
                <a:effectLst/>
                <a:latin typeface="+mn-lt"/>
              </a:rPr>
              <a:t> ( PrintWriter output = </a:t>
            </a:r>
            <a:r>
              <a:rPr kumimoji="0" lang="en-US" altLang="en-US" sz="2800" b="1" i="0" u="none" strike="noStrike" cap="none" normalizeH="0" baseline="0" dirty="0">
                <a:ln>
                  <a:noFill/>
                </a:ln>
                <a:solidFill>
                  <a:srgbClr val="000FD6"/>
                </a:solidFill>
                <a:effectLst/>
                <a:latin typeface="+mn-lt"/>
              </a:rPr>
              <a:t>new</a:t>
            </a:r>
            <a:r>
              <a:rPr kumimoji="0" lang="en-US" altLang="en-US" sz="2800" b="0" i="0" u="none" strike="noStrike" cap="none" normalizeH="0" baseline="0" dirty="0">
                <a:ln>
                  <a:noFill/>
                </a:ln>
                <a:solidFill>
                  <a:srgbClr val="000000"/>
                </a:solidFill>
                <a:effectLst/>
                <a:latin typeface="+mn-lt"/>
              </a:rPr>
              <a:t> PrintWriter(file);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n-lt"/>
              </a:rPr>
              <a:t>	</a:t>
            </a:r>
            <a:r>
              <a:rPr kumimoji="0" lang="en-US" altLang="en-US" sz="2800" b="0" i="0" u="none" strike="noStrike" cap="none" normalizeH="0" baseline="0" dirty="0" err="1">
                <a:ln>
                  <a:noFill/>
                </a:ln>
                <a:solidFill>
                  <a:srgbClr val="000000"/>
                </a:solidFill>
                <a:effectLst/>
                <a:latin typeface="+mn-lt"/>
              </a:rPr>
              <a:t>output.println</a:t>
            </a:r>
            <a:r>
              <a:rPr kumimoji="0" lang="en-US" altLang="en-US" sz="2800" b="0" i="0" u="none" strike="noStrike" cap="none" normalizeH="0" baseline="0" dirty="0">
                <a:ln>
                  <a:noFill/>
                </a:ln>
                <a:solidFill>
                  <a:srgbClr val="000000"/>
                </a:solidFill>
                <a:effectLst/>
                <a:latin typeface="+mn-lt"/>
              </a:rPr>
              <a:t>(</a:t>
            </a:r>
            <a:r>
              <a:rPr kumimoji="0" lang="en-US" altLang="en-US" sz="2800" b="0" i="0" u="none" strike="noStrike" cap="none" normalizeH="0" baseline="0" dirty="0">
                <a:ln>
                  <a:noFill/>
                </a:ln>
                <a:solidFill>
                  <a:srgbClr val="007D9F"/>
                </a:solidFill>
                <a:effectLst/>
                <a:latin typeface="+mn-lt"/>
              </a:rPr>
              <a:t>“Mamoun Nawahdah"</a:t>
            </a:r>
            <a:r>
              <a:rPr kumimoji="0" lang="en-US" altLang="en-US" sz="2800" b="0" i="0" u="none" strike="noStrike" cap="none" normalizeH="0" baseline="0" dirty="0">
                <a:ln>
                  <a:noFill/>
                </a:ln>
                <a:solidFill>
                  <a:srgbClr val="000000"/>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n-lt"/>
              </a:rPr>
              <a:t>	</a:t>
            </a:r>
            <a:r>
              <a:rPr kumimoji="0" lang="en-US" altLang="en-US" sz="2800" b="0" i="0" u="none" strike="noStrike" cap="none" normalizeH="0" baseline="0" dirty="0" err="1">
                <a:ln>
                  <a:noFill/>
                </a:ln>
                <a:solidFill>
                  <a:srgbClr val="000000"/>
                </a:solidFill>
                <a:effectLst/>
                <a:latin typeface="+mn-lt"/>
              </a:rPr>
              <a:t>output.println</a:t>
            </a:r>
            <a:r>
              <a:rPr kumimoji="0" lang="en-US" altLang="en-US" sz="2800" b="0" i="0" u="none" strike="noStrike" cap="none" normalizeH="0" baseline="0" dirty="0">
                <a:ln>
                  <a:noFill/>
                </a:ln>
                <a:solidFill>
                  <a:srgbClr val="000000"/>
                </a:solidFill>
                <a:effectLst/>
                <a:latin typeface="+mn-lt"/>
              </a:rPr>
              <a:t>(</a:t>
            </a:r>
            <a:r>
              <a:rPr kumimoji="0" lang="en-US" altLang="en-US" sz="2800" b="0" i="0" u="none" strike="noStrike" cap="none" normalizeH="0" baseline="0" dirty="0">
                <a:ln>
                  <a:noFill/>
                </a:ln>
                <a:solidFill>
                  <a:srgbClr val="007D9F"/>
                </a:solidFill>
                <a:effectLst/>
                <a:latin typeface="+mn-lt"/>
              </a:rPr>
              <a:t>“Birzeit</a:t>
            </a:r>
            <a:r>
              <a:rPr kumimoji="0" lang="en-US" altLang="en-US" sz="2800" b="0" i="0" u="none" strike="noStrike" cap="none" normalizeH="0" dirty="0">
                <a:ln>
                  <a:noFill/>
                </a:ln>
                <a:solidFill>
                  <a:srgbClr val="007D9F"/>
                </a:solidFill>
                <a:effectLst/>
                <a:latin typeface="+mn-lt"/>
              </a:rPr>
              <a:t> University</a:t>
            </a:r>
            <a:r>
              <a:rPr kumimoji="0" lang="en-US" altLang="en-US" sz="2800" b="0" i="0" u="none" strike="noStrike" cap="none" normalizeH="0" baseline="0" dirty="0">
                <a:ln>
                  <a:noFill/>
                </a:ln>
                <a:solidFill>
                  <a:srgbClr val="007D9F"/>
                </a:solidFill>
                <a:effectLst/>
                <a:latin typeface="+mn-lt"/>
              </a:rPr>
              <a:t>"</a:t>
            </a:r>
            <a:r>
              <a:rPr kumimoji="0" lang="en-US" altLang="en-US" sz="2800" b="0" i="0" u="none" strike="noStrike" cap="none" normalizeH="0" baseline="0" dirty="0">
                <a:ln>
                  <a:noFill/>
                </a:ln>
                <a:solidFill>
                  <a:srgbClr val="000000"/>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00000"/>
                </a:solidFill>
                <a:latin typeface="+mn-lt"/>
              </a:rPr>
              <a:t>      </a:t>
            </a:r>
            <a:r>
              <a:rPr kumimoji="0" lang="en-US" altLang="en-US" sz="2800" b="0" i="0" u="none" strike="noStrike" cap="none" normalizeH="0" baseline="0" dirty="0">
                <a:ln>
                  <a:noFill/>
                </a:ln>
                <a:solidFill>
                  <a:srgbClr val="000000"/>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n-lt"/>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n-lt"/>
              </a:rPr>
              <a:t>}</a:t>
            </a:r>
            <a:r>
              <a:rPr kumimoji="0" lang="en-US" altLang="en-US" sz="2800" b="0" i="0" u="none" strike="noStrike" cap="none" normalizeH="0" baseline="0" dirty="0">
                <a:ln>
                  <a:noFill/>
                </a:ln>
                <a:solidFill>
                  <a:schemeClr val="tx1"/>
                </a:solidFill>
                <a:effectLst/>
                <a:latin typeface="+mn-lt"/>
              </a:rPr>
              <a:t> </a:t>
            </a:r>
          </a:p>
        </p:txBody>
      </p:sp>
      <p:sp>
        <p:nvSpPr>
          <p:cNvPr id="5" name="Rectangle 4"/>
          <p:cNvSpPr/>
          <p:nvPr/>
        </p:nvSpPr>
        <p:spPr>
          <a:xfrm>
            <a:off x="270951" y="978653"/>
            <a:ext cx="8693537" cy="1384995"/>
          </a:xfrm>
          <a:prstGeom prst="rect">
            <a:avLst/>
          </a:prstGeom>
        </p:spPr>
        <p:txBody>
          <a:bodyPr wrap="square">
            <a:spAutoFit/>
          </a:bodyPr>
          <a:lstStyle/>
          <a:p>
            <a:r>
              <a:rPr lang="en-US" altLang="en-US" sz="2800" dirty="0">
                <a:solidFill>
                  <a:srgbClr val="C00000"/>
                </a:solidFill>
                <a:latin typeface="+mn-lt"/>
              </a:rPr>
              <a:t>Programmers often forget to close the file. </a:t>
            </a:r>
          </a:p>
          <a:p>
            <a:r>
              <a:rPr lang="en-US" altLang="en-US" sz="2800" b="1" dirty="0">
                <a:solidFill>
                  <a:srgbClr val="C00000"/>
                </a:solidFill>
                <a:latin typeface="+mn-lt"/>
              </a:rPr>
              <a:t>JDK 7 </a:t>
            </a:r>
            <a:r>
              <a:rPr lang="en-US" altLang="en-US" sz="2800" dirty="0">
                <a:solidFill>
                  <a:srgbClr val="C00000"/>
                </a:solidFill>
                <a:latin typeface="+mn-lt"/>
              </a:rPr>
              <a:t>provides the followings new try-with-resources syntax that automatically closes the files.</a:t>
            </a:r>
            <a:endParaRPr lang="en-US" sz="2800" dirty="0">
              <a:solidFill>
                <a:srgbClr val="C00000"/>
              </a:solidFill>
              <a:latin typeface="+mn-lt"/>
            </a:endParaRPr>
          </a:p>
        </p:txBody>
      </p:sp>
    </p:spTree>
    <p:extLst>
      <p:ext uri="{BB962C8B-B14F-4D97-AF65-F5344CB8AC3E}">
        <p14:creationId xmlns:p14="http://schemas.microsoft.com/office/powerpoint/2010/main" val="1872671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4294967295"/>
          </p:nvPr>
        </p:nvSpPr>
        <p:spPr>
          <a:xfrm>
            <a:off x="8532440" y="6381328"/>
            <a:ext cx="429816"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8B515343-ABD8-4FEB-B2FF-0690CDDD3822}" type="slidenum">
              <a:rPr lang="en-US" altLang="en-US" sz="1400"/>
              <a:pPr>
                <a:spcBef>
                  <a:spcPct val="0"/>
                </a:spcBef>
                <a:buClrTx/>
                <a:buSzTx/>
                <a:buFontTx/>
                <a:buNone/>
              </a:pPr>
              <a:t>43</a:t>
            </a:fld>
            <a:endParaRPr lang="en-US" altLang="en-US" sz="1400" dirty="0"/>
          </a:p>
        </p:txBody>
      </p:sp>
      <p:sp>
        <p:nvSpPr>
          <p:cNvPr id="62467" name="Rectangle 2"/>
          <p:cNvSpPr>
            <a:spLocks noGrp="1" noChangeArrowheads="1"/>
          </p:cNvSpPr>
          <p:nvPr>
            <p:ph type="title"/>
          </p:nvPr>
        </p:nvSpPr>
        <p:spPr>
          <a:xfrm>
            <a:off x="239713" y="188640"/>
            <a:ext cx="7772400" cy="819150"/>
          </a:xfrm>
        </p:spPr>
        <p:txBody>
          <a:bodyPr/>
          <a:lstStyle/>
          <a:p>
            <a:r>
              <a:rPr lang="en-US" altLang="en-US" sz="5400" dirty="0"/>
              <a:t>Problem: Replacing Text</a:t>
            </a:r>
          </a:p>
        </p:txBody>
      </p:sp>
      <p:sp>
        <p:nvSpPr>
          <p:cNvPr id="62468" name="Rectangle 3"/>
          <p:cNvSpPr>
            <a:spLocks noGrp="1" noChangeArrowheads="1"/>
          </p:cNvSpPr>
          <p:nvPr>
            <p:ph type="body" idx="1"/>
          </p:nvPr>
        </p:nvSpPr>
        <p:spPr>
          <a:xfrm>
            <a:off x="228600" y="1219200"/>
            <a:ext cx="8686800" cy="4730080"/>
          </a:xfrm>
        </p:spPr>
        <p:txBody>
          <a:bodyPr/>
          <a:lstStyle/>
          <a:p>
            <a:r>
              <a:rPr lang="en-US" altLang="en-US" sz="4000" dirty="0"/>
              <a:t> Write a class named </a:t>
            </a:r>
            <a:r>
              <a:rPr lang="en-US" altLang="en-US" sz="4000" b="1" dirty="0" err="1"/>
              <a:t>ReplaceText</a:t>
            </a:r>
            <a:r>
              <a:rPr lang="en-US" altLang="en-US" sz="4000" dirty="0"/>
              <a:t> that replaces a string in a text file with a new string. The filename and strings are passed as command-line arguments as follows:</a:t>
            </a:r>
            <a:endParaRPr lang="en-US" altLang="en-US" sz="4000" u="sng" dirty="0"/>
          </a:p>
          <a:p>
            <a:pPr lvl="1">
              <a:buFont typeface="Wingdings" pitchFamily="2" charset="2"/>
              <a:buChar char="Ø"/>
            </a:pPr>
            <a:r>
              <a:rPr lang="en-US" altLang="en-US" sz="3600" b="1" dirty="0">
                <a:solidFill>
                  <a:srgbClr val="C00000"/>
                </a:solidFill>
              </a:rPr>
              <a:t>   java </a:t>
            </a:r>
            <a:r>
              <a:rPr lang="en-US" altLang="en-US" sz="3600" b="1" dirty="0" err="1">
                <a:solidFill>
                  <a:srgbClr val="C00000"/>
                </a:solidFill>
              </a:rPr>
              <a:t>ReplaceText</a:t>
            </a:r>
            <a:r>
              <a:rPr lang="en-US" altLang="en-US" sz="3600" b="1" dirty="0">
                <a:solidFill>
                  <a:srgbClr val="C00000"/>
                </a:solidFill>
              </a:rPr>
              <a:t>   </a:t>
            </a:r>
            <a:r>
              <a:rPr lang="en-US" altLang="en-US" sz="3600" b="1" dirty="0" err="1">
                <a:solidFill>
                  <a:srgbClr val="C00000"/>
                </a:solidFill>
              </a:rPr>
              <a:t>sourceFile</a:t>
            </a:r>
            <a:r>
              <a:rPr lang="en-US" altLang="en-US" sz="3600" b="1" dirty="0">
                <a:solidFill>
                  <a:srgbClr val="C00000"/>
                </a:solidFill>
              </a:rPr>
              <a:t>     </a:t>
            </a:r>
            <a:r>
              <a:rPr lang="en-US" altLang="en-US" sz="3600" b="1" dirty="0" err="1">
                <a:solidFill>
                  <a:srgbClr val="C00000"/>
                </a:solidFill>
              </a:rPr>
              <a:t>targetFile</a:t>
            </a:r>
            <a:r>
              <a:rPr lang="en-US" altLang="en-US" sz="3600" b="1" dirty="0">
                <a:solidFill>
                  <a:srgbClr val="C00000"/>
                </a:solidFill>
              </a:rPr>
              <a:t>    </a:t>
            </a:r>
            <a:r>
              <a:rPr lang="en-US" altLang="en-US" sz="3600" b="1" dirty="0" err="1">
                <a:solidFill>
                  <a:srgbClr val="C00000"/>
                </a:solidFill>
              </a:rPr>
              <a:t>oldString</a:t>
            </a:r>
            <a:r>
              <a:rPr lang="en-US" altLang="en-US" sz="3600" b="1" dirty="0">
                <a:solidFill>
                  <a:srgbClr val="C00000"/>
                </a:solidFill>
              </a:rPr>
              <a:t>    </a:t>
            </a:r>
            <a:r>
              <a:rPr lang="en-US" altLang="en-US" sz="3600" b="1" dirty="0" err="1">
                <a:solidFill>
                  <a:srgbClr val="C00000"/>
                </a:solidFill>
              </a:rPr>
              <a:t>newString</a:t>
            </a:r>
            <a:endParaRPr lang="en-US" altLang="en-US" sz="3600" b="1" dirty="0">
              <a:solidFill>
                <a:srgbClr val="C00000"/>
              </a:solidFill>
            </a:endParaRPr>
          </a:p>
        </p:txBody>
      </p:sp>
    </p:spTree>
    <p:extLst>
      <p:ext uri="{BB962C8B-B14F-4D97-AF65-F5344CB8AC3E}">
        <p14:creationId xmlns:p14="http://schemas.microsoft.com/office/powerpoint/2010/main" val="3372662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FB1AFED2-2CF3-47F2-904B-CB51C9BFFF1E}" type="slidenum">
              <a:rPr lang="en-US" altLang="en-US" sz="1400"/>
              <a:pPr>
                <a:spcBef>
                  <a:spcPct val="0"/>
                </a:spcBef>
                <a:buClrTx/>
                <a:buSzTx/>
                <a:buFontTx/>
                <a:buNone/>
              </a:pPr>
              <a:t>44</a:t>
            </a:fld>
            <a:endParaRPr lang="en-US" altLang="en-US" sz="1400"/>
          </a:p>
        </p:txBody>
      </p:sp>
      <p:sp>
        <p:nvSpPr>
          <p:cNvPr id="63491" name="Rectangle 2"/>
          <p:cNvSpPr>
            <a:spLocks noGrp="1" noChangeArrowheads="1"/>
          </p:cNvSpPr>
          <p:nvPr>
            <p:ph type="title"/>
          </p:nvPr>
        </p:nvSpPr>
        <p:spPr>
          <a:xfrm>
            <a:off x="251520" y="188640"/>
            <a:ext cx="8568952" cy="819150"/>
          </a:xfrm>
        </p:spPr>
        <p:txBody>
          <a:bodyPr/>
          <a:lstStyle/>
          <a:p>
            <a:r>
              <a:rPr lang="en-US" altLang="en-US" sz="5400" dirty="0"/>
              <a:t>Reading Data from the Web</a:t>
            </a:r>
          </a:p>
        </p:txBody>
      </p:sp>
      <p:sp>
        <p:nvSpPr>
          <p:cNvPr id="63492" name="Rectangle 3"/>
          <p:cNvSpPr>
            <a:spLocks noGrp="1" noChangeArrowheads="1"/>
          </p:cNvSpPr>
          <p:nvPr>
            <p:ph type="body" idx="1"/>
          </p:nvPr>
        </p:nvSpPr>
        <p:spPr>
          <a:xfrm>
            <a:off x="228600" y="1219200"/>
            <a:ext cx="8686800" cy="1676400"/>
          </a:xfrm>
        </p:spPr>
        <p:txBody>
          <a:bodyPr/>
          <a:lstStyle/>
          <a:p>
            <a:pPr marL="0" indent="0">
              <a:lnSpc>
                <a:spcPct val="90000"/>
              </a:lnSpc>
              <a:buFont typeface="Monotype Sorts" pitchFamily="2" charset="2"/>
              <a:buNone/>
            </a:pPr>
            <a:r>
              <a:rPr lang="en-US" altLang="en-US" sz="3600" dirty="0"/>
              <a:t>Just like you can read data from a file on your computer, you can read data from a file on the Web.</a:t>
            </a:r>
          </a:p>
        </p:txBody>
      </p:sp>
      <p:sp>
        <p:nvSpPr>
          <p:cNvPr id="63493" name="Rectangle 7"/>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pic>
        <p:nvPicPr>
          <p:cNvPr id="6349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0"/>
            <a:ext cx="815816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764964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4294967295"/>
          </p:nvPr>
        </p:nvSpPr>
        <p:spPr>
          <a:xfrm>
            <a:off x="7884368" y="6399213"/>
            <a:ext cx="573832"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9CE7A4E6-0505-47D7-AE8B-44F17CA65974}" type="slidenum">
              <a:rPr lang="en-US" altLang="en-US" sz="1400"/>
              <a:pPr>
                <a:spcBef>
                  <a:spcPct val="0"/>
                </a:spcBef>
                <a:buClrTx/>
                <a:buSzTx/>
                <a:buFontTx/>
                <a:buNone/>
              </a:pPr>
              <a:t>45</a:t>
            </a:fld>
            <a:endParaRPr lang="en-US" altLang="en-US" sz="1400" dirty="0"/>
          </a:p>
        </p:txBody>
      </p:sp>
      <p:sp>
        <p:nvSpPr>
          <p:cNvPr id="64515" name="Rectangle 2"/>
          <p:cNvSpPr>
            <a:spLocks noGrp="1" noChangeArrowheads="1"/>
          </p:cNvSpPr>
          <p:nvPr>
            <p:ph type="title"/>
          </p:nvPr>
        </p:nvSpPr>
        <p:spPr>
          <a:xfrm>
            <a:off x="253752" y="152400"/>
            <a:ext cx="8134672" cy="819150"/>
          </a:xfrm>
        </p:spPr>
        <p:txBody>
          <a:bodyPr/>
          <a:lstStyle/>
          <a:p>
            <a:r>
              <a:rPr lang="en-US" altLang="en-US" sz="5400" dirty="0"/>
              <a:t>Reading Data from the Web</a:t>
            </a:r>
          </a:p>
        </p:txBody>
      </p:sp>
      <p:sp>
        <p:nvSpPr>
          <p:cNvPr id="64516" name="Rectangle 3"/>
          <p:cNvSpPr>
            <a:spLocks noGrp="1" noChangeArrowheads="1"/>
          </p:cNvSpPr>
          <p:nvPr>
            <p:ph type="body" idx="1"/>
          </p:nvPr>
        </p:nvSpPr>
        <p:spPr>
          <a:xfrm>
            <a:off x="228600" y="1219200"/>
            <a:ext cx="8686800" cy="5018112"/>
          </a:xfrm>
        </p:spPr>
        <p:txBody>
          <a:bodyPr/>
          <a:lstStyle/>
          <a:p>
            <a:pPr marL="0" indent="0" algn="ctr">
              <a:lnSpc>
                <a:spcPct val="90000"/>
              </a:lnSpc>
              <a:buFont typeface="Monotype Sorts" pitchFamily="2" charset="2"/>
              <a:buNone/>
            </a:pPr>
            <a:r>
              <a:rPr lang="en-US" altLang="en-US" sz="3600" b="1" dirty="0">
                <a:solidFill>
                  <a:srgbClr val="C00000"/>
                </a:solidFill>
              </a:rPr>
              <a:t>URL </a:t>
            </a:r>
            <a:r>
              <a:rPr lang="en-US" altLang="en-US" sz="3600" b="1" dirty="0" err="1">
                <a:solidFill>
                  <a:srgbClr val="C00000"/>
                </a:solidFill>
              </a:rPr>
              <a:t>url</a:t>
            </a:r>
            <a:r>
              <a:rPr lang="en-US" altLang="en-US" sz="3600" b="1" dirty="0">
                <a:solidFill>
                  <a:srgbClr val="C00000"/>
                </a:solidFill>
              </a:rPr>
              <a:t> = new URL("www.google.com/index.html");</a:t>
            </a:r>
          </a:p>
          <a:p>
            <a:pPr>
              <a:lnSpc>
                <a:spcPct val="90000"/>
              </a:lnSpc>
            </a:pPr>
            <a:r>
              <a:rPr lang="en-US" altLang="en-US" sz="3600" dirty="0"/>
              <a:t> After a </a:t>
            </a:r>
            <a:r>
              <a:rPr lang="en-US" altLang="en-US" sz="3600" b="1" dirty="0">
                <a:solidFill>
                  <a:srgbClr val="C00000"/>
                </a:solidFill>
              </a:rPr>
              <a:t>URL</a:t>
            </a:r>
            <a:r>
              <a:rPr lang="en-US" altLang="en-US" sz="3600" dirty="0">
                <a:solidFill>
                  <a:srgbClr val="C00000"/>
                </a:solidFill>
              </a:rPr>
              <a:t> </a:t>
            </a:r>
            <a:r>
              <a:rPr lang="en-US" altLang="en-US" sz="3600" dirty="0"/>
              <a:t>object is created, you can use the </a:t>
            </a:r>
            <a:r>
              <a:rPr lang="en-US" altLang="en-US" sz="3600" b="1" dirty="0" err="1">
                <a:solidFill>
                  <a:srgbClr val="C00000"/>
                </a:solidFill>
              </a:rPr>
              <a:t>openStream</a:t>
            </a:r>
            <a:r>
              <a:rPr lang="en-US" altLang="en-US" sz="3600" b="1" dirty="0">
                <a:solidFill>
                  <a:srgbClr val="C00000"/>
                </a:solidFill>
              </a:rPr>
              <a:t>()</a:t>
            </a:r>
            <a:r>
              <a:rPr lang="en-US" altLang="en-US" sz="3600" dirty="0">
                <a:solidFill>
                  <a:srgbClr val="C00000"/>
                </a:solidFill>
              </a:rPr>
              <a:t> </a:t>
            </a:r>
            <a:r>
              <a:rPr lang="en-US" altLang="en-US" sz="3600" dirty="0"/>
              <a:t>method defined in the </a:t>
            </a:r>
            <a:r>
              <a:rPr lang="en-US" altLang="en-US" sz="3600" b="1" dirty="0">
                <a:solidFill>
                  <a:srgbClr val="C00000"/>
                </a:solidFill>
              </a:rPr>
              <a:t>URL</a:t>
            </a:r>
            <a:r>
              <a:rPr lang="en-US" altLang="en-US" sz="3600" dirty="0">
                <a:solidFill>
                  <a:srgbClr val="C00000"/>
                </a:solidFill>
              </a:rPr>
              <a:t> </a:t>
            </a:r>
            <a:r>
              <a:rPr lang="en-US" altLang="en-US" sz="3600" dirty="0"/>
              <a:t>class to open an input stream and use this stream to create a </a:t>
            </a:r>
            <a:r>
              <a:rPr lang="en-US" altLang="en-US" sz="3600" b="1" dirty="0">
                <a:solidFill>
                  <a:srgbClr val="C00000"/>
                </a:solidFill>
              </a:rPr>
              <a:t>Scanner</a:t>
            </a:r>
            <a:r>
              <a:rPr lang="en-US" altLang="en-US" sz="3600" dirty="0">
                <a:solidFill>
                  <a:srgbClr val="C00000"/>
                </a:solidFill>
              </a:rPr>
              <a:t> </a:t>
            </a:r>
            <a:r>
              <a:rPr lang="en-US" altLang="en-US" sz="3600" dirty="0"/>
              <a:t>object as follows:</a:t>
            </a:r>
          </a:p>
          <a:p>
            <a:pPr marL="0" indent="0" algn="ctr">
              <a:lnSpc>
                <a:spcPct val="90000"/>
              </a:lnSpc>
              <a:buFont typeface="Monotype Sorts" pitchFamily="2" charset="2"/>
              <a:buNone/>
            </a:pPr>
            <a:r>
              <a:rPr lang="en-US" altLang="en-US" sz="3600" dirty="0">
                <a:solidFill>
                  <a:srgbClr val="C00000"/>
                </a:solidFill>
              </a:rPr>
              <a:t>Scanner input = </a:t>
            </a:r>
            <a:r>
              <a:rPr lang="en-US" altLang="en-US" sz="3600" b="1" dirty="0">
                <a:solidFill>
                  <a:srgbClr val="C00000"/>
                </a:solidFill>
              </a:rPr>
              <a:t>new</a:t>
            </a:r>
            <a:r>
              <a:rPr lang="en-US" altLang="en-US" sz="3600" dirty="0">
                <a:solidFill>
                  <a:srgbClr val="C00000"/>
                </a:solidFill>
              </a:rPr>
              <a:t> Scanner(</a:t>
            </a:r>
            <a:r>
              <a:rPr lang="en-US" altLang="en-US" sz="3600" dirty="0" err="1">
                <a:solidFill>
                  <a:srgbClr val="C00000"/>
                </a:solidFill>
              </a:rPr>
              <a:t>url.openStream</a:t>
            </a:r>
            <a:r>
              <a:rPr lang="en-US" altLang="en-US" sz="3600" dirty="0">
                <a:solidFill>
                  <a:srgbClr val="C00000"/>
                </a:solidFill>
              </a:rPr>
              <a:t>());</a:t>
            </a:r>
          </a:p>
        </p:txBody>
      </p:sp>
    </p:spTree>
    <p:extLst>
      <p:ext uri="{BB962C8B-B14F-4D97-AF65-F5344CB8AC3E}">
        <p14:creationId xmlns:p14="http://schemas.microsoft.com/office/powerpoint/2010/main" val="3093203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8676456" y="6393685"/>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E52B278-12C3-4DB1-8C9A-DF902E0359CB}" type="slidenum">
              <a:rPr lang="en-US" altLang="en-US" sz="1400" smtClean="0"/>
              <a:pPr>
                <a:spcBef>
                  <a:spcPct val="0"/>
                </a:spcBef>
                <a:buClrTx/>
                <a:buSzTx/>
                <a:buFontTx/>
                <a:buNone/>
              </a:pPr>
              <a:t>46</a:t>
            </a:fld>
            <a:endParaRPr lang="en-US" altLang="en-US" sz="1400"/>
          </a:p>
        </p:txBody>
      </p:sp>
      <p:sp>
        <p:nvSpPr>
          <p:cNvPr id="7171" name="Rectangle 2"/>
          <p:cNvSpPr>
            <a:spLocks noGrp="1" noChangeArrowheads="1"/>
          </p:cNvSpPr>
          <p:nvPr>
            <p:ph type="title"/>
          </p:nvPr>
        </p:nvSpPr>
        <p:spPr>
          <a:xfrm>
            <a:off x="228600" y="257175"/>
            <a:ext cx="7772400" cy="666750"/>
          </a:xfrm>
        </p:spPr>
        <p:txBody>
          <a:bodyPr/>
          <a:lstStyle/>
          <a:p>
            <a:r>
              <a:rPr lang="en-US" altLang="en-US" sz="4800" dirty="0"/>
              <a:t>How is I/O Handled in Java?</a:t>
            </a:r>
          </a:p>
        </p:txBody>
      </p:sp>
      <p:sp>
        <p:nvSpPr>
          <p:cNvPr id="7172" name="Rectangle 3"/>
          <p:cNvSpPr>
            <a:spLocks noGrp="1" noChangeArrowheads="1"/>
          </p:cNvSpPr>
          <p:nvPr>
            <p:ph type="body" idx="1"/>
          </p:nvPr>
        </p:nvSpPr>
        <p:spPr>
          <a:xfrm>
            <a:off x="228600" y="1066800"/>
            <a:ext cx="8807896" cy="1143000"/>
          </a:xfrm>
        </p:spPr>
        <p:txBody>
          <a:bodyPr/>
          <a:lstStyle/>
          <a:p>
            <a:pPr marL="0" indent="0">
              <a:buFont typeface="Monotype Sorts"/>
              <a:buNone/>
            </a:pPr>
            <a:r>
              <a:rPr lang="en-US" altLang="en-US" sz="2800" dirty="0">
                <a:cs typeface="Courier New" panose="02070309020205020404" pitchFamily="49" charset="0"/>
              </a:rPr>
              <a:t>In order to perform I/O, you need to create objects using appropriate Java I/O classes. </a:t>
            </a:r>
          </a:p>
        </p:txBody>
      </p:sp>
      <p:sp>
        <p:nvSpPr>
          <p:cNvPr id="7173" name="Rectangle 7"/>
          <p:cNvSpPr>
            <a:spLocks noChangeArrowheads="1"/>
          </p:cNvSpPr>
          <p:nvPr/>
        </p:nvSpPr>
        <p:spPr bwMode="auto">
          <a:xfrm>
            <a:off x="2462213"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0776" name="Rectangle 8"/>
          <p:cNvSpPr>
            <a:spLocks noChangeArrowheads="1"/>
          </p:cNvSpPr>
          <p:nvPr/>
        </p:nvSpPr>
        <p:spPr bwMode="auto">
          <a:xfrm>
            <a:off x="988652" y="5684037"/>
            <a:ext cx="5959612" cy="116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a:buNone/>
            </a:pPr>
            <a:r>
              <a:rPr lang="en-US" altLang="en-US" sz="2000" b="1" dirty="0">
                <a:solidFill>
                  <a:srgbClr val="002060"/>
                </a:solidFill>
                <a:latin typeface="+mn-lt"/>
              </a:rPr>
              <a:t>PrintWriter output = new PrintWriter("temp.txt");</a:t>
            </a:r>
          </a:p>
          <a:p>
            <a:pPr>
              <a:buFont typeface="Monotype Sorts"/>
              <a:buNone/>
            </a:pPr>
            <a:r>
              <a:rPr lang="en-US" altLang="en-US" sz="2000" b="1" dirty="0" err="1">
                <a:solidFill>
                  <a:srgbClr val="002060"/>
                </a:solidFill>
                <a:latin typeface="+mn-lt"/>
              </a:rPr>
              <a:t>output.println</a:t>
            </a:r>
            <a:r>
              <a:rPr lang="en-US" altLang="en-US" sz="2000" b="1" dirty="0">
                <a:solidFill>
                  <a:srgbClr val="002060"/>
                </a:solidFill>
                <a:latin typeface="+mn-lt"/>
              </a:rPr>
              <a:t>(“Mamoun Nawahdah");</a:t>
            </a:r>
          </a:p>
          <a:p>
            <a:pPr>
              <a:buFont typeface="Monotype Sorts"/>
              <a:buNone/>
            </a:pPr>
            <a:r>
              <a:rPr lang="en-US" altLang="en-US" sz="2000" b="1" dirty="0" err="1">
                <a:solidFill>
                  <a:srgbClr val="002060"/>
                </a:solidFill>
                <a:latin typeface="+mn-lt"/>
              </a:rPr>
              <a:t>output.close</a:t>
            </a:r>
            <a:r>
              <a:rPr lang="en-US" altLang="en-US" sz="2000" b="1" dirty="0">
                <a:solidFill>
                  <a:srgbClr val="002060"/>
                </a:solidFill>
                <a:latin typeface="+mn-lt"/>
              </a:rPr>
              <a:t>();</a:t>
            </a:r>
            <a:endParaRPr lang="en-US" altLang="en-US" sz="2000" b="1" dirty="0">
              <a:solidFill>
                <a:srgbClr val="002060"/>
              </a:solidFill>
              <a:latin typeface="+mn-lt"/>
              <a:cs typeface="Courier New" panose="02070309020205020404" pitchFamily="49" charset="0"/>
            </a:endParaRPr>
          </a:p>
        </p:txBody>
      </p:sp>
      <p:sp>
        <p:nvSpPr>
          <p:cNvPr id="160777" name="Rectangle 9"/>
          <p:cNvSpPr>
            <a:spLocks noChangeArrowheads="1"/>
          </p:cNvSpPr>
          <p:nvPr/>
        </p:nvSpPr>
        <p:spPr bwMode="auto">
          <a:xfrm>
            <a:off x="795653" y="2057400"/>
            <a:ext cx="608060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a:buNone/>
            </a:pPr>
            <a:r>
              <a:rPr lang="en-US" altLang="en-US" sz="2000" b="1" dirty="0">
                <a:solidFill>
                  <a:srgbClr val="002060"/>
                </a:solidFill>
                <a:latin typeface="+mn-lt"/>
              </a:rPr>
              <a:t>Scanner input = new Scanner(new File("temp.txt"));</a:t>
            </a:r>
          </a:p>
          <a:p>
            <a:pPr>
              <a:buFont typeface="Monotype Sorts"/>
              <a:buNone/>
            </a:pPr>
            <a:r>
              <a:rPr lang="en-US" altLang="en-US" sz="2000" b="1" dirty="0">
                <a:solidFill>
                  <a:srgbClr val="002060"/>
                </a:solidFill>
                <a:latin typeface="+mn-lt"/>
              </a:rPr>
              <a:t>System.out.println(input.nextLine());</a:t>
            </a:r>
          </a:p>
        </p:txBody>
      </p:sp>
      <p:sp>
        <p:nvSpPr>
          <p:cNvPr id="7176" name="Rectangle 13"/>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 name="Picture 1"/>
          <p:cNvPicPr>
            <a:picLocks noChangeAspect="1"/>
          </p:cNvPicPr>
          <p:nvPr/>
        </p:nvPicPr>
        <p:blipFill>
          <a:blip r:embed="rId2"/>
          <a:stretch>
            <a:fillRect/>
          </a:stretch>
        </p:blipFill>
        <p:spPr>
          <a:xfrm>
            <a:off x="1647043" y="2790979"/>
            <a:ext cx="6823392" cy="2711281"/>
          </a:xfrm>
          <a:prstGeom prst="rect">
            <a:avLst/>
          </a:prstGeom>
        </p:spPr>
      </p:pic>
      <p:cxnSp>
        <p:nvCxnSpPr>
          <p:cNvPr id="4" name="Straight Arrow Connector 3"/>
          <p:cNvCxnSpPr/>
          <p:nvPr/>
        </p:nvCxnSpPr>
        <p:spPr>
          <a:xfrm>
            <a:off x="1187624" y="2971800"/>
            <a:ext cx="1008112" cy="529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187624" y="4653136"/>
            <a:ext cx="1008112" cy="849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42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7"/>
                                        </p:tgtEl>
                                        <p:attrNameLst>
                                          <p:attrName>style.visibility</p:attrName>
                                        </p:attrNameLst>
                                      </p:cBhvr>
                                      <p:to>
                                        <p:strVal val="visible"/>
                                      </p:to>
                                    </p:set>
                                    <p:anim calcmode="lin" valueType="num">
                                      <p:cBhvr additive="base">
                                        <p:cTn id="7" dur="500" fill="hold"/>
                                        <p:tgtEl>
                                          <p:spTgt spid="160777"/>
                                        </p:tgtEl>
                                        <p:attrNameLst>
                                          <p:attrName>ppt_x</p:attrName>
                                        </p:attrNameLst>
                                      </p:cBhvr>
                                      <p:tavLst>
                                        <p:tav tm="0">
                                          <p:val>
                                            <p:strVal val="0-#ppt_w/2"/>
                                          </p:val>
                                        </p:tav>
                                        <p:tav tm="100000">
                                          <p:val>
                                            <p:strVal val="#ppt_x"/>
                                          </p:val>
                                        </p:tav>
                                      </p:tavLst>
                                    </p:anim>
                                    <p:anim calcmode="lin" valueType="num">
                                      <p:cBhvr additive="base">
                                        <p:cTn id="8" dur="500" fill="hold"/>
                                        <p:tgtEl>
                                          <p:spTgt spid="1607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776"/>
                                        </p:tgtEl>
                                        <p:attrNameLst>
                                          <p:attrName>style.visibility</p:attrName>
                                        </p:attrNameLst>
                                      </p:cBhvr>
                                      <p:to>
                                        <p:strVal val="visible"/>
                                      </p:to>
                                    </p:set>
                                    <p:anim calcmode="lin" valueType="num">
                                      <p:cBhvr additive="base">
                                        <p:cTn id="13" dur="500" fill="hold"/>
                                        <p:tgtEl>
                                          <p:spTgt spid="160776"/>
                                        </p:tgtEl>
                                        <p:attrNameLst>
                                          <p:attrName>ppt_x</p:attrName>
                                        </p:attrNameLst>
                                      </p:cBhvr>
                                      <p:tavLst>
                                        <p:tav tm="0">
                                          <p:val>
                                            <p:strVal val="0-#ppt_w/2"/>
                                          </p:val>
                                        </p:tav>
                                        <p:tav tm="100000">
                                          <p:val>
                                            <p:strVal val="#ppt_x"/>
                                          </p:val>
                                        </p:tav>
                                      </p:tavLst>
                                    </p:anim>
                                    <p:anim calcmode="lin" valueType="num">
                                      <p:cBhvr additive="base">
                                        <p:cTn id="14" dur="500" fill="hold"/>
                                        <p:tgtEl>
                                          <p:spTgt spid="160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autoUpdateAnimBg="0"/>
      <p:bldP spid="16077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761C8BB-71D2-46B2-9103-20575784C54F}" type="slidenum">
              <a:rPr lang="en-US" altLang="en-US" sz="1400" smtClean="0"/>
              <a:pPr>
                <a:spcBef>
                  <a:spcPct val="0"/>
                </a:spcBef>
                <a:buClrTx/>
                <a:buSzTx/>
                <a:buFontTx/>
                <a:buNone/>
              </a:pPr>
              <a:t>47</a:t>
            </a:fld>
            <a:endParaRPr lang="en-US" altLang="en-US" sz="1400"/>
          </a:p>
        </p:txBody>
      </p:sp>
      <p:sp>
        <p:nvSpPr>
          <p:cNvPr id="8195" name="Rectangle 2"/>
          <p:cNvSpPr>
            <a:spLocks noGrp="1" noChangeArrowheads="1"/>
          </p:cNvSpPr>
          <p:nvPr>
            <p:ph type="title"/>
          </p:nvPr>
        </p:nvSpPr>
        <p:spPr>
          <a:xfrm>
            <a:off x="323528" y="230187"/>
            <a:ext cx="7772400" cy="609600"/>
          </a:xfrm>
        </p:spPr>
        <p:txBody>
          <a:bodyPr/>
          <a:lstStyle/>
          <a:p>
            <a:r>
              <a:rPr lang="en-US" altLang="en-US" sz="5400" dirty="0"/>
              <a:t>Text File vs. Binary File</a:t>
            </a:r>
            <a:endParaRPr lang="en-US" altLang="en-US" sz="5400" b="1" dirty="0"/>
          </a:p>
        </p:txBody>
      </p:sp>
      <p:sp>
        <p:nvSpPr>
          <p:cNvPr id="8196" name="Rectangle 3"/>
          <p:cNvSpPr>
            <a:spLocks noGrp="1" noChangeArrowheads="1"/>
          </p:cNvSpPr>
          <p:nvPr>
            <p:ph type="body" idx="1"/>
          </p:nvPr>
        </p:nvSpPr>
        <p:spPr>
          <a:xfrm>
            <a:off x="323528" y="1268759"/>
            <a:ext cx="8496944" cy="4896545"/>
          </a:xfrm>
        </p:spPr>
        <p:txBody>
          <a:bodyPr/>
          <a:lstStyle/>
          <a:p>
            <a:pPr>
              <a:lnSpc>
                <a:spcPct val="90000"/>
              </a:lnSpc>
              <a:buFont typeface="Wingdings" panose="05000000000000000000" pitchFamily="2" charset="2"/>
              <a:buChar char="q"/>
            </a:pPr>
            <a:r>
              <a:rPr lang="en-US" altLang="en-US" dirty="0">
                <a:cs typeface="Courier New" panose="02070309020205020404" pitchFamily="49" charset="0"/>
              </a:rPr>
              <a:t> Data stored in a text file are represented in </a:t>
            </a:r>
            <a:r>
              <a:rPr lang="en-US" altLang="en-US" b="1" dirty="0">
                <a:cs typeface="Courier New" panose="02070309020205020404" pitchFamily="49" charset="0"/>
              </a:rPr>
              <a:t>human-readable</a:t>
            </a:r>
            <a:r>
              <a:rPr lang="en-US" altLang="en-US" dirty="0">
                <a:cs typeface="Courier New" panose="02070309020205020404" pitchFamily="49" charset="0"/>
              </a:rPr>
              <a:t> form. </a:t>
            </a:r>
          </a:p>
          <a:p>
            <a:pPr>
              <a:lnSpc>
                <a:spcPct val="90000"/>
              </a:lnSpc>
              <a:buFont typeface="Wingdings" panose="05000000000000000000" pitchFamily="2" charset="2"/>
              <a:buChar char="q"/>
            </a:pPr>
            <a:r>
              <a:rPr lang="en-US" altLang="en-US" dirty="0">
                <a:cs typeface="Courier New" panose="02070309020205020404" pitchFamily="49" charset="0"/>
              </a:rPr>
              <a:t> Data stored in a binary file are represented in </a:t>
            </a:r>
            <a:r>
              <a:rPr lang="en-US" altLang="en-US" b="1" dirty="0">
                <a:cs typeface="Courier New" panose="02070309020205020404" pitchFamily="49" charset="0"/>
              </a:rPr>
              <a:t>binary</a:t>
            </a:r>
            <a:r>
              <a:rPr lang="en-US" altLang="en-US" dirty="0">
                <a:cs typeface="Courier New" panose="02070309020205020404" pitchFamily="49" charset="0"/>
              </a:rPr>
              <a:t> form. </a:t>
            </a:r>
          </a:p>
          <a:p>
            <a:pPr>
              <a:lnSpc>
                <a:spcPct val="90000"/>
              </a:lnSpc>
              <a:buFont typeface="Wingdings" panose="05000000000000000000" pitchFamily="2" charset="2"/>
              <a:buChar char="q"/>
            </a:pPr>
            <a:r>
              <a:rPr lang="en-US" altLang="en-US" dirty="0">
                <a:cs typeface="Courier New" panose="02070309020205020404" pitchFamily="49" charset="0"/>
              </a:rPr>
              <a:t> For example, the </a:t>
            </a:r>
            <a:r>
              <a:rPr lang="en-US" altLang="en-US" i="1" dirty="0">
                <a:cs typeface="Courier New" panose="02070309020205020404" pitchFamily="49" charset="0"/>
              </a:rPr>
              <a:t>Java</a:t>
            </a:r>
            <a:r>
              <a:rPr lang="en-US" altLang="en-US" dirty="0">
                <a:cs typeface="Courier New" panose="02070309020205020404" pitchFamily="49" charset="0"/>
              </a:rPr>
              <a:t> </a:t>
            </a:r>
            <a:r>
              <a:rPr lang="en-US" altLang="en-US" i="1" dirty="0">
                <a:cs typeface="Courier New" panose="02070309020205020404" pitchFamily="49" charset="0"/>
              </a:rPr>
              <a:t>source</a:t>
            </a:r>
            <a:r>
              <a:rPr lang="en-US" altLang="en-US" dirty="0">
                <a:cs typeface="Courier New" panose="02070309020205020404" pitchFamily="49" charset="0"/>
              </a:rPr>
              <a:t> programs are stored in text files and can be read by a text editor, but the </a:t>
            </a:r>
            <a:r>
              <a:rPr lang="en-US" altLang="en-US" i="1" dirty="0">
                <a:cs typeface="Courier New" panose="02070309020205020404" pitchFamily="49" charset="0"/>
              </a:rPr>
              <a:t>Java classes </a:t>
            </a:r>
            <a:r>
              <a:rPr lang="en-US" altLang="en-US" dirty="0">
                <a:cs typeface="Courier New" panose="02070309020205020404" pitchFamily="49" charset="0"/>
              </a:rPr>
              <a:t>are stored in binary files and are read by the JVM. </a:t>
            </a:r>
          </a:p>
          <a:p>
            <a:pPr>
              <a:lnSpc>
                <a:spcPct val="90000"/>
              </a:lnSpc>
              <a:buFont typeface="Wingdings" panose="05000000000000000000" pitchFamily="2" charset="2"/>
              <a:buChar char="q"/>
            </a:pPr>
            <a:r>
              <a:rPr lang="en-US" altLang="en-US" dirty="0">
                <a:cs typeface="Courier New" panose="02070309020205020404" pitchFamily="49" charset="0"/>
              </a:rPr>
              <a:t> The advantage of binary files is that they are </a:t>
            </a:r>
            <a:r>
              <a:rPr lang="en-US" altLang="en-US" sz="4400" b="1" dirty="0">
                <a:solidFill>
                  <a:srgbClr val="C00000"/>
                </a:solidFill>
                <a:effectLst>
                  <a:outerShdw blurRad="38100" dist="38100" dir="2700000" algn="tl">
                    <a:srgbClr val="000000">
                      <a:alpha val="43137"/>
                    </a:srgbClr>
                  </a:outerShdw>
                </a:effectLst>
                <a:cs typeface="Courier New" panose="02070309020205020404" pitchFamily="49" charset="0"/>
              </a:rPr>
              <a:t>more efficient </a:t>
            </a:r>
            <a:r>
              <a:rPr lang="en-US" altLang="en-US" dirty="0">
                <a:cs typeface="Courier New" panose="02070309020205020404" pitchFamily="49" charset="0"/>
              </a:rPr>
              <a:t>to process than text files.</a:t>
            </a:r>
          </a:p>
        </p:txBody>
      </p:sp>
    </p:spTree>
    <p:extLst>
      <p:ext uri="{BB962C8B-B14F-4D97-AF65-F5344CB8AC3E}">
        <p14:creationId xmlns:p14="http://schemas.microsoft.com/office/powerpoint/2010/main" val="193899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3BED316-272F-4D6C-A62A-E788200C0393}" type="slidenum">
              <a:rPr lang="en-US" altLang="en-US" sz="1400" smtClean="0"/>
              <a:pPr>
                <a:spcBef>
                  <a:spcPct val="0"/>
                </a:spcBef>
                <a:buClrTx/>
                <a:buSzTx/>
                <a:buFontTx/>
                <a:buNone/>
              </a:pPr>
              <a:t>48</a:t>
            </a:fld>
            <a:endParaRPr lang="en-US" altLang="en-US" sz="1400"/>
          </a:p>
        </p:txBody>
      </p:sp>
      <p:sp>
        <p:nvSpPr>
          <p:cNvPr id="9219" name="Rectangle 2"/>
          <p:cNvSpPr>
            <a:spLocks noGrp="1" noChangeArrowheads="1"/>
          </p:cNvSpPr>
          <p:nvPr>
            <p:ph type="title"/>
          </p:nvPr>
        </p:nvSpPr>
        <p:spPr>
          <a:xfrm>
            <a:off x="304800" y="209550"/>
            <a:ext cx="7772400" cy="704850"/>
          </a:xfrm>
        </p:spPr>
        <p:txBody>
          <a:bodyPr/>
          <a:lstStyle/>
          <a:p>
            <a:r>
              <a:rPr lang="en-US" altLang="en-US" sz="5400" dirty="0">
                <a:effectLst>
                  <a:outerShdw blurRad="38100" dist="38100" dir="2700000" algn="tl">
                    <a:srgbClr val="000000">
                      <a:alpha val="43137"/>
                    </a:srgbClr>
                  </a:outerShdw>
                </a:effectLst>
              </a:rPr>
              <a:t>Text I/O</a:t>
            </a:r>
            <a:endParaRPr lang="en-US" altLang="en-US" sz="5400" b="1" dirty="0">
              <a:effectLst>
                <a:outerShdw blurRad="38100" dist="38100" dir="2700000" algn="tl">
                  <a:srgbClr val="000000">
                    <a:alpha val="43137"/>
                  </a:srgbClr>
                </a:outerShdw>
              </a:effectLst>
            </a:endParaRPr>
          </a:p>
        </p:txBody>
      </p:sp>
      <p:sp>
        <p:nvSpPr>
          <p:cNvPr id="9220" name="Rectangle 3"/>
          <p:cNvSpPr>
            <a:spLocks noGrp="1" noChangeArrowheads="1"/>
          </p:cNvSpPr>
          <p:nvPr>
            <p:ph type="body" sz="half" idx="1"/>
          </p:nvPr>
        </p:nvSpPr>
        <p:spPr>
          <a:xfrm>
            <a:off x="304799" y="1124744"/>
            <a:ext cx="8682037" cy="2668234"/>
          </a:xfrm>
        </p:spPr>
        <p:txBody>
          <a:bodyPr/>
          <a:lstStyle/>
          <a:p>
            <a:r>
              <a:rPr lang="en-US" altLang="en-US" dirty="0">
                <a:cs typeface="Courier New" panose="02070309020205020404" pitchFamily="49" charset="0"/>
              </a:rPr>
              <a:t> Text I/O requires </a:t>
            </a:r>
            <a:r>
              <a:rPr lang="en-US" altLang="en-US" b="1" dirty="0">
                <a:cs typeface="Courier New" panose="02070309020205020404" pitchFamily="49" charset="0"/>
              </a:rPr>
              <a:t>encoding</a:t>
            </a:r>
            <a:r>
              <a:rPr lang="en-US" altLang="en-US" dirty="0">
                <a:cs typeface="Courier New" panose="02070309020205020404" pitchFamily="49" charset="0"/>
              </a:rPr>
              <a:t> and </a:t>
            </a:r>
            <a:r>
              <a:rPr lang="en-US" altLang="en-US" b="1" dirty="0">
                <a:cs typeface="Courier New" panose="02070309020205020404" pitchFamily="49" charset="0"/>
              </a:rPr>
              <a:t>decoding</a:t>
            </a:r>
            <a:r>
              <a:rPr lang="en-US" altLang="en-US" dirty="0">
                <a:cs typeface="Courier New" panose="02070309020205020404" pitchFamily="49" charset="0"/>
              </a:rPr>
              <a:t>. </a:t>
            </a:r>
          </a:p>
          <a:p>
            <a:r>
              <a:rPr lang="en-US" altLang="en-US" dirty="0">
                <a:cs typeface="Courier New" panose="02070309020205020404" pitchFamily="49" charset="0"/>
              </a:rPr>
              <a:t> The JVM converts a Unicode to a file specific encoding when writing a character and coverts a file specific encoding to a Unicode when reading a character. </a:t>
            </a:r>
          </a:p>
        </p:txBody>
      </p:sp>
      <p:sp>
        <p:nvSpPr>
          <p:cNvPr id="9221" name="Rectangle 5"/>
          <p:cNvSpPr>
            <a:spLocks noChangeArrowheads="1"/>
          </p:cNvSpPr>
          <p:nvPr/>
        </p:nvSpPr>
        <p:spPr bwMode="auto">
          <a:xfrm>
            <a:off x="2357438"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 name="Picture 1"/>
          <p:cNvPicPr>
            <a:picLocks noChangeAspect="1"/>
          </p:cNvPicPr>
          <p:nvPr/>
        </p:nvPicPr>
        <p:blipFill>
          <a:blip r:embed="rId2"/>
          <a:stretch>
            <a:fillRect/>
          </a:stretch>
        </p:blipFill>
        <p:spPr>
          <a:xfrm>
            <a:off x="80962" y="4093589"/>
            <a:ext cx="8905875" cy="1962150"/>
          </a:xfrm>
          <a:prstGeom prst="rect">
            <a:avLst/>
          </a:prstGeom>
        </p:spPr>
      </p:pic>
    </p:spTree>
    <p:extLst>
      <p:ext uri="{BB962C8B-B14F-4D97-AF65-F5344CB8AC3E}">
        <p14:creationId xmlns:p14="http://schemas.microsoft.com/office/powerpoint/2010/main" val="282525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3BED316-272F-4D6C-A62A-E788200C0393}" type="slidenum">
              <a:rPr lang="en-US" altLang="en-US" sz="1400" smtClean="0"/>
              <a:pPr>
                <a:spcBef>
                  <a:spcPct val="0"/>
                </a:spcBef>
                <a:buClrTx/>
                <a:buSzTx/>
                <a:buFontTx/>
                <a:buNone/>
              </a:pPr>
              <a:t>49</a:t>
            </a:fld>
            <a:endParaRPr lang="en-US" altLang="en-US" sz="1400"/>
          </a:p>
        </p:txBody>
      </p:sp>
      <p:sp>
        <p:nvSpPr>
          <p:cNvPr id="9219" name="Rectangle 2"/>
          <p:cNvSpPr>
            <a:spLocks noGrp="1" noChangeArrowheads="1"/>
          </p:cNvSpPr>
          <p:nvPr>
            <p:ph type="title"/>
          </p:nvPr>
        </p:nvSpPr>
        <p:spPr>
          <a:xfrm>
            <a:off x="304800" y="209550"/>
            <a:ext cx="7772400" cy="704850"/>
          </a:xfrm>
        </p:spPr>
        <p:txBody>
          <a:bodyPr/>
          <a:lstStyle/>
          <a:p>
            <a:r>
              <a:rPr lang="en-US" altLang="en-US" sz="5400" dirty="0">
                <a:effectLst>
                  <a:outerShdw blurRad="38100" dist="38100" dir="2700000" algn="tl">
                    <a:srgbClr val="000000">
                      <a:alpha val="43137"/>
                    </a:srgbClr>
                  </a:outerShdw>
                </a:effectLst>
              </a:rPr>
              <a:t>Binary I/O</a:t>
            </a:r>
            <a:endParaRPr lang="en-US" altLang="en-US" sz="5400" b="1" dirty="0">
              <a:effectLst>
                <a:outerShdw blurRad="38100" dist="38100" dir="2700000" algn="tl">
                  <a:srgbClr val="000000">
                    <a:alpha val="43137"/>
                  </a:srgbClr>
                </a:outerShdw>
              </a:effectLst>
            </a:endParaRPr>
          </a:p>
        </p:txBody>
      </p:sp>
      <p:sp>
        <p:nvSpPr>
          <p:cNvPr id="9220" name="Rectangle 3"/>
          <p:cNvSpPr>
            <a:spLocks noGrp="1" noChangeArrowheads="1"/>
          </p:cNvSpPr>
          <p:nvPr>
            <p:ph type="body" sz="half" idx="1"/>
          </p:nvPr>
        </p:nvSpPr>
        <p:spPr>
          <a:xfrm>
            <a:off x="306494" y="1196752"/>
            <a:ext cx="8730002" cy="2664296"/>
          </a:xfrm>
        </p:spPr>
        <p:txBody>
          <a:bodyPr/>
          <a:lstStyle/>
          <a:p>
            <a:r>
              <a:rPr lang="en-US" altLang="en-US" dirty="0">
                <a:cs typeface="Courier New" panose="02070309020205020404" pitchFamily="49" charset="0"/>
              </a:rPr>
              <a:t> Binary I/O does not require conversions. </a:t>
            </a:r>
          </a:p>
          <a:p>
            <a:r>
              <a:rPr lang="en-US" altLang="en-US" dirty="0">
                <a:cs typeface="Courier New" panose="02070309020205020404" pitchFamily="49" charset="0"/>
              </a:rPr>
              <a:t> When you write a byte to a file, the original byte is copied into the file. </a:t>
            </a:r>
          </a:p>
          <a:p>
            <a:r>
              <a:rPr lang="en-US" altLang="en-US" dirty="0">
                <a:cs typeface="Courier New" panose="02070309020205020404" pitchFamily="49" charset="0"/>
              </a:rPr>
              <a:t> When you read a byte from a file, the exact byte in the file is returned.</a:t>
            </a:r>
          </a:p>
        </p:txBody>
      </p:sp>
      <p:sp>
        <p:nvSpPr>
          <p:cNvPr id="9221" name="Rectangle 5"/>
          <p:cNvSpPr>
            <a:spLocks noChangeArrowheads="1"/>
          </p:cNvSpPr>
          <p:nvPr/>
        </p:nvSpPr>
        <p:spPr bwMode="auto">
          <a:xfrm>
            <a:off x="2357438"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 name="Picture 1"/>
          <p:cNvPicPr>
            <a:picLocks noChangeAspect="1"/>
          </p:cNvPicPr>
          <p:nvPr/>
        </p:nvPicPr>
        <p:blipFill>
          <a:blip r:embed="rId2"/>
          <a:stretch>
            <a:fillRect/>
          </a:stretch>
        </p:blipFill>
        <p:spPr>
          <a:xfrm>
            <a:off x="792611" y="4149080"/>
            <a:ext cx="7485966" cy="2304256"/>
          </a:xfrm>
          <a:prstGeom prst="rect">
            <a:avLst/>
          </a:prstGeom>
        </p:spPr>
      </p:pic>
    </p:spTree>
    <p:extLst>
      <p:ext uri="{BB962C8B-B14F-4D97-AF65-F5344CB8AC3E}">
        <p14:creationId xmlns:p14="http://schemas.microsoft.com/office/powerpoint/2010/main" val="200386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052736"/>
            <a:ext cx="900112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4"/>
          <p:cNvSpPr>
            <a:spLocks noGrp="1"/>
          </p:cNvSpPr>
          <p:nvPr>
            <p:ph type="sldNum" sz="quarter" idx="4294967295"/>
          </p:nvPr>
        </p:nvSpPr>
        <p:spPr>
          <a:xfrm>
            <a:off x="7239000" y="6400800"/>
            <a:ext cx="1905000" cy="457200"/>
          </a:xfrm>
          <a:prstGeom prst="rect">
            <a:avLst/>
          </a:prstGeom>
        </p:spPr>
        <p:txBody>
          <a:bodyPr/>
          <a:lstStyle/>
          <a:p>
            <a:pPr algn="r"/>
            <a:fld id="{BB382A64-0943-493B-930B-E9C1F14FD479}" type="slidenum">
              <a:rPr lang="en-US"/>
              <a:pPr algn="r"/>
              <a:t>5</a:t>
            </a:fld>
            <a:endParaRPr lang="en-US"/>
          </a:p>
        </p:txBody>
      </p:sp>
      <p:sp>
        <p:nvSpPr>
          <p:cNvPr id="312322" name="Rectangle 2"/>
          <p:cNvSpPr>
            <a:spLocks noGrp="1" noChangeArrowheads="1"/>
          </p:cNvSpPr>
          <p:nvPr>
            <p:ph type="title"/>
          </p:nvPr>
        </p:nvSpPr>
        <p:spPr>
          <a:xfrm>
            <a:off x="357158" y="180958"/>
            <a:ext cx="6000792" cy="819150"/>
          </a:xfrm>
          <a:noFill/>
          <a:ln/>
        </p:spPr>
        <p:txBody>
          <a:bodyPr/>
          <a:lstStyle/>
          <a:p>
            <a:r>
              <a:rPr lang="en-US" sz="5400" dirty="0"/>
              <a:t>Runtime Exceptions</a:t>
            </a:r>
            <a:endParaRPr lang="en-US" sz="5400" b="1" dirty="0"/>
          </a:p>
        </p:txBody>
      </p:sp>
      <p:sp>
        <p:nvSpPr>
          <p:cNvPr id="312323" name="Rectangle 3"/>
          <p:cNvSpPr>
            <a:spLocks noChangeArrowheads="1"/>
          </p:cNvSpPr>
          <p:nvPr/>
        </p:nvSpPr>
        <p:spPr bwMode="auto">
          <a:xfrm>
            <a:off x="0" y="2000250"/>
            <a:ext cx="9144000" cy="0"/>
          </a:xfrm>
          <a:prstGeom prst="rect">
            <a:avLst/>
          </a:prstGeom>
          <a:noFill/>
          <a:ln w="12700">
            <a:noFill/>
            <a:miter lim="800000"/>
            <a:headEnd type="none" w="sm" len="sm"/>
            <a:tailEnd type="none" w="sm" len="sm"/>
          </a:ln>
          <a:effectLst/>
        </p:spPr>
        <p:txBody>
          <a:bodyPr wrap="none" anchor="ctr">
            <a:spAutoFit/>
          </a:bodyPr>
          <a:lstStyle/>
          <a:p>
            <a:endParaRPr lang="en-CA"/>
          </a:p>
        </p:txBody>
      </p:sp>
      <p:sp>
        <p:nvSpPr>
          <p:cNvPr id="312325" name="Text Box 5"/>
          <p:cNvSpPr txBox="1">
            <a:spLocks noChangeArrowheads="1"/>
          </p:cNvSpPr>
          <p:nvPr/>
        </p:nvSpPr>
        <p:spPr bwMode="auto">
          <a:xfrm>
            <a:off x="248482" y="5445224"/>
            <a:ext cx="8643998" cy="1384995"/>
          </a:xfrm>
          <a:prstGeom prst="rect">
            <a:avLst/>
          </a:prstGeom>
          <a:solidFill>
            <a:schemeClr val="accent1">
              <a:lumMod val="20000"/>
              <a:lumOff val="80000"/>
            </a:schemeClr>
          </a:solidFill>
          <a:ln w="12700">
            <a:noFill/>
            <a:miter lim="800000"/>
            <a:headEnd type="none" w="sm" len="sm"/>
            <a:tailEnd type="none" w="sm" len="sm"/>
          </a:ln>
          <a:effectLst/>
        </p:spPr>
        <p:txBody>
          <a:bodyPr wrap="square">
            <a:spAutoFit/>
          </a:bodyPr>
          <a:lstStyle/>
          <a:p>
            <a:pPr>
              <a:spcBef>
                <a:spcPts val="0"/>
              </a:spcBef>
              <a:buFont typeface="Wingdings" panose="05000000000000000000" pitchFamily="2" charset="2"/>
              <a:buChar char="v"/>
            </a:pPr>
            <a:r>
              <a:rPr lang="en-US" sz="2800" b="1" dirty="0">
                <a:solidFill>
                  <a:srgbClr val="C00000"/>
                </a:solidFill>
                <a:latin typeface="+mn-lt"/>
              </a:rPr>
              <a:t> RuntimeException</a:t>
            </a:r>
            <a:r>
              <a:rPr lang="en-US" sz="2800" dirty="0">
                <a:solidFill>
                  <a:srgbClr val="C00000"/>
                </a:solidFill>
                <a:latin typeface="+mn-lt"/>
              </a:rPr>
              <a:t> is caused by </a:t>
            </a:r>
            <a:r>
              <a:rPr lang="en-US" sz="2800" b="1" dirty="0">
                <a:solidFill>
                  <a:srgbClr val="C00000"/>
                </a:solidFill>
                <a:latin typeface="+mn-lt"/>
              </a:rPr>
              <a:t>programming errors</a:t>
            </a:r>
            <a:r>
              <a:rPr lang="en-US" sz="2800" dirty="0">
                <a:solidFill>
                  <a:srgbClr val="C00000"/>
                </a:solidFill>
                <a:latin typeface="+mn-lt"/>
              </a:rPr>
              <a:t>, such as bad casting, accessing an out-of-bounds array, and numeric errors.</a:t>
            </a:r>
          </a:p>
        </p:txBody>
      </p:sp>
      <p:sp>
        <p:nvSpPr>
          <p:cNvPr id="312326" name="Rectangle 6"/>
          <p:cNvSpPr>
            <a:spLocks noChangeArrowheads="1"/>
          </p:cNvSpPr>
          <p:nvPr/>
        </p:nvSpPr>
        <p:spPr bwMode="auto">
          <a:xfrm>
            <a:off x="5943600" y="1428736"/>
            <a:ext cx="3057556" cy="2643206"/>
          </a:xfrm>
          <a:prstGeom prst="rect">
            <a:avLst/>
          </a:prstGeom>
          <a:solidFill>
            <a:schemeClr val="accent1">
              <a:alpha val="19000"/>
            </a:schemeClr>
          </a:solidFill>
          <a:ln w="12700">
            <a:solidFill>
              <a:schemeClr val="tx1"/>
            </a:solidFill>
            <a:miter lim="800000"/>
            <a:headEnd type="none" w="sm" len="sm"/>
            <a:tailEnd type="none" w="sm" len="sm"/>
          </a:ln>
          <a:effectLst/>
        </p:spPr>
        <p:txBody>
          <a:bodyPr wrap="none" anchor="ctr"/>
          <a:lstStyle/>
          <a:p>
            <a:endParaRPr lang="en-CA"/>
          </a:p>
        </p:txBody>
      </p:sp>
      <p:sp>
        <p:nvSpPr>
          <p:cNvPr id="312327" name="Rectangle 7"/>
          <p:cNvSpPr>
            <a:spLocks noChangeArrowheads="1"/>
          </p:cNvSpPr>
          <p:nvPr/>
        </p:nvSpPr>
        <p:spPr bwMode="auto">
          <a:xfrm>
            <a:off x="4214810" y="2314572"/>
            <a:ext cx="1728790" cy="533400"/>
          </a:xfrm>
          <a:prstGeom prst="rect">
            <a:avLst/>
          </a:prstGeom>
          <a:solidFill>
            <a:schemeClr val="accent1">
              <a:alpha val="19000"/>
            </a:schemeClr>
          </a:solidFill>
          <a:ln w="12700">
            <a:solidFill>
              <a:schemeClr val="tx1"/>
            </a:solidFill>
            <a:miter lim="800000"/>
            <a:headEnd type="none" w="sm" len="sm"/>
            <a:tailEnd type="none" w="sm" len="sm"/>
          </a:ln>
          <a:effec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2325"/>
                                        </p:tgtEl>
                                        <p:attrNameLst>
                                          <p:attrName>style.visibility</p:attrName>
                                        </p:attrNameLst>
                                      </p:cBhvr>
                                      <p:to>
                                        <p:strVal val="visible"/>
                                      </p:to>
                                    </p:set>
                                    <p:anim calcmode="lin" valueType="num">
                                      <p:cBhvr additive="base">
                                        <p:cTn id="7" dur="500" fill="hold"/>
                                        <p:tgtEl>
                                          <p:spTgt spid="312325"/>
                                        </p:tgtEl>
                                        <p:attrNameLst>
                                          <p:attrName>ppt_x</p:attrName>
                                        </p:attrNameLst>
                                      </p:cBhvr>
                                      <p:tavLst>
                                        <p:tav tm="0">
                                          <p:val>
                                            <p:strVal val="0-#ppt_w/2"/>
                                          </p:val>
                                        </p:tav>
                                        <p:tav tm="100000">
                                          <p:val>
                                            <p:strVal val="#ppt_x"/>
                                          </p:val>
                                        </p:tav>
                                      </p:tavLst>
                                    </p:anim>
                                    <p:anim calcmode="lin" valueType="num">
                                      <p:cBhvr additive="base">
                                        <p:cTn id="8" dur="500" fill="hold"/>
                                        <p:tgtEl>
                                          <p:spTgt spid="3123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2326"/>
                                        </p:tgtEl>
                                        <p:attrNameLst>
                                          <p:attrName>style.visibility</p:attrName>
                                        </p:attrNameLst>
                                      </p:cBhvr>
                                      <p:to>
                                        <p:strVal val="visible"/>
                                      </p:to>
                                    </p:set>
                                    <p:anim calcmode="lin" valueType="num">
                                      <p:cBhvr additive="base">
                                        <p:cTn id="11" dur="500" fill="hold"/>
                                        <p:tgtEl>
                                          <p:spTgt spid="312326"/>
                                        </p:tgtEl>
                                        <p:attrNameLst>
                                          <p:attrName>ppt_x</p:attrName>
                                        </p:attrNameLst>
                                      </p:cBhvr>
                                      <p:tavLst>
                                        <p:tav tm="0">
                                          <p:val>
                                            <p:strVal val="0-#ppt_w/2"/>
                                          </p:val>
                                        </p:tav>
                                        <p:tav tm="100000">
                                          <p:val>
                                            <p:strVal val="#ppt_x"/>
                                          </p:val>
                                        </p:tav>
                                      </p:tavLst>
                                    </p:anim>
                                    <p:anim calcmode="lin" valueType="num">
                                      <p:cBhvr additive="base">
                                        <p:cTn id="12" dur="500" fill="hold"/>
                                        <p:tgtEl>
                                          <p:spTgt spid="312326"/>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childTnLst>
                                    <p:set>
                                      <p:cBhvr>
                                        <p:cTn id="14" dur="1" fill="hold">
                                          <p:stCondLst>
                                            <p:cond delay="0"/>
                                          </p:stCondLst>
                                        </p:cTn>
                                        <p:tgtEl>
                                          <p:spTgt spid="312325"/>
                                        </p:tgtEl>
                                        <p:attrNameLst>
                                          <p:attrName>style.visibility</p:attrName>
                                        </p:attrNameLst>
                                      </p:cBhvr>
                                      <p:to>
                                        <p:strVal val="visible"/>
                                      </p:to>
                                    </p:set>
                                    <p:anim calcmode="lin" valueType="num">
                                      <p:cBhvr additive="base">
                                        <p:cTn id="15" dur="500" fill="hold"/>
                                        <p:tgtEl>
                                          <p:spTgt spid="312325"/>
                                        </p:tgtEl>
                                        <p:attrNameLst>
                                          <p:attrName>ppt_x</p:attrName>
                                        </p:attrNameLst>
                                      </p:cBhvr>
                                      <p:tavLst>
                                        <p:tav tm="0">
                                          <p:val>
                                            <p:strVal val="0-#ppt_w/2"/>
                                          </p:val>
                                        </p:tav>
                                        <p:tav tm="100000">
                                          <p:val>
                                            <p:strVal val="#ppt_x"/>
                                          </p:val>
                                        </p:tav>
                                      </p:tavLst>
                                    </p:anim>
                                    <p:anim calcmode="lin" valueType="num">
                                      <p:cBhvr additive="base">
                                        <p:cTn id="16" dur="500" fill="hold"/>
                                        <p:tgtEl>
                                          <p:spTgt spid="3123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2327"/>
                                        </p:tgtEl>
                                        <p:attrNameLst>
                                          <p:attrName>style.visibility</p:attrName>
                                        </p:attrNameLst>
                                      </p:cBhvr>
                                      <p:to>
                                        <p:strVal val="visible"/>
                                      </p:to>
                                    </p:set>
                                    <p:anim calcmode="lin" valueType="num">
                                      <p:cBhvr additive="base">
                                        <p:cTn id="19" dur="500" fill="hold"/>
                                        <p:tgtEl>
                                          <p:spTgt spid="312327"/>
                                        </p:tgtEl>
                                        <p:attrNameLst>
                                          <p:attrName>ppt_x</p:attrName>
                                        </p:attrNameLst>
                                      </p:cBhvr>
                                      <p:tavLst>
                                        <p:tav tm="0">
                                          <p:val>
                                            <p:strVal val="0-#ppt_w/2"/>
                                          </p:val>
                                        </p:tav>
                                        <p:tav tm="100000">
                                          <p:val>
                                            <p:strVal val="#ppt_x"/>
                                          </p:val>
                                        </p:tav>
                                      </p:tavLst>
                                    </p:anim>
                                    <p:anim calcmode="lin" valueType="num">
                                      <p:cBhvr additive="base">
                                        <p:cTn id="20" dur="500" fill="hold"/>
                                        <p:tgtEl>
                                          <p:spTgt spid="312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5" grpId="0" animBg="1" autoUpdateAnimBg="0"/>
      <p:bldP spid="312325" grpId="1" animBg="1"/>
      <p:bldP spid="312326" grpId="0" animBg="1"/>
      <p:bldP spid="3123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9AD9BAA-56AE-4440-8BD7-82D4479F2610}" type="slidenum">
              <a:rPr lang="en-US" altLang="en-US" sz="1400" smtClean="0"/>
              <a:pPr>
                <a:spcBef>
                  <a:spcPct val="0"/>
                </a:spcBef>
                <a:buClrTx/>
                <a:buSzTx/>
                <a:buFontTx/>
                <a:buNone/>
              </a:pPr>
              <a:t>50</a:t>
            </a:fld>
            <a:endParaRPr lang="en-US" altLang="en-US" sz="1400"/>
          </a:p>
        </p:txBody>
      </p:sp>
      <p:sp>
        <p:nvSpPr>
          <p:cNvPr id="10243" name="Rectangle 2"/>
          <p:cNvSpPr>
            <a:spLocks noGrp="1" noChangeArrowheads="1"/>
          </p:cNvSpPr>
          <p:nvPr>
            <p:ph type="title"/>
          </p:nvPr>
        </p:nvSpPr>
        <p:spPr>
          <a:xfrm>
            <a:off x="251520" y="226220"/>
            <a:ext cx="7772400" cy="685800"/>
          </a:xfrm>
        </p:spPr>
        <p:txBody>
          <a:bodyPr/>
          <a:lstStyle/>
          <a:p>
            <a:r>
              <a:rPr lang="en-US" altLang="en-US" sz="5400" dirty="0">
                <a:effectLst>
                  <a:outerShdw blurRad="38100" dist="38100" dir="2700000" algn="tl">
                    <a:srgbClr val="000000">
                      <a:alpha val="43137"/>
                    </a:srgbClr>
                  </a:outerShdw>
                </a:effectLst>
              </a:rPr>
              <a:t>Binary I/O Classes</a:t>
            </a:r>
          </a:p>
        </p:txBody>
      </p:sp>
      <p:sp>
        <p:nvSpPr>
          <p:cNvPr id="10244" name="Rectangle 15"/>
          <p:cNvSpPr>
            <a:spLocks noChangeArrowheads="1"/>
          </p:cNvSpPr>
          <p:nvPr/>
        </p:nvSpPr>
        <p:spPr bwMode="auto">
          <a:xfrm>
            <a:off x="1543050" y="1455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5" name="Rectangle 17"/>
          <p:cNvSpPr>
            <a:spLocks noChangeArrowheads="1"/>
          </p:cNvSpPr>
          <p:nvPr/>
        </p:nvSpPr>
        <p:spPr bwMode="auto">
          <a:xfrm>
            <a:off x="225742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02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4" y="1596232"/>
            <a:ext cx="9009240" cy="420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625432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201F476-9A9F-42C7-A519-417DD05EE199}" type="slidenum">
              <a:rPr lang="en-US" altLang="en-US" sz="1400" smtClean="0"/>
              <a:pPr>
                <a:spcBef>
                  <a:spcPct val="0"/>
                </a:spcBef>
                <a:buClrTx/>
                <a:buSzTx/>
                <a:buFontTx/>
                <a:buNone/>
              </a:pPr>
              <a:t>51</a:t>
            </a:fld>
            <a:endParaRPr lang="en-US" altLang="en-US" sz="1400"/>
          </a:p>
        </p:txBody>
      </p:sp>
      <p:sp>
        <p:nvSpPr>
          <p:cNvPr id="11267" name="Rectangle 7"/>
          <p:cNvSpPr>
            <a:spLocks noChangeArrowheads="1"/>
          </p:cNvSpPr>
          <p:nvPr/>
        </p:nvSpPr>
        <p:spPr bwMode="auto">
          <a:xfrm>
            <a:off x="2281238" y="2071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1273" name="Rectangle 14"/>
          <p:cNvSpPr>
            <a:spLocks noGrp="1" noChangeArrowheads="1"/>
          </p:cNvSpPr>
          <p:nvPr>
            <p:ph type="title"/>
          </p:nvPr>
        </p:nvSpPr>
        <p:spPr>
          <a:xfrm>
            <a:off x="323528" y="228600"/>
            <a:ext cx="7772400" cy="685800"/>
          </a:xfrm>
        </p:spPr>
        <p:txBody>
          <a:bodyPr/>
          <a:lstStyle/>
          <a:p>
            <a:r>
              <a:rPr lang="en-US" altLang="en-US" sz="5400" dirty="0">
                <a:effectLst>
                  <a:outerShdw blurRad="38100" dist="38100" dir="2700000" algn="tl">
                    <a:srgbClr val="000000">
                      <a:alpha val="43137"/>
                    </a:srgbClr>
                  </a:outerShdw>
                </a:effectLst>
              </a:rPr>
              <a:t>InputStream</a:t>
            </a:r>
          </a:p>
        </p:txBody>
      </p:sp>
      <p:pic>
        <p:nvPicPr>
          <p:cNvPr id="3" name="Picture 2"/>
          <p:cNvPicPr>
            <a:picLocks noChangeAspect="1"/>
          </p:cNvPicPr>
          <p:nvPr/>
        </p:nvPicPr>
        <p:blipFill>
          <a:blip r:embed="rId2"/>
          <a:stretch>
            <a:fillRect/>
          </a:stretch>
        </p:blipFill>
        <p:spPr>
          <a:xfrm>
            <a:off x="9786" y="1412776"/>
            <a:ext cx="9144000" cy="4294905"/>
          </a:xfrm>
          <a:prstGeom prst="rect">
            <a:avLst/>
          </a:prstGeom>
        </p:spPr>
      </p:pic>
    </p:spTree>
    <p:extLst>
      <p:ext uri="{BB962C8B-B14F-4D97-AF65-F5344CB8AC3E}">
        <p14:creationId xmlns:p14="http://schemas.microsoft.com/office/powerpoint/2010/main" val="345779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2826893-28D8-474F-92CC-E80018DC9F3A}" type="slidenum">
              <a:rPr lang="en-US" altLang="en-US" sz="1400" smtClean="0"/>
              <a:pPr>
                <a:spcBef>
                  <a:spcPct val="0"/>
                </a:spcBef>
                <a:buClrTx/>
                <a:buSzTx/>
                <a:buFontTx/>
                <a:buNone/>
              </a:pPr>
              <a:t>52</a:t>
            </a:fld>
            <a:endParaRPr lang="en-US" altLang="en-US" sz="1400"/>
          </a:p>
        </p:txBody>
      </p:sp>
      <p:sp>
        <p:nvSpPr>
          <p:cNvPr id="12291" name="Rectangle 2"/>
          <p:cNvSpPr>
            <a:spLocks noChangeArrowheads="1"/>
          </p:cNvSpPr>
          <p:nvPr/>
        </p:nvSpPr>
        <p:spPr bwMode="auto">
          <a:xfrm>
            <a:off x="2281238" y="2071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2293" name="Rectangle 8"/>
          <p:cNvSpPr>
            <a:spLocks noGrp="1" noChangeArrowheads="1"/>
          </p:cNvSpPr>
          <p:nvPr>
            <p:ph type="title"/>
          </p:nvPr>
        </p:nvSpPr>
        <p:spPr>
          <a:xfrm>
            <a:off x="228600" y="216370"/>
            <a:ext cx="7772400" cy="685800"/>
          </a:xfrm>
        </p:spPr>
        <p:txBody>
          <a:bodyPr/>
          <a:lstStyle/>
          <a:p>
            <a:r>
              <a:rPr lang="en-US" altLang="en-US" sz="5400" dirty="0">
                <a:effectLst>
                  <a:outerShdw blurRad="38100" dist="38100" dir="2700000" algn="tl">
                    <a:srgbClr val="000000">
                      <a:alpha val="43137"/>
                    </a:srgbClr>
                  </a:outerShdw>
                </a:effectLst>
              </a:rPr>
              <a:t>OutputStream</a:t>
            </a:r>
          </a:p>
        </p:txBody>
      </p:sp>
      <p:sp>
        <p:nvSpPr>
          <p:cNvPr id="12294" name="Rectangle 10"/>
          <p:cNvSpPr>
            <a:spLocks noChangeArrowheads="1"/>
          </p:cNvSpPr>
          <p:nvPr/>
        </p:nvSpPr>
        <p:spPr bwMode="auto">
          <a:xfrm>
            <a:off x="2281238"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3" name="Picture 2"/>
          <p:cNvPicPr>
            <a:picLocks noChangeAspect="1"/>
          </p:cNvPicPr>
          <p:nvPr/>
        </p:nvPicPr>
        <p:blipFill>
          <a:blip r:embed="rId2"/>
          <a:stretch>
            <a:fillRect/>
          </a:stretch>
        </p:blipFill>
        <p:spPr>
          <a:xfrm>
            <a:off x="0" y="1700808"/>
            <a:ext cx="9144000" cy="3754639"/>
          </a:xfrm>
          <a:prstGeom prst="rect">
            <a:avLst/>
          </a:prstGeom>
        </p:spPr>
      </p:pic>
    </p:spTree>
    <p:extLst>
      <p:ext uri="{BB962C8B-B14F-4D97-AF65-F5344CB8AC3E}">
        <p14:creationId xmlns:p14="http://schemas.microsoft.com/office/powerpoint/2010/main" val="3351520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0BB0597-E8BC-4321-A87B-CBD7A3138DE4}" type="slidenum">
              <a:rPr lang="en-US" altLang="en-US" sz="1400" smtClean="0"/>
              <a:pPr>
                <a:spcBef>
                  <a:spcPct val="0"/>
                </a:spcBef>
                <a:buClrTx/>
                <a:buSzTx/>
                <a:buFontTx/>
                <a:buNone/>
              </a:pPr>
              <a:t>53</a:t>
            </a:fld>
            <a:endParaRPr lang="en-US" altLang="en-US" sz="1400"/>
          </a:p>
        </p:txBody>
      </p:sp>
      <p:sp>
        <p:nvSpPr>
          <p:cNvPr id="13315" name="Rectangle 2"/>
          <p:cNvSpPr>
            <a:spLocks noGrp="1" noChangeArrowheads="1"/>
          </p:cNvSpPr>
          <p:nvPr>
            <p:ph type="title"/>
          </p:nvPr>
        </p:nvSpPr>
        <p:spPr>
          <a:xfrm>
            <a:off x="228600" y="228600"/>
            <a:ext cx="8686800" cy="609600"/>
          </a:xfrm>
        </p:spPr>
        <p:txBody>
          <a:bodyPr/>
          <a:lstStyle/>
          <a:p>
            <a:r>
              <a:rPr lang="en-US" altLang="en-US"/>
              <a:t>FileInputStream/FileOutputStream</a:t>
            </a:r>
            <a:endParaRPr lang="en-US" altLang="en-US" b="1"/>
          </a:p>
        </p:txBody>
      </p:sp>
      <p:sp>
        <p:nvSpPr>
          <p:cNvPr id="13316" name="Rectangle 3"/>
          <p:cNvSpPr>
            <a:spLocks noGrp="1" noChangeArrowheads="1"/>
          </p:cNvSpPr>
          <p:nvPr>
            <p:ph type="body" idx="1"/>
          </p:nvPr>
        </p:nvSpPr>
        <p:spPr>
          <a:xfrm>
            <a:off x="304800" y="4572000"/>
            <a:ext cx="8731696" cy="1752600"/>
          </a:xfrm>
        </p:spPr>
        <p:txBody>
          <a:bodyPr/>
          <a:lstStyle/>
          <a:p>
            <a:pPr marL="0" indent="0">
              <a:lnSpc>
                <a:spcPct val="90000"/>
              </a:lnSpc>
              <a:buFont typeface="Monotype Sorts"/>
              <a:buNone/>
            </a:pPr>
            <a:r>
              <a:rPr lang="en-US" altLang="en-US" sz="2400" b="1" dirty="0">
                <a:cs typeface="Courier New" panose="02070309020205020404" pitchFamily="49" charset="0"/>
              </a:rPr>
              <a:t>FileInputStream</a:t>
            </a:r>
            <a:r>
              <a:rPr lang="en-US" altLang="en-US" sz="2400" dirty="0">
                <a:cs typeface="Courier New" panose="02070309020205020404" pitchFamily="49" charset="0"/>
              </a:rPr>
              <a:t>/</a:t>
            </a:r>
            <a:r>
              <a:rPr lang="en-US" altLang="en-US" sz="2400" b="1" dirty="0">
                <a:cs typeface="Courier New" panose="02070309020205020404" pitchFamily="49" charset="0"/>
              </a:rPr>
              <a:t>FileOutputStream</a:t>
            </a:r>
            <a:r>
              <a:rPr lang="en-US" altLang="en-US" sz="2400" dirty="0">
                <a:cs typeface="Courier New" panose="02070309020205020404" pitchFamily="49" charset="0"/>
              </a:rPr>
              <a:t> associates a binary input/output stream with an external file. </a:t>
            </a:r>
          </a:p>
          <a:p>
            <a:pPr marL="0" indent="0">
              <a:lnSpc>
                <a:spcPct val="90000"/>
              </a:lnSpc>
              <a:buFont typeface="Monotype Sorts"/>
              <a:buNone/>
            </a:pPr>
            <a:r>
              <a:rPr lang="en-US" altLang="en-US" sz="2400" dirty="0">
                <a:cs typeface="Courier New" panose="02070309020205020404" pitchFamily="49" charset="0"/>
              </a:rPr>
              <a:t>All the methods in </a:t>
            </a:r>
            <a:r>
              <a:rPr lang="en-US" altLang="en-US" sz="2400" b="1" dirty="0">
                <a:cs typeface="Courier New" panose="02070309020205020404" pitchFamily="49" charset="0"/>
              </a:rPr>
              <a:t>FileInputStream/</a:t>
            </a:r>
            <a:r>
              <a:rPr lang="en-US" altLang="en-US" sz="2400" b="1" dirty="0" err="1">
                <a:cs typeface="Courier New" panose="02070309020205020404" pitchFamily="49" charset="0"/>
              </a:rPr>
              <a:t>FileOuptputStream</a:t>
            </a:r>
            <a:r>
              <a:rPr lang="en-US" altLang="en-US" sz="2400" dirty="0">
                <a:cs typeface="Courier New" panose="02070309020205020404" pitchFamily="49" charset="0"/>
              </a:rPr>
              <a:t> are inherited from its </a:t>
            </a:r>
            <a:r>
              <a:rPr lang="en-US" altLang="en-US" sz="2400" dirty="0" err="1">
                <a:cs typeface="Courier New" panose="02070309020205020404" pitchFamily="49" charset="0"/>
              </a:rPr>
              <a:t>superclasses</a:t>
            </a:r>
            <a:r>
              <a:rPr lang="en-US" altLang="en-US" sz="2400" dirty="0">
                <a:cs typeface="Courier New" panose="02070309020205020404" pitchFamily="49" charset="0"/>
              </a:rPr>
              <a:t>. </a:t>
            </a:r>
          </a:p>
        </p:txBody>
      </p:sp>
      <p:graphicFrame>
        <p:nvGraphicFramePr>
          <p:cNvPr id="13317" name="Object 7"/>
          <p:cNvGraphicFramePr>
            <a:graphicFrameLocks noChangeAspect="1"/>
          </p:cNvGraphicFramePr>
          <p:nvPr/>
        </p:nvGraphicFramePr>
        <p:xfrm>
          <a:off x="228600" y="1143000"/>
          <a:ext cx="8534400" cy="3265488"/>
        </p:xfrm>
        <a:graphic>
          <a:graphicData uri="http://schemas.openxmlformats.org/presentationml/2006/ole">
            <mc:AlternateContent xmlns:mc="http://schemas.openxmlformats.org/markup-compatibility/2006">
              <mc:Choice xmlns:v="urn:schemas-microsoft-com:vml" Requires="v">
                <p:oleObj name="Picture" r:id="rId2" imgW="4629912" imgH="1772412" progId="Word.Picture.8">
                  <p:embed/>
                </p:oleObj>
              </mc:Choice>
              <mc:Fallback>
                <p:oleObj name="Picture" r:id="rId2" imgW="4629912" imgH="1772412"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5344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8" name="Line 6"/>
          <p:cNvSpPr>
            <a:spLocks noChangeShapeType="1"/>
          </p:cNvSpPr>
          <p:nvPr/>
        </p:nvSpPr>
        <p:spPr bwMode="auto">
          <a:xfrm flipV="1">
            <a:off x="1600200" y="1524000"/>
            <a:ext cx="2514600" cy="32004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5"/>
          <p:cNvSpPr>
            <a:spLocks noChangeShapeType="1"/>
          </p:cNvSpPr>
          <p:nvPr/>
        </p:nvSpPr>
        <p:spPr bwMode="auto">
          <a:xfrm flipV="1">
            <a:off x="3352800" y="3200400"/>
            <a:ext cx="609600" cy="14478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73525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D25AE64-6342-4526-9900-0370FA048095}" type="slidenum">
              <a:rPr lang="en-US" altLang="en-US" sz="1400" smtClean="0"/>
              <a:pPr>
                <a:spcBef>
                  <a:spcPct val="0"/>
                </a:spcBef>
                <a:buClrTx/>
                <a:buSzTx/>
                <a:buFontTx/>
                <a:buNone/>
              </a:pPr>
              <a:t>54</a:t>
            </a:fld>
            <a:endParaRPr lang="en-US" altLang="en-US" sz="1400"/>
          </a:p>
        </p:txBody>
      </p:sp>
      <p:sp>
        <p:nvSpPr>
          <p:cNvPr id="14339" name="Rectangle 2"/>
          <p:cNvSpPr>
            <a:spLocks noGrp="1" noChangeArrowheads="1"/>
          </p:cNvSpPr>
          <p:nvPr>
            <p:ph type="title"/>
          </p:nvPr>
        </p:nvSpPr>
        <p:spPr>
          <a:xfrm>
            <a:off x="335413" y="188640"/>
            <a:ext cx="7772400" cy="742950"/>
          </a:xfrm>
        </p:spPr>
        <p:txBody>
          <a:bodyPr/>
          <a:lstStyle/>
          <a:p>
            <a:r>
              <a:rPr lang="en-US" altLang="en-US" sz="5400" dirty="0">
                <a:effectLst>
                  <a:outerShdw blurRad="38100" dist="38100" dir="2700000" algn="tl">
                    <a:srgbClr val="000000">
                      <a:alpha val="43137"/>
                    </a:srgbClr>
                  </a:outerShdw>
                </a:effectLst>
              </a:rPr>
              <a:t>FileInputStream</a:t>
            </a:r>
            <a:endParaRPr lang="en-US" altLang="en-US" sz="5400" b="1" dirty="0">
              <a:effectLst>
                <a:outerShdw blurRad="38100" dist="38100" dir="2700000" algn="tl">
                  <a:srgbClr val="000000">
                    <a:alpha val="43137"/>
                  </a:srgbClr>
                </a:outerShdw>
              </a:effectLst>
            </a:endParaRPr>
          </a:p>
        </p:txBody>
      </p:sp>
      <p:sp>
        <p:nvSpPr>
          <p:cNvPr id="14340" name="Rectangle 3"/>
          <p:cNvSpPr>
            <a:spLocks noGrp="1" noChangeArrowheads="1"/>
          </p:cNvSpPr>
          <p:nvPr>
            <p:ph type="body" idx="1"/>
          </p:nvPr>
        </p:nvSpPr>
        <p:spPr>
          <a:xfrm>
            <a:off x="304800" y="1143000"/>
            <a:ext cx="8686800" cy="4878288"/>
          </a:xfrm>
        </p:spPr>
        <p:txBody>
          <a:bodyPr/>
          <a:lstStyle/>
          <a:p>
            <a:r>
              <a:rPr lang="en-US" altLang="en-US" sz="3600" dirty="0">
                <a:cs typeface="Courier New" panose="02070309020205020404" pitchFamily="49" charset="0"/>
              </a:rPr>
              <a:t> To construct a </a:t>
            </a:r>
            <a:r>
              <a:rPr lang="en-US" altLang="en-US" sz="3600" b="1" dirty="0">
                <a:cs typeface="Courier New" panose="02070309020205020404" pitchFamily="49" charset="0"/>
              </a:rPr>
              <a:t>FileInputStream</a:t>
            </a:r>
            <a:r>
              <a:rPr lang="en-US" altLang="en-US" sz="3600" dirty="0">
                <a:cs typeface="Courier New" panose="02070309020205020404" pitchFamily="49" charset="0"/>
              </a:rPr>
              <a:t>, use the following constructors:</a:t>
            </a:r>
            <a:endParaRPr lang="en-US" altLang="en-US" sz="3600" dirty="0">
              <a:cs typeface="Times New Roman" panose="02020603050405020304" pitchFamily="18" charset="0"/>
            </a:endParaRPr>
          </a:p>
          <a:p>
            <a:pPr marL="114300" lvl="1" indent="342900">
              <a:buFontTx/>
              <a:buNone/>
            </a:pPr>
            <a:r>
              <a:rPr lang="en-US" altLang="en-US" sz="3200" b="1" dirty="0">
                <a:solidFill>
                  <a:srgbClr val="0070C0"/>
                </a:solidFill>
                <a:effectLst>
                  <a:outerShdw blurRad="38100" dist="38100" dir="2700000" algn="tl">
                    <a:srgbClr val="000000">
                      <a:alpha val="43137"/>
                    </a:srgbClr>
                  </a:outerShdw>
                </a:effectLst>
                <a:cs typeface="Courier New" panose="02070309020205020404" pitchFamily="49" charset="0"/>
              </a:rPr>
              <a:t>public FileInputStream(String filename)</a:t>
            </a:r>
            <a:endParaRPr lang="en-US" altLang="en-US" sz="3200" b="1" dirty="0">
              <a:solidFill>
                <a:srgbClr val="0070C0"/>
              </a:solidFill>
              <a:effectLst>
                <a:outerShdw blurRad="38100" dist="38100" dir="2700000" algn="tl">
                  <a:srgbClr val="000000">
                    <a:alpha val="43137"/>
                  </a:srgbClr>
                </a:outerShdw>
              </a:effectLst>
              <a:cs typeface="Times New Roman" panose="02020603050405020304" pitchFamily="18" charset="0"/>
            </a:endParaRPr>
          </a:p>
          <a:p>
            <a:pPr marL="114300" lvl="1" indent="342900">
              <a:buFontTx/>
              <a:buNone/>
            </a:pPr>
            <a:r>
              <a:rPr lang="en-US" altLang="en-US" sz="3200" b="1" dirty="0">
                <a:solidFill>
                  <a:srgbClr val="0070C0"/>
                </a:solidFill>
                <a:effectLst>
                  <a:outerShdw blurRad="38100" dist="38100" dir="2700000" algn="tl">
                    <a:srgbClr val="000000">
                      <a:alpha val="43137"/>
                    </a:srgbClr>
                  </a:outerShdw>
                </a:effectLst>
                <a:cs typeface="Courier New" panose="02070309020205020404" pitchFamily="49" charset="0"/>
              </a:rPr>
              <a:t>public FileInputStream(File file)</a:t>
            </a:r>
          </a:p>
          <a:p>
            <a:pPr marL="114300" lvl="1" indent="342900">
              <a:buFontTx/>
              <a:buNone/>
            </a:pPr>
            <a:endParaRPr lang="en-US" altLang="en-US" sz="3200" dirty="0">
              <a:cs typeface="Courier New" panose="02070309020205020404" pitchFamily="49" charset="0"/>
            </a:endParaRPr>
          </a:p>
          <a:p>
            <a:r>
              <a:rPr lang="en-US" altLang="en-US" sz="3600" dirty="0">
                <a:cs typeface="Courier New" panose="02070309020205020404" pitchFamily="49" charset="0"/>
              </a:rPr>
              <a:t> A </a:t>
            </a:r>
            <a:r>
              <a:rPr lang="en-US" altLang="en-US" sz="3600" dirty="0">
                <a:solidFill>
                  <a:srgbClr val="FF0000"/>
                </a:solidFill>
                <a:cs typeface="Courier New" panose="02070309020205020404" pitchFamily="49" charset="0"/>
              </a:rPr>
              <a:t>java.io.FileNotFoundException</a:t>
            </a:r>
            <a:r>
              <a:rPr lang="en-US" altLang="en-US" sz="3600" dirty="0">
                <a:cs typeface="Courier New" panose="02070309020205020404" pitchFamily="49" charset="0"/>
              </a:rPr>
              <a:t> would occur if you attempt to create a </a:t>
            </a:r>
            <a:r>
              <a:rPr lang="en-US" altLang="en-US" sz="3600" b="1" dirty="0">
                <a:effectLst>
                  <a:outerShdw blurRad="38100" dist="38100" dir="2700000" algn="tl">
                    <a:srgbClr val="000000">
                      <a:alpha val="43137"/>
                    </a:srgbClr>
                  </a:outerShdw>
                </a:effectLst>
                <a:cs typeface="Courier New" panose="02070309020205020404" pitchFamily="49" charset="0"/>
              </a:rPr>
              <a:t>FileInputStream</a:t>
            </a:r>
            <a:r>
              <a:rPr lang="en-US" altLang="en-US" sz="3600" dirty="0">
                <a:effectLst>
                  <a:outerShdw blurRad="38100" dist="38100" dir="2700000" algn="tl">
                    <a:srgbClr val="000000">
                      <a:alpha val="43137"/>
                    </a:srgbClr>
                  </a:outerShdw>
                </a:effectLst>
                <a:cs typeface="Courier New" panose="02070309020205020404" pitchFamily="49" charset="0"/>
              </a:rPr>
              <a:t> </a:t>
            </a:r>
            <a:r>
              <a:rPr lang="en-US" altLang="en-US" sz="3600" dirty="0">
                <a:cs typeface="Courier New" panose="02070309020205020404" pitchFamily="49" charset="0"/>
              </a:rPr>
              <a:t>with a nonexistent file. </a:t>
            </a:r>
          </a:p>
        </p:txBody>
      </p:sp>
    </p:spTree>
    <p:extLst>
      <p:ext uri="{BB962C8B-B14F-4D97-AF65-F5344CB8AC3E}">
        <p14:creationId xmlns:p14="http://schemas.microsoft.com/office/powerpoint/2010/main" val="2782501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D182A92-F8E1-4076-B528-55217F9C60E3}" type="slidenum">
              <a:rPr lang="en-US" altLang="en-US" sz="1400" smtClean="0"/>
              <a:pPr>
                <a:spcBef>
                  <a:spcPct val="0"/>
                </a:spcBef>
                <a:buClrTx/>
                <a:buSzTx/>
                <a:buFontTx/>
                <a:buNone/>
              </a:pPr>
              <a:t>55</a:t>
            </a:fld>
            <a:endParaRPr lang="en-US" altLang="en-US" sz="1400"/>
          </a:p>
        </p:txBody>
      </p:sp>
      <p:sp>
        <p:nvSpPr>
          <p:cNvPr id="15363" name="Rectangle 2"/>
          <p:cNvSpPr>
            <a:spLocks noGrp="1" noChangeArrowheads="1"/>
          </p:cNvSpPr>
          <p:nvPr>
            <p:ph type="title"/>
          </p:nvPr>
        </p:nvSpPr>
        <p:spPr>
          <a:xfrm>
            <a:off x="323528" y="161925"/>
            <a:ext cx="7772400" cy="742950"/>
          </a:xfrm>
        </p:spPr>
        <p:txBody>
          <a:bodyPr/>
          <a:lstStyle/>
          <a:p>
            <a:r>
              <a:rPr lang="en-US" altLang="en-US" sz="5400" dirty="0">
                <a:effectLst>
                  <a:outerShdw blurRad="38100" dist="38100" dir="2700000" algn="tl">
                    <a:srgbClr val="000000">
                      <a:alpha val="43137"/>
                    </a:srgbClr>
                  </a:outerShdw>
                </a:effectLst>
              </a:rPr>
              <a:t>FileOutputStream</a:t>
            </a:r>
            <a:endParaRPr lang="en-US" altLang="en-US" sz="5400" b="1" dirty="0">
              <a:effectLst>
                <a:outerShdw blurRad="38100" dist="38100" dir="2700000" algn="tl">
                  <a:srgbClr val="000000">
                    <a:alpha val="43137"/>
                  </a:srgbClr>
                </a:outerShdw>
              </a:effectLst>
            </a:endParaRPr>
          </a:p>
        </p:txBody>
      </p:sp>
      <p:sp>
        <p:nvSpPr>
          <p:cNvPr id="15364" name="Rectangle 3"/>
          <p:cNvSpPr>
            <a:spLocks noGrp="1" noChangeArrowheads="1"/>
          </p:cNvSpPr>
          <p:nvPr>
            <p:ph type="body" idx="1"/>
          </p:nvPr>
        </p:nvSpPr>
        <p:spPr>
          <a:xfrm>
            <a:off x="152400" y="1066800"/>
            <a:ext cx="8839200" cy="5170512"/>
          </a:xfrm>
        </p:spPr>
        <p:txBody>
          <a:bodyPr/>
          <a:lstStyle/>
          <a:p>
            <a:pPr>
              <a:lnSpc>
                <a:spcPct val="90000"/>
              </a:lnSpc>
            </a:pPr>
            <a:r>
              <a:rPr lang="en-US" altLang="en-US" dirty="0">
                <a:cs typeface="Courier New" panose="02070309020205020404" pitchFamily="49" charset="0"/>
              </a:rPr>
              <a:t> To construct a </a:t>
            </a:r>
            <a:r>
              <a:rPr lang="en-US" altLang="en-US" b="1" dirty="0">
                <a:cs typeface="Courier New" panose="02070309020205020404" pitchFamily="49" charset="0"/>
              </a:rPr>
              <a:t>FileOutputStream</a:t>
            </a:r>
            <a:r>
              <a:rPr lang="en-US" altLang="en-US" dirty="0">
                <a:cs typeface="Courier New" panose="02070309020205020404" pitchFamily="49" charset="0"/>
              </a:rPr>
              <a:t>, use the following constructors:</a:t>
            </a:r>
          </a:p>
          <a:p>
            <a:pPr lvl="1">
              <a:lnSpc>
                <a:spcPct val="90000"/>
              </a:lnSpc>
              <a:buFontTx/>
              <a:buNone/>
            </a:pPr>
            <a:r>
              <a:rPr lang="en-US" altLang="en-US" sz="2400" b="1" dirty="0">
                <a:solidFill>
                  <a:srgbClr val="0070C0"/>
                </a:solidFill>
                <a:cs typeface="Courier New" panose="02070309020205020404" pitchFamily="49" charset="0"/>
              </a:rPr>
              <a:t>public FileOutputStream(String filename)</a:t>
            </a:r>
            <a:endParaRPr lang="en-US" altLang="en-US" sz="2400" b="1" dirty="0">
              <a:solidFill>
                <a:srgbClr val="0070C0"/>
              </a:solidFill>
              <a:cs typeface="Times New Roman" panose="02020603050405020304" pitchFamily="18" charset="0"/>
            </a:endParaRPr>
          </a:p>
          <a:p>
            <a:pPr lvl="1">
              <a:lnSpc>
                <a:spcPct val="90000"/>
              </a:lnSpc>
              <a:buFontTx/>
              <a:buNone/>
            </a:pPr>
            <a:r>
              <a:rPr lang="en-US" altLang="en-US" sz="2400" b="1" dirty="0">
                <a:solidFill>
                  <a:srgbClr val="0070C0"/>
                </a:solidFill>
                <a:cs typeface="Courier New" panose="02070309020205020404" pitchFamily="49" charset="0"/>
              </a:rPr>
              <a:t>public FileOutputStream(File file)</a:t>
            </a:r>
            <a:endParaRPr lang="en-US" altLang="en-US" sz="2400" b="1" dirty="0">
              <a:solidFill>
                <a:srgbClr val="0070C0"/>
              </a:solidFill>
              <a:cs typeface="Times New Roman" panose="02020603050405020304" pitchFamily="18" charset="0"/>
            </a:endParaRPr>
          </a:p>
          <a:p>
            <a:pPr lvl="1">
              <a:lnSpc>
                <a:spcPct val="90000"/>
              </a:lnSpc>
              <a:buFontTx/>
              <a:buNone/>
            </a:pPr>
            <a:r>
              <a:rPr lang="en-US" altLang="en-US" sz="2400" b="1" dirty="0">
                <a:solidFill>
                  <a:srgbClr val="0070C0"/>
                </a:solidFill>
                <a:cs typeface="Courier New" panose="02070309020205020404" pitchFamily="49" charset="0"/>
              </a:rPr>
              <a:t>public FileOutputStream(String filename, boolean append)</a:t>
            </a:r>
            <a:endParaRPr lang="en-US" altLang="en-US" sz="2400" b="1" dirty="0">
              <a:solidFill>
                <a:srgbClr val="0070C0"/>
              </a:solidFill>
              <a:cs typeface="Times New Roman" panose="02020603050405020304" pitchFamily="18" charset="0"/>
            </a:endParaRPr>
          </a:p>
          <a:p>
            <a:pPr lvl="1">
              <a:lnSpc>
                <a:spcPct val="90000"/>
              </a:lnSpc>
              <a:buFontTx/>
              <a:buNone/>
            </a:pPr>
            <a:r>
              <a:rPr lang="en-US" altLang="en-US" sz="2400" b="1" dirty="0">
                <a:solidFill>
                  <a:srgbClr val="0070C0"/>
                </a:solidFill>
                <a:cs typeface="Courier New" panose="02070309020205020404" pitchFamily="49" charset="0"/>
              </a:rPr>
              <a:t>public FileOutputStream(File </a:t>
            </a:r>
            <a:r>
              <a:rPr lang="en-US" altLang="en-US" sz="2400" b="1" dirty="0" err="1">
                <a:solidFill>
                  <a:srgbClr val="0070C0"/>
                </a:solidFill>
                <a:cs typeface="Courier New" panose="02070309020205020404" pitchFamily="49" charset="0"/>
              </a:rPr>
              <a:t>file</a:t>
            </a:r>
            <a:r>
              <a:rPr lang="en-US" altLang="en-US" sz="2400" b="1" dirty="0">
                <a:solidFill>
                  <a:srgbClr val="0070C0"/>
                </a:solidFill>
                <a:cs typeface="Courier New" panose="02070309020205020404" pitchFamily="49" charset="0"/>
              </a:rPr>
              <a:t>, boolean append)</a:t>
            </a:r>
            <a:endParaRPr lang="en-US" altLang="en-US" sz="2800" dirty="0">
              <a:cs typeface="Times New Roman" panose="02020603050405020304" pitchFamily="18" charset="0"/>
            </a:endParaRPr>
          </a:p>
          <a:p>
            <a:pPr>
              <a:lnSpc>
                <a:spcPct val="90000"/>
              </a:lnSpc>
            </a:pPr>
            <a:r>
              <a:rPr lang="en-US" altLang="en-US" sz="2800" dirty="0">
                <a:cs typeface="Courier New" panose="02070309020205020404" pitchFamily="49" charset="0"/>
              </a:rPr>
              <a:t> If the file does not exist, a new file would be created. </a:t>
            </a:r>
          </a:p>
          <a:p>
            <a:pPr>
              <a:lnSpc>
                <a:spcPct val="90000"/>
              </a:lnSpc>
            </a:pPr>
            <a:r>
              <a:rPr lang="en-US" altLang="en-US" sz="2800" dirty="0">
                <a:cs typeface="Courier New" panose="02070309020205020404" pitchFamily="49" charset="0"/>
              </a:rPr>
              <a:t> If the file already exists, the first two constructors would delete the current contents in the file. </a:t>
            </a:r>
          </a:p>
          <a:p>
            <a:pPr>
              <a:lnSpc>
                <a:spcPct val="90000"/>
              </a:lnSpc>
            </a:pPr>
            <a:r>
              <a:rPr lang="en-US" altLang="en-US" sz="2800" dirty="0">
                <a:cs typeface="Courier New" panose="02070309020205020404" pitchFamily="49" charset="0"/>
              </a:rPr>
              <a:t> To keep the current content and append new data into the file, use the last two constructors by passing true to the append parameter. </a:t>
            </a:r>
          </a:p>
        </p:txBody>
      </p:sp>
    </p:spTree>
    <p:extLst>
      <p:ext uri="{BB962C8B-B14F-4D97-AF65-F5344CB8AC3E}">
        <p14:creationId xmlns:p14="http://schemas.microsoft.com/office/powerpoint/2010/main" val="1589346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D35270D-6622-4A33-B4E2-7B704069800B}" type="slidenum">
              <a:rPr lang="en-US" altLang="en-US" sz="1400" smtClean="0"/>
              <a:pPr>
                <a:spcBef>
                  <a:spcPct val="0"/>
                </a:spcBef>
                <a:buClrTx/>
                <a:buSzTx/>
                <a:buFontTx/>
                <a:buNone/>
              </a:pPr>
              <a:t>56</a:t>
            </a:fld>
            <a:endParaRPr lang="en-US" altLang="en-US" sz="1400"/>
          </a:p>
        </p:txBody>
      </p:sp>
      <p:sp>
        <p:nvSpPr>
          <p:cNvPr id="16387" name="Rectangle 2"/>
          <p:cNvSpPr>
            <a:spLocks noGrp="1" noChangeArrowheads="1"/>
          </p:cNvSpPr>
          <p:nvPr>
            <p:ph type="title"/>
          </p:nvPr>
        </p:nvSpPr>
        <p:spPr>
          <a:xfrm>
            <a:off x="228600" y="228600"/>
            <a:ext cx="8686800" cy="609600"/>
          </a:xfrm>
        </p:spPr>
        <p:txBody>
          <a:bodyPr/>
          <a:lstStyle/>
          <a:p>
            <a:r>
              <a:rPr lang="en-US" altLang="en-US" sz="4000" dirty="0">
                <a:effectLst>
                  <a:outerShdw blurRad="38100" dist="38100" dir="2700000" algn="tl">
                    <a:srgbClr val="000000">
                      <a:alpha val="43137"/>
                    </a:srgbClr>
                  </a:outerShdw>
                </a:effectLst>
              </a:rPr>
              <a:t>FilterInputStream/FilterOutputStream</a:t>
            </a:r>
            <a:endParaRPr lang="en-US" altLang="en-US" sz="4000" b="1" dirty="0">
              <a:effectLst>
                <a:outerShdw blurRad="38100" dist="38100" dir="2700000" algn="tl">
                  <a:srgbClr val="000000">
                    <a:alpha val="43137"/>
                  </a:srgbClr>
                </a:outerShdw>
              </a:effectLst>
            </a:endParaRPr>
          </a:p>
        </p:txBody>
      </p:sp>
      <p:sp>
        <p:nvSpPr>
          <p:cNvPr id="16388" name="Rectangle 3"/>
          <p:cNvSpPr>
            <a:spLocks noGrp="1" noChangeArrowheads="1"/>
          </p:cNvSpPr>
          <p:nvPr>
            <p:ph type="body" idx="1"/>
          </p:nvPr>
        </p:nvSpPr>
        <p:spPr>
          <a:xfrm>
            <a:off x="362272" y="4332312"/>
            <a:ext cx="8458200" cy="1905000"/>
          </a:xfrm>
        </p:spPr>
        <p:txBody>
          <a:bodyPr/>
          <a:lstStyle/>
          <a:p>
            <a:pPr>
              <a:lnSpc>
                <a:spcPct val="90000"/>
              </a:lnSpc>
            </a:pPr>
            <a:r>
              <a:rPr lang="en-US" altLang="en-US" sz="2800" dirty="0">
                <a:cs typeface="Courier New" panose="02070309020205020404" pitchFamily="49" charset="0"/>
              </a:rPr>
              <a:t> Using a filter class enables you to read integers, doubles, and strings instead of bytes and characters. </a:t>
            </a:r>
          </a:p>
          <a:p>
            <a:pPr>
              <a:lnSpc>
                <a:spcPct val="90000"/>
              </a:lnSpc>
            </a:pPr>
            <a:r>
              <a:rPr lang="en-US" altLang="en-US" sz="2800" b="1" dirty="0">
                <a:solidFill>
                  <a:srgbClr val="C00000"/>
                </a:solidFill>
                <a:effectLst>
                  <a:outerShdw blurRad="38100" dist="38100" dir="2700000" algn="tl">
                    <a:srgbClr val="000000">
                      <a:alpha val="43137"/>
                    </a:srgbClr>
                  </a:outerShdw>
                </a:effectLst>
                <a:cs typeface="Courier New" panose="02070309020205020404" pitchFamily="49" charset="0"/>
              </a:rPr>
              <a:t> FilterInputStream</a:t>
            </a:r>
            <a:r>
              <a:rPr lang="en-US" altLang="en-US" sz="2800" dirty="0">
                <a:solidFill>
                  <a:srgbClr val="C00000"/>
                </a:solidFill>
                <a:effectLst>
                  <a:outerShdw blurRad="38100" dist="38100" dir="2700000" algn="tl">
                    <a:srgbClr val="000000">
                      <a:alpha val="43137"/>
                    </a:srgbClr>
                  </a:outerShdw>
                </a:effectLst>
                <a:cs typeface="Courier New" panose="02070309020205020404" pitchFamily="49" charset="0"/>
              </a:rPr>
              <a:t> </a:t>
            </a:r>
            <a:r>
              <a:rPr lang="en-US" altLang="en-US" sz="2800" dirty="0">
                <a:cs typeface="Courier New" panose="02070309020205020404" pitchFamily="49" charset="0"/>
              </a:rPr>
              <a:t>and </a:t>
            </a:r>
            <a:r>
              <a:rPr lang="en-US" altLang="en-US" sz="2800" b="1" dirty="0">
                <a:solidFill>
                  <a:srgbClr val="C00000"/>
                </a:solidFill>
                <a:effectLst>
                  <a:outerShdw blurRad="38100" dist="38100" dir="2700000" algn="tl">
                    <a:srgbClr val="000000">
                      <a:alpha val="43137"/>
                    </a:srgbClr>
                  </a:outerShdw>
                </a:effectLst>
                <a:cs typeface="Courier New" panose="02070309020205020404" pitchFamily="49" charset="0"/>
              </a:rPr>
              <a:t>FilterOutputStream</a:t>
            </a:r>
            <a:r>
              <a:rPr lang="en-US" altLang="en-US" sz="2800" dirty="0">
                <a:solidFill>
                  <a:srgbClr val="C00000"/>
                </a:solidFill>
                <a:effectLst>
                  <a:outerShdw blurRad="38100" dist="38100" dir="2700000" algn="tl">
                    <a:srgbClr val="000000">
                      <a:alpha val="43137"/>
                    </a:srgbClr>
                  </a:outerShdw>
                </a:effectLst>
                <a:cs typeface="Courier New" panose="02070309020205020404" pitchFamily="49" charset="0"/>
              </a:rPr>
              <a:t> </a:t>
            </a:r>
            <a:r>
              <a:rPr lang="en-US" altLang="en-US" sz="2800" dirty="0">
                <a:cs typeface="Courier New" panose="02070309020205020404" pitchFamily="49" charset="0"/>
              </a:rPr>
              <a:t>are the </a:t>
            </a:r>
            <a:r>
              <a:rPr lang="en-US" altLang="en-US" b="1" dirty="0">
                <a:cs typeface="Courier New" panose="02070309020205020404" pitchFamily="49" charset="0"/>
              </a:rPr>
              <a:t>base classes </a:t>
            </a:r>
            <a:r>
              <a:rPr lang="en-US" altLang="en-US" sz="2800" dirty="0">
                <a:cs typeface="Courier New" panose="02070309020205020404" pitchFamily="49" charset="0"/>
              </a:rPr>
              <a:t>for filtering data. </a:t>
            </a:r>
          </a:p>
        </p:txBody>
      </p:sp>
      <p:graphicFrame>
        <p:nvGraphicFramePr>
          <p:cNvPr id="16389" name="Object 4"/>
          <p:cNvGraphicFramePr>
            <a:graphicFrameLocks noChangeAspect="1"/>
          </p:cNvGraphicFramePr>
          <p:nvPr>
            <p:extLst>
              <p:ext uri="{D42A27DB-BD31-4B8C-83A1-F6EECF244321}">
                <p14:modId xmlns:p14="http://schemas.microsoft.com/office/powerpoint/2010/main" val="1337562223"/>
              </p:ext>
            </p:extLst>
          </p:nvPr>
        </p:nvGraphicFramePr>
        <p:xfrm>
          <a:off x="228600" y="908720"/>
          <a:ext cx="8534400" cy="3265488"/>
        </p:xfrm>
        <a:graphic>
          <a:graphicData uri="http://schemas.openxmlformats.org/presentationml/2006/ole">
            <mc:AlternateContent xmlns:mc="http://schemas.openxmlformats.org/markup-compatibility/2006">
              <mc:Choice xmlns:v="urn:schemas-microsoft-com:vml" Requires="v">
                <p:oleObj name="Picture" r:id="rId2" imgW="4629912" imgH="1772412" progId="Word.Picture.8">
                  <p:embed/>
                </p:oleObj>
              </mc:Choice>
              <mc:Fallback>
                <p:oleObj name="Picture" r:id="rId2" imgW="4629912" imgH="1772412"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08720"/>
                        <a:ext cx="85344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9308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25F76DC-C454-4885-B8B5-780B06A66670}" type="slidenum">
              <a:rPr lang="en-US" altLang="en-US" sz="1400" smtClean="0"/>
              <a:pPr>
                <a:spcBef>
                  <a:spcPct val="0"/>
                </a:spcBef>
                <a:buClrTx/>
                <a:buSzTx/>
                <a:buFontTx/>
                <a:buNone/>
              </a:pPr>
              <a:t>57</a:t>
            </a:fld>
            <a:endParaRPr lang="en-US" altLang="en-US" sz="1400"/>
          </a:p>
        </p:txBody>
      </p:sp>
      <p:sp>
        <p:nvSpPr>
          <p:cNvPr id="17411" name="Rectangle 2"/>
          <p:cNvSpPr>
            <a:spLocks noGrp="1" noChangeArrowheads="1"/>
          </p:cNvSpPr>
          <p:nvPr>
            <p:ph type="title"/>
          </p:nvPr>
        </p:nvSpPr>
        <p:spPr>
          <a:xfrm>
            <a:off x="32951" y="252762"/>
            <a:ext cx="8839200" cy="609600"/>
          </a:xfrm>
        </p:spPr>
        <p:txBody>
          <a:bodyPr/>
          <a:lstStyle/>
          <a:p>
            <a:r>
              <a:rPr lang="en-US" altLang="en-US" dirty="0">
                <a:effectLst>
                  <a:outerShdw blurRad="38100" dist="38100" dir="2700000" algn="tl">
                    <a:srgbClr val="000000">
                      <a:alpha val="43137"/>
                    </a:srgbClr>
                  </a:outerShdw>
                </a:effectLst>
              </a:rPr>
              <a:t>DataInputStream/DataOutputStream</a:t>
            </a:r>
            <a:endParaRPr lang="en-US" altLang="en-US" b="1" dirty="0">
              <a:effectLst>
                <a:outerShdw blurRad="38100" dist="38100" dir="2700000" algn="tl">
                  <a:srgbClr val="000000">
                    <a:alpha val="43137"/>
                  </a:srgbClr>
                </a:outerShdw>
              </a:effectLst>
            </a:endParaRPr>
          </a:p>
        </p:txBody>
      </p:sp>
      <p:sp>
        <p:nvSpPr>
          <p:cNvPr id="17412" name="Rectangle 3"/>
          <p:cNvSpPr>
            <a:spLocks noGrp="1" noChangeArrowheads="1"/>
          </p:cNvSpPr>
          <p:nvPr>
            <p:ph type="body" idx="1"/>
          </p:nvPr>
        </p:nvSpPr>
        <p:spPr>
          <a:xfrm>
            <a:off x="218494" y="4581127"/>
            <a:ext cx="8925505" cy="1818085"/>
          </a:xfrm>
        </p:spPr>
        <p:txBody>
          <a:bodyPr/>
          <a:lstStyle/>
          <a:p>
            <a:pPr>
              <a:lnSpc>
                <a:spcPct val="90000"/>
              </a:lnSpc>
            </a:pPr>
            <a:r>
              <a:rPr lang="en-US" altLang="en-US" sz="2600" b="1" dirty="0">
                <a:solidFill>
                  <a:srgbClr val="C00000"/>
                </a:solidFill>
                <a:effectLst>
                  <a:outerShdw blurRad="38100" dist="38100" dir="2700000" algn="tl">
                    <a:srgbClr val="000000">
                      <a:alpha val="43137"/>
                    </a:srgbClr>
                  </a:outerShdw>
                </a:effectLst>
                <a:cs typeface="Courier New" panose="02070309020205020404" pitchFamily="49" charset="0"/>
              </a:rPr>
              <a:t> DataInputStream</a:t>
            </a:r>
            <a:r>
              <a:rPr lang="en-US" altLang="en-US" sz="2600" dirty="0">
                <a:solidFill>
                  <a:srgbClr val="C00000"/>
                </a:solidFill>
                <a:effectLst>
                  <a:outerShdw blurRad="38100" dist="38100" dir="2700000" algn="tl">
                    <a:srgbClr val="000000">
                      <a:alpha val="43137"/>
                    </a:srgbClr>
                  </a:outerShdw>
                </a:effectLst>
                <a:cs typeface="Courier New" panose="02070309020205020404" pitchFamily="49" charset="0"/>
              </a:rPr>
              <a:t> </a:t>
            </a:r>
            <a:r>
              <a:rPr lang="en-US" altLang="en-US" sz="2600" dirty="0">
                <a:cs typeface="Courier New" panose="02070309020205020404" pitchFamily="49" charset="0"/>
              </a:rPr>
              <a:t>reads bytes from the stream and converts them into appropriate primitive type values or strings. </a:t>
            </a:r>
          </a:p>
          <a:p>
            <a:pPr>
              <a:lnSpc>
                <a:spcPct val="90000"/>
              </a:lnSpc>
            </a:pPr>
            <a:r>
              <a:rPr lang="en-US" altLang="en-US" sz="2600" b="1" dirty="0">
                <a:solidFill>
                  <a:srgbClr val="C00000"/>
                </a:solidFill>
                <a:effectLst>
                  <a:outerShdw blurRad="38100" dist="38100" dir="2700000" algn="tl">
                    <a:srgbClr val="000000">
                      <a:alpha val="43137"/>
                    </a:srgbClr>
                  </a:outerShdw>
                </a:effectLst>
                <a:cs typeface="Courier New" panose="02070309020205020404" pitchFamily="49" charset="0"/>
              </a:rPr>
              <a:t>DataOutputStream</a:t>
            </a:r>
            <a:r>
              <a:rPr lang="en-US" altLang="en-US" sz="2600" dirty="0">
                <a:solidFill>
                  <a:srgbClr val="C00000"/>
                </a:solidFill>
                <a:effectLst>
                  <a:outerShdw blurRad="38100" dist="38100" dir="2700000" algn="tl">
                    <a:srgbClr val="000000">
                      <a:alpha val="43137"/>
                    </a:srgbClr>
                  </a:outerShdw>
                </a:effectLst>
                <a:cs typeface="Courier New" panose="02070309020205020404" pitchFamily="49" charset="0"/>
              </a:rPr>
              <a:t> </a:t>
            </a:r>
            <a:r>
              <a:rPr lang="en-US" altLang="en-US" sz="2600" dirty="0">
                <a:cs typeface="Courier New" panose="02070309020205020404" pitchFamily="49" charset="0"/>
              </a:rPr>
              <a:t>converts primitive type values or strings into bytes and output the bytes to the stream.</a:t>
            </a:r>
          </a:p>
        </p:txBody>
      </p:sp>
      <p:graphicFrame>
        <p:nvGraphicFramePr>
          <p:cNvPr id="17413" name="Object 4"/>
          <p:cNvGraphicFramePr>
            <a:graphicFrameLocks noChangeAspect="1"/>
          </p:cNvGraphicFramePr>
          <p:nvPr>
            <p:extLst>
              <p:ext uri="{D42A27DB-BD31-4B8C-83A1-F6EECF244321}">
                <p14:modId xmlns:p14="http://schemas.microsoft.com/office/powerpoint/2010/main" val="2275139341"/>
              </p:ext>
            </p:extLst>
          </p:nvPr>
        </p:nvGraphicFramePr>
        <p:xfrm>
          <a:off x="218495" y="1089001"/>
          <a:ext cx="8534400" cy="3265488"/>
        </p:xfrm>
        <a:graphic>
          <a:graphicData uri="http://schemas.openxmlformats.org/presentationml/2006/ole">
            <mc:AlternateContent xmlns:mc="http://schemas.openxmlformats.org/markup-compatibility/2006">
              <mc:Choice xmlns:v="urn:schemas-microsoft-com:vml" Requires="v">
                <p:oleObj name="Picture" r:id="rId2" imgW="4629912" imgH="1772412" progId="Word.Picture.8">
                  <p:embed/>
                </p:oleObj>
              </mc:Choice>
              <mc:Fallback>
                <p:oleObj name="Picture" r:id="rId2" imgW="4629912" imgH="1772412"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95" y="1089001"/>
                        <a:ext cx="85344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2991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AC822B8-1EC6-4B78-952E-230ED46919B8}" type="slidenum">
              <a:rPr lang="en-US" altLang="en-US" sz="1400" smtClean="0"/>
              <a:pPr>
                <a:spcBef>
                  <a:spcPct val="0"/>
                </a:spcBef>
                <a:buClrTx/>
                <a:buSzTx/>
                <a:buFontTx/>
                <a:buNone/>
              </a:pPr>
              <a:t>58</a:t>
            </a:fld>
            <a:endParaRPr lang="en-US" altLang="en-US" sz="1400"/>
          </a:p>
        </p:txBody>
      </p:sp>
      <p:sp>
        <p:nvSpPr>
          <p:cNvPr id="18435" name="Rectangle 2"/>
          <p:cNvSpPr>
            <a:spLocks noGrp="1" noChangeArrowheads="1"/>
          </p:cNvSpPr>
          <p:nvPr>
            <p:ph type="title"/>
          </p:nvPr>
        </p:nvSpPr>
        <p:spPr>
          <a:xfrm>
            <a:off x="228600" y="228600"/>
            <a:ext cx="8686800" cy="609600"/>
          </a:xfrm>
        </p:spPr>
        <p:txBody>
          <a:bodyPr/>
          <a:lstStyle/>
          <a:p>
            <a:r>
              <a:rPr lang="en-US" altLang="en-US" sz="5400" dirty="0">
                <a:effectLst>
                  <a:outerShdw blurRad="38100" dist="38100" dir="2700000" algn="tl">
                    <a:srgbClr val="000000">
                      <a:alpha val="43137"/>
                    </a:srgbClr>
                  </a:outerShdw>
                </a:effectLst>
              </a:rPr>
              <a:t>DataInputStream</a:t>
            </a:r>
            <a:endParaRPr lang="en-US" altLang="en-US" sz="5400" b="1" dirty="0">
              <a:effectLst>
                <a:outerShdw blurRad="38100" dist="38100" dir="2700000" algn="tl">
                  <a:srgbClr val="000000">
                    <a:alpha val="43137"/>
                  </a:srgbClr>
                </a:outerShdw>
              </a:effectLst>
            </a:endParaRPr>
          </a:p>
        </p:txBody>
      </p:sp>
      <p:sp>
        <p:nvSpPr>
          <p:cNvPr id="18437" name="Rectangle 9"/>
          <p:cNvSpPr>
            <a:spLocks noChangeArrowheads="1"/>
          </p:cNvSpPr>
          <p:nvPr/>
        </p:nvSpPr>
        <p:spPr bwMode="auto">
          <a:xfrm>
            <a:off x="2324100" y="2452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84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25" y="1556792"/>
            <a:ext cx="876776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5348875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56BD77E-9FE0-4065-B4D5-79FFE9B74884}" type="slidenum">
              <a:rPr lang="en-US" altLang="en-US" sz="1400" smtClean="0"/>
              <a:pPr>
                <a:spcBef>
                  <a:spcPct val="0"/>
                </a:spcBef>
                <a:buClrTx/>
                <a:buSzTx/>
                <a:buFontTx/>
                <a:buNone/>
              </a:pPr>
              <a:t>59</a:t>
            </a:fld>
            <a:endParaRPr lang="en-US" altLang="en-US" sz="1400"/>
          </a:p>
        </p:txBody>
      </p:sp>
      <p:sp>
        <p:nvSpPr>
          <p:cNvPr id="19459" name="Rectangle 2"/>
          <p:cNvSpPr>
            <a:spLocks noGrp="1" noChangeArrowheads="1"/>
          </p:cNvSpPr>
          <p:nvPr>
            <p:ph type="title"/>
          </p:nvPr>
        </p:nvSpPr>
        <p:spPr>
          <a:xfrm>
            <a:off x="228600" y="228600"/>
            <a:ext cx="8686800" cy="609600"/>
          </a:xfrm>
        </p:spPr>
        <p:txBody>
          <a:bodyPr/>
          <a:lstStyle/>
          <a:p>
            <a:r>
              <a:rPr lang="en-US" altLang="en-US" sz="5400" dirty="0">
                <a:effectLst>
                  <a:outerShdw blurRad="38100" dist="38100" dir="2700000" algn="tl">
                    <a:srgbClr val="000000">
                      <a:alpha val="43137"/>
                    </a:srgbClr>
                  </a:outerShdw>
                </a:effectLst>
              </a:rPr>
              <a:t>DataOutputStream</a:t>
            </a:r>
            <a:endParaRPr lang="en-US" altLang="en-US" sz="5400" b="1" dirty="0">
              <a:effectLst>
                <a:outerShdw blurRad="38100" dist="38100" dir="2700000" algn="tl">
                  <a:srgbClr val="000000">
                    <a:alpha val="43137"/>
                  </a:srgbClr>
                </a:outerShdw>
              </a:effectLst>
            </a:endParaRPr>
          </a:p>
        </p:txBody>
      </p:sp>
      <p:sp>
        <p:nvSpPr>
          <p:cNvPr id="19461" name="Rectangle 4"/>
          <p:cNvSpPr>
            <a:spLocks noChangeArrowheads="1"/>
          </p:cNvSpPr>
          <p:nvPr/>
        </p:nvSpPr>
        <p:spPr bwMode="auto">
          <a:xfrm>
            <a:off x="2324100" y="2452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2" name="Rectangle 7"/>
          <p:cNvSpPr>
            <a:spLocks noChangeArrowheads="1"/>
          </p:cNvSpPr>
          <p:nvPr/>
        </p:nvSpPr>
        <p:spPr bwMode="auto">
          <a:xfrm>
            <a:off x="200025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946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84784"/>
            <a:ext cx="921426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7434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99213"/>
            <a:ext cx="1905000" cy="457200"/>
          </a:xfrm>
          <a:prstGeom prst="rect">
            <a:avLst/>
          </a:prstGeom>
        </p:spPr>
        <p:txBody>
          <a:bodyPr/>
          <a:lstStyle/>
          <a:p>
            <a:fld id="{72FB1C1B-B094-4212-B769-067E7D5CD9E0}" type="slidenum">
              <a:rPr lang="en-US"/>
              <a:pPr/>
              <a:t>6</a:t>
            </a:fld>
            <a:endParaRPr lang="en-US"/>
          </a:p>
        </p:txBody>
      </p:sp>
      <p:sp>
        <p:nvSpPr>
          <p:cNvPr id="283650" name="Rectangle 2"/>
          <p:cNvSpPr>
            <a:spLocks noGrp="1" noChangeArrowheads="1"/>
          </p:cNvSpPr>
          <p:nvPr>
            <p:ph type="title"/>
          </p:nvPr>
        </p:nvSpPr>
        <p:spPr>
          <a:xfrm>
            <a:off x="214282" y="428604"/>
            <a:ext cx="8001056" cy="1000108"/>
          </a:xfrm>
          <a:noFill/>
          <a:ln/>
        </p:spPr>
        <p:txBody>
          <a:bodyPr/>
          <a:lstStyle/>
          <a:p>
            <a:r>
              <a:rPr lang="en-US" sz="5400" dirty="0"/>
              <a:t>Checked Exceptions vs. Unchecked Exceptions</a:t>
            </a:r>
            <a:endParaRPr lang="en-US" sz="5400" b="1" dirty="0"/>
          </a:p>
        </p:txBody>
      </p:sp>
      <p:sp>
        <p:nvSpPr>
          <p:cNvPr id="283651" name="Rectangle 3"/>
          <p:cNvSpPr>
            <a:spLocks noChangeArrowheads="1"/>
          </p:cNvSpPr>
          <p:nvPr/>
        </p:nvSpPr>
        <p:spPr bwMode="auto">
          <a:xfrm>
            <a:off x="2000250" y="2571750"/>
            <a:ext cx="9144000" cy="0"/>
          </a:xfrm>
          <a:prstGeom prst="rect">
            <a:avLst/>
          </a:prstGeom>
          <a:noFill/>
          <a:ln w="12700">
            <a:noFill/>
            <a:miter lim="800000"/>
            <a:headEnd type="none" w="sm" len="sm"/>
            <a:tailEnd type="none" w="sm" len="sm"/>
          </a:ln>
          <a:effectLst/>
        </p:spPr>
        <p:txBody>
          <a:bodyPr>
            <a:spAutoFit/>
          </a:bodyPr>
          <a:lstStyle/>
          <a:p>
            <a:endParaRPr lang="en-CA"/>
          </a:p>
        </p:txBody>
      </p:sp>
      <p:sp>
        <p:nvSpPr>
          <p:cNvPr id="283652" name="Text Box 4"/>
          <p:cNvSpPr txBox="1">
            <a:spLocks noChangeArrowheads="1"/>
          </p:cNvSpPr>
          <p:nvPr/>
        </p:nvSpPr>
        <p:spPr bwMode="auto">
          <a:xfrm>
            <a:off x="285720" y="2132856"/>
            <a:ext cx="8534400" cy="4124206"/>
          </a:xfrm>
          <a:prstGeom prst="rect">
            <a:avLst/>
          </a:prstGeom>
          <a:noFill/>
          <a:ln w="12700">
            <a:noFill/>
            <a:miter lim="800000"/>
            <a:headEnd type="none" w="sm" len="sm"/>
            <a:tailEnd type="none" w="sm" len="sm"/>
          </a:ln>
          <a:effectLst/>
        </p:spPr>
        <p:txBody>
          <a:bodyPr wrap="square">
            <a:spAutoFit/>
          </a:bodyPr>
          <a:lstStyle/>
          <a:p>
            <a:pPr>
              <a:spcBef>
                <a:spcPct val="50000"/>
              </a:spcBef>
              <a:buFont typeface="Wingdings" pitchFamily="2" charset="2"/>
              <a:buChar char="v"/>
            </a:pPr>
            <a:r>
              <a:rPr lang="en-US" sz="3200" dirty="0">
                <a:latin typeface="+mn-lt"/>
                <a:cs typeface="Times New Roman" pitchFamily="18" charset="0"/>
              </a:rPr>
              <a:t> </a:t>
            </a:r>
            <a:r>
              <a:rPr lang="en-US" sz="3600" b="1" dirty="0">
                <a:solidFill>
                  <a:srgbClr val="C00000"/>
                </a:solidFill>
                <a:latin typeface="+mn-lt"/>
                <a:cs typeface="Times New Roman" pitchFamily="18" charset="0"/>
              </a:rPr>
              <a:t>RuntimeException</a:t>
            </a:r>
            <a:r>
              <a:rPr lang="en-US" sz="3600" dirty="0">
                <a:latin typeface="+mn-lt"/>
                <a:cs typeface="Times New Roman" pitchFamily="18" charset="0"/>
              </a:rPr>
              <a:t>, </a:t>
            </a:r>
            <a:r>
              <a:rPr lang="en-US" sz="3600" b="1" dirty="0">
                <a:solidFill>
                  <a:srgbClr val="C00000"/>
                </a:solidFill>
                <a:latin typeface="+mn-lt"/>
                <a:cs typeface="Times New Roman" pitchFamily="18" charset="0"/>
              </a:rPr>
              <a:t>Error</a:t>
            </a:r>
            <a:r>
              <a:rPr lang="en-US" sz="3600" dirty="0">
                <a:latin typeface="+mn-lt"/>
                <a:cs typeface="Times New Roman" pitchFamily="18" charset="0"/>
              </a:rPr>
              <a:t> </a:t>
            </a:r>
            <a:r>
              <a:rPr lang="en-US" sz="3200" dirty="0">
                <a:latin typeface="+mn-lt"/>
                <a:cs typeface="Times New Roman" pitchFamily="18" charset="0"/>
              </a:rPr>
              <a:t>and their subclasses are known as </a:t>
            </a:r>
            <a:r>
              <a:rPr lang="en-US" sz="3600" b="1" dirty="0">
                <a:solidFill>
                  <a:srgbClr val="C00000"/>
                </a:solidFill>
                <a:latin typeface="+mn-lt"/>
                <a:cs typeface="Times New Roman" pitchFamily="18" charset="0"/>
              </a:rPr>
              <a:t>unchecked exceptions</a:t>
            </a:r>
            <a:r>
              <a:rPr lang="en-US" sz="3200" dirty="0">
                <a:latin typeface="+mn-lt"/>
                <a:cs typeface="Times New Roman" pitchFamily="18" charset="0"/>
              </a:rPr>
              <a:t>. </a:t>
            </a:r>
          </a:p>
          <a:p>
            <a:pPr>
              <a:spcBef>
                <a:spcPct val="50000"/>
              </a:spcBef>
              <a:buFont typeface="Wingdings" pitchFamily="2" charset="2"/>
              <a:buChar char="v"/>
            </a:pPr>
            <a:r>
              <a:rPr lang="en-US" sz="3200" dirty="0">
                <a:latin typeface="+mn-lt"/>
                <a:cs typeface="Times New Roman" pitchFamily="18" charset="0"/>
              </a:rPr>
              <a:t> All other exceptions are known as </a:t>
            </a:r>
            <a:r>
              <a:rPr lang="en-US" sz="3600" b="1" dirty="0">
                <a:solidFill>
                  <a:srgbClr val="C00000"/>
                </a:solidFill>
                <a:latin typeface="+mn-lt"/>
                <a:cs typeface="Times New Roman" pitchFamily="18" charset="0"/>
              </a:rPr>
              <a:t>checked exceptions</a:t>
            </a:r>
            <a:r>
              <a:rPr lang="en-US" sz="3200" dirty="0">
                <a:latin typeface="+mn-lt"/>
                <a:cs typeface="Times New Roman" pitchFamily="18" charset="0"/>
              </a:rPr>
              <a:t>, meaning that the compiler forces the programmer to check and deal with the exceptions.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FFB2135-1B2C-48A2-9C50-CCF5E9D10F2E}" type="slidenum">
              <a:rPr lang="en-US" altLang="en-US" sz="1400" smtClean="0"/>
              <a:pPr>
                <a:spcBef>
                  <a:spcPct val="0"/>
                </a:spcBef>
                <a:buClrTx/>
                <a:buSzTx/>
                <a:buFontTx/>
                <a:buNone/>
              </a:pPr>
              <a:t>60</a:t>
            </a:fld>
            <a:endParaRPr lang="en-US" altLang="en-US" sz="1400"/>
          </a:p>
        </p:txBody>
      </p:sp>
      <p:sp>
        <p:nvSpPr>
          <p:cNvPr id="21507" name="Rectangle 2"/>
          <p:cNvSpPr>
            <a:spLocks noGrp="1" noChangeArrowheads="1"/>
          </p:cNvSpPr>
          <p:nvPr>
            <p:ph type="title"/>
          </p:nvPr>
        </p:nvSpPr>
        <p:spPr>
          <a:xfrm>
            <a:off x="152400" y="228600"/>
            <a:ext cx="8839200" cy="742950"/>
          </a:xfrm>
        </p:spPr>
        <p:txBody>
          <a:bodyPr/>
          <a:lstStyle/>
          <a:p>
            <a:r>
              <a:rPr lang="en-US" altLang="en-US" sz="3600" dirty="0">
                <a:cs typeface="Courier New" panose="02070309020205020404" pitchFamily="49" charset="0"/>
              </a:rPr>
              <a:t>Using </a:t>
            </a:r>
            <a:r>
              <a:rPr lang="en-US" altLang="en-US" sz="3600" dirty="0">
                <a:solidFill>
                  <a:srgbClr val="C00000"/>
                </a:solidFill>
                <a:cs typeface="Courier New" panose="02070309020205020404" pitchFamily="49" charset="0"/>
              </a:rPr>
              <a:t>DataInputStream</a:t>
            </a:r>
            <a:r>
              <a:rPr lang="en-US" altLang="en-US" sz="3600" dirty="0">
                <a:cs typeface="Courier New" panose="02070309020205020404" pitchFamily="49" charset="0"/>
              </a:rPr>
              <a:t>/</a:t>
            </a:r>
            <a:r>
              <a:rPr lang="en-US" altLang="en-US" sz="3600" dirty="0">
                <a:solidFill>
                  <a:srgbClr val="C00000"/>
                </a:solidFill>
                <a:cs typeface="Courier New" panose="02070309020205020404" pitchFamily="49" charset="0"/>
              </a:rPr>
              <a:t>DataOutputStream</a:t>
            </a:r>
            <a:r>
              <a:rPr lang="en-US" altLang="en-US" sz="3600" dirty="0">
                <a:cs typeface="Courier New" panose="02070309020205020404" pitchFamily="49" charset="0"/>
              </a:rPr>
              <a:t> </a:t>
            </a:r>
          </a:p>
        </p:txBody>
      </p:sp>
      <p:sp>
        <p:nvSpPr>
          <p:cNvPr id="21508" name="Rectangle 3"/>
          <p:cNvSpPr>
            <a:spLocks noGrp="1" noChangeArrowheads="1"/>
          </p:cNvSpPr>
          <p:nvPr>
            <p:ph type="body" idx="1"/>
          </p:nvPr>
        </p:nvSpPr>
        <p:spPr>
          <a:xfrm>
            <a:off x="152400" y="2519019"/>
            <a:ext cx="8991600" cy="1333128"/>
          </a:xfrm>
        </p:spPr>
        <p:txBody>
          <a:bodyPr/>
          <a:lstStyle/>
          <a:p>
            <a:pPr>
              <a:lnSpc>
                <a:spcPct val="90000"/>
              </a:lnSpc>
              <a:buFontTx/>
              <a:buNone/>
            </a:pPr>
            <a:r>
              <a:rPr lang="en-US" altLang="en-US" sz="2800" b="1" dirty="0">
                <a:solidFill>
                  <a:srgbClr val="C00000"/>
                </a:solidFill>
                <a:cs typeface="Courier New" panose="02070309020205020404" pitchFamily="49" charset="0"/>
              </a:rPr>
              <a:t>DataInputStream</a:t>
            </a:r>
            <a:r>
              <a:rPr lang="en-US" altLang="en-US" sz="2800" dirty="0">
                <a:solidFill>
                  <a:srgbClr val="0070C0"/>
                </a:solidFill>
                <a:cs typeface="Courier New" panose="02070309020205020404" pitchFamily="49" charset="0"/>
              </a:rPr>
              <a:t> </a:t>
            </a:r>
            <a:r>
              <a:rPr lang="en-US" altLang="en-US" sz="2800" dirty="0" err="1">
                <a:solidFill>
                  <a:srgbClr val="0070C0"/>
                </a:solidFill>
                <a:cs typeface="Courier New" panose="02070309020205020404" pitchFamily="49" charset="0"/>
              </a:rPr>
              <a:t>infile</a:t>
            </a:r>
            <a:r>
              <a:rPr lang="en-US" altLang="en-US" sz="2800" dirty="0">
                <a:solidFill>
                  <a:srgbClr val="0070C0"/>
                </a:solidFill>
                <a:cs typeface="Courier New" panose="02070309020205020404" pitchFamily="49" charset="0"/>
              </a:rPr>
              <a:t> =</a:t>
            </a:r>
            <a:endParaRPr lang="en-US" altLang="en-US" sz="2800" dirty="0">
              <a:solidFill>
                <a:srgbClr val="0070C0"/>
              </a:solidFill>
              <a:cs typeface="Times New Roman" panose="02020603050405020304" pitchFamily="18" charset="0"/>
            </a:endParaRPr>
          </a:p>
          <a:p>
            <a:pPr>
              <a:lnSpc>
                <a:spcPct val="90000"/>
              </a:lnSpc>
              <a:buFontTx/>
              <a:buNone/>
            </a:pPr>
            <a:r>
              <a:rPr lang="en-US" altLang="en-US" sz="2800" dirty="0">
                <a:solidFill>
                  <a:srgbClr val="0070C0"/>
                </a:solidFill>
                <a:cs typeface="Courier New" panose="02070309020205020404" pitchFamily="49" charset="0"/>
              </a:rPr>
              <a:t>  new </a:t>
            </a:r>
            <a:r>
              <a:rPr lang="en-US" altLang="en-US" sz="2800" b="1" dirty="0">
                <a:solidFill>
                  <a:srgbClr val="C00000"/>
                </a:solidFill>
                <a:cs typeface="Courier New" panose="02070309020205020404" pitchFamily="49" charset="0"/>
              </a:rPr>
              <a:t>DataInputStream</a:t>
            </a:r>
            <a:r>
              <a:rPr lang="en-US" altLang="en-US" sz="2800" dirty="0">
                <a:solidFill>
                  <a:srgbClr val="0070C0"/>
                </a:solidFill>
                <a:cs typeface="Courier New" panose="02070309020205020404" pitchFamily="49" charset="0"/>
              </a:rPr>
              <a:t>(new </a:t>
            </a:r>
            <a:r>
              <a:rPr lang="en-US" altLang="en-US" sz="2800" b="1" dirty="0">
                <a:solidFill>
                  <a:srgbClr val="C00000"/>
                </a:solidFill>
                <a:cs typeface="Courier New" panose="02070309020205020404" pitchFamily="49" charset="0"/>
              </a:rPr>
              <a:t>FileInputStream</a:t>
            </a:r>
            <a:r>
              <a:rPr lang="en-US" altLang="en-US" sz="2800" dirty="0">
                <a:solidFill>
                  <a:srgbClr val="0070C0"/>
                </a:solidFill>
                <a:cs typeface="Courier New" panose="02070309020205020404" pitchFamily="49" charset="0"/>
              </a:rPr>
              <a:t>("</a:t>
            </a:r>
            <a:r>
              <a:rPr lang="en-US" altLang="en-US" sz="2800" b="1" dirty="0">
                <a:solidFill>
                  <a:srgbClr val="0070C0"/>
                </a:solidFill>
                <a:cs typeface="Courier New" panose="02070309020205020404" pitchFamily="49" charset="0"/>
              </a:rPr>
              <a:t>in.dat</a:t>
            </a:r>
            <a:r>
              <a:rPr lang="en-US" altLang="en-US" sz="2800" dirty="0">
                <a:solidFill>
                  <a:srgbClr val="0070C0"/>
                </a:solidFill>
                <a:cs typeface="Courier New" panose="02070309020205020404" pitchFamily="49" charset="0"/>
              </a:rPr>
              <a:t>"));</a:t>
            </a:r>
            <a:endParaRPr lang="en-US" altLang="en-US" sz="2800" dirty="0">
              <a:solidFill>
                <a:srgbClr val="0070C0"/>
              </a:solidFill>
              <a:cs typeface="Times New Roman" panose="02020603050405020304" pitchFamily="18" charset="0"/>
            </a:endParaRPr>
          </a:p>
        </p:txBody>
      </p:sp>
      <p:sp>
        <p:nvSpPr>
          <p:cNvPr id="21509" name="Rectangle 4"/>
          <p:cNvSpPr>
            <a:spLocks noChangeArrowheads="1"/>
          </p:cNvSpPr>
          <p:nvPr/>
        </p:nvSpPr>
        <p:spPr bwMode="auto">
          <a:xfrm>
            <a:off x="1671638"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 name="Picture 1"/>
          <p:cNvPicPr>
            <a:picLocks noChangeAspect="1"/>
          </p:cNvPicPr>
          <p:nvPr/>
        </p:nvPicPr>
        <p:blipFill>
          <a:blip r:embed="rId2"/>
          <a:stretch>
            <a:fillRect/>
          </a:stretch>
        </p:blipFill>
        <p:spPr>
          <a:xfrm>
            <a:off x="-36512" y="1264072"/>
            <a:ext cx="9151253" cy="1141336"/>
          </a:xfrm>
          <a:prstGeom prst="rect">
            <a:avLst/>
          </a:prstGeom>
        </p:spPr>
      </p:pic>
      <p:pic>
        <p:nvPicPr>
          <p:cNvPr id="3" name="Picture 2"/>
          <p:cNvPicPr>
            <a:picLocks noChangeAspect="1"/>
          </p:cNvPicPr>
          <p:nvPr/>
        </p:nvPicPr>
        <p:blipFill>
          <a:blip r:embed="rId3"/>
          <a:stretch>
            <a:fillRect/>
          </a:stretch>
        </p:blipFill>
        <p:spPr>
          <a:xfrm>
            <a:off x="-12452" y="4077073"/>
            <a:ext cx="9042385" cy="1100174"/>
          </a:xfrm>
          <a:prstGeom prst="rect">
            <a:avLst/>
          </a:prstGeom>
        </p:spPr>
      </p:pic>
      <p:sp>
        <p:nvSpPr>
          <p:cNvPr id="8" name="Rectangle 3"/>
          <p:cNvSpPr txBox="1">
            <a:spLocks noChangeArrowheads="1"/>
          </p:cNvSpPr>
          <p:nvPr/>
        </p:nvSpPr>
        <p:spPr bwMode="auto">
          <a:xfrm>
            <a:off x="-12452" y="5286004"/>
            <a:ext cx="9346407" cy="1333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altLang="en-US" sz="2800" b="1" dirty="0">
                <a:solidFill>
                  <a:srgbClr val="C00000"/>
                </a:solidFill>
                <a:cs typeface="Courier New" panose="02070309020205020404" pitchFamily="49" charset="0"/>
              </a:rPr>
              <a:t>DataOutputStream</a:t>
            </a:r>
            <a:r>
              <a:rPr lang="en-US" altLang="en-US" sz="2800" dirty="0">
                <a:solidFill>
                  <a:srgbClr val="0070C0"/>
                </a:solidFill>
                <a:cs typeface="Courier New" panose="02070309020205020404" pitchFamily="49" charset="0"/>
              </a:rPr>
              <a:t> </a:t>
            </a:r>
            <a:r>
              <a:rPr lang="en-US" altLang="en-US" sz="2800" dirty="0" err="1">
                <a:solidFill>
                  <a:srgbClr val="0070C0"/>
                </a:solidFill>
                <a:cs typeface="Courier New" panose="02070309020205020404" pitchFamily="49" charset="0"/>
              </a:rPr>
              <a:t>outfile</a:t>
            </a:r>
            <a:r>
              <a:rPr lang="en-US" altLang="en-US" sz="2800" dirty="0">
                <a:solidFill>
                  <a:srgbClr val="0070C0"/>
                </a:solidFill>
                <a:cs typeface="Courier New" panose="02070309020205020404" pitchFamily="49" charset="0"/>
              </a:rPr>
              <a:t> =</a:t>
            </a:r>
            <a:endParaRPr lang="en-US" altLang="en-US" sz="2800" dirty="0">
              <a:solidFill>
                <a:srgbClr val="0070C0"/>
              </a:solidFill>
              <a:cs typeface="Times New Roman" panose="02020603050405020304" pitchFamily="18" charset="0"/>
            </a:endParaRPr>
          </a:p>
          <a:p>
            <a:pPr>
              <a:lnSpc>
                <a:spcPct val="90000"/>
              </a:lnSpc>
              <a:buFontTx/>
              <a:buNone/>
            </a:pPr>
            <a:r>
              <a:rPr lang="en-US" altLang="en-US" sz="2800" dirty="0">
                <a:solidFill>
                  <a:srgbClr val="0070C0"/>
                </a:solidFill>
                <a:cs typeface="Courier New" panose="02070309020205020404" pitchFamily="49" charset="0"/>
              </a:rPr>
              <a:t>  new </a:t>
            </a:r>
            <a:r>
              <a:rPr lang="en-US" altLang="en-US" sz="2800" b="1" dirty="0">
                <a:solidFill>
                  <a:srgbClr val="C00000"/>
                </a:solidFill>
                <a:cs typeface="Courier New" panose="02070309020205020404" pitchFamily="49" charset="0"/>
              </a:rPr>
              <a:t>DataOutputStream</a:t>
            </a:r>
            <a:r>
              <a:rPr lang="en-US" altLang="en-US" sz="2800" dirty="0">
                <a:solidFill>
                  <a:srgbClr val="0070C0"/>
                </a:solidFill>
                <a:cs typeface="Courier New" panose="02070309020205020404" pitchFamily="49" charset="0"/>
              </a:rPr>
              <a:t>(new </a:t>
            </a:r>
            <a:r>
              <a:rPr lang="en-US" altLang="en-US" sz="2800" b="1" dirty="0">
                <a:solidFill>
                  <a:srgbClr val="C00000"/>
                </a:solidFill>
                <a:cs typeface="Courier New" panose="02070309020205020404" pitchFamily="49" charset="0"/>
              </a:rPr>
              <a:t>FileOutputStream</a:t>
            </a:r>
            <a:r>
              <a:rPr lang="en-US" altLang="en-US" sz="2800" dirty="0">
                <a:solidFill>
                  <a:srgbClr val="0070C0"/>
                </a:solidFill>
                <a:cs typeface="Courier New" panose="02070309020205020404" pitchFamily="49" charset="0"/>
              </a:rPr>
              <a:t>("</a:t>
            </a:r>
            <a:r>
              <a:rPr lang="en-US" altLang="en-US" sz="2800" b="1" dirty="0">
                <a:solidFill>
                  <a:srgbClr val="0070C0"/>
                </a:solidFill>
                <a:cs typeface="Courier New" panose="02070309020205020404" pitchFamily="49" charset="0"/>
              </a:rPr>
              <a:t>out.dat</a:t>
            </a:r>
            <a:r>
              <a:rPr lang="en-US" altLang="en-US" sz="2800" dirty="0">
                <a:solidFill>
                  <a:srgbClr val="0070C0"/>
                </a:solidFill>
                <a:cs typeface="Courier New" panose="02070309020205020404" pitchFamily="49" charset="0"/>
              </a:rPr>
              <a:t>"));</a:t>
            </a:r>
          </a:p>
        </p:txBody>
      </p:sp>
      <p:cxnSp>
        <p:nvCxnSpPr>
          <p:cNvPr id="5" name="Straight Arrow Connector 4"/>
          <p:cNvCxnSpPr/>
          <p:nvPr/>
        </p:nvCxnSpPr>
        <p:spPr>
          <a:xfrm flipH="1">
            <a:off x="2195736" y="1916832"/>
            <a:ext cx="144016" cy="602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580112" y="1916832"/>
            <a:ext cx="72008"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524328" y="1916832"/>
            <a:ext cx="360040"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95736" y="4653136"/>
            <a:ext cx="144016" cy="632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292080" y="4653136"/>
            <a:ext cx="288032"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884368" y="4797152"/>
            <a:ext cx="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785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6EF3ACC-B790-4B4F-8E77-A1FAC00AB960}" type="slidenum">
              <a:rPr lang="en-US" altLang="en-US" sz="1400" smtClean="0"/>
              <a:pPr>
                <a:spcBef>
                  <a:spcPct val="0"/>
                </a:spcBef>
                <a:buClrTx/>
                <a:buSzTx/>
                <a:buFontTx/>
                <a:buNone/>
              </a:pPr>
              <a:t>61</a:t>
            </a:fld>
            <a:endParaRPr lang="en-US" altLang="en-US" sz="1400" dirty="0"/>
          </a:p>
        </p:txBody>
      </p:sp>
      <p:sp>
        <p:nvSpPr>
          <p:cNvPr id="23555" name="Rectangle 2"/>
          <p:cNvSpPr>
            <a:spLocks noGrp="1" noChangeArrowheads="1"/>
          </p:cNvSpPr>
          <p:nvPr>
            <p:ph type="title"/>
          </p:nvPr>
        </p:nvSpPr>
        <p:spPr>
          <a:xfrm>
            <a:off x="125288" y="3190106"/>
            <a:ext cx="8839200" cy="742950"/>
          </a:xfrm>
        </p:spPr>
        <p:txBody>
          <a:bodyPr/>
          <a:lstStyle/>
          <a:p>
            <a:r>
              <a:rPr lang="en-US" altLang="en-US" sz="5400" dirty="0">
                <a:effectLst>
                  <a:outerShdw blurRad="38100" dist="38100" dir="2700000" algn="tl">
                    <a:srgbClr val="000000">
                      <a:alpha val="43137"/>
                    </a:srgbClr>
                  </a:outerShdw>
                </a:effectLst>
                <a:cs typeface="Courier New" panose="02070309020205020404" pitchFamily="49" charset="0"/>
              </a:rPr>
              <a:t>Checking End of File</a:t>
            </a:r>
          </a:p>
        </p:txBody>
      </p:sp>
      <p:sp>
        <p:nvSpPr>
          <p:cNvPr id="23556" name="Rectangle 3"/>
          <p:cNvSpPr>
            <a:spLocks noGrp="1" noChangeArrowheads="1"/>
          </p:cNvSpPr>
          <p:nvPr>
            <p:ph type="body" idx="1"/>
          </p:nvPr>
        </p:nvSpPr>
        <p:spPr>
          <a:xfrm>
            <a:off x="137472" y="4065240"/>
            <a:ext cx="8839200" cy="2172072"/>
          </a:xfrm>
        </p:spPr>
        <p:txBody>
          <a:bodyPr/>
          <a:lstStyle/>
          <a:p>
            <a:pPr>
              <a:lnSpc>
                <a:spcPct val="90000"/>
              </a:lnSpc>
            </a:pPr>
            <a:r>
              <a:rPr lang="en-US" altLang="en-US" sz="2800" dirty="0">
                <a:cs typeface="Courier New" panose="02070309020205020404" pitchFamily="49" charset="0"/>
              </a:rPr>
              <a:t> If you keep reading data at the end of a stream, an </a:t>
            </a:r>
            <a:r>
              <a:rPr lang="en-US" altLang="en-US" sz="2800" b="1" dirty="0">
                <a:solidFill>
                  <a:srgbClr val="C00000"/>
                </a:solidFill>
                <a:cs typeface="Courier New" panose="02070309020205020404" pitchFamily="49" charset="0"/>
              </a:rPr>
              <a:t>EOFException</a:t>
            </a:r>
            <a:r>
              <a:rPr lang="en-US" altLang="en-US" sz="2800" dirty="0">
                <a:solidFill>
                  <a:srgbClr val="C00000"/>
                </a:solidFill>
                <a:cs typeface="Courier New" panose="02070309020205020404" pitchFamily="49" charset="0"/>
              </a:rPr>
              <a:t> </a:t>
            </a:r>
            <a:r>
              <a:rPr lang="en-US" altLang="en-US" sz="2800" dirty="0">
                <a:cs typeface="Courier New" panose="02070309020205020404" pitchFamily="49" charset="0"/>
              </a:rPr>
              <a:t>would occur.  So how do you check the end of a file? </a:t>
            </a:r>
          </a:p>
          <a:p>
            <a:pPr>
              <a:lnSpc>
                <a:spcPct val="90000"/>
              </a:lnSpc>
            </a:pPr>
            <a:r>
              <a:rPr lang="en-US" altLang="en-US" sz="2800" dirty="0">
                <a:cs typeface="Courier New" panose="02070309020205020404" pitchFamily="49" charset="0"/>
              </a:rPr>
              <a:t> You can use </a:t>
            </a:r>
            <a:r>
              <a:rPr lang="en-US" altLang="en-US" sz="2800" b="1" dirty="0">
                <a:solidFill>
                  <a:srgbClr val="C00000"/>
                </a:solidFill>
                <a:cs typeface="Courier New" panose="02070309020205020404" pitchFamily="49" charset="0"/>
              </a:rPr>
              <a:t>input.available() </a:t>
            </a:r>
            <a:r>
              <a:rPr lang="en-US" altLang="en-US" sz="2800" dirty="0">
                <a:cs typeface="Courier New" panose="02070309020205020404" pitchFamily="49" charset="0"/>
              </a:rPr>
              <a:t>to check it. </a:t>
            </a:r>
          </a:p>
          <a:p>
            <a:pPr>
              <a:lnSpc>
                <a:spcPct val="90000"/>
              </a:lnSpc>
            </a:pPr>
            <a:r>
              <a:rPr lang="en-US" altLang="en-US" sz="2800" b="1" dirty="0">
                <a:solidFill>
                  <a:srgbClr val="C00000"/>
                </a:solidFill>
                <a:cs typeface="Courier New" panose="02070309020205020404" pitchFamily="49" charset="0"/>
              </a:rPr>
              <a:t> input.available() == 0 </a:t>
            </a:r>
            <a:r>
              <a:rPr lang="en-US" altLang="en-US" sz="2800" dirty="0">
                <a:cs typeface="Courier New" panose="02070309020205020404" pitchFamily="49" charset="0"/>
              </a:rPr>
              <a:t>indicates that it is the end of a file.</a:t>
            </a:r>
          </a:p>
        </p:txBody>
      </p:sp>
      <p:sp>
        <p:nvSpPr>
          <p:cNvPr id="23557" name="Rectangle 4"/>
          <p:cNvSpPr>
            <a:spLocks noChangeArrowheads="1"/>
          </p:cNvSpPr>
          <p:nvPr/>
        </p:nvSpPr>
        <p:spPr bwMode="auto">
          <a:xfrm>
            <a:off x="1671638"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8" name="Rectangle 7"/>
          <p:cNvSpPr>
            <a:spLocks noChangeArrowheads="1"/>
          </p:cNvSpPr>
          <p:nvPr/>
        </p:nvSpPr>
        <p:spPr bwMode="auto">
          <a:xfrm>
            <a:off x="137472" y="198114"/>
            <a:ext cx="88392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5400" b="1" dirty="0">
                <a:solidFill>
                  <a:schemeClr val="tx2"/>
                </a:solidFill>
                <a:effectLst>
                  <a:outerShdw blurRad="38100" dist="38100" dir="2700000" algn="tl">
                    <a:srgbClr val="000000">
                      <a:alpha val="43137"/>
                    </a:srgbClr>
                  </a:outerShdw>
                </a:effectLst>
                <a:latin typeface="+mj-lt"/>
                <a:cs typeface="Courier New" panose="02070309020205020404" pitchFamily="49" charset="0"/>
              </a:rPr>
              <a:t>Order and Format</a:t>
            </a:r>
          </a:p>
        </p:txBody>
      </p:sp>
      <p:sp>
        <p:nvSpPr>
          <p:cNvPr id="23559" name="Rectangle 8"/>
          <p:cNvSpPr>
            <a:spLocks noChangeArrowheads="1"/>
          </p:cNvSpPr>
          <p:nvPr/>
        </p:nvSpPr>
        <p:spPr bwMode="auto">
          <a:xfrm>
            <a:off x="125288" y="1196751"/>
            <a:ext cx="8851384" cy="183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514350" indent="-514350">
              <a:lnSpc>
                <a:spcPct val="90000"/>
              </a:lnSpc>
              <a:buFont typeface="Wingdings" panose="05000000000000000000" pitchFamily="2" charset="2"/>
              <a:buChar char="v"/>
            </a:pPr>
            <a:r>
              <a:rPr lang="en-US" altLang="en-US" sz="3000" b="1" dirty="0">
                <a:solidFill>
                  <a:srgbClr val="C00000"/>
                </a:solidFill>
                <a:latin typeface="+mn-lt"/>
                <a:cs typeface="Courier New" panose="02070309020205020404" pitchFamily="49" charset="0"/>
              </a:rPr>
              <a:t>CAUTION</a:t>
            </a:r>
            <a:r>
              <a:rPr lang="en-US" altLang="en-US" sz="3000" dirty="0">
                <a:solidFill>
                  <a:srgbClr val="C00000"/>
                </a:solidFill>
                <a:latin typeface="+mn-lt"/>
                <a:cs typeface="Courier New" panose="02070309020205020404" pitchFamily="49" charset="0"/>
              </a:rPr>
              <a:t>: You have to read the data in the same order and same format in which they are stored. </a:t>
            </a:r>
          </a:p>
          <a:p>
            <a:pPr marL="457200" indent="-457200">
              <a:lnSpc>
                <a:spcPct val="90000"/>
              </a:lnSpc>
              <a:buFont typeface="Wingdings" panose="05000000000000000000" pitchFamily="2" charset="2"/>
              <a:buChar char="v"/>
            </a:pPr>
            <a:r>
              <a:rPr lang="en-US" altLang="en-US" sz="3000" dirty="0">
                <a:latin typeface="+mn-lt"/>
                <a:cs typeface="Courier New" panose="02070309020205020404" pitchFamily="49" charset="0"/>
              </a:rPr>
              <a:t>For example, since names are written in UTF-8 using </a:t>
            </a:r>
            <a:r>
              <a:rPr lang="en-US" altLang="en-US" sz="3000" b="1" dirty="0">
                <a:solidFill>
                  <a:srgbClr val="C00000"/>
                </a:solidFill>
                <a:latin typeface="+mn-lt"/>
                <a:cs typeface="Courier New" panose="02070309020205020404" pitchFamily="49" charset="0"/>
              </a:rPr>
              <a:t>writeUTF</a:t>
            </a:r>
            <a:r>
              <a:rPr lang="en-US" altLang="en-US" sz="3000" dirty="0">
                <a:latin typeface="+mn-lt"/>
                <a:cs typeface="Courier New" panose="02070309020205020404" pitchFamily="49" charset="0"/>
              </a:rPr>
              <a:t>, you must read names using </a:t>
            </a:r>
            <a:r>
              <a:rPr lang="en-US" altLang="en-US" sz="3000" b="1" dirty="0">
                <a:solidFill>
                  <a:srgbClr val="C00000"/>
                </a:solidFill>
                <a:latin typeface="+mn-lt"/>
                <a:cs typeface="Courier New" panose="02070309020205020404" pitchFamily="49" charset="0"/>
              </a:rPr>
              <a:t>readUTF</a:t>
            </a:r>
            <a:r>
              <a:rPr lang="en-US" altLang="en-US" sz="3000" dirty="0">
                <a:latin typeface="+mn-lt"/>
                <a:cs typeface="Courier New" panose="02070309020205020404" pitchFamily="49" charset="0"/>
              </a:rPr>
              <a:t>. </a:t>
            </a:r>
          </a:p>
        </p:txBody>
      </p:sp>
    </p:spTree>
    <p:extLst>
      <p:ext uri="{BB962C8B-B14F-4D97-AF65-F5344CB8AC3E}">
        <p14:creationId xmlns:p14="http://schemas.microsoft.com/office/powerpoint/2010/main" val="1787625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9368FF8-6D8A-4423-AE21-3C50D1DE0CB0}" type="slidenum">
              <a:rPr lang="en-US" altLang="en-US" sz="1400" smtClean="0"/>
              <a:pPr>
                <a:spcBef>
                  <a:spcPct val="0"/>
                </a:spcBef>
                <a:buClrTx/>
                <a:buSzTx/>
                <a:buFontTx/>
                <a:buNone/>
              </a:pPr>
              <a:t>62</a:t>
            </a:fld>
            <a:endParaRPr lang="en-US" altLang="en-US" sz="1400"/>
          </a:p>
        </p:txBody>
      </p:sp>
      <p:sp>
        <p:nvSpPr>
          <p:cNvPr id="26627" name="Rectangle 2"/>
          <p:cNvSpPr>
            <a:spLocks noGrp="1" noChangeArrowheads="1"/>
          </p:cNvSpPr>
          <p:nvPr>
            <p:ph type="title"/>
          </p:nvPr>
        </p:nvSpPr>
        <p:spPr>
          <a:xfrm>
            <a:off x="152400" y="71439"/>
            <a:ext cx="8763000" cy="914400"/>
          </a:xfrm>
        </p:spPr>
        <p:txBody>
          <a:bodyPr/>
          <a:lstStyle/>
          <a:p>
            <a:r>
              <a:rPr lang="en-US" altLang="en-US" sz="5400" dirty="0">
                <a:effectLst>
                  <a:outerShdw blurRad="38100" dist="38100" dir="2700000" algn="tl">
                    <a:srgbClr val="000000">
                      <a:alpha val="43137"/>
                    </a:srgbClr>
                  </a:outerShdw>
                </a:effectLst>
                <a:cs typeface="Courier New" panose="02070309020205020404" pitchFamily="49" charset="0"/>
              </a:rPr>
              <a:t>Case Studies: Copy File </a:t>
            </a:r>
          </a:p>
        </p:txBody>
      </p:sp>
      <p:sp>
        <p:nvSpPr>
          <p:cNvPr id="26628" name="Rectangle 3"/>
          <p:cNvSpPr>
            <a:spLocks noGrp="1" noChangeArrowheads="1"/>
          </p:cNvSpPr>
          <p:nvPr>
            <p:ph type="body" idx="1"/>
          </p:nvPr>
        </p:nvSpPr>
        <p:spPr>
          <a:xfrm>
            <a:off x="152400" y="1143000"/>
            <a:ext cx="8763000" cy="5094312"/>
          </a:xfrm>
        </p:spPr>
        <p:txBody>
          <a:bodyPr/>
          <a:lstStyle/>
          <a:p>
            <a:pPr marL="114300" lvl="1" indent="0">
              <a:lnSpc>
                <a:spcPct val="90000"/>
              </a:lnSpc>
              <a:buFontTx/>
              <a:buNone/>
            </a:pPr>
            <a:r>
              <a:rPr lang="en-US" altLang="en-US" dirty="0">
                <a:cs typeface="Courier New" panose="02070309020205020404" pitchFamily="49" charset="0"/>
              </a:rPr>
              <a:t>This case study develops a program that copies files. The user needs to provide a source file and a target file as command-line arguments using the following command:</a:t>
            </a:r>
          </a:p>
          <a:p>
            <a:pPr marL="114300" lvl="1" indent="0">
              <a:lnSpc>
                <a:spcPct val="90000"/>
              </a:lnSpc>
              <a:buFontTx/>
              <a:buNone/>
            </a:pPr>
            <a:endParaRPr lang="en-US" altLang="en-US" dirty="0">
              <a:cs typeface="Times New Roman" panose="02020603050405020304" pitchFamily="18" charset="0"/>
            </a:endParaRPr>
          </a:p>
          <a:p>
            <a:pPr marL="114300" lvl="1" indent="0">
              <a:lnSpc>
                <a:spcPct val="90000"/>
              </a:lnSpc>
              <a:buFontTx/>
              <a:buNone/>
            </a:pPr>
            <a:endParaRPr lang="en-US" altLang="en-US" dirty="0">
              <a:cs typeface="Times New Roman" panose="02020603050405020304" pitchFamily="18" charset="0"/>
            </a:endParaRPr>
          </a:p>
          <a:p>
            <a:pPr lvl="2">
              <a:lnSpc>
                <a:spcPct val="90000"/>
              </a:lnSpc>
              <a:buFont typeface="Monotype Sorts"/>
              <a:buNone/>
            </a:pPr>
            <a:r>
              <a:rPr lang="en-US" altLang="en-US" b="1" dirty="0">
                <a:cs typeface="Courier New" panose="02070309020205020404" pitchFamily="49" charset="0"/>
              </a:rPr>
              <a:t>java Copy source target</a:t>
            </a:r>
          </a:p>
          <a:p>
            <a:pPr lvl="2">
              <a:lnSpc>
                <a:spcPct val="90000"/>
              </a:lnSpc>
              <a:buFont typeface="Monotype Sorts"/>
              <a:buNone/>
            </a:pPr>
            <a:endParaRPr lang="en-US" altLang="en-US" u="sng" dirty="0">
              <a:cs typeface="Times New Roman" panose="02020603050405020304" pitchFamily="18" charset="0"/>
            </a:endParaRPr>
          </a:p>
          <a:p>
            <a:pPr marL="114300" lvl="1" indent="0">
              <a:lnSpc>
                <a:spcPct val="90000"/>
              </a:lnSpc>
              <a:buFontTx/>
              <a:buNone/>
            </a:pPr>
            <a:r>
              <a:rPr lang="en-US" altLang="en-US" dirty="0">
                <a:cs typeface="Courier New" panose="02070309020205020404" pitchFamily="49" charset="0"/>
              </a:rPr>
              <a:t> </a:t>
            </a:r>
            <a:endParaRPr lang="en-US" altLang="en-US" dirty="0">
              <a:cs typeface="Times New Roman" panose="02020603050405020304" pitchFamily="18" charset="0"/>
            </a:endParaRPr>
          </a:p>
          <a:p>
            <a:pPr marL="114300" lvl="1" indent="0">
              <a:lnSpc>
                <a:spcPct val="90000"/>
              </a:lnSpc>
              <a:buFontTx/>
              <a:buNone/>
            </a:pPr>
            <a:r>
              <a:rPr lang="en-US" altLang="en-US" dirty="0">
                <a:cs typeface="Courier New" panose="02070309020205020404" pitchFamily="49" charset="0"/>
              </a:rPr>
              <a:t>The program copies a source file to a target file and displays the number of bytes in the file. If the source does not exist, tell the user the file is not found. If the target file already exists, tell the user the file already exists. </a:t>
            </a:r>
          </a:p>
        </p:txBody>
      </p:sp>
      <p:sp>
        <p:nvSpPr>
          <p:cNvPr id="26629" name="Rectangle 4"/>
          <p:cNvSpPr>
            <a:spLocks noChangeArrowheads="1"/>
          </p:cNvSpPr>
          <p:nvPr/>
        </p:nvSpPr>
        <p:spPr bwMode="auto">
          <a:xfrm>
            <a:off x="1671638"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6630" name="Rectangle 6"/>
          <p:cNvSpPr>
            <a:spLocks noChangeArrowheads="1"/>
          </p:cNvSpPr>
          <p:nvPr/>
        </p:nvSpPr>
        <p:spPr bwMode="auto">
          <a:xfrm>
            <a:off x="264795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66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247" y="2348880"/>
            <a:ext cx="444250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029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640"/>
            <a:ext cx="4123184" cy="715963"/>
          </a:xfrm>
        </p:spPr>
        <p:txBody>
          <a:bodyPr/>
          <a:lstStyle/>
          <a:p>
            <a:r>
              <a:rPr lang="en-US" sz="5400" dirty="0">
                <a:effectLst>
                  <a:outerShdw blurRad="38100" dist="38100" dir="2700000" algn="tl">
                    <a:srgbClr val="000000">
                      <a:alpha val="43137"/>
                    </a:srgbClr>
                  </a:outerShdw>
                </a:effectLst>
              </a:rPr>
              <a:t>Self-Study</a:t>
            </a:r>
          </a:p>
        </p:txBody>
      </p:sp>
      <p:sp>
        <p:nvSpPr>
          <p:cNvPr id="3" name="Content Placeholder 2"/>
          <p:cNvSpPr>
            <a:spLocks noGrp="1"/>
          </p:cNvSpPr>
          <p:nvPr>
            <p:ph idx="1"/>
          </p:nvPr>
        </p:nvSpPr>
        <p:spPr>
          <a:xfrm>
            <a:off x="228600" y="1700808"/>
            <a:ext cx="8458200" cy="1570112"/>
          </a:xfrm>
        </p:spPr>
        <p:txBody>
          <a:bodyPr/>
          <a:lstStyle/>
          <a:p>
            <a:r>
              <a:rPr lang="en-US" dirty="0"/>
              <a:t> </a:t>
            </a:r>
            <a:r>
              <a:rPr lang="en-US" b="1" dirty="0">
                <a:solidFill>
                  <a:srgbClr val="C00000"/>
                </a:solidFill>
              </a:rPr>
              <a:t>BufferedInputStream</a:t>
            </a:r>
            <a:r>
              <a:rPr lang="en-US" dirty="0"/>
              <a:t>/</a:t>
            </a:r>
            <a:r>
              <a:rPr lang="en-US" b="1" dirty="0" err="1">
                <a:solidFill>
                  <a:srgbClr val="C00000"/>
                </a:solidFill>
              </a:rPr>
              <a:t>BufferedOutputStream</a:t>
            </a:r>
            <a:r>
              <a:rPr lang="en-US" dirty="0"/>
              <a:t> can be used to speed up input and output by</a:t>
            </a:r>
            <a:br>
              <a:rPr lang="en-US" dirty="0"/>
            </a:br>
            <a:r>
              <a:rPr lang="en-US" dirty="0"/>
              <a:t>reducing the number of disk reads and writes. </a:t>
            </a:r>
          </a:p>
        </p:txBody>
      </p:sp>
      <p:pic>
        <p:nvPicPr>
          <p:cNvPr id="4" name="Picture 3"/>
          <p:cNvPicPr>
            <a:picLocks noChangeAspect="1"/>
          </p:cNvPicPr>
          <p:nvPr/>
        </p:nvPicPr>
        <p:blipFill>
          <a:blip r:embed="rId2"/>
          <a:stretch>
            <a:fillRect/>
          </a:stretch>
        </p:blipFill>
        <p:spPr>
          <a:xfrm>
            <a:off x="304799" y="3717032"/>
            <a:ext cx="8749651" cy="2160240"/>
          </a:xfrm>
          <a:prstGeom prst="rect">
            <a:avLst/>
          </a:prstGeom>
        </p:spPr>
      </p:pic>
    </p:spTree>
    <p:extLst>
      <p:ext uri="{BB962C8B-B14F-4D97-AF65-F5344CB8AC3E}">
        <p14:creationId xmlns:p14="http://schemas.microsoft.com/office/powerpoint/2010/main" val="118798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640"/>
            <a:ext cx="4123184" cy="715963"/>
          </a:xfrm>
        </p:spPr>
        <p:txBody>
          <a:bodyPr/>
          <a:lstStyle/>
          <a:p>
            <a:r>
              <a:rPr lang="en-US" sz="5400" dirty="0">
                <a:effectLst>
                  <a:outerShdw blurRad="38100" dist="38100" dir="2700000" algn="tl">
                    <a:srgbClr val="000000">
                      <a:alpha val="43137"/>
                    </a:srgbClr>
                  </a:outerShdw>
                </a:effectLst>
              </a:rPr>
              <a:t>Self-Study</a:t>
            </a:r>
          </a:p>
        </p:txBody>
      </p:sp>
      <p:sp>
        <p:nvSpPr>
          <p:cNvPr id="3" name="Content Placeholder 2"/>
          <p:cNvSpPr>
            <a:spLocks noGrp="1"/>
          </p:cNvSpPr>
          <p:nvPr>
            <p:ph idx="1"/>
          </p:nvPr>
        </p:nvSpPr>
        <p:spPr>
          <a:xfrm>
            <a:off x="198884" y="1196752"/>
            <a:ext cx="8837612" cy="1570112"/>
          </a:xfrm>
        </p:spPr>
        <p:txBody>
          <a:bodyPr/>
          <a:lstStyle/>
          <a:p>
            <a:r>
              <a:rPr lang="en-US" dirty="0"/>
              <a:t> </a:t>
            </a:r>
            <a:r>
              <a:rPr lang="en-US" b="1" dirty="0">
                <a:solidFill>
                  <a:srgbClr val="C00000"/>
                </a:solidFill>
              </a:rPr>
              <a:t>ObjectInputStream</a:t>
            </a:r>
            <a:r>
              <a:rPr lang="en-US" dirty="0"/>
              <a:t>/</a:t>
            </a:r>
            <a:r>
              <a:rPr lang="en-US" b="1" dirty="0" err="1">
                <a:solidFill>
                  <a:srgbClr val="C00000"/>
                </a:solidFill>
              </a:rPr>
              <a:t>ObjectOutputStream</a:t>
            </a:r>
            <a:r>
              <a:rPr lang="en-US" dirty="0"/>
              <a:t> enables you to perform I/O for objects in addition to primitive-type values and strings. </a:t>
            </a:r>
          </a:p>
        </p:txBody>
      </p:sp>
      <p:sp>
        <p:nvSpPr>
          <p:cNvPr id="5" name="Rectangle 4"/>
          <p:cNvSpPr/>
          <p:nvPr/>
        </p:nvSpPr>
        <p:spPr>
          <a:xfrm>
            <a:off x="1043608" y="2766864"/>
            <a:ext cx="7488832" cy="3539430"/>
          </a:xfrm>
          <a:prstGeom prst="rect">
            <a:avLst/>
          </a:prstGeom>
        </p:spPr>
        <p:txBody>
          <a:bodyPr wrap="square">
            <a:spAutoFit/>
          </a:bodyPr>
          <a:lstStyle/>
          <a:p>
            <a:r>
              <a:rPr lang="en-US" sz="2800" b="1" dirty="0">
                <a:solidFill>
                  <a:srgbClr val="7F0055"/>
                </a:solidFill>
                <a:latin typeface="Consolas" panose="020B0609020204030204" pitchFamily="49" charset="0"/>
              </a:rPr>
              <a:t>try</a:t>
            </a:r>
            <a:r>
              <a:rPr lang="en-US" sz="2800" b="1" dirty="0">
                <a:solidFill>
                  <a:srgbClr val="000000"/>
                </a:solidFill>
                <a:latin typeface="Consolas" panose="020B0609020204030204" pitchFamily="49" charset="0"/>
              </a:rPr>
              <a:t> (FileOutputStream </a:t>
            </a:r>
            <a:r>
              <a:rPr lang="en-US" sz="2800" b="1" dirty="0">
                <a:solidFill>
                  <a:srgbClr val="6A3E3E"/>
                </a:solidFill>
                <a:latin typeface="Consolas" panose="020B0609020204030204" pitchFamily="49" charset="0"/>
              </a:rPr>
              <a:t>f</a:t>
            </a:r>
            <a:r>
              <a:rPr lang="en-US" sz="2800" b="1" dirty="0">
                <a:solidFill>
                  <a:srgbClr val="000000"/>
                </a:solidFill>
                <a:latin typeface="Consolas" panose="020B0609020204030204" pitchFamily="49" charset="0"/>
              </a:rPr>
              <a:t> = </a:t>
            </a:r>
            <a:r>
              <a:rPr lang="en-US" sz="2800" b="1" dirty="0">
                <a:solidFill>
                  <a:srgbClr val="7F0055"/>
                </a:solidFill>
                <a:latin typeface="Consolas" panose="020B0609020204030204" pitchFamily="49" charset="0"/>
              </a:rPr>
              <a:t>new</a:t>
            </a:r>
            <a:r>
              <a:rPr lang="en-US" sz="2800" b="1" dirty="0">
                <a:solidFill>
                  <a:srgbClr val="000000"/>
                </a:solidFill>
                <a:latin typeface="Consolas" panose="020B0609020204030204" pitchFamily="49" charset="0"/>
              </a:rPr>
              <a:t> FileOutputStream(</a:t>
            </a:r>
            <a:r>
              <a:rPr lang="en-US" sz="2800" b="1" dirty="0">
                <a:solidFill>
                  <a:srgbClr val="2A00FF"/>
                </a:solidFill>
                <a:latin typeface="Consolas" panose="020B0609020204030204" pitchFamily="49" charset="0"/>
              </a:rPr>
              <a:t>"data.dat"</a:t>
            </a:r>
            <a:r>
              <a:rPr lang="en-US" sz="2800" b="1" dirty="0">
                <a:solidFill>
                  <a:srgbClr val="000000"/>
                </a:solidFill>
                <a:latin typeface="Consolas" panose="020B0609020204030204" pitchFamily="49" charset="0"/>
              </a:rPr>
              <a:t>);</a:t>
            </a:r>
          </a:p>
          <a:p>
            <a:r>
              <a:rPr lang="en-US" sz="2800" dirty="0">
                <a:solidFill>
                  <a:srgbClr val="000000"/>
                </a:solidFill>
                <a:latin typeface="Consolas" panose="020B0609020204030204" pitchFamily="49" charset="0"/>
              </a:rPr>
              <a:t>ObjectOutputStream </a:t>
            </a:r>
            <a:r>
              <a:rPr lang="en-US" sz="2800" dirty="0">
                <a:solidFill>
                  <a:srgbClr val="6A3E3E"/>
                </a:solidFill>
                <a:latin typeface="Consolas" panose="020B0609020204030204" pitchFamily="49" charset="0"/>
              </a:rPr>
              <a:t>output</a:t>
            </a:r>
            <a:r>
              <a:rPr lang="en-US" sz="2800" dirty="0">
                <a:solidFill>
                  <a:srgbClr val="000000"/>
                </a:solidFill>
                <a:latin typeface="Consolas" panose="020B0609020204030204" pitchFamily="49" charset="0"/>
              </a:rPr>
              <a:t> = </a:t>
            </a:r>
            <a:r>
              <a:rPr lang="en-US" sz="2800" b="1" dirty="0">
                <a:solidFill>
                  <a:srgbClr val="7F0055"/>
                </a:solidFill>
                <a:latin typeface="Consolas" panose="020B0609020204030204" pitchFamily="49" charset="0"/>
              </a:rPr>
              <a:t>new</a:t>
            </a:r>
            <a:r>
              <a:rPr lang="en-US" sz="2800" b="1" dirty="0">
                <a:solidFill>
                  <a:srgbClr val="000000"/>
                </a:solidFill>
                <a:latin typeface="Consolas" panose="020B0609020204030204" pitchFamily="49" charset="0"/>
              </a:rPr>
              <a:t> ObjectOutputStream(</a:t>
            </a:r>
            <a:r>
              <a:rPr lang="en-US" sz="2800" b="1" dirty="0">
                <a:solidFill>
                  <a:srgbClr val="6A3E3E"/>
                </a:solidFill>
                <a:latin typeface="Consolas" panose="020B0609020204030204" pitchFamily="49" charset="0"/>
              </a:rPr>
              <a:t>f</a:t>
            </a:r>
            <a:r>
              <a:rPr lang="en-US" sz="2800" b="1" dirty="0">
                <a:solidFill>
                  <a:srgbClr val="000000"/>
                </a:solidFill>
                <a:latin typeface="Consolas" panose="020B0609020204030204" pitchFamily="49" charset="0"/>
              </a:rPr>
              <a:t>);) {</a:t>
            </a:r>
          </a:p>
          <a:p>
            <a:r>
              <a:rPr lang="en-US" sz="2800" dirty="0">
                <a:solidFill>
                  <a:srgbClr val="6A3E3E"/>
                </a:solidFill>
                <a:latin typeface="Consolas" panose="020B0609020204030204" pitchFamily="49" charset="0"/>
              </a:rPr>
              <a:t>	</a:t>
            </a:r>
            <a:r>
              <a:rPr lang="en-US" sz="2800" dirty="0" err="1">
                <a:solidFill>
                  <a:srgbClr val="6A3E3E"/>
                </a:solidFill>
                <a:latin typeface="Consolas" panose="020B0609020204030204" pitchFamily="49" charset="0"/>
              </a:rPr>
              <a:t>output</a:t>
            </a:r>
            <a:r>
              <a:rPr lang="en-US" sz="2800" dirty="0" err="1">
                <a:solidFill>
                  <a:srgbClr val="000000"/>
                </a:solidFill>
                <a:latin typeface="Consolas" panose="020B0609020204030204" pitchFamily="49" charset="0"/>
              </a:rPr>
              <a:t>.writeUTF</a:t>
            </a:r>
            <a:r>
              <a:rPr lang="en-US" sz="2800" dirty="0">
                <a:solidFill>
                  <a:srgbClr val="000000"/>
                </a:solidFill>
                <a:latin typeface="Consolas" panose="020B0609020204030204" pitchFamily="49" charset="0"/>
              </a:rPr>
              <a:t>(</a:t>
            </a:r>
            <a:r>
              <a:rPr lang="en-US" sz="2800" dirty="0">
                <a:solidFill>
                  <a:srgbClr val="2A00FF"/>
                </a:solidFill>
                <a:latin typeface="Consolas" panose="020B0609020204030204" pitchFamily="49" charset="0"/>
              </a:rPr>
              <a:t>"Mamoun"</a:t>
            </a:r>
            <a:r>
              <a:rPr lang="en-US" sz="2800" dirty="0">
                <a:solidFill>
                  <a:srgbClr val="000000"/>
                </a:solidFill>
                <a:latin typeface="Consolas" panose="020B0609020204030204" pitchFamily="49" charset="0"/>
              </a:rPr>
              <a:t>);</a:t>
            </a:r>
          </a:p>
          <a:p>
            <a:r>
              <a:rPr lang="en-US" sz="2800" dirty="0">
                <a:solidFill>
                  <a:srgbClr val="6A3E3E"/>
                </a:solidFill>
                <a:latin typeface="Consolas" panose="020B0609020204030204" pitchFamily="49" charset="0"/>
              </a:rPr>
              <a:t>	</a:t>
            </a:r>
            <a:r>
              <a:rPr lang="en-US" sz="2800" dirty="0" err="1">
                <a:solidFill>
                  <a:srgbClr val="6A3E3E"/>
                </a:solidFill>
                <a:latin typeface="Consolas" panose="020B0609020204030204" pitchFamily="49" charset="0"/>
              </a:rPr>
              <a:t>output</a:t>
            </a:r>
            <a:r>
              <a:rPr lang="en-US" sz="2800" dirty="0" err="1">
                <a:solidFill>
                  <a:srgbClr val="000000"/>
                </a:solidFill>
                <a:latin typeface="Consolas" panose="020B0609020204030204" pitchFamily="49" charset="0"/>
              </a:rPr>
              <a:t>.writeDouble</a:t>
            </a:r>
            <a:r>
              <a:rPr lang="en-US" sz="2800" dirty="0">
                <a:solidFill>
                  <a:srgbClr val="000000"/>
                </a:solidFill>
                <a:latin typeface="Consolas" panose="020B0609020204030204" pitchFamily="49" charset="0"/>
              </a:rPr>
              <a:t>(55.5);</a:t>
            </a:r>
          </a:p>
          <a:p>
            <a:r>
              <a:rPr lang="en-US" sz="2800" dirty="0">
                <a:solidFill>
                  <a:srgbClr val="6A3E3E"/>
                </a:solidFill>
                <a:latin typeface="Consolas" panose="020B0609020204030204" pitchFamily="49" charset="0"/>
              </a:rPr>
              <a:t>	</a:t>
            </a:r>
            <a:r>
              <a:rPr lang="en-US" sz="2800" dirty="0" err="1">
                <a:solidFill>
                  <a:srgbClr val="6A3E3E"/>
                </a:solidFill>
                <a:latin typeface="Consolas" panose="020B0609020204030204" pitchFamily="49" charset="0"/>
              </a:rPr>
              <a:t>output</a:t>
            </a:r>
            <a:r>
              <a:rPr lang="en-US" sz="2800" dirty="0" err="1">
                <a:solidFill>
                  <a:srgbClr val="000000"/>
                </a:solidFill>
                <a:latin typeface="Consolas" panose="020B0609020204030204" pitchFamily="49" charset="0"/>
              </a:rPr>
              <a:t>.writeObject</a:t>
            </a:r>
            <a:r>
              <a:rPr lang="en-US" sz="2800" dirty="0">
                <a:solidFill>
                  <a:srgbClr val="000000"/>
                </a:solidFill>
                <a:latin typeface="Consolas" panose="020B0609020204030204" pitchFamily="49" charset="0"/>
              </a:rPr>
              <a:t>(</a:t>
            </a:r>
            <a:r>
              <a:rPr lang="en-US" sz="2800" b="1" dirty="0">
                <a:solidFill>
                  <a:srgbClr val="7F0055"/>
                </a:solidFill>
                <a:latin typeface="Consolas" panose="020B0609020204030204" pitchFamily="49" charset="0"/>
              </a:rPr>
              <a:t>new</a:t>
            </a:r>
            <a:r>
              <a:rPr lang="en-US" sz="2800" b="1" dirty="0">
                <a:solidFill>
                  <a:srgbClr val="000000"/>
                </a:solidFill>
                <a:latin typeface="Consolas" panose="020B0609020204030204" pitchFamily="49" charset="0"/>
              </a:rPr>
              <a:t> Date());</a:t>
            </a:r>
          </a:p>
          <a:p>
            <a:r>
              <a:rPr lang="en-US" sz="2800" dirty="0">
                <a:solidFill>
                  <a:srgbClr val="000000"/>
                </a:solidFill>
                <a:latin typeface="Consolas" panose="020B0609020204030204" pitchFamily="49" charset="0"/>
              </a:rPr>
              <a:t>}</a:t>
            </a:r>
            <a:endParaRPr lang="en-US" sz="2800" dirty="0"/>
          </a:p>
        </p:txBody>
      </p:sp>
    </p:spTree>
    <p:extLst>
      <p:ext uri="{BB962C8B-B14F-4D97-AF65-F5344CB8AC3E}">
        <p14:creationId xmlns:p14="http://schemas.microsoft.com/office/powerpoint/2010/main" val="172884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915472" y="6399213"/>
            <a:ext cx="1905000" cy="457200"/>
          </a:xfrm>
          <a:prstGeom prst="rect">
            <a:avLst/>
          </a:prstGeom>
        </p:spPr>
        <p:txBody>
          <a:bodyPr/>
          <a:lstStyle/>
          <a:p>
            <a:fld id="{B0700EB9-E80F-47CC-860B-C1B6EB5195C3}" type="slidenum">
              <a:rPr lang="en-US"/>
              <a:pPr/>
              <a:t>7</a:t>
            </a:fld>
            <a:endParaRPr lang="en-US"/>
          </a:p>
        </p:txBody>
      </p:sp>
      <p:sp>
        <p:nvSpPr>
          <p:cNvPr id="259074" name="Rectangle 2"/>
          <p:cNvSpPr>
            <a:spLocks noGrp="1" noChangeArrowheads="1"/>
          </p:cNvSpPr>
          <p:nvPr>
            <p:ph type="title"/>
          </p:nvPr>
        </p:nvSpPr>
        <p:spPr>
          <a:xfrm>
            <a:off x="285720" y="642918"/>
            <a:ext cx="7786742" cy="714380"/>
          </a:xfrm>
          <a:noFill/>
          <a:ln/>
        </p:spPr>
        <p:txBody>
          <a:bodyPr/>
          <a:lstStyle/>
          <a:p>
            <a:r>
              <a:rPr lang="en-US" sz="5400" dirty="0">
                <a:solidFill>
                  <a:srgbClr val="C00000"/>
                </a:solidFill>
              </a:rPr>
              <a:t>Declaring</a:t>
            </a:r>
            <a:r>
              <a:rPr lang="en-US" sz="5400" dirty="0"/>
              <a:t>, </a:t>
            </a:r>
            <a:r>
              <a:rPr lang="en-US" sz="5400" dirty="0">
                <a:solidFill>
                  <a:srgbClr val="C00000"/>
                </a:solidFill>
              </a:rPr>
              <a:t>Throwing</a:t>
            </a:r>
            <a:r>
              <a:rPr lang="en-US" sz="5400" dirty="0"/>
              <a:t>, and </a:t>
            </a:r>
            <a:r>
              <a:rPr lang="en-US" sz="5400" dirty="0">
                <a:solidFill>
                  <a:srgbClr val="C00000"/>
                </a:solidFill>
              </a:rPr>
              <a:t>Catching</a:t>
            </a:r>
            <a:r>
              <a:rPr lang="en-US" sz="5400" dirty="0"/>
              <a:t> Exceptions</a:t>
            </a:r>
            <a:endParaRPr lang="en-US" sz="5400" b="1" dirty="0"/>
          </a:p>
        </p:txBody>
      </p:sp>
      <p:sp>
        <p:nvSpPr>
          <p:cNvPr id="259075" name="Rectangle 3"/>
          <p:cNvSpPr>
            <a:spLocks noChangeArrowheads="1"/>
          </p:cNvSpPr>
          <p:nvPr/>
        </p:nvSpPr>
        <p:spPr bwMode="auto">
          <a:xfrm>
            <a:off x="2000250" y="2571750"/>
            <a:ext cx="9144000" cy="0"/>
          </a:xfrm>
          <a:prstGeom prst="rect">
            <a:avLst/>
          </a:prstGeom>
          <a:noFill/>
          <a:ln w="12700">
            <a:noFill/>
            <a:miter lim="800000"/>
            <a:headEnd type="none" w="sm" len="sm"/>
            <a:tailEnd type="none" w="sm" len="sm"/>
          </a:ln>
          <a:effectLst/>
        </p:spPr>
        <p:txBody>
          <a:bodyPr>
            <a:spAutoFit/>
          </a:bodyPr>
          <a:lstStyle/>
          <a:p>
            <a:endParaRPr lang="en-CA"/>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910138"/>
            <a:ext cx="6120680" cy="230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602" y="4437601"/>
            <a:ext cx="5508067" cy="235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1765920" y="4212164"/>
            <a:ext cx="1221904" cy="1297201"/>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6891808" y="787810"/>
            <a:ext cx="1054865" cy="2209142"/>
          </a:xfrm>
          <a:prstGeom prst="rect">
            <a:avLst/>
          </a:prstGeom>
        </p:spPr>
      </p:pic>
      <p:pic>
        <p:nvPicPr>
          <p:cNvPr id="7" name="Picture 6"/>
          <p:cNvPicPr>
            <a:picLocks noChangeAspect="1"/>
          </p:cNvPicPr>
          <p:nvPr/>
        </p:nvPicPr>
        <p:blipFill>
          <a:blip r:embed="rId5"/>
          <a:stretch>
            <a:fillRect/>
          </a:stretch>
        </p:blipFill>
        <p:spPr>
          <a:xfrm>
            <a:off x="6239718" y="5046738"/>
            <a:ext cx="1500634" cy="1811261"/>
          </a:xfrm>
          <a:prstGeom prst="rect">
            <a:avLst/>
          </a:prstGeom>
        </p:spPr>
      </p:pic>
      <p:pic>
        <p:nvPicPr>
          <p:cNvPr id="14" name="Picture 13"/>
          <p:cNvPicPr>
            <a:picLocks noChangeAspect="1"/>
          </p:cNvPicPr>
          <p:nvPr/>
        </p:nvPicPr>
        <p:blipFill>
          <a:blip r:embed="rId6"/>
          <a:stretch>
            <a:fillRect/>
          </a:stretch>
        </p:blipFill>
        <p:spPr>
          <a:xfrm>
            <a:off x="6753696" y="3032956"/>
            <a:ext cx="1199020" cy="15525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906289" y="171879"/>
            <a:ext cx="1054865" cy="2209142"/>
          </a:xfrm>
          <a:prstGeom prst="rect">
            <a:avLst/>
          </a:prstGeom>
        </p:spPr>
      </p:pic>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B8BBC87B-ACBA-4DF1-9BD2-E2C1873728BD}" type="slidenum">
              <a:rPr lang="en-US"/>
              <a:pPr/>
              <a:t>8</a:t>
            </a:fld>
            <a:endParaRPr lang="en-US"/>
          </a:p>
        </p:txBody>
      </p:sp>
      <p:sp>
        <p:nvSpPr>
          <p:cNvPr id="252930" name="Rectangle 2"/>
          <p:cNvSpPr>
            <a:spLocks noGrp="1" noChangeArrowheads="1"/>
          </p:cNvSpPr>
          <p:nvPr>
            <p:ph type="title"/>
          </p:nvPr>
        </p:nvSpPr>
        <p:spPr>
          <a:xfrm>
            <a:off x="285720" y="142852"/>
            <a:ext cx="6215106" cy="785818"/>
          </a:xfrm>
          <a:noFill/>
          <a:ln/>
        </p:spPr>
        <p:txBody>
          <a:bodyPr/>
          <a:lstStyle/>
          <a:p>
            <a:r>
              <a:rPr lang="en-US" sz="5400" dirty="0">
                <a:solidFill>
                  <a:srgbClr val="C00000"/>
                </a:solidFill>
              </a:rPr>
              <a:t>Declaring</a:t>
            </a:r>
            <a:r>
              <a:rPr lang="en-US" sz="5400" dirty="0"/>
              <a:t> Exceptions</a:t>
            </a:r>
            <a:endParaRPr lang="en-US" sz="5400" b="1" dirty="0"/>
          </a:p>
        </p:txBody>
      </p:sp>
      <p:sp>
        <p:nvSpPr>
          <p:cNvPr id="252931" name="Rectangle 3"/>
          <p:cNvSpPr>
            <a:spLocks noGrp="1" noChangeArrowheads="1"/>
          </p:cNvSpPr>
          <p:nvPr>
            <p:ph type="body" idx="1"/>
          </p:nvPr>
        </p:nvSpPr>
        <p:spPr>
          <a:xfrm>
            <a:off x="251520" y="1556792"/>
            <a:ext cx="8679338" cy="1855108"/>
          </a:xfrm>
          <a:noFill/>
          <a:ln/>
        </p:spPr>
        <p:txBody>
          <a:bodyPr/>
          <a:lstStyle/>
          <a:p>
            <a:pPr marL="0" indent="0">
              <a:spcBef>
                <a:spcPct val="0"/>
              </a:spcBef>
              <a:spcAft>
                <a:spcPts val="1200"/>
              </a:spcAft>
            </a:pPr>
            <a:r>
              <a:rPr lang="en-US" sz="3600" dirty="0">
                <a:cs typeface="Times New Roman" pitchFamily="18" charset="0"/>
              </a:rPr>
              <a:t> Every method </a:t>
            </a:r>
            <a:r>
              <a:rPr lang="en-US" sz="4000" b="1" dirty="0">
                <a:solidFill>
                  <a:srgbClr val="C00000"/>
                </a:solidFill>
                <a:cs typeface="Times New Roman" pitchFamily="18" charset="0"/>
              </a:rPr>
              <a:t>must</a:t>
            </a:r>
            <a:r>
              <a:rPr lang="en-US" sz="3600" dirty="0">
                <a:cs typeface="Times New Roman" pitchFamily="18" charset="0"/>
              </a:rPr>
              <a:t> state the types of </a:t>
            </a:r>
            <a:r>
              <a:rPr lang="en-US" sz="3600" dirty="0">
                <a:effectLst>
                  <a:outerShdw blurRad="38100" dist="38100" dir="2700000" algn="tl">
                    <a:srgbClr val="000000">
                      <a:alpha val="43137"/>
                    </a:srgbClr>
                  </a:outerShdw>
                </a:effectLst>
                <a:cs typeface="Times New Roman" pitchFamily="18" charset="0"/>
              </a:rPr>
              <a:t>checked exceptions </a:t>
            </a:r>
            <a:r>
              <a:rPr lang="en-US" sz="3600" dirty="0">
                <a:cs typeface="Times New Roman" pitchFamily="18" charset="0"/>
              </a:rPr>
              <a:t>it might </a:t>
            </a:r>
            <a:r>
              <a:rPr lang="en-US" sz="3600" b="1" dirty="0">
                <a:cs typeface="Times New Roman" pitchFamily="18" charset="0"/>
              </a:rPr>
              <a:t>throw</a:t>
            </a:r>
            <a:r>
              <a:rPr lang="en-US" sz="3600" dirty="0">
                <a:cs typeface="Times New Roman" pitchFamily="18" charset="0"/>
              </a:rPr>
              <a:t>. </a:t>
            </a:r>
          </a:p>
          <a:p>
            <a:pPr marL="0" indent="0">
              <a:spcBef>
                <a:spcPct val="0"/>
              </a:spcBef>
              <a:spcAft>
                <a:spcPts val="1200"/>
              </a:spcAft>
            </a:pPr>
            <a:r>
              <a:rPr lang="en-US" sz="3600" dirty="0">
                <a:cs typeface="Times New Roman" pitchFamily="18" charset="0"/>
              </a:rPr>
              <a:t> This is known as </a:t>
            </a:r>
            <a:r>
              <a:rPr lang="en-US" sz="4400" b="1" dirty="0">
                <a:solidFill>
                  <a:srgbClr val="C00000"/>
                </a:solidFill>
                <a:cs typeface="Times New Roman" pitchFamily="18" charset="0"/>
              </a:rPr>
              <a:t>declaring exceptions</a:t>
            </a:r>
            <a:r>
              <a:rPr lang="en-US" sz="4400" b="1" i="1" dirty="0">
                <a:cs typeface="Times New Roman" pitchFamily="18" charset="0"/>
              </a:rPr>
              <a:t>.</a:t>
            </a:r>
            <a:endParaRPr lang="en-US" sz="3600" dirty="0">
              <a:cs typeface="Times New Roman" pitchFamily="18" charset="0"/>
            </a:endParaRPr>
          </a:p>
        </p:txBody>
      </p:sp>
      <p:sp>
        <p:nvSpPr>
          <p:cNvPr id="2" name="Rectangle 1"/>
          <p:cNvSpPr/>
          <p:nvPr/>
        </p:nvSpPr>
        <p:spPr>
          <a:xfrm>
            <a:off x="107504" y="4005064"/>
            <a:ext cx="8928992" cy="1647246"/>
          </a:xfrm>
          <a:prstGeom prst="rect">
            <a:avLst/>
          </a:prstGeom>
          <a:solidFill>
            <a:schemeClr val="accent1">
              <a:lumMod val="20000"/>
              <a:lumOff val="80000"/>
            </a:schemeClr>
          </a:solidFill>
        </p:spPr>
        <p:txBody>
          <a:bodyPr wrap="square">
            <a:spAutoFit/>
          </a:bodyPr>
          <a:lstStyle/>
          <a:p>
            <a:pPr>
              <a:lnSpc>
                <a:spcPct val="150000"/>
              </a:lnSpc>
              <a:spcAft>
                <a:spcPts val="1200"/>
              </a:spcAft>
            </a:pPr>
            <a:r>
              <a:rPr lang="en-US" sz="3200" dirty="0">
                <a:latin typeface="+mn-lt"/>
              </a:rPr>
              <a:t>public void x()  </a:t>
            </a:r>
            <a:r>
              <a:rPr lang="en-US" sz="3200" b="1" dirty="0">
                <a:solidFill>
                  <a:srgbClr val="C00000"/>
                </a:solidFill>
                <a:latin typeface="+mn-lt"/>
              </a:rPr>
              <a:t>throws</a:t>
            </a:r>
            <a:r>
              <a:rPr lang="en-US" sz="3200" dirty="0">
                <a:latin typeface="+mn-lt"/>
              </a:rPr>
              <a:t> </a:t>
            </a:r>
            <a:r>
              <a:rPr lang="en-US" sz="3200" b="1" dirty="0">
                <a:latin typeface="+mn-lt"/>
              </a:rPr>
              <a:t>IOException</a:t>
            </a:r>
          </a:p>
          <a:p>
            <a:pPr marL="0" indent="0">
              <a:lnSpc>
                <a:spcPct val="150000"/>
              </a:lnSpc>
              <a:spcBef>
                <a:spcPts val="0"/>
              </a:spcBef>
              <a:spcAft>
                <a:spcPts val="1200"/>
              </a:spcAft>
              <a:buNone/>
            </a:pPr>
            <a:r>
              <a:rPr lang="en-US" sz="3200" dirty="0">
                <a:latin typeface="+mn-lt"/>
              </a:rPr>
              <a:t>public void y()  </a:t>
            </a:r>
            <a:r>
              <a:rPr lang="en-US" sz="3200" b="1" dirty="0">
                <a:solidFill>
                  <a:srgbClr val="C00000"/>
                </a:solidFill>
                <a:latin typeface="+mn-lt"/>
              </a:rPr>
              <a:t>throws</a:t>
            </a:r>
            <a:r>
              <a:rPr lang="en-US" sz="3200" dirty="0">
                <a:latin typeface="+mn-lt"/>
              </a:rPr>
              <a:t> </a:t>
            </a:r>
            <a:r>
              <a:rPr lang="en-US" sz="3200" b="1" dirty="0">
                <a:latin typeface="+mn-lt"/>
              </a:rPr>
              <a:t>IOException, OtherException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AB4F6EC3-C236-434A-B049-71142017AD9D}" type="slidenum">
              <a:rPr lang="en-US"/>
              <a:pPr/>
              <a:t>9</a:t>
            </a:fld>
            <a:endParaRPr lang="en-US"/>
          </a:p>
        </p:txBody>
      </p:sp>
      <p:sp>
        <p:nvSpPr>
          <p:cNvPr id="151554" name="Rectangle 2"/>
          <p:cNvSpPr>
            <a:spLocks noGrp="1" noChangeArrowheads="1"/>
          </p:cNvSpPr>
          <p:nvPr>
            <p:ph type="title"/>
          </p:nvPr>
        </p:nvSpPr>
        <p:spPr>
          <a:xfrm>
            <a:off x="285720" y="214290"/>
            <a:ext cx="6286544" cy="785818"/>
          </a:xfrm>
          <a:noFill/>
          <a:ln/>
        </p:spPr>
        <p:txBody>
          <a:bodyPr/>
          <a:lstStyle/>
          <a:p>
            <a:r>
              <a:rPr lang="en-US" sz="5400" dirty="0">
                <a:solidFill>
                  <a:srgbClr val="C00000"/>
                </a:solidFill>
              </a:rPr>
              <a:t>Throwing</a:t>
            </a:r>
            <a:r>
              <a:rPr lang="en-US" sz="5400" dirty="0"/>
              <a:t> Exceptions</a:t>
            </a:r>
            <a:endParaRPr lang="en-US" sz="5400" b="1" dirty="0"/>
          </a:p>
        </p:txBody>
      </p:sp>
      <p:sp>
        <p:nvSpPr>
          <p:cNvPr id="151555" name="Rectangle 3"/>
          <p:cNvSpPr>
            <a:spLocks noGrp="1" noChangeArrowheads="1"/>
          </p:cNvSpPr>
          <p:nvPr>
            <p:ph type="body" idx="1"/>
          </p:nvPr>
        </p:nvSpPr>
        <p:spPr>
          <a:xfrm>
            <a:off x="357158" y="1285860"/>
            <a:ext cx="8482042" cy="1999124"/>
          </a:xfrm>
          <a:noFill/>
          <a:ln/>
        </p:spPr>
        <p:txBody>
          <a:bodyPr/>
          <a:lstStyle/>
          <a:p>
            <a:pPr marL="0" indent="0">
              <a:lnSpc>
                <a:spcPct val="90000"/>
              </a:lnSpc>
            </a:pPr>
            <a:r>
              <a:rPr lang="en-US" dirty="0">
                <a:cs typeface="Times New Roman" pitchFamily="18" charset="0"/>
              </a:rPr>
              <a:t> When the program detects an error, the program can create an </a:t>
            </a:r>
            <a:r>
              <a:rPr lang="en-US" b="1" dirty="0">
                <a:cs typeface="Times New Roman" pitchFamily="18" charset="0"/>
              </a:rPr>
              <a:t>instance</a:t>
            </a:r>
            <a:r>
              <a:rPr lang="en-US" dirty="0">
                <a:cs typeface="Times New Roman" pitchFamily="18" charset="0"/>
              </a:rPr>
              <a:t> of an appropriate exception type and throw it. </a:t>
            </a:r>
          </a:p>
          <a:p>
            <a:pPr marL="0" indent="0">
              <a:lnSpc>
                <a:spcPct val="90000"/>
              </a:lnSpc>
            </a:pPr>
            <a:r>
              <a:rPr lang="en-US" dirty="0">
                <a:cs typeface="Times New Roman" pitchFamily="18" charset="0"/>
              </a:rPr>
              <a:t> This is known as </a:t>
            </a:r>
            <a:r>
              <a:rPr lang="en-US" sz="3600" b="1" dirty="0">
                <a:solidFill>
                  <a:srgbClr val="C00000"/>
                </a:solidFill>
                <a:cs typeface="Times New Roman" pitchFamily="18" charset="0"/>
              </a:rPr>
              <a:t>throwing an exception</a:t>
            </a:r>
            <a:r>
              <a:rPr lang="en-US" dirty="0">
                <a:cs typeface="Times New Roman" pitchFamily="18" charset="0"/>
              </a:rPr>
              <a:t>. </a:t>
            </a:r>
          </a:p>
        </p:txBody>
      </p:sp>
      <p:sp>
        <p:nvSpPr>
          <p:cNvPr id="2" name="Rectangle 1"/>
          <p:cNvSpPr/>
          <p:nvPr/>
        </p:nvSpPr>
        <p:spPr>
          <a:xfrm>
            <a:off x="265504" y="3570736"/>
            <a:ext cx="6898784" cy="2142125"/>
          </a:xfrm>
          <a:prstGeom prst="rect">
            <a:avLst/>
          </a:prstGeom>
          <a:solidFill>
            <a:schemeClr val="accent1">
              <a:lumMod val="20000"/>
              <a:lumOff val="80000"/>
            </a:schemeClr>
          </a:solidFill>
        </p:spPr>
        <p:txBody>
          <a:bodyPr wrap="square">
            <a:spAutoFit/>
          </a:bodyPr>
          <a:lstStyle/>
          <a:p>
            <a:pPr marL="0" indent="0">
              <a:lnSpc>
                <a:spcPct val="90000"/>
              </a:lnSpc>
              <a:spcBef>
                <a:spcPct val="100000"/>
              </a:spcBef>
              <a:buFont typeface="Monotype Sorts" pitchFamily="2" charset="2"/>
              <a:buNone/>
            </a:pPr>
            <a:r>
              <a:rPr lang="en-US" sz="3600" b="1" dirty="0">
                <a:solidFill>
                  <a:srgbClr val="C00000"/>
                </a:solidFill>
                <a:latin typeface="+mn-lt"/>
              </a:rPr>
              <a:t>throw</a:t>
            </a:r>
            <a:r>
              <a:rPr lang="en-US" sz="3600" dirty="0">
                <a:latin typeface="+mn-lt"/>
              </a:rPr>
              <a:t> new IOException();</a:t>
            </a:r>
          </a:p>
          <a:p>
            <a:pPr marL="0" indent="0">
              <a:lnSpc>
                <a:spcPct val="90000"/>
              </a:lnSpc>
              <a:spcBef>
                <a:spcPct val="100000"/>
              </a:spcBef>
              <a:buFont typeface="Monotype Sorts" pitchFamily="2" charset="2"/>
              <a:buNone/>
            </a:pPr>
            <a:r>
              <a:rPr lang="en-US" sz="3600" dirty="0">
                <a:latin typeface="+mn-lt"/>
              </a:rPr>
              <a:t>IOException ex = new IOException();</a:t>
            </a:r>
            <a:br>
              <a:rPr lang="en-US" sz="3600" dirty="0">
                <a:latin typeface="+mn-lt"/>
              </a:rPr>
            </a:br>
            <a:r>
              <a:rPr lang="en-US" sz="3600" b="1" dirty="0">
                <a:solidFill>
                  <a:srgbClr val="C00000"/>
                </a:solidFill>
                <a:latin typeface="+mn-lt"/>
              </a:rPr>
              <a:t>throw</a:t>
            </a:r>
            <a:r>
              <a:rPr lang="en-US" sz="3600" dirty="0">
                <a:solidFill>
                  <a:srgbClr val="C00000"/>
                </a:solidFill>
                <a:latin typeface="+mn-lt"/>
              </a:rPr>
              <a:t> </a:t>
            </a:r>
            <a:r>
              <a:rPr lang="en-US" sz="3600" dirty="0">
                <a:latin typeface="+mn-lt"/>
              </a:rPr>
              <a:t>ex;</a:t>
            </a:r>
          </a:p>
        </p:txBody>
      </p:sp>
      <p:pic>
        <p:nvPicPr>
          <p:cNvPr id="3" name="Picture 2"/>
          <p:cNvPicPr>
            <a:picLocks noChangeAspect="1"/>
          </p:cNvPicPr>
          <p:nvPr/>
        </p:nvPicPr>
        <p:blipFill>
          <a:blip r:embed="rId2"/>
          <a:stretch>
            <a:fillRect/>
          </a:stretch>
        </p:blipFill>
        <p:spPr>
          <a:xfrm>
            <a:off x="7189404" y="3407465"/>
            <a:ext cx="1906495" cy="2468666"/>
          </a:xfrm>
          <a:prstGeom prst="rect">
            <a:avLst/>
          </a:prstGeom>
        </p:spPr>
      </p:pic>
    </p:spTree>
  </p:cSld>
  <p:clrMapOvr>
    <a:masterClrMapping/>
  </p:clrMapOvr>
</p:sld>
</file>

<file path=ppt/theme/theme1.xml><?xml version="1.0" encoding="utf-8"?>
<a:theme xmlns:a="http://schemas.openxmlformats.org/drawingml/2006/main" name="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Templet</Template>
  <TotalTime>7897</TotalTime>
  <Words>2818</Words>
  <Application>Microsoft Office PowerPoint</Application>
  <PresentationFormat>On-screen Show (4:3)</PresentationFormat>
  <Paragraphs>469</Paragraphs>
  <Slides>64</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6" baseType="lpstr">
      <vt:lpstr>Arial</vt:lpstr>
      <vt:lpstr>Book Antiqua</vt:lpstr>
      <vt:lpstr>Calibri</vt:lpstr>
      <vt:lpstr>CIDFont+F4</vt:lpstr>
      <vt:lpstr>CIDFont+F8</vt:lpstr>
      <vt:lpstr>Consolas</vt:lpstr>
      <vt:lpstr>Monotype Sorts</vt:lpstr>
      <vt:lpstr>Times New Roman</vt:lpstr>
      <vt:lpstr>Wingdings</vt:lpstr>
      <vt:lpstr>Templet</vt:lpstr>
      <vt:lpstr>Picture</vt:lpstr>
      <vt:lpstr>Bitmap Image</vt:lpstr>
      <vt:lpstr>Exception Handling          and I/O</vt:lpstr>
      <vt:lpstr>Exception Handling</vt:lpstr>
      <vt:lpstr>System Errors</vt:lpstr>
      <vt:lpstr>Exceptions</vt:lpstr>
      <vt:lpstr>Runtime Exceptions</vt:lpstr>
      <vt:lpstr>Checked Exceptions vs. Unchecked Exceptions</vt:lpstr>
      <vt:lpstr>Declaring, Throwing, and Catching Exceptions</vt:lpstr>
      <vt:lpstr>Declaring Exceptions</vt:lpstr>
      <vt:lpstr>Throwing Exceptions</vt:lpstr>
      <vt:lpstr>Throwing Exceptions Example</vt:lpstr>
      <vt:lpstr>Catching Exceptions</vt:lpstr>
      <vt:lpstr>JDK 7 multicatch</vt:lpstr>
      <vt:lpstr>Catch or Declare Checked Exceptions</vt:lpstr>
      <vt:lpstr>Catch or Declare Checked Exceptions</vt:lpstr>
      <vt:lpstr>PowerPoint Presentation</vt:lpstr>
      <vt:lpstr>PowerPoint Presentation</vt:lpstr>
      <vt:lpstr>PowerPoint Presentation</vt:lpstr>
      <vt:lpstr>Rethrowing Exceptions</vt:lpstr>
      <vt:lpstr>The finally Clause</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Cautions When Using Exceptions</vt:lpstr>
      <vt:lpstr>When to Throw Exceptions</vt:lpstr>
      <vt:lpstr>Caution!</vt:lpstr>
      <vt:lpstr>Defining Custom Exception</vt:lpstr>
      <vt:lpstr>Custom Exception Class Example</vt:lpstr>
      <vt:lpstr>The File Class</vt:lpstr>
      <vt:lpstr>File class</vt:lpstr>
      <vt:lpstr>Explore File Properties</vt:lpstr>
      <vt:lpstr>Text File Input and Output</vt:lpstr>
      <vt:lpstr>PrintWriter class</vt:lpstr>
      <vt:lpstr>Scanner class</vt:lpstr>
      <vt:lpstr>Try-with-resources</vt:lpstr>
      <vt:lpstr>Problem: Replacing Text</vt:lpstr>
      <vt:lpstr>Reading Data from the Web</vt:lpstr>
      <vt:lpstr>Reading Data from the Web</vt:lpstr>
      <vt:lpstr>How is I/O Handled in Java?</vt:lpstr>
      <vt:lpstr>Text File vs. Binary File</vt:lpstr>
      <vt:lpstr>Text I/O</vt:lpstr>
      <vt:lpstr>Binary I/O</vt:lpstr>
      <vt:lpstr>Binary I/O Classes</vt:lpstr>
      <vt:lpstr>InputStream</vt:lpstr>
      <vt:lpstr>OutputStream</vt:lpstr>
      <vt:lpstr>FileInputStream/FileOutputStream</vt:lpstr>
      <vt:lpstr>FileInputStream</vt:lpstr>
      <vt:lpstr>FileOutputStream</vt:lpstr>
      <vt:lpstr>FilterInputStream/FilterOutputStream</vt:lpstr>
      <vt:lpstr>DataInputStream/DataOutputStream</vt:lpstr>
      <vt:lpstr>DataInputStream</vt:lpstr>
      <vt:lpstr>DataOutputStream</vt:lpstr>
      <vt:lpstr>Using DataInputStream/DataOutputStream </vt:lpstr>
      <vt:lpstr>Checking End of File</vt:lpstr>
      <vt:lpstr>Case Studies: Copy File </vt:lpstr>
      <vt:lpstr>Self-Study</vt:lpstr>
      <vt:lpstr>Self-Study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Mamoun Nawahdah</dc:creator>
  <cp:lastModifiedBy>Belal Hamdeh</cp:lastModifiedBy>
  <cp:revision>175</cp:revision>
  <cp:lastPrinted>2020-05-03T15:27:04Z</cp:lastPrinted>
  <dcterms:created xsi:type="dcterms:W3CDTF">2013-12-31T20:02:51Z</dcterms:created>
  <dcterms:modified xsi:type="dcterms:W3CDTF">2022-11-30T10:22:20Z</dcterms:modified>
</cp:coreProperties>
</file>