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82" d="100"/>
          <a:sy n="82" d="100"/>
        </p:scale>
        <p:origin x="84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8B82F8E-F017-42AC-A4F4-FEEFCF6E07A5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CB68AD-93B9-4339-8184-79EAA8891F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Psychological counseling </a:t>
            </a:r>
            <a:r>
              <a:rPr lang="en-US" dirty="0" err="1" smtClean="0"/>
              <a:t>spau</a:t>
            </a:r>
            <a:r>
              <a:rPr lang="en-US" dirty="0" smtClean="0"/>
              <a:t> 239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>
                <a:latin typeface="Arial" pitchFamily="34" charset="0"/>
                <a:cs typeface="Arial" pitchFamily="34" charset="0"/>
              </a:rPr>
              <a:t>ا</a:t>
            </a:r>
            <a:r>
              <a:rPr lang="ar-SA" sz="3200" dirty="0" smtClean="0">
                <a:latin typeface="Arial" pitchFamily="34" charset="0"/>
                <a:cs typeface="Arial" pitchFamily="34" charset="0"/>
              </a:rPr>
              <a:t>لإرشاد النفسي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/ </a:t>
            </a:r>
            <a:r>
              <a:rPr lang="ar-SA" sz="3200" dirty="0" smtClean="0">
                <a:latin typeface="Arial" pitchFamily="34" charset="0"/>
                <a:cs typeface="Arial" pitchFamily="34" charset="0"/>
              </a:rPr>
              <a:t>لغة المرشد تجاه المسترشد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لغة المرشد تجاه المسترشد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نبرة الصوت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TONE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)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اللغة غير اللائمة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(NON-BLAMING LANGUAGE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التواصل مع المسترشد في حالات الأخبار السيئة 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COMMUNICATING BAD NEWS)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لغة المرشد تجاه البالغين و تجاه الأطفال 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(LANGUAGE FOR ADULTS VS. CHILDREN)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التغذية الراجعة : الإنصات و الملاحظة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FEEDBACK : OBSERVATION AND LISTENING)</a:t>
            </a:r>
            <a:endParaRPr lang="ar-SA" dirty="0" smtClean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نبرة الصوت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(tone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مراعاة نبرة الصوت عند الكلام تجاه المسترشد حسب العمر و مستوى الفهم و الذكاء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اختلاف في طريقة تقديم و شرح المهام المطلوبة من المسترشد بمراعاة درجة الرسمية في الكلام.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 درجة الرسمية في نبرة الصوت 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(level of Formality)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مراعاة مفهوم التعاطف و الشفقة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empathy and sympathy) </a:t>
            </a:r>
            <a:r>
              <a:rPr lang="he-IL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في نبرة الصوت. من خلال اجتناب نبرة الشفقة و التركيز على نبرة التعاطف في الكلام.</a:t>
            </a:r>
            <a:endParaRPr lang="en-US" dirty="0" smtClean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اللغة غير اللائمة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(NON-BLAMING LANGUAGE</a:t>
            </a:r>
            <a:br>
              <a:rPr lang="en-US" dirty="0" smtClean="0">
                <a:latin typeface="Simplified Arabic" pitchFamily="18" charset="-78"/>
                <a:cs typeface="Simplified Arabic" pitchFamily="18" charset="-78"/>
              </a:rPr>
            </a:b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تجنب إلقاء اللوم على المسترشد في حال الفشل في انتاج الكلام او عدم النجاح في اتمام مهمّة كلامية محددة.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التركيز على نقاط القوة لدى المسترشد و دعمه و مساندته على كل جهد يقوم به.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تجنّب إظهار الملل من حالة المسترشد، و دعمه نفسيا بأنه سيستطيع تحقيق الأهداف العلاجية و أن المسألة هي مسألة وقت و تمرين و تدريب.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التواصل مع المسترشد في حالات الأخبار السيئة )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COMMUNICATING BAD NEWS)</a:t>
            </a:r>
            <a:br>
              <a:rPr lang="en-US" dirty="0" smtClean="0">
                <a:latin typeface="Simplified Arabic" pitchFamily="18" charset="-78"/>
                <a:cs typeface="Simplified Arabic" pitchFamily="18" charset="-78"/>
              </a:rPr>
            </a:b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في حالات الأخبار السيئة، مثلا : على المرشد أن ينقل للمسترشد فشل العلاج، على المرشد تجنّب نقل الخبر إلى المسترشد بطريقة جارحة و قاسية قد تؤدي إلى صدمة نفسية.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يكون ذلك من خلال نقل الخبر بطريقة مهنية سليمة تراعي مشاعر المريض و أحاسيسه و تراعي مبدأ التدرّج في نقل المعلومة بطريقة تخفف من حدة الخبر و تعطي نوعا من الأمل في وجود حلول معقولة. و الوقت ذاته، مراعاة نقل الخبر بصورة صادقة و شفّافة و كاملة إلى المسترشد.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مراعاة مستوى المسترشد العمري و الذهني. و في حالة وجود مسترشد صغير أو يعاني من إعاقة ذهنية، على المسترشد نقل الخبر إلى أهل المريض بالطريقة المذكورة أعلاه.</a:t>
            </a:r>
          </a:p>
          <a:p>
            <a:pPr algn="r" rtl="1"/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لغة المرشد تجاه البالغين و تجاه الأطفال 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(LANGUAGE FOR ADULTS VS. CHILDREN)</a:t>
            </a:r>
            <a:br>
              <a:rPr lang="en-US" dirty="0" smtClean="0">
                <a:latin typeface="Simplified Arabic" pitchFamily="18" charset="-78"/>
                <a:cs typeface="Simplified Arabic" pitchFamily="18" charset="-78"/>
              </a:rPr>
            </a:b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المفردات و الجمل : درجة التعقيد و الرسمية مع الأطفال و مع البالغين.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استخدام التعزيز مع الأطفال من خلال اللغة مثل : رائع ، بطل،  ممتاز ، بإمكانك فعل المزيد....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استخدام اللغة الإيجابية دائما.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مع البالغين : التعزيز من خلال اللغة و المفردات الإيجابية ، و لكن على المرشد إجتناب أي مفردات تعكس المشاعر و العلاقات الشخصية مع المسترشد.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اجتناب اي مفردات و عبارات تعكس الشفقة أو الحزن على المريض.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التغذية الراجعة : الإنصات و الملاحظة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FEEDBACK : OBSERVATION AND LISTENING)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ar-SA" dirty="0" smtClean="0">
                <a:latin typeface="Simplified Arabic" pitchFamily="18" charset="-78"/>
                <a:cs typeface="Simplified Arabic" pitchFamily="18" charset="-78"/>
              </a:rPr>
            </a:b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/>
          </a:bodyPr>
          <a:lstStyle/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الإنصات ، المراقبة و الملاحظة لسلوك و ردة فعل المسترشد.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هذا يساعد المرشد في تعديل اسلوبه مع المسترشد نحو الأفضل.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لأن كل حالة او كل مسترشد يختله عن غيره من ناحية نفسية لذا يجب مراعاة الفروقات الفردية على المستوى النفسي لكل مسترشد.</a:t>
            </a:r>
          </a:p>
          <a:p>
            <a:pPr algn="r" rtl="1"/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في العملية العلاجية و الإرشادية، يتم التعامل مع المسترشد وفقا لمعايير (</a:t>
            </a:r>
            <a:r>
              <a:rPr lang="en-US" dirty="0" smtClean="0">
                <a:latin typeface="Simplified Arabic" pitchFamily="18" charset="-78"/>
                <a:cs typeface="Simplified Arabic" pitchFamily="18" charset="-78"/>
              </a:rPr>
              <a:t>standards</a:t>
            </a:r>
            <a:r>
              <a:rPr lang="ar-SA" dirty="0" smtClean="0">
                <a:latin typeface="Simplified Arabic" pitchFamily="18" charset="-78"/>
                <a:cs typeface="Simplified Arabic" pitchFamily="18" charset="-78"/>
              </a:rPr>
              <a:t>) عامّة. ولكن إذا لاحظ المعالج عدم تجاوب المسترشد، فبإمكان المرشد تعديل اسلوب العلاج و الإرشاد دون تخطّي الحدود و الأطر الإرشادية و العلاجية و الأخلاقية.</a:t>
            </a:r>
            <a:endParaRPr lang="en-US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3432</TotalTime>
  <Words>526</Words>
  <Application>Microsoft Office PowerPoint</Application>
  <PresentationFormat>On-screen Show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Franklin Gothic Medium</vt:lpstr>
      <vt:lpstr>Simplified Arabic</vt:lpstr>
      <vt:lpstr>Wingdings 2</vt:lpstr>
      <vt:lpstr>Trek</vt:lpstr>
      <vt:lpstr>Psychological counseling spau 239</vt:lpstr>
      <vt:lpstr>لغة المرشد تجاه المسترشد</vt:lpstr>
      <vt:lpstr>نبرة الصوت ((tone</vt:lpstr>
      <vt:lpstr>اللغة غير اللائمة ((NON-BLAMING LANGUAGE </vt:lpstr>
      <vt:lpstr>التواصل مع المسترشد في حالات الأخبار السيئة )COMMUNICATING BAD NEWS) </vt:lpstr>
      <vt:lpstr>لغة المرشد تجاه البالغين و تجاه الأطفال (LANGUAGE FOR ADULTS VS. CHILDREN) </vt:lpstr>
      <vt:lpstr>التغذية الراجعة : الإنصات و الملاحظة (FEEDBACK : OBSERVATION AND LISTENING)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Psychological counseling spau 237</dc:title>
  <dc:creator>Windows7</dc:creator>
  <cp:lastModifiedBy>Amal K Deheidel</cp:lastModifiedBy>
  <cp:revision>8</cp:revision>
  <dcterms:created xsi:type="dcterms:W3CDTF">2013-12-14T15:07:09Z</dcterms:created>
  <dcterms:modified xsi:type="dcterms:W3CDTF">2021-11-02T12:46:51Z</dcterms:modified>
</cp:coreProperties>
</file>