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94"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84"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85"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Relationship Id="rId3" Type="http://schemas.openxmlformats.org/officeDocument/2006/relationships/image" Target="../media/image13.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Clinician-patient communications/Relationships"/>
          <p:cNvSpPr txBox="1"/>
          <p:nvPr>
            <p:ph type="ctrTitle"/>
          </p:nvPr>
        </p:nvSpPr>
        <p:spPr>
          <a:prstGeom prst="rect">
            <a:avLst/>
          </a:prstGeom>
        </p:spPr>
        <p:txBody>
          <a:bodyPr/>
          <a:lstStyle>
            <a:lvl1pPr>
              <a:defRPr b="1" sz="8600">
                <a:solidFill>
                  <a:srgbClr val="000000"/>
                </a:solidFill>
                <a:latin typeface="Gill Sans"/>
                <a:ea typeface="Gill Sans"/>
                <a:cs typeface="Gill Sans"/>
                <a:sym typeface="Gill Sans"/>
              </a:defRPr>
            </a:lvl1pPr>
          </a:lstStyle>
          <a:p>
            <a:pPr/>
            <a:r>
              <a:t>Clinician-patient communications/Relationships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Front view of a red Ducati motorcycle" descr="Front view of a red Ducati motorcycle"/>
          <p:cNvPicPr>
            <a:picLocks noChangeAspect="1"/>
          </p:cNvPicPr>
          <p:nvPr>
            <p:ph type="pic" idx="21"/>
          </p:nvPr>
        </p:nvPicPr>
        <p:blipFill>
          <a:blip r:embed="rId2">
            <a:extLst/>
          </a:blip>
          <a:srcRect l="26082" t="0" r="26082" b="0"/>
          <a:stretch>
            <a:fillRect/>
          </a:stretch>
        </p:blipFill>
        <p:spPr>
          <a:xfrm>
            <a:off x="19232653" y="5271986"/>
            <a:ext cx="5063262" cy="5927424"/>
          </a:xfrm>
          <a:prstGeom prst="rect">
            <a:avLst/>
          </a:prstGeom>
        </p:spPr>
      </p:pic>
      <p:sp>
        <p:nvSpPr>
          <p:cNvPr id="151" name="Behaviors to avoid when setting and maintaining healthy boundaries"/>
          <p:cNvSpPr txBox="1"/>
          <p:nvPr>
            <p:ph type="title"/>
          </p:nvPr>
        </p:nvSpPr>
        <p:spPr>
          <a:prstGeom prst="rect">
            <a:avLst/>
          </a:prstGeom>
        </p:spPr>
        <p:txBody>
          <a:bodyPr/>
          <a:lstStyle>
            <a:lvl1pPr>
              <a:defRPr sz="7200"/>
            </a:lvl1pPr>
          </a:lstStyle>
          <a:p>
            <a:pPr/>
            <a:r>
              <a:t>Behaviors to avoid when setting and maintaining healthy boundaries</a:t>
            </a:r>
          </a:p>
        </p:txBody>
      </p:sp>
      <p:sp>
        <p:nvSpPr>
          <p:cNvPr id="152" name="Don’t let families think you’re the only person who can help their child.…"/>
          <p:cNvSpPr txBox="1"/>
          <p:nvPr>
            <p:ph type="body" idx="1"/>
          </p:nvPr>
        </p:nvSpPr>
        <p:spPr>
          <a:xfrm>
            <a:off x="673100" y="3835400"/>
            <a:ext cx="18372239" cy="8864600"/>
          </a:xfrm>
          <a:prstGeom prst="rect">
            <a:avLst/>
          </a:prstGeom>
        </p:spPr>
        <p:txBody>
          <a:bodyPr/>
          <a:lstStyle/>
          <a:p>
            <a:pPr marL="543305" indent="-543305" defTabSz="767715">
              <a:spcBef>
                <a:spcPts val="4900"/>
              </a:spcBef>
              <a:defRPr sz="4836"/>
            </a:pPr>
            <a:r>
              <a:rPr b="1">
                <a:solidFill>
                  <a:schemeClr val="accent5">
                    <a:hueOff val="-608019"/>
                    <a:satOff val="-16379"/>
                    <a:lumOff val="25127"/>
                  </a:schemeClr>
                </a:solidFill>
                <a:latin typeface="Gill Sans"/>
                <a:ea typeface="Gill Sans"/>
                <a:cs typeface="Gill Sans"/>
                <a:sym typeface="Gill Sans"/>
              </a:rPr>
              <a:t>Don’t</a:t>
            </a:r>
            <a:r>
              <a:t> let families think you’re the only person who can help their child.</a:t>
            </a:r>
          </a:p>
          <a:p>
            <a:pPr marL="0" indent="0" defTabSz="767715">
              <a:spcBef>
                <a:spcPts val="4900"/>
              </a:spcBef>
              <a:buSzTx/>
              <a:buNone/>
              <a:defRPr sz="4836"/>
            </a:pPr>
            <a:r>
              <a:t>- We work to empower clients, patients, students, and their families to succeed on their own.</a:t>
            </a:r>
          </a:p>
          <a:p>
            <a:pPr marL="556593" indent="-556593" defTabSz="767715">
              <a:spcBef>
                <a:spcPts val="4900"/>
              </a:spcBef>
              <a:buClr>
                <a:srgbClr val="535353"/>
              </a:buClr>
              <a:defRPr sz="4836"/>
            </a:pPr>
            <a:r>
              <a:rPr b="1">
                <a:solidFill>
                  <a:schemeClr val="accent5">
                    <a:hueOff val="-608019"/>
                    <a:satOff val="-16379"/>
                    <a:lumOff val="25127"/>
                  </a:schemeClr>
                </a:solidFill>
                <a:latin typeface="Gill Sans"/>
                <a:ea typeface="Gill Sans"/>
                <a:cs typeface="Gill Sans"/>
                <a:sym typeface="Gill Sans"/>
              </a:rPr>
              <a:t>Avoid</a:t>
            </a:r>
            <a:r>
              <a:t> socializing with patients’ families outside of work.</a:t>
            </a:r>
          </a:p>
          <a:p>
            <a:pPr marL="0" indent="0" defTabSz="767715">
              <a:spcBef>
                <a:spcPts val="4900"/>
              </a:spcBef>
              <a:buSzTx/>
              <a:buNone/>
              <a:defRPr sz="4836"/>
            </a:pPr>
            <a:r>
              <a:t>-Spending time with a patient outside of work can confuse all parties about the nature of the relationship</a:t>
            </a:r>
          </a:p>
          <a:p>
            <a:pPr marL="556593" indent="-556593" defTabSz="767715">
              <a:spcBef>
                <a:spcPts val="4900"/>
              </a:spcBef>
              <a:buClr>
                <a:srgbClr val="535353"/>
              </a:buClr>
              <a:defRPr sz="4836"/>
            </a:pPr>
            <a:r>
              <a:t>Make sure you always </a:t>
            </a:r>
            <a:r>
              <a:rPr b="1">
                <a:solidFill>
                  <a:schemeClr val="accent5">
                    <a:hueOff val="-608019"/>
                    <a:satOff val="-16379"/>
                    <a:lumOff val="25127"/>
                  </a:schemeClr>
                </a:solidFill>
                <a:latin typeface="Gill Sans"/>
                <a:ea typeface="Gill Sans"/>
                <a:cs typeface="Gill Sans"/>
                <a:sym typeface="Gill Sans"/>
              </a:rPr>
              <a:t>remain</a:t>
            </a:r>
            <a:r>
              <a:t> objective about professional relationships and keep the services you provide within your scope of practice.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Profile view of a red Ducati motorcycle" descr="Profile view of a red Ducati motorcycle"/>
          <p:cNvPicPr>
            <a:picLocks noChangeAspect="1"/>
          </p:cNvPicPr>
          <p:nvPr>
            <p:ph type="pic" idx="21"/>
          </p:nvPr>
        </p:nvPicPr>
        <p:blipFill>
          <a:blip r:embed="rId2">
            <a:extLst/>
          </a:blip>
          <a:srcRect l="0" t="20465" r="0" b="9973"/>
          <a:stretch>
            <a:fillRect/>
          </a:stretch>
        </p:blipFill>
        <p:spPr>
          <a:xfrm>
            <a:off x="4280774" y="736600"/>
            <a:ext cx="15829857" cy="8242300"/>
          </a:xfrm>
          <a:prstGeom prst="rect">
            <a:avLst/>
          </a:prstGeom>
        </p:spPr>
      </p:pic>
      <p:sp>
        <p:nvSpPr>
          <p:cNvPr id="155" name="confidentiality"/>
          <p:cNvSpPr txBox="1"/>
          <p:nvPr>
            <p:ph type="title"/>
          </p:nvPr>
        </p:nvSpPr>
        <p:spPr>
          <a:prstGeom prst="rect">
            <a:avLst/>
          </a:prstGeom>
        </p:spPr>
        <p:txBody>
          <a:bodyPr/>
          <a:lstStyle>
            <a:lvl1pPr>
              <a:defRPr b="1">
                <a:solidFill>
                  <a:schemeClr val="accent5">
                    <a:hueOff val="-608019"/>
                    <a:satOff val="-16379"/>
                    <a:lumOff val="25127"/>
                  </a:schemeClr>
                </a:solidFill>
                <a:latin typeface="Gill Sans"/>
                <a:ea typeface="Gill Sans"/>
                <a:cs typeface="Gill Sans"/>
                <a:sym typeface="Gill Sans"/>
              </a:defRPr>
            </a:lvl1pPr>
          </a:lstStyle>
          <a:p>
            <a:pPr/>
            <a:r>
              <a:t>confidentiality</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Front view of a red Ducati motorcycle" descr="Front view of a red Ducati motorcycle"/>
          <p:cNvPicPr>
            <a:picLocks noChangeAspect="1"/>
          </p:cNvPicPr>
          <p:nvPr>
            <p:ph type="pic" idx="21"/>
          </p:nvPr>
        </p:nvPicPr>
        <p:blipFill>
          <a:blip r:embed="rId2">
            <a:extLst/>
          </a:blip>
          <a:srcRect l="19766" t="0" r="19766" b="0"/>
          <a:stretch>
            <a:fillRect/>
          </a:stretch>
        </p:blipFill>
        <p:spPr>
          <a:xfrm>
            <a:off x="17701404" y="4098418"/>
            <a:ext cx="6529811" cy="7644273"/>
          </a:xfrm>
          <a:prstGeom prst="rect">
            <a:avLst/>
          </a:prstGeom>
        </p:spPr>
      </p:pic>
      <p:sp>
        <p:nvSpPr>
          <p:cNvPr id="158" name="confidentiality"/>
          <p:cNvSpPr txBox="1"/>
          <p:nvPr>
            <p:ph type="title"/>
          </p:nvPr>
        </p:nvSpPr>
        <p:spPr>
          <a:prstGeom prst="rect">
            <a:avLst/>
          </a:prstGeom>
        </p:spPr>
        <p:txBody>
          <a:bodyPr/>
          <a:lstStyle/>
          <a:p>
            <a:pPr/>
            <a:r>
              <a:t>confidentiality</a:t>
            </a:r>
          </a:p>
        </p:txBody>
      </p:sp>
      <p:sp>
        <p:nvSpPr>
          <p:cNvPr id="159" name="Clients must be assured that all aspects of their communication with an audiologist or speech-language pathologist regarding themselves or their family members will be held in the strictest confidence.…"/>
          <p:cNvSpPr txBox="1"/>
          <p:nvPr>
            <p:ph type="body" idx="1"/>
          </p:nvPr>
        </p:nvSpPr>
        <p:spPr>
          <a:xfrm>
            <a:off x="673100" y="3835400"/>
            <a:ext cx="17312370" cy="8864600"/>
          </a:xfrm>
          <a:prstGeom prst="rect">
            <a:avLst/>
          </a:prstGeom>
        </p:spPr>
        <p:txBody>
          <a:bodyPr/>
          <a:lstStyle/>
          <a:p>
            <a:pPr marL="578358" indent="-578358" defTabSz="817244">
              <a:spcBef>
                <a:spcPts val="5200"/>
              </a:spcBef>
              <a:defRPr sz="5148"/>
            </a:pPr>
            <a:r>
              <a:t>Clients must be assured that all aspects of their communication with an audiologist or speech-language pathologist regarding themselves or their family members will be held in the strictest confidence.</a:t>
            </a:r>
          </a:p>
          <a:p>
            <a:pPr marL="578358" indent="-578358" defTabSz="817244">
              <a:spcBef>
                <a:spcPts val="5200"/>
              </a:spcBef>
              <a:defRPr sz="5148"/>
            </a:pPr>
            <a:r>
              <a:t>Clients who cannot trust professionals to treat information as confidential may withhold information that is important to assessment and treatment.</a:t>
            </a:r>
          </a:p>
          <a:p>
            <a:pPr marL="578358" indent="-578358" defTabSz="817244">
              <a:spcBef>
                <a:spcPts val="5200"/>
              </a:spcBef>
              <a:defRPr sz="5148"/>
            </a:pPr>
            <a:r>
              <a:t>Therapists, supervisors, assistants, and support staff in schools, facilities, and firms overseeing billing services are all prohibited from revealing client information to unauthorized third parties.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ASHA members have a responsibility not only for monitoring their own conversations, securing records, and sharing client information, but also for ensuring that supervisees and support staff are adhering to ethical requirements regarding privacy.…"/>
          <p:cNvSpPr txBox="1"/>
          <p:nvPr>
            <p:ph type="body" idx="1"/>
          </p:nvPr>
        </p:nvSpPr>
        <p:spPr>
          <a:prstGeom prst="rect">
            <a:avLst/>
          </a:prstGeom>
        </p:spPr>
        <p:txBody>
          <a:bodyPr/>
          <a:lstStyle/>
          <a:p>
            <a:pPr/>
            <a:r>
              <a:t>ASHA members have a responsibility not only for monitoring their own conversations, securing records, and sharing client information, but also for ensuring that supervisees and support staff are adhering to ethical requirements regarding privacy.</a:t>
            </a:r>
          </a:p>
          <a:p>
            <a:pPr/>
            <a:r>
              <a:t>In the case of a competent adult, no one other than the client herself or himself has the right to authorize the release of information. </a:t>
            </a:r>
          </a:p>
          <a:p>
            <a:pPr/>
            <a:r>
              <a:t>In the case of a child, only the parent of record or guardian ad litem (الوصي المخصص) has this right.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It should be noted that there will be cases (e.g., in custody disputes or under custody agreements) in which a biological or adoptive parent has neither the right to know client information nor the right to authorize disclosures.…"/>
          <p:cNvSpPr txBox="1"/>
          <p:nvPr>
            <p:ph type="body" idx="1"/>
          </p:nvPr>
        </p:nvSpPr>
        <p:spPr>
          <a:prstGeom prst="rect">
            <a:avLst/>
          </a:prstGeom>
        </p:spPr>
        <p:txBody>
          <a:bodyPr/>
          <a:lstStyle/>
          <a:p>
            <a:pPr/>
            <a:r>
              <a:t>It should be noted that there will be cases (e.g., in custody disputes or under custody agreements) in which a biological or adoptive parent has neither the right to know client information nor the right to authorize disclosures. </a:t>
            </a:r>
          </a:p>
          <a:p>
            <a:pPr/>
            <a:r>
              <a:t>In the case of an incompetent adult, only the designated family member(s) or legal guardian has the right to authorize disclosure.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Front view of a red Ducati motorcycle" descr="Front view of a red Ducati motorcycle"/>
          <p:cNvPicPr>
            <a:picLocks noChangeAspect="1"/>
          </p:cNvPicPr>
          <p:nvPr>
            <p:ph type="pic" idx="21"/>
          </p:nvPr>
        </p:nvPicPr>
        <p:blipFill>
          <a:blip r:embed="rId2">
            <a:extLst/>
          </a:blip>
          <a:srcRect l="38419" t="0" r="4737" b="0"/>
          <a:stretch>
            <a:fillRect/>
          </a:stretch>
        </p:blipFill>
        <p:spPr>
          <a:xfrm>
            <a:off x="19073155" y="2934933"/>
            <a:ext cx="5151670" cy="6030920"/>
          </a:xfrm>
          <a:prstGeom prst="rect">
            <a:avLst/>
          </a:prstGeom>
        </p:spPr>
      </p:pic>
      <p:sp>
        <p:nvSpPr>
          <p:cNvPr id="166" name="Good practice suggestions"/>
          <p:cNvSpPr txBox="1"/>
          <p:nvPr>
            <p:ph type="title"/>
          </p:nvPr>
        </p:nvSpPr>
        <p:spPr>
          <a:prstGeom prst="rect">
            <a:avLst/>
          </a:prstGeom>
        </p:spPr>
        <p:txBody>
          <a:bodyPr/>
          <a:lstStyle/>
          <a:p>
            <a:pPr/>
            <a:r>
              <a:t>Good practice suggestions </a:t>
            </a:r>
          </a:p>
        </p:txBody>
      </p:sp>
      <p:sp>
        <p:nvSpPr>
          <p:cNvPr id="167" name="In all treatment situations, a written form specifying disclosure of information should be provided to, and signed by, the client or client representative at the beginning of treatment.…"/>
          <p:cNvSpPr txBox="1"/>
          <p:nvPr>
            <p:ph type="body" idx="1"/>
          </p:nvPr>
        </p:nvSpPr>
        <p:spPr>
          <a:xfrm>
            <a:off x="673100" y="3835400"/>
            <a:ext cx="19193573" cy="8864600"/>
          </a:xfrm>
          <a:prstGeom prst="rect">
            <a:avLst/>
          </a:prstGeom>
        </p:spPr>
        <p:txBody>
          <a:bodyPr/>
          <a:lstStyle/>
          <a:p>
            <a:pPr/>
            <a:r>
              <a:t>In all treatment situations, a written form specifying disclosure of information should be provided to, and signed by, the client or client representative at the beginning of treatment.</a:t>
            </a:r>
          </a:p>
          <a:p>
            <a:pPr/>
            <a:r>
              <a:t>Every client record should contain a clear, specific, up-to-date, and easily located statement indicating who has the right of access to client information and who may authorize the release of such information to other parties.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audiologists and speech-language pathologists must obtain a release-of-information agreement from clients or their designated representatives. This includes obtaining permission to share information with another professional.…"/>
          <p:cNvSpPr txBox="1"/>
          <p:nvPr>
            <p:ph type="body" idx="1"/>
          </p:nvPr>
        </p:nvSpPr>
        <p:spPr>
          <a:prstGeom prst="rect">
            <a:avLst/>
          </a:prstGeom>
        </p:spPr>
        <p:txBody>
          <a:bodyPr/>
          <a:lstStyle/>
          <a:p>
            <a:pPr/>
            <a:r>
              <a:t>audiologists and speech-language pathologists must obtain a release-of-information agreement from clients or their designated representatives. This includes obtaining permission to share information with another professional. </a:t>
            </a:r>
          </a:p>
          <a:p>
            <a:pPr/>
            <a:r>
              <a:t>It is prudent to obtain this permission in writing rather than rely on verbal assent.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Professionals are prohibited from discussing clients in public places—such as elevators, cafeterias, staff lounges, restrooms, or clinical/business sites— with others, specifically including the practitioner's family members and friends.…"/>
          <p:cNvSpPr txBox="1"/>
          <p:nvPr>
            <p:ph type="body" idx="1"/>
          </p:nvPr>
        </p:nvSpPr>
        <p:spPr>
          <a:prstGeom prst="rect">
            <a:avLst/>
          </a:prstGeom>
        </p:spPr>
        <p:txBody>
          <a:bodyPr/>
          <a:lstStyle/>
          <a:p>
            <a:pPr marL="626110" indent="-626110" defTabSz="701675">
              <a:spcBef>
                <a:spcPts val="5500"/>
              </a:spcBef>
              <a:defRPr sz="5440"/>
            </a:pPr>
            <a:r>
              <a:t>Professionals are prohibited from discussing clients in public places—such as elevators, cafeterias, staff lounges, restrooms, or clinical/business sites— with others, specifically including the practitioner's family members and friends. </a:t>
            </a:r>
          </a:p>
          <a:p>
            <a:pPr marL="626110" indent="-626110" defTabSz="701675">
              <a:spcBef>
                <a:spcPts val="5500"/>
              </a:spcBef>
              <a:defRPr sz="5440"/>
            </a:pPr>
            <a:r>
              <a:t>Practitioners sometimes think that if they do not use the client's name such discussions are acceptable, but this is not true. Any description of, or comment about, a client who is being served constitutes disclosure of confidential information.</a:t>
            </a:r>
          </a:p>
          <a:p>
            <a:pPr marL="626110" indent="-626110" defTabSz="701675">
              <a:spcBef>
                <a:spcPts val="5500"/>
              </a:spcBef>
              <a:defRPr sz="5440"/>
            </a:pPr>
            <a:r>
              <a:t>The same restrictions that apply to face-to-face conversation also apply to digital and electronic forms of communication with professionals, colleagues, and friends.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Front view of a red Ducati motorcycle" descr="Front view of a red Ducati motorcycle"/>
          <p:cNvPicPr>
            <a:picLocks noChangeAspect="1"/>
          </p:cNvPicPr>
          <p:nvPr>
            <p:ph type="pic" idx="21"/>
          </p:nvPr>
        </p:nvPicPr>
        <p:blipFill>
          <a:blip r:embed="rId2">
            <a:extLst/>
          </a:blip>
          <a:srcRect l="26082" t="0" r="26082" b="0"/>
          <a:stretch>
            <a:fillRect/>
          </a:stretch>
        </p:blipFill>
        <p:spPr>
          <a:xfrm>
            <a:off x="19674236" y="5617812"/>
            <a:ext cx="4479499" cy="5244029"/>
          </a:xfrm>
          <a:prstGeom prst="rect">
            <a:avLst/>
          </a:prstGeom>
        </p:spPr>
      </p:pic>
      <p:sp>
        <p:nvSpPr>
          <p:cNvPr id="174" name="Rare Case"/>
          <p:cNvSpPr txBox="1"/>
          <p:nvPr>
            <p:ph type="title"/>
          </p:nvPr>
        </p:nvSpPr>
        <p:spPr>
          <a:prstGeom prst="rect">
            <a:avLst/>
          </a:prstGeom>
        </p:spPr>
        <p:txBody>
          <a:bodyPr/>
          <a:lstStyle/>
          <a:p>
            <a:pPr/>
            <a:r>
              <a:t>Rare Case</a:t>
            </a:r>
          </a:p>
        </p:txBody>
      </p:sp>
      <p:sp>
        <p:nvSpPr>
          <p:cNvPr id="175" name="courts or administrative bodies with subpoena power (سلطة الاستدعاء) may legitimately (بشكل مشروع) require the disclosure of confidential information. When a court serves an organization or individual with a subpoena requiring records or other informatio"/>
          <p:cNvSpPr txBox="1"/>
          <p:nvPr>
            <p:ph type="body" idx="1"/>
          </p:nvPr>
        </p:nvSpPr>
        <p:spPr>
          <a:xfrm>
            <a:off x="673100" y="3835400"/>
            <a:ext cx="19201146" cy="8864600"/>
          </a:xfrm>
          <a:prstGeom prst="rect">
            <a:avLst/>
          </a:prstGeom>
        </p:spPr>
        <p:txBody>
          <a:bodyPr/>
          <a:lstStyle/>
          <a:p>
            <a:pPr/>
            <a:r>
              <a:t>courts or administrative bodies with subpoena power (سلطة الاستدعاء) may legitimately (بشكل مشروع) require the disclosure of confidential information. When a court serves an organization or individual with a subpoena requiring records or other information as evidence in a legal proceeding, typically the professional complies with the request.</a:t>
            </a:r>
          </a:p>
          <a:p>
            <a:pPr/>
            <a:r>
              <a:t>It is often prudent for professionals to seek legal advice in such situations.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Profile view of a red Ducati motorcycle" descr="Profile view of a red Ducati motorcycle"/>
          <p:cNvPicPr>
            <a:picLocks noChangeAspect="1"/>
          </p:cNvPicPr>
          <p:nvPr>
            <p:ph type="pic" idx="21"/>
          </p:nvPr>
        </p:nvPicPr>
        <p:blipFill>
          <a:blip r:embed="rId2">
            <a:extLst/>
          </a:blip>
          <a:srcRect l="0" t="20465" r="0" b="9973"/>
          <a:stretch>
            <a:fillRect/>
          </a:stretch>
        </p:blipFill>
        <p:spPr>
          <a:xfrm>
            <a:off x="4280774" y="736600"/>
            <a:ext cx="15829857" cy="8242300"/>
          </a:xfrm>
          <a:prstGeom prst="rect">
            <a:avLst/>
          </a:prstGeom>
        </p:spPr>
      </p:pic>
      <p:sp>
        <p:nvSpPr>
          <p:cNvPr id="178" name="Gift and conflict of interest"/>
          <p:cNvSpPr txBox="1"/>
          <p:nvPr>
            <p:ph type="title"/>
          </p:nvPr>
        </p:nvSpPr>
        <p:spPr>
          <a:prstGeom prst="rect">
            <a:avLst/>
          </a:prstGeom>
        </p:spPr>
        <p:txBody>
          <a:bodyPr/>
          <a:lstStyle>
            <a:lvl1pPr defTabSz="668655">
              <a:defRPr b="1" sz="8100">
                <a:solidFill>
                  <a:schemeClr val="accent5">
                    <a:hueOff val="-608019"/>
                    <a:satOff val="-16379"/>
                    <a:lumOff val="25127"/>
                  </a:schemeClr>
                </a:solidFill>
                <a:latin typeface="Gill Sans"/>
                <a:ea typeface="Gill Sans"/>
                <a:cs typeface="Gill Sans"/>
                <a:sym typeface="Gill Sans"/>
              </a:defRPr>
            </a:lvl1pPr>
          </a:lstStyle>
          <a:p>
            <a:pPr/>
            <a:r>
              <a:t>Gift and conflict of interest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Profile view of a red Ducati motorcycle" descr="Profile view of a red Ducati motorcycle"/>
          <p:cNvPicPr>
            <a:picLocks noChangeAspect="1"/>
          </p:cNvPicPr>
          <p:nvPr>
            <p:ph type="pic" idx="21"/>
          </p:nvPr>
        </p:nvPicPr>
        <p:blipFill>
          <a:blip r:embed="rId2">
            <a:extLst/>
          </a:blip>
          <a:srcRect l="0" t="20465" r="0" b="9973"/>
          <a:stretch>
            <a:fillRect/>
          </a:stretch>
        </p:blipFill>
        <p:spPr>
          <a:xfrm>
            <a:off x="4280774" y="736600"/>
            <a:ext cx="15829857" cy="8242300"/>
          </a:xfrm>
          <a:prstGeom prst="rect">
            <a:avLst/>
          </a:prstGeom>
        </p:spPr>
      </p:pic>
      <p:sp>
        <p:nvSpPr>
          <p:cNvPr id="122" name="Professionalism"/>
          <p:cNvSpPr txBox="1"/>
          <p:nvPr>
            <p:ph type="title"/>
          </p:nvPr>
        </p:nvSpPr>
        <p:spPr>
          <a:prstGeom prst="rect">
            <a:avLst/>
          </a:prstGeom>
        </p:spPr>
        <p:txBody>
          <a:bodyPr/>
          <a:lstStyle>
            <a:lvl1pPr>
              <a:defRPr b="1">
                <a:solidFill>
                  <a:schemeClr val="accent5">
                    <a:hueOff val="-608019"/>
                    <a:satOff val="-16379"/>
                    <a:lumOff val="25127"/>
                  </a:schemeClr>
                </a:solidFill>
                <a:latin typeface="Gill Sans"/>
                <a:ea typeface="Gill Sans"/>
                <a:cs typeface="Gill Sans"/>
                <a:sym typeface="Gill Sans"/>
              </a:defRPr>
            </a:lvl1pPr>
          </a:lstStyle>
          <a:p>
            <a:pPr/>
            <a:r>
              <a:t>Professionalism</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Front view of a red Ducati motorcycle" descr="Front view of a red Ducati motorcycle"/>
          <p:cNvPicPr>
            <a:picLocks noChangeAspect="1"/>
          </p:cNvPicPr>
          <p:nvPr>
            <p:ph type="pic" idx="21"/>
          </p:nvPr>
        </p:nvPicPr>
        <p:blipFill>
          <a:blip r:embed="rId2">
            <a:extLst/>
          </a:blip>
          <a:srcRect l="24608" t="0" r="24608" b="0"/>
          <a:stretch>
            <a:fillRect/>
          </a:stretch>
        </p:blipFill>
        <p:spPr>
          <a:xfrm>
            <a:off x="18053690" y="4655740"/>
            <a:ext cx="6170892" cy="7224096"/>
          </a:xfrm>
          <a:prstGeom prst="rect">
            <a:avLst/>
          </a:prstGeom>
        </p:spPr>
      </p:pic>
      <p:sp>
        <p:nvSpPr>
          <p:cNvPr id="181" name="Gift and conflict of interest"/>
          <p:cNvSpPr txBox="1"/>
          <p:nvPr>
            <p:ph type="title"/>
          </p:nvPr>
        </p:nvSpPr>
        <p:spPr>
          <a:xfrm>
            <a:off x="666750" y="355600"/>
            <a:ext cx="23050500" cy="3429000"/>
          </a:xfrm>
          <a:prstGeom prst="rect">
            <a:avLst/>
          </a:prstGeom>
        </p:spPr>
        <p:txBody>
          <a:bodyPr/>
          <a:lstStyle/>
          <a:p>
            <a:pPr/>
            <a:r>
              <a:t>Gift and conflict of interest</a:t>
            </a:r>
          </a:p>
        </p:txBody>
      </p:sp>
      <p:sp>
        <p:nvSpPr>
          <p:cNvPr id="182" name="The gift is: a thing given willingly to someone without payment in return.…"/>
          <p:cNvSpPr txBox="1"/>
          <p:nvPr>
            <p:ph type="body" idx="1"/>
          </p:nvPr>
        </p:nvSpPr>
        <p:spPr>
          <a:xfrm>
            <a:off x="673100" y="3835400"/>
            <a:ext cx="16613972" cy="8864600"/>
          </a:xfrm>
          <a:prstGeom prst="rect">
            <a:avLst/>
          </a:prstGeom>
        </p:spPr>
        <p:txBody>
          <a:bodyPr/>
          <a:lstStyle/>
          <a:p>
            <a:pPr marL="543305" indent="-543305" defTabSz="767715">
              <a:spcBef>
                <a:spcPts val="4900"/>
              </a:spcBef>
              <a:defRPr sz="4836"/>
            </a:pPr>
            <a:r>
              <a:t>The </a:t>
            </a:r>
            <a:r>
              <a:rPr b="1">
                <a:latin typeface="Gill Sans"/>
                <a:ea typeface="Gill Sans"/>
                <a:cs typeface="Gill Sans"/>
                <a:sym typeface="Gill Sans"/>
              </a:rPr>
              <a:t>gift</a:t>
            </a:r>
            <a:r>
              <a:t> is: a thing given willingly to someone without payment in return. </a:t>
            </a:r>
          </a:p>
          <a:p>
            <a:pPr marL="543305" indent="-543305" defTabSz="767715">
              <a:spcBef>
                <a:spcPts val="4900"/>
              </a:spcBef>
              <a:defRPr sz="4836"/>
            </a:pPr>
            <a:r>
              <a:t>The </a:t>
            </a:r>
            <a:r>
              <a:rPr b="1">
                <a:latin typeface="Gill Sans"/>
                <a:ea typeface="Gill Sans"/>
                <a:cs typeface="Gill Sans"/>
                <a:sym typeface="Gill Sans"/>
              </a:rPr>
              <a:t>bribe</a:t>
            </a:r>
            <a:r>
              <a:t>, on the other hand, is dishonestly persuading someone to act in one's favour by a gift of money or other inducements. </a:t>
            </a:r>
          </a:p>
          <a:p>
            <a:pPr marL="543305" indent="-543305" defTabSz="767715">
              <a:spcBef>
                <a:spcPts val="4900"/>
              </a:spcBef>
              <a:defRPr sz="4836"/>
            </a:pPr>
            <a:r>
              <a:t>The </a:t>
            </a:r>
            <a:r>
              <a:rPr b="1">
                <a:latin typeface="Gill Sans"/>
                <a:ea typeface="Gill Sans"/>
                <a:cs typeface="Gill Sans"/>
                <a:sym typeface="Gill Sans"/>
              </a:rPr>
              <a:t>conflict of interest</a:t>
            </a:r>
            <a:r>
              <a:t>: Situations where personal and/or financial considerations compromise judgment in any professional activity (e.g. clinical service, research, consultation, instruction, administration, etc.) or where the situation may appear to provide the potential for professional judgment tobe compromised.</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Front view of a red Ducati motorcycle" descr="Front view of a red Ducati motorcycle"/>
          <p:cNvPicPr>
            <a:picLocks noChangeAspect="1"/>
          </p:cNvPicPr>
          <p:nvPr>
            <p:ph type="pic" idx="21"/>
          </p:nvPr>
        </p:nvPicPr>
        <p:blipFill>
          <a:blip r:embed="rId2">
            <a:extLst/>
          </a:blip>
          <a:srcRect l="7289" t="0" r="7289" b="0"/>
          <a:stretch>
            <a:fillRect/>
          </a:stretch>
        </p:blipFill>
        <p:spPr>
          <a:xfrm>
            <a:off x="17350228" y="3406927"/>
            <a:ext cx="6665602" cy="7803239"/>
          </a:xfrm>
          <a:prstGeom prst="rect">
            <a:avLst/>
          </a:prstGeom>
        </p:spPr>
      </p:pic>
      <p:sp>
        <p:nvSpPr>
          <p:cNvPr id="185" name="Gift and conflict of interest"/>
          <p:cNvSpPr txBox="1"/>
          <p:nvPr>
            <p:ph type="title"/>
          </p:nvPr>
        </p:nvSpPr>
        <p:spPr>
          <a:prstGeom prst="rect">
            <a:avLst/>
          </a:prstGeom>
        </p:spPr>
        <p:txBody>
          <a:bodyPr/>
          <a:lstStyle/>
          <a:p>
            <a:pPr/>
            <a:r>
              <a:t>Gift and conflict of interest</a:t>
            </a:r>
          </a:p>
        </p:txBody>
      </p:sp>
      <p:sp>
        <p:nvSpPr>
          <p:cNvPr id="186" name="Offering or accepting personal gifts may influence an individual's decisions and thus may constitute a conflict of interest.…"/>
          <p:cNvSpPr txBox="1"/>
          <p:nvPr>
            <p:ph type="body" idx="1"/>
          </p:nvPr>
        </p:nvSpPr>
        <p:spPr>
          <a:xfrm>
            <a:off x="673100" y="3835400"/>
            <a:ext cx="16391995" cy="8864600"/>
          </a:xfrm>
          <a:prstGeom prst="rect">
            <a:avLst/>
          </a:prstGeom>
        </p:spPr>
        <p:txBody>
          <a:bodyPr/>
          <a:lstStyle/>
          <a:p>
            <a:pPr/>
            <a:r>
              <a:t>Offering or accepting personal gifts may influence an individual's decisions and thus may constitute a conflict of interest.</a:t>
            </a:r>
          </a:p>
          <a:p>
            <a:pPr/>
            <a:r>
              <a:t>“Individuals shall not participate in professional activities that constitute a conflict of interest.” </a:t>
            </a:r>
            <a:r>
              <a:rPr sz="3200">
                <a:solidFill>
                  <a:schemeClr val="accent5">
                    <a:hueOff val="-608019"/>
                    <a:satOff val="-16379"/>
                    <a:lumOff val="25127"/>
                  </a:schemeClr>
                </a:solidFill>
              </a:rPr>
              <a:t>(ASHA Code of Ethics, Principles of Ethics III, Rule of Ethics B)</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Accepting gifts from patient/client"/>
          <p:cNvSpPr txBox="1"/>
          <p:nvPr>
            <p:ph type="title"/>
          </p:nvPr>
        </p:nvSpPr>
        <p:spPr>
          <a:prstGeom prst="rect">
            <a:avLst/>
          </a:prstGeom>
        </p:spPr>
        <p:txBody>
          <a:bodyPr/>
          <a:lstStyle/>
          <a:p>
            <a:pPr/>
            <a:r>
              <a:t>Accepting gifts from patient/client</a:t>
            </a:r>
          </a:p>
        </p:txBody>
      </p:sp>
      <p:sp>
        <p:nvSpPr>
          <p:cNvPr id="189" name="In broad terms, accepting gifts may be justifiable when they promote the principles of beneficence (doing good, particularly for the client) and nonmaleficence (avoiding harm, particularly to the client).Gifts or economic benefits of significant value ma"/>
          <p:cNvSpPr txBox="1"/>
          <p:nvPr>
            <p:ph type="body" idx="1"/>
          </p:nvPr>
        </p:nvSpPr>
        <p:spPr>
          <a:xfrm>
            <a:off x="301967" y="3835400"/>
            <a:ext cx="18400365" cy="8864600"/>
          </a:xfrm>
          <a:prstGeom prst="rect">
            <a:avLst/>
          </a:prstGeom>
        </p:spPr>
        <p:txBody>
          <a:bodyPr/>
          <a:lstStyle/>
          <a:p>
            <a:pPr/>
            <a:r>
              <a:t>In broad terms, accepting gifts may be justifiable when they promote the principles of beneficence (doing good, particularly for the client) and nonmaleficence (avoiding harm, particularly to the client).Gifts or economic benefits of significant value may be accepted by the individual if they primarily benefit the persons served professionally.</a:t>
            </a:r>
          </a:p>
          <a:p>
            <a:pPr/>
            <a:r>
              <a:t>Gifts or economic benefits of token or trivial value may be accepted if they are appropriate to the individual’s professional practice. </a:t>
            </a:r>
          </a:p>
          <a:p>
            <a:pPr/>
            <a:r>
              <a:t>Cash gifts should not be accepted</a:t>
            </a:r>
          </a:p>
        </p:txBody>
      </p:sp>
      <p:pic>
        <p:nvPicPr>
          <p:cNvPr id="190" name="Image" descr="Image"/>
          <p:cNvPicPr>
            <a:picLocks noChangeAspect="1"/>
          </p:cNvPicPr>
          <p:nvPr/>
        </p:nvPicPr>
        <p:blipFill>
          <a:blip r:embed="rId2">
            <a:extLst/>
          </a:blip>
          <a:stretch>
            <a:fillRect/>
          </a:stretch>
        </p:blipFill>
        <p:spPr>
          <a:xfrm>
            <a:off x="18653072" y="10225730"/>
            <a:ext cx="5598396" cy="3328258"/>
          </a:xfrm>
          <a:prstGeom prst="rect">
            <a:avLst/>
          </a:prstGeom>
          <a:ln w="12700">
            <a:miter lim="400000"/>
          </a:ln>
        </p:spPr>
      </p:pic>
      <p:pic>
        <p:nvPicPr>
          <p:cNvPr id="191" name="Image" descr="Image"/>
          <p:cNvPicPr>
            <a:picLocks noChangeAspect="1"/>
          </p:cNvPicPr>
          <p:nvPr/>
        </p:nvPicPr>
        <p:blipFill>
          <a:blip r:embed="rId3">
            <a:extLst/>
          </a:blip>
          <a:stretch>
            <a:fillRect/>
          </a:stretch>
        </p:blipFill>
        <p:spPr>
          <a:xfrm>
            <a:off x="18939547" y="4997673"/>
            <a:ext cx="5197037" cy="3892761"/>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Front view of a red Ducati motorcycle" descr="Front view of a red Ducati motorcycle"/>
          <p:cNvPicPr>
            <a:picLocks noChangeAspect="1"/>
          </p:cNvPicPr>
          <p:nvPr>
            <p:ph type="pic" idx="21"/>
          </p:nvPr>
        </p:nvPicPr>
        <p:blipFill>
          <a:blip r:embed="rId2">
            <a:extLst/>
          </a:blip>
          <a:srcRect l="24373" t="0" r="24373" b="0"/>
          <a:stretch>
            <a:fillRect/>
          </a:stretch>
        </p:blipFill>
        <p:spPr>
          <a:xfrm>
            <a:off x="17391886" y="4351337"/>
            <a:ext cx="6690758" cy="7832690"/>
          </a:xfrm>
          <a:prstGeom prst="rect">
            <a:avLst/>
          </a:prstGeom>
        </p:spPr>
      </p:pic>
      <p:sp>
        <p:nvSpPr>
          <p:cNvPr id="194" name="Accepting gifts from patient/client"/>
          <p:cNvSpPr txBox="1"/>
          <p:nvPr>
            <p:ph type="title"/>
          </p:nvPr>
        </p:nvSpPr>
        <p:spPr>
          <a:prstGeom prst="rect">
            <a:avLst/>
          </a:prstGeom>
        </p:spPr>
        <p:txBody>
          <a:bodyPr/>
          <a:lstStyle/>
          <a:p>
            <a:pPr/>
            <a:r>
              <a:t>Accepting gifts from patient/client</a:t>
            </a:r>
          </a:p>
        </p:txBody>
      </p:sp>
      <p:sp>
        <p:nvSpPr>
          <p:cNvPr id="195" name="It is OK to accept a small token of appreciation so long as it does not compromise the patient or therapy process, most professional organizations agree. Document gifts in the patient's notes along with any influence it has on the patient-therapist relat"/>
          <p:cNvSpPr txBox="1"/>
          <p:nvPr>
            <p:ph type="body" idx="1"/>
          </p:nvPr>
        </p:nvSpPr>
        <p:spPr>
          <a:xfrm>
            <a:off x="673100" y="3835400"/>
            <a:ext cx="16474080" cy="8864600"/>
          </a:xfrm>
          <a:prstGeom prst="rect">
            <a:avLst/>
          </a:prstGeom>
        </p:spPr>
        <p:txBody>
          <a:bodyPr/>
          <a:lstStyle/>
          <a:p>
            <a:pPr/>
            <a:r>
              <a:t>It is OK to accept a small token of appreciation so long as it does not compromise the patient or therapy process, most professional organizations agree. Document gifts in the patient's notes along with any influence it has on the patient-therapist relationship.</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Front view of a red Ducati motorcycle" descr="Front view of a red Ducati motorcycle"/>
          <p:cNvPicPr>
            <a:picLocks noChangeAspect="1"/>
          </p:cNvPicPr>
          <p:nvPr>
            <p:ph type="pic" idx="21"/>
          </p:nvPr>
        </p:nvPicPr>
        <p:blipFill>
          <a:blip r:embed="rId2">
            <a:extLst/>
          </a:blip>
          <a:srcRect l="41033" t="0" r="14051" b="0"/>
          <a:stretch>
            <a:fillRect/>
          </a:stretch>
        </p:blipFill>
        <p:spPr>
          <a:xfrm>
            <a:off x="16787169" y="3846748"/>
            <a:ext cx="7440493" cy="8710384"/>
          </a:xfrm>
          <a:prstGeom prst="rect">
            <a:avLst/>
          </a:prstGeom>
        </p:spPr>
      </p:pic>
      <p:sp>
        <p:nvSpPr>
          <p:cNvPr id="198" name="the decision of accepting gifts"/>
          <p:cNvSpPr txBox="1"/>
          <p:nvPr>
            <p:ph type="title"/>
          </p:nvPr>
        </p:nvSpPr>
        <p:spPr>
          <a:prstGeom prst="rect">
            <a:avLst/>
          </a:prstGeom>
        </p:spPr>
        <p:txBody>
          <a:bodyPr/>
          <a:lstStyle/>
          <a:p>
            <a:pPr/>
            <a:r>
              <a:t>the decision of accepting gifts</a:t>
            </a:r>
          </a:p>
        </p:txBody>
      </p:sp>
      <p:sp>
        <p:nvSpPr>
          <p:cNvPr id="199" name="in deciding whether to accept a gift from a client, we are guided by ASHA to consider several issues.…"/>
          <p:cNvSpPr txBox="1"/>
          <p:nvPr>
            <p:ph type="body" idx="1"/>
          </p:nvPr>
        </p:nvSpPr>
        <p:spPr>
          <a:xfrm>
            <a:off x="673100" y="3835400"/>
            <a:ext cx="16006056" cy="8864600"/>
          </a:xfrm>
          <a:prstGeom prst="rect">
            <a:avLst/>
          </a:prstGeom>
        </p:spPr>
        <p:txBody>
          <a:bodyPr/>
          <a:lstStyle/>
          <a:p>
            <a:pPr marL="525779" indent="-525779" defTabSz="742950">
              <a:spcBef>
                <a:spcPts val="4700"/>
              </a:spcBef>
              <a:defRPr sz="4680"/>
            </a:pPr>
            <a:r>
              <a:t>in deciding whether to accept a gift from a client, we are guided by ASHA to consider several issues.</a:t>
            </a:r>
          </a:p>
          <a:p>
            <a:pPr marL="525779" indent="-525779" defTabSz="742950">
              <a:spcBef>
                <a:spcPts val="4700"/>
              </a:spcBef>
              <a:defRPr sz="4680"/>
            </a:pPr>
          </a:p>
          <a:p>
            <a:pPr marL="0" indent="0" defTabSz="742950">
              <a:spcBef>
                <a:spcPts val="4700"/>
              </a:spcBef>
              <a:buSzTx/>
              <a:buNone/>
              <a:defRPr sz="4680"/>
            </a:pPr>
            <a:r>
              <a:t>- Does acceptance of the gift contribute to the welfare of the client?</a:t>
            </a:r>
          </a:p>
          <a:p>
            <a:pPr marL="0" indent="0" defTabSz="742950">
              <a:spcBef>
                <a:spcPts val="4700"/>
              </a:spcBef>
              <a:buSzTx/>
              <a:buNone/>
              <a:defRPr sz="4680"/>
            </a:pPr>
            <a:r>
              <a:t>- Does it reasonably appear to bias theprofessional judgment of the clinician?</a:t>
            </a:r>
          </a:p>
          <a:p>
            <a:pPr marL="0" indent="0" defTabSz="742950">
              <a:spcBef>
                <a:spcPts val="4700"/>
              </a:spcBef>
              <a:buSzTx/>
              <a:buNone/>
              <a:defRPr sz="4680"/>
            </a:pPr>
            <a:r>
              <a:t>- Does it enhance the clinician’s professional knowledge?</a:t>
            </a:r>
          </a:p>
          <a:p>
            <a:pPr marL="0" indent="0" defTabSz="742950">
              <a:spcBef>
                <a:spcPts val="4700"/>
              </a:spcBef>
              <a:buSzTx/>
              <a:buNone/>
              <a:defRPr sz="4680"/>
            </a:pPr>
            <a:r>
              <a:t>- Does it decrease the dignity or autonomy of the profession?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Front view of a red Ducati motorcycle" descr="Front view of a red Ducati motorcycle"/>
          <p:cNvPicPr>
            <a:picLocks noChangeAspect="1"/>
          </p:cNvPicPr>
          <p:nvPr>
            <p:ph type="pic" idx="21"/>
          </p:nvPr>
        </p:nvPicPr>
        <p:blipFill>
          <a:blip r:embed="rId2">
            <a:extLst/>
          </a:blip>
          <a:srcRect l="20577" t="0" r="20577" b="0"/>
          <a:stretch>
            <a:fillRect/>
          </a:stretch>
        </p:blipFill>
        <p:spPr>
          <a:xfrm>
            <a:off x="17402489" y="4028261"/>
            <a:ext cx="7130393" cy="8347359"/>
          </a:xfrm>
          <a:prstGeom prst="rect">
            <a:avLst/>
          </a:prstGeom>
        </p:spPr>
      </p:pic>
      <p:sp>
        <p:nvSpPr>
          <p:cNvPr id="202" name="What to do? why?"/>
          <p:cNvSpPr txBox="1"/>
          <p:nvPr>
            <p:ph type="title"/>
          </p:nvPr>
        </p:nvSpPr>
        <p:spPr>
          <a:prstGeom prst="rect">
            <a:avLst/>
          </a:prstGeom>
        </p:spPr>
        <p:txBody>
          <a:bodyPr/>
          <a:lstStyle/>
          <a:p>
            <a:pPr/>
            <a:r>
              <a:t>What to do? why?</a:t>
            </a:r>
          </a:p>
        </p:txBody>
      </p:sp>
      <p:sp>
        <p:nvSpPr>
          <p:cNvPr id="203" name="We must use our professional judgment when faced with ethical dilemmas, but our code of ethics is available to provide guidance.…"/>
          <p:cNvSpPr txBox="1"/>
          <p:nvPr>
            <p:ph type="body" idx="1"/>
          </p:nvPr>
        </p:nvSpPr>
        <p:spPr>
          <a:xfrm>
            <a:off x="673100" y="3835400"/>
            <a:ext cx="16347314" cy="8864600"/>
          </a:xfrm>
          <a:prstGeom prst="rect">
            <a:avLst/>
          </a:prstGeom>
        </p:spPr>
        <p:txBody>
          <a:bodyPr/>
          <a:lstStyle/>
          <a:p>
            <a:pPr marL="578358" indent="-578358" defTabSz="817244">
              <a:spcBef>
                <a:spcPts val="5200"/>
              </a:spcBef>
              <a:defRPr sz="5148"/>
            </a:pPr>
            <a:r>
              <a:t>We must use our professional judgment when faced with ethical dilemmas, but our code of ethics is available to provide guidance. </a:t>
            </a:r>
          </a:p>
          <a:p>
            <a:pPr marL="578358" indent="-578358" defTabSz="817244">
              <a:spcBef>
                <a:spcPts val="5200"/>
              </a:spcBef>
              <a:defRPr sz="5148"/>
            </a:pPr>
            <a:r>
              <a:t>Have a clear gift giving policy in place and make sure your patients understand it from the very beginning of the therapeutic relationship</a:t>
            </a:r>
          </a:p>
          <a:p>
            <a:pPr marL="578358" indent="-578358" defTabSz="817244">
              <a:spcBef>
                <a:spcPts val="5200"/>
              </a:spcBef>
              <a:defRPr sz="5148"/>
            </a:pPr>
            <a:r>
              <a:t>We must remember that the decision we make will reflect on our professional colleagues as well as on our workplaces and ourselves. We must consider all aspects of an issue prior to acting.</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ome professional guidelines outline the ethics of gift giving by patients.…"/>
          <p:cNvSpPr txBox="1"/>
          <p:nvPr>
            <p:ph type="body" idx="1"/>
          </p:nvPr>
        </p:nvSpPr>
        <p:spPr>
          <a:prstGeom prst="rect">
            <a:avLst/>
          </a:prstGeom>
        </p:spPr>
        <p:txBody>
          <a:bodyPr/>
          <a:lstStyle/>
          <a:p>
            <a:pPr marL="685037" indent="-685037" defTabSz="767715">
              <a:spcBef>
                <a:spcPts val="6000"/>
              </a:spcBef>
              <a:defRPr sz="5952"/>
            </a:pPr>
            <a:r>
              <a:t>Some professional guidelines outline the ethics of gift giving by patients.</a:t>
            </a:r>
          </a:p>
          <a:p>
            <a:pPr marL="685037" indent="-685037" defTabSz="767715">
              <a:spcBef>
                <a:spcPts val="6000"/>
              </a:spcBef>
              <a:defRPr sz="5952"/>
            </a:pPr>
            <a:r>
              <a:t>Consider the intent, value, and nature of any gift you are offered and decide whether to accept it on a case-by-case basis.</a:t>
            </a:r>
          </a:p>
          <a:p>
            <a:pPr marL="685037" indent="-685037" defTabSz="767715">
              <a:spcBef>
                <a:spcPts val="6000"/>
              </a:spcBef>
              <a:defRPr sz="5952"/>
            </a:pPr>
            <a:r>
              <a:t>It is OK to accept a small token of appreciation so long as it does not compromise the patient or therapy process, most professional organizations agree.</a:t>
            </a:r>
          </a:p>
          <a:p>
            <a:pPr marL="685037" indent="-685037" defTabSz="767715">
              <a:spcBef>
                <a:spcPts val="6000"/>
              </a:spcBef>
              <a:defRPr sz="5952"/>
            </a:pPr>
            <a:r>
              <a:t>Document gifts in the patient’s notes along with any influence it has on the patient-therapist relationship.</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Professionalism"/>
          <p:cNvSpPr txBox="1"/>
          <p:nvPr>
            <p:ph type="title"/>
          </p:nvPr>
        </p:nvSpPr>
        <p:spPr>
          <a:prstGeom prst="rect">
            <a:avLst/>
          </a:prstGeom>
        </p:spPr>
        <p:txBody>
          <a:bodyPr/>
          <a:lstStyle/>
          <a:p>
            <a:pPr/>
            <a:r>
              <a:t>Professionalism</a:t>
            </a:r>
          </a:p>
        </p:txBody>
      </p:sp>
      <p:sp>
        <p:nvSpPr>
          <p:cNvPr id="125" name="The term professionalism is usually used to describe the type of behavior you would expect from a professional person.…"/>
          <p:cNvSpPr txBox="1"/>
          <p:nvPr>
            <p:ph type="body" idx="1"/>
          </p:nvPr>
        </p:nvSpPr>
        <p:spPr>
          <a:prstGeom prst="rect">
            <a:avLst/>
          </a:prstGeom>
        </p:spPr>
        <p:txBody>
          <a:bodyPr/>
          <a:lstStyle/>
          <a:p>
            <a:pPr marL="670306" indent="-670306" defTabSz="751205">
              <a:spcBef>
                <a:spcPts val="5900"/>
              </a:spcBef>
              <a:defRPr sz="5824"/>
            </a:pPr>
            <a:r>
              <a:t>The term </a:t>
            </a:r>
            <a:r>
              <a:rPr>
                <a:solidFill>
                  <a:schemeClr val="accent5">
                    <a:hueOff val="-608019"/>
                    <a:satOff val="-16379"/>
                    <a:lumOff val="25127"/>
                  </a:schemeClr>
                </a:solidFill>
              </a:rPr>
              <a:t>professionalism</a:t>
            </a:r>
            <a:r>
              <a:t> is usually used to describe the type of behavior you would expect from a professional person. </a:t>
            </a:r>
          </a:p>
          <a:p>
            <a:pPr marL="670306" indent="-670306" defTabSz="751205">
              <a:spcBef>
                <a:spcPts val="5900"/>
              </a:spcBef>
              <a:defRPr sz="5824"/>
            </a:pPr>
            <a:r>
              <a:t>For SLPs, “</a:t>
            </a:r>
            <a:r>
              <a:rPr>
                <a:solidFill>
                  <a:schemeClr val="accent5">
                    <a:hueOff val="-608019"/>
                    <a:satOff val="-16379"/>
                    <a:lumOff val="25127"/>
                  </a:schemeClr>
                </a:solidFill>
              </a:rPr>
              <a:t>Professionalism</a:t>
            </a:r>
            <a:r>
              <a:t>” is a combination of knowledge, skills, trustworthiness (الجدارة بالثقة), and altruism (الايثار ) found in those who commit themselves to a life of service to others.</a:t>
            </a:r>
          </a:p>
          <a:p>
            <a:pPr marL="670306" indent="-670306" defTabSz="751205">
              <a:spcBef>
                <a:spcPts val="5900"/>
              </a:spcBef>
              <a:defRPr sz="5824"/>
            </a:pPr>
            <a:r>
              <a:t>For </a:t>
            </a:r>
            <a:r>
              <a:rPr u="sng"/>
              <a:t>example</a:t>
            </a:r>
            <a:r>
              <a:t>, showing up to work on time, and focusing on the task at hand. And not fighting with your coworkers (unless you're a professional wrestler).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Front view of a red Ducati motorcycle" descr="Front view of a red Ducati motorcycle"/>
          <p:cNvPicPr>
            <a:picLocks noChangeAspect="1"/>
          </p:cNvPicPr>
          <p:nvPr>
            <p:ph type="pic" idx="21"/>
          </p:nvPr>
        </p:nvPicPr>
        <p:blipFill>
          <a:blip r:embed="rId2">
            <a:extLst/>
          </a:blip>
          <a:srcRect l="21578" t="0" r="21578" b="0"/>
          <a:stretch>
            <a:fillRect/>
          </a:stretch>
        </p:blipFill>
        <p:spPr>
          <a:xfrm>
            <a:off x="18055525" y="4165727"/>
            <a:ext cx="5906622" cy="6914723"/>
          </a:xfrm>
          <a:prstGeom prst="rect">
            <a:avLst/>
          </a:prstGeom>
        </p:spPr>
      </p:pic>
      <p:sp>
        <p:nvSpPr>
          <p:cNvPr id="128" name="professionalism and ethics"/>
          <p:cNvSpPr txBox="1"/>
          <p:nvPr>
            <p:ph type="title"/>
          </p:nvPr>
        </p:nvSpPr>
        <p:spPr>
          <a:prstGeom prst="rect">
            <a:avLst/>
          </a:prstGeom>
        </p:spPr>
        <p:txBody>
          <a:bodyPr/>
          <a:lstStyle/>
          <a:p>
            <a:pPr/>
            <a:r>
              <a:t>professionalism and ethics</a:t>
            </a:r>
          </a:p>
        </p:txBody>
      </p:sp>
      <p:sp>
        <p:nvSpPr>
          <p:cNvPr id="129" name="Work Ethic/Professionalism demonstrates integrity (النزاهة), resilience (المرونة), accountability (المسؤولية) and ethical behavior.…"/>
          <p:cNvSpPr txBox="1"/>
          <p:nvPr>
            <p:ph type="body" idx="1"/>
          </p:nvPr>
        </p:nvSpPr>
        <p:spPr>
          <a:xfrm>
            <a:off x="673100" y="3835400"/>
            <a:ext cx="16703731" cy="8864600"/>
          </a:xfrm>
          <a:prstGeom prst="rect">
            <a:avLst/>
          </a:prstGeom>
        </p:spPr>
        <p:txBody>
          <a:bodyPr/>
          <a:lstStyle/>
          <a:p>
            <a:pPr/>
            <a:r>
              <a:t>Work Ethic/Professionalism demonstrates integrity (النزاهة), resilience (المرونة), accountability (المسؤولية) and ethical behavior.</a:t>
            </a:r>
          </a:p>
          <a:p>
            <a:pPr/>
            <a:r>
              <a:t> It's the ability to take initiative, maintain effective work habits (prioritize, plan and manage work; punctuality) to produce high quality results.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rofile view of a red Ducati motorcycle" descr="Profile view of a red Ducati motorcycle"/>
          <p:cNvPicPr>
            <a:picLocks noChangeAspect="1"/>
          </p:cNvPicPr>
          <p:nvPr>
            <p:ph type="pic" idx="21"/>
          </p:nvPr>
        </p:nvPicPr>
        <p:blipFill>
          <a:blip r:embed="rId2">
            <a:extLst/>
          </a:blip>
          <a:srcRect l="0" t="20465" r="0" b="9973"/>
          <a:stretch>
            <a:fillRect/>
          </a:stretch>
        </p:blipFill>
        <p:spPr>
          <a:xfrm>
            <a:off x="4280774" y="736600"/>
            <a:ext cx="15829857" cy="8242300"/>
          </a:xfrm>
          <a:prstGeom prst="rect">
            <a:avLst/>
          </a:prstGeom>
        </p:spPr>
      </p:pic>
      <p:sp>
        <p:nvSpPr>
          <p:cNvPr id="132" name="Boundaries"/>
          <p:cNvSpPr txBox="1"/>
          <p:nvPr>
            <p:ph type="title"/>
          </p:nvPr>
        </p:nvSpPr>
        <p:spPr>
          <a:prstGeom prst="rect">
            <a:avLst/>
          </a:prstGeom>
        </p:spPr>
        <p:txBody>
          <a:bodyPr/>
          <a:lstStyle>
            <a:lvl1pPr>
              <a:spcBef>
                <a:spcPts val="5300"/>
              </a:spcBef>
              <a:defRPr b="1" cap="none">
                <a:solidFill>
                  <a:schemeClr val="accent5">
                    <a:hueOff val="-608019"/>
                    <a:satOff val="-16379"/>
                    <a:lumOff val="25127"/>
                  </a:schemeClr>
                </a:solidFill>
                <a:latin typeface="Gill Sans"/>
                <a:ea typeface="Gill Sans"/>
                <a:cs typeface="Gill Sans"/>
                <a:sym typeface="Gill Sans"/>
              </a:defRPr>
            </a:lvl1pPr>
          </a:lstStyle>
          <a:p>
            <a:pPr/>
            <a:r>
              <a:t>Boundaries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Front view of a red Ducati motorcycle" descr="Front view of a red Ducati motorcycle"/>
          <p:cNvPicPr>
            <a:picLocks noChangeAspect="1"/>
          </p:cNvPicPr>
          <p:nvPr>
            <p:ph type="pic" idx="21"/>
          </p:nvPr>
        </p:nvPicPr>
        <p:blipFill>
          <a:blip r:embed="rId2">
            <a:extLst/>
          </a:blip>
          <a:srcRect l="19653" t="0" r="19653" b="0"/>
          <a:stretch>
            <a:fillRect/>
          </a:stretch>
        </p:blipFill>
        <p:spPr>
          <a:xfrm>
            <a:off x="18210283" y="4833672"/>
            <a:ext cx="5801270" cy="6791391"/>
          </a:xfrm>
          <a:prstGeom prst="rect">
            <a:avLst/>
          </a:prstGeom>
        </p:spPr>
      </p:pic>
      <p:sp>
        <p:nvSpPr>
          <p:cNvPr id="135" name="Boundaries"/>
          <p:cNvSpPr txBox="1"/>
          <p:nvPr>
            <p:ph type="title"/>
          </p:nvPr>
        </p:nvSpPr>
        <p:spPr>
          <a:prstGeom prst="rect">
            <a:avLst/>
          </a:prstGeom>
        </p:spPr>
        <p:txBody>
          <a:bodyPr/>
          <a:lstStyle>
            <a:lvl1pPr>
              <a:spcBef>
                <a:spcPts val="5300"/>
              </a:spcBef>
              <a:defRPr cap="none"/>
            </a:lvl1pPr>
          </a:lstStyle>
          <a:p>
            <a:pPr/>
            <a:r>
              <a:t>Boundaries</a:t>
            </a:r>
          </a:p>
        </p:txBody>
      </p:sp>
      <p:sp>
        <p:nvSpPr>
          <p:cNvPr id="136" name="Boundaries provide a strong framework for building great relationships. Why??…"/>
          <p:cNvSpPr txBox="1"/>
          <p:nvPr>
            <p:ph type="body" idx="1"/>
          </p:nvPr>
        </p:nvSpPr>
        <p:spPr>
          <a:xfrm>
            <a:off x="673100" y="3835400"/>
            <a:ext cx="17345886" cy="8864600"/>
          </a:xfrm>
          <a:prstGeom prst="rect">
            <a:avLst/>
          </a:prstGeom>
        </p:spPr>
        <p:txBody>
          <a:bodyPr/>
          <a:lstStyle/>
          <a:p>
            <a:pPr/>
            <a:r>
              <a:t>Boundaries provide a strong framework for building great relationships. Why??</a:t>
            </a:r>
          </a:p>
          <a:p>
            <a:pPr marL="0" indent="0">
              <a:buSzTx/>
              <a:buNone/>
            </a:pPr>
            <a:r>
              <a:t>-They allow us to set guidelines on what we will and won’t do with a clear conscience</a:t>
            </a:r>
          </a:p>
          <a:p>
            <a:pPr marL="0" indent="0">
              <a:buSzTx/>
              <a:buNone/>
            </a:pPr>
            <a:r>
              <a:t>-Through proper boundaries and clear communication about our boundaries, we show care and respect to clients and their families.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Front view of a red Ducati motorcycle" descr="Front view of a red Ducati motorcycle"/>
          <p:cNvPicPr>
            <a:picLocks noChangeAspect="1"/>
          </p:cNvPicPr>
          <p:nvPr>
            <p:ph type="pic" idx="21"/>
          </p:nvPr>
        </p:nvPicPr>
        <p:blipFill>
          <a:blip r:embed="rId2">
            <a:extLst/>
          </a:blip>
          <a:srcRect l="10484" t="0" r="4094" b="0"/>
          <a:stretch>
            <a:fillRect/>
          </a:stretch>
        </p:blipFill>
        <p:spPr>
          <a:xfrm>
            <a:off x="16725345" y="3970192"/>
            <a:ext cx="7229599" cy="8463497"/>
          </a:xfrm>
          <a:prstGeom prst="rect">
            <a:avLst/>
          </a:prstGeom>
        </p:spPr>
      </p:pic>
      <p:sp>
        <p:nvSpPr>
          <p:cNvPr id="139" name="creating healthy boundaries"/>
          <p:cNvSpPr txBox="1"/>
          <p:nvPr>
            <p:ph type="title"/>
          </p:nvPr>
        </p:nvSpPr>
        <p:spPr>
          <a:prstGeom prst="rect">
            <a:avLst/>
          </a:prstGeom>
        </p:spPr>
        <p:txBody>
          <a:bodyPr/>
          <a:lstStyle/>
          <a:p>
            <a:pPr/>
            <a:r>
              <a:t>creating healthy boundaries</a:t>
            </a:r>
          </a:p>
        </p:txBody>
      </p:sp>
      <p:sp>
        <p:nvSpPr>
          <p:cNvPr id="140" name="boundaries doesn’t signal you don’t care or that you are selfish ... quite the opposite.…"/>
          <p:cNvSpPr txBox="1"/>
          <p:nvPr>
            <p:ph type="body" idx="1"/>
          </p:nvPr>
        </p:nvSpPr>
        <p:spPr>
          <a:xfrm>
            <a:off x="673100" y="3835400"/>
            <a:ext cx="15464083" cy="8864600"/>
          </a:xfrm>
          <a:prstGeom prst="rect">
            <a:avLst/>
          </a:prstGeom>
        </p:spPr>
        <p:txBody>
          <a:bodyPr/>
          <a:lstStyle/>
          <a:p>
            <a:pPr/>
            <a:r>
              <a:t>boundaries doesn’t signal you don’t care or that you are selfish ... quite the opposite. </a:t>
            </a:r>
          </a:p>
          <a:p>
            <a:pPr/>
            <a:r>
              <a:t>Many people will respect you and be glad to know where they stand.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creating healthy boundaries"/>
          <p:cNvSpPr txBox="1"/>
          <p:nvPr>
            <p:ph type="title"/>
          </p:nvPr>
        </p:nvSpPr>
        <p:spPr>
          <a:prstGeom prst="rect">
            <a:avLst/>
          </a:prstGeom>
        </p:spPr>
        <p:txBody>
          <a:bodyPr/>
          <a:lstStyle/>
          <a:p>
            <a:pPr/>
            <a:r>
              <a:t>creating healthy boundaries</a:t>
            </a:r>
          </a:p>
        </p:txBody>
      </p:sp>
      <p:sp>
        <p:nvSpPr>
          <p:cNvPr id="143" name="Does a patient always contact you on the weekends and expect a response?…"/>
          <p:cNvSpPr txBox="1"/>
          <p:nvPr>
            <p:ph type="body" idx="1"/>
          </p:nvPr>
        </p:nvSpPr>
        <p:spPr>
          <a:xfrm>
            <a:off x="673100" y="3835400"/>
            <a:ext cx="15290087" cy="8864600"/>
          </a:xfrm>
          <a:prstGeom prst="rect">
            <a:avLst/>
          </a:prstGeom>
        </p:spPr>
        <p:txBody>
          <a:bodyPr/>
          <a:lstStyle/>
          <a:p>
            <a:pPr/>
            <a:r>
              <a:t>Does a patient always contact you on the weekends and expect a response? </a:t>
            </a:r>
          </a:p>
          <a:p>
            <a:pPr/>
            <a:r>
              <a:t>Does a colleague disrespect your time by monopolizing your paperwork time with their drama?</a:t>
            </a:r>
          </a:p>
        </p:txBody>
      </p:sp>
      <p:pic>
        <p:nvPicPr>
          <p:cNvPr id="144" name="Image" descr="Image"/>
          <p:cNvPicPr>
            <a:picLocks noChangeAspect="1"/>
          </p:cNvPicPr>
          <p:nvPr/>
        </p:nvPicPr>
        <p:blipFill>
          <a:blip r:embed="rId2">
            <a:extLst/>
          </a:blip>
          <a:stretch>
            <a:fillRect/>
          </a:stretch>
        </p:blipFill>
        <p:spPr>
          <a:xfrm>
            <a:off x="16302465" y="4224667"/>
            <a:ext cx="7842753" cy="526666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Front view of a red Ducati motorcycle" descr="Front view of a red Ducati motorcycle"/>
          <p:cNvPicPr>
            <a:picLocks noChangeAspect="1"/>
          </p:cNvPicPr>
          <p:nvPr>
            <p:ph type="pic" idx="21"/>
          </p:nvPr>
        </p:nvPicPr>
        <p:blipFill>
          <a:blip r:embed="rId2">
            <a:extLst/>
          </a:blip>
          <a:srcRect l="7289" t="0" r="7289" b="0"/>
          <a:stretch>
            <a:fillRect/>
          </a:stretch>
        </p:blipFill>
        <p:spPr>
          <a:xfrm>
            <a:off x="18531507" y="4758046"/>
            <a:ext cx="5601218" cy="6557194"/>
          </a:xfrm>
          <a:prstGeom prst="rect">
            <a:avLst/>
          </a:prstGeom>
        </p:spPr>
      </p:pic>
      <p:sp>
        <p:nvSpPr>
          <p:cNvPr id="147" name="Steps to creating healthy boundaries"/>
          <p:cNvSpPr txBox="1"/>
          <p:nvPr>
            <p:ph type="title"/>
          </p:nvPr>
        </p:nvSpPr>
        <p:spPr>
          <a:prstGeom prst="rect">
            <a:avLst/>
          </a:prstGeom>
        </p:spPr>
        <p:txBody>
          <a:bodyPr/>
          <a:lstStyle/>
          <a:p>
            <a:pPr/>
            <a:r>
              <a:rPr>
                <a:solidFill>
                  <a:schemeClr val="accent5">
                    <a:hueOff val="-608019"/>
                    <a:satOff val="-16379"/>
                    <a:lumOff val="25127"/>
                  </a:schemeClr>
                </a:solidFill>
              </a:rPr>
              <a:t>Steps</a:t>
            </a:r>
            <a:r>
              <a:t> to creating healthy boundaries</a:t>
            </a:r>
          </a:p>
        </p:txBody>
      </p:sp>
      <p:sp>
        <p:nvSpPr>
          <p:cNvPr id="148" name="Get clear on your priorities and what you are and are not willing to do.…"/>
          <p:cNvSpPr txBox="1"/>
          <p:nvPr>
            <p:ph type="body" idx="1"/>
          </p:nvPr>
        </p:nvSpPr>
        <p:spPr>
          <a:xfrm>
            <a:off x="255122" y="3835400"/>
            <a:ext cx="18226467" cy="8864600"/>
          </a:xfrm>
          <a:prstGeom prst="rect">
            <a:avLst/>
          </a:prstGeom>
        </p:spPr>
        <p:txBody>
          <a:bodyPr/>
          <a:lstStyle/>
          <a:p>
            <a:pPr marL="866775" indent="-866775">
              <a:buSzPct val="100000"/>
              <a:buAutoNum type="arabicPeriod" startAt="1"/>
            </a:pPr>
            <a:r>
              <a:t>Get clear on your priorities and what you are and are not willing to do. </a:t>
            </a:r>
          </a:p>
          <a:p>
            <a:pPr marL="866775" indent="-866775">
              <a:buSzPct val="100000"/>
              <a:buAutoNum type="arabicPeriod" startAt="1"/>
            </a:pPr>
            <a:r>
              <a:t>Give yourself some time and space to figure it out. </a:t>
            </a:r>
          </a:p>
          <a:p>
            <a:pPr marL="866775" indent="-866775">
              <a:buSzPct val="100000"/>
              <a:buAutoNum type="arabicPeriod" startAt="1"/>
            </a:pPr>
            <a:r>
              <a:t>Think of this as creating a policies and procedures manual for yourself.</a:t>
            </a:r>
          </a:p>
          <a:p>
            <a:pPr marL="598487" indent="-598487">
              <a:buClr>
                <a:srgbClr val="535353"/>
              </a:buClr>
            </a:pPr>
            <a:r>
              <a:t>You owe it to yourself, your patients, and your family and friends to be intentional about boundaries so you can excel in your work and enjoy your life.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