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</p:sldIdLst>
  <p:sldSz cx="12192000" cy="6858000"/>
  <p:notesSz cx="6797675" cy="9926638"/>
  <p:defaultTextStyle>
    <a:defPPr>
      <a:defRPr lang="ar-P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01C142-A3A8-4CF9-BC38-5D79D10B5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16BE0B1-6B49-4213-9A26-71CCDF8F7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778C07-E31B-4CFA-8919-B571F3EE9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F99ECA-30BA-473A-B77E-F75263E41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97405A-D677-47B3-B79B-D086E5C9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1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DCFDA5-D42F-494C-A292-0EFA2450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693248A-2BF4-4A71-B411-BB7210ABC2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4D809D-FCE9-481E-A603-A67C27AE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691AA6C-7E12-49C0-8947-D2BD53A81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D959B91-4822-49FE-B7F8-F4CEFD4B2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AA3B301-E6D6-4505-87E3-E66AF917E0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EB61B6E-AE3C-41EE-A434-FEDF5E569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457612-70C5-44FD-8B0A-4279FED4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4D3818-D9EB-4E8E-8A3F-52F02792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10712A-325E-4D25-BF55-6367A174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3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7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3113" y="65494"/>
            <a:ext cx="10145775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1">
                <a:solidFill>
                  <a:srgbClr val="FFCC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1057" y="2806637"/>
            <a:ext cx="828988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4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119" y="59779"/>
            <a:ext cx="10161760" cy="623248"/>
          </a:xfrm>
        </p:spPr>
        <p:txBody>
          <a:bodyPr lIns="0" tIns="0" rIns="0" bIns="0"/>
          <a:lstStyle>
            <a:lvl1pPr>
              <a:defRPr sz="4050" b="1" i="1">
                <a:solidFill>
                  <a:srgbClr val="FFCC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79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5119" y="59779"/>
            <a:ext cx="10161760" cy="623248"/>
          </a:xfrm>
        </p:spPr>
        <p:txBody>
          <a:bodyPr lIns="0" tIns="0" rIns="0" bIns="0"/>
          <a:lstStyle>
            <a:lvl1pPr>
              <a:defRPr sz="4050" b="1" i="1">
                <a:solidFill>
                  <a:srgbClr val="FFCC6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5399" y="1626774"/>
            <a:ext cx="4897967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FFFF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4279" y="1486871"/>
            <a:ext cx="3330787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FFFF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4FFA32-2361-48BC-A170-2B6E01E74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EDA2D4B-8452-401E-87D3-8C1510E7D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810436-ECCA-4BE4-AD99-5E548BC6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6FDB9BC-963A-46C7-8F0A-524E2C43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29746EF-8BDC-4433-B2C0-5A38324A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6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5175D9-3085-49B1-AD11-AE900562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48C311-A52E-4E70-AE89-A428882C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0C32A2-1788-4895-BE2F-1C415AB7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E9466B-07B3-44C5-A41A-9F9D00CB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F3E5568-3793-47F1-B6D0-7C44B2A0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6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7399FF-1FE6-4E16-83D3-12C5390CD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E18A131-C2BF-4AEE-BF51-318BDA8414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C7D6735-EE97-4DE5-A986-71A858779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7E39DF8-EE98-4AFD-AA21-BA695FAC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117009B-A653-4488-9DD9-516BFA23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EB6A51-E220-4EF6-B23A-CD25CEFC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2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90E8C8-78D6-4D1C-A32C-7A8799D9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9B62E6D-6C13-4D90-A25A-E684C11D7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9DC2B6D-09FD-483B-9CEB-FB2CA979D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27DBF8B-9088-480F-9545-220034882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7A756B2-C68B-4DE9-82CE-BDAE3867D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419FAFF-E1D1-476B-839E-17F537CD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A7425D3-CC3D-473F-A6B7-1D14B127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3A805F1-5639-4C00-9679-EEA012AB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5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903BC2-2714-474B-A038-2ED268E0F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80DE97D-850B-4CC1-8AE3-B230B04B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7F8805F-F56E-4DFC-934D-1ECE7CEE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D5DCD9C-3DB0-4B62-B474-84D9CBE4B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3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F84197E-DC0F-481F-A544-96865E36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393131-3A50-43FE-910A-BDE910E5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44989CF-6BD0-4851-8795-F7DEAC8E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41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41F9B8-5069-47E8-968A-EBDC1D1C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8457A61-8706-4DD2-B593-A76DD614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D2208F0-A3D6-4D05-97E0-B03DDC681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45B8EAA-06DA-4411-BC93-4256EDC76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9D8B59-77BE-4F43-832E-CD13213D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BEFD1C9-4854-4583-81CD-4E27A17F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643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FD348-9DC5-40BE-876C-D915DB88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8346C01-1979-4A20-9695-E02831F41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P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A2E9D73-4E86-4A65-B4BE-E2D3BFFB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120D9F7-5DC4-4B11-B6FD-C7AC2D62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F16290-1355-4EC3-A8A9-788239B4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B8CFB47-9479-4C49-99BB-52FFD366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01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291EF4F-93B4-448F-9EE7-1FD0B1214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P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52B9D2-0F37-416C-9B5D-668AF7A6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P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5F491EE-7D52-4D5D-94E6-E5DB2D225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58C66F6-8225-42AB-B49E-C9099C624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380038-A682-4742-B0E3-A3567870B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P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.jhu.edu/voice/cancer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yelemetrics.com/digital_strobe_sample_screens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ze.uni-erlangen.de/docs/FAU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aKNwKHCMjk" TargetMode="External"/><Relationship Id="rId2" Type="http://schemas.openxmlformats.org/officeDocument/2006/relationships/hyperlink" Target="https://en.wikipedia.org/wiki/Glottal_closur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Voice Material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7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4300" y="685800"/>
            <a:ext cx="4057650" cy="34895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069682" y="4358792"/>
            <a:ext cx="1863566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400" b="1" spc="-45" dirty="0">
                <a:latin typeface="Times New Roman"/>
                <a:cs typeface="Times New Roman"/>
              </a:rPr>
              <a:t>Vocal</a:t>
            </a:r>
            <a:r>
              <a:rPr sz="2400" b="1" spc="-68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Nodules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49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29146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69246" y="4475379"/>
            <a:ext cx="391048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pc="-8" dirty="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http://www.med.jhu.edu/voice/cancer.html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3645" y="3158394"/>
            <a:ext cx="2384108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400" b="1" dirty="0">
                <a:latin typeface="Times New Roman"/>
                <a:cs typeface="Times New Roman"/>
              </a:rPr>
              <a:t>Laryngeal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Cancer</a:t>
            </a:r>
            <a:endParaRPr sz="24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479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0" y="0"/>
            <a:ext cx="5829300" cy="437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11805" y="4475379"/>
            <a:ext cx="609933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pc="-4" dirty="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http://www.kayelemetrics.com/digital_strobe_sample_screens.htm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690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2400300"/>
            <a:ext cx="6858000" cy="17053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26395" y="4246778"/>
            <a:ext cx="399192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</a:t>
            </a:r>
            <a:r>
              <a:rPr spc="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p:</a:t>
            </a:r>
            <a:r>
              <a:rPr spc="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pc="-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pc="-15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pc="-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spc="-131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.r</a:t>
            </a:r>
            <a:r>
              <a:rPr spc="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ze.un</a:t>
            </a:r>
            <a:r>
              <a:rPr spc="15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pc="-8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rlang</a:t>
            </a:r>
            <a:r>
              <a:rPr spc="-8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n.de/docs</a:t>
            </a:r>
            <a:r>
              <a:rPr spc="-8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spc="-143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spc="-4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pc="-11" dirty="0">
                <a:solidFill>
                  <a:srgbClr val="0563C1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</a:t>
            </a:r>
            <a:r>
              <a:rPr dirty="0"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4" dirty="0">
                <a:latin typeface="Times New Roman"/>
                <a:cs typeface="Times New Roman"/>
              </a:rPr>
              <a:t>fakultaet/med/kli/kphno/phon/ppglotte.htm</a:t>
            </a:r>
            <a:endParaRPr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1550" y="0"/>
            <a:ext cx="2914650" cy="221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92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8176" y="938695"/>
            <a:ext cx="7830635" cy="619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07758" marR="3810" indent="-1098709">
              <a:spcBef>
                <a:spcPts val="75"/>
              </a:spcBef>
              <a:tabLst>
                <a:tab pos="1244441" algn="l"/>
              </a:tabLst>
            </a:pPr>
            <a:r>
              <a:rPr spc="-4" dirty="0"/>
              <a:t>Mai</a:t>
            </a:r>
            <a:r>
              <a:rPr dirty="0"/>
              <a:t>n	Ligaments/  </a:t>
            </a:r>
            <a:r>
              <a:rPr spc="-4" dirty="0"/>
              <a:t>Membranes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6717" y="2643867"/>
            <a:ext cx="11281558" cy="188144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126206" indent="-257651" algn="l" defTabSz="685800" rtl="0">
              <a:spcBef>
                <a:spcPts val="7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There</a:t>
            </a:r>
            <a:r>
              <a:rPr sz="2100" spc="-4" dirty="0">
                <a:cs typeface="Calibri"/>
              </a:rPr>
              <a:t> are more than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five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but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for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purpose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of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this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course:</a:t>
            </a:r>
            <a:endParaRPr sz="2100" dirty="0">
              <a:cs typeface="Calibri"/>
            </a:endParaRPr>
          </a:p>
          <a:p>
            <a:pPr marL="287179" indent="-278130" algn="l" defTabSz="685800" rtl="0">
              <a:spcBef>
                <a:spcPts val="503"/>
              </a:spcBef>
              <a:buFont typeface="Calibri"/>
              <a:buAutoNum type="arabicParenR"/>
              <a:tabLst>
                <a:tab pos="287655" algn="l"/>
              </a:tabLst>
            </a:pPr>
            <a:r>
              <a:rPr sz="2100" b="1" spc="-4" dirty="0">
                <a:cs typeface="Calibri"/>
              </a:rPr>
              <a:t>Hyothyroid</a:t>
            </a:r>
            <a:r>
              <a:rPr sz="2100" b="1" spc="-19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membrane</a:t>
            </a:r>
            <a:endParaRPr sz="2100" dirty="0">
              <a:cs typeface="Calibri"/>
            </a:endParaRPr>
          </a:p>
          <a:p>
            <a:pPr marL="266700" marR="19526" algn="l" defTabSz="685800" rtl="0">
              <a:spcBef>
                <a:spcPts val="506"/>
              </a:spcBef>
            </a:pPr>
            <a:r>
              <a:rPr sz="2100" spc="-4" dirty="0">
                <a:cs typeface="Calibri"/>
              </a:rPr>
              <a:t>An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extrinsic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laryngeal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connection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between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hyoid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thyroid</a:t>
            </a:r>
            <a:endParaRPr sz="2100" dirty="0">
              <a:cs typeface="Calibri"/>
            </a:endParaRPr>
          </a:p>
          <a:p>
            <a:pPr marL="287179" indent="-278130" algn="l" defTabSz="685800" rtl="0">
              <a:spcBef>
                <a:spcPts val="506"/>
              </a:spcBef>
              <a:buFont typeface="Calibri"/>
              <a:buAutoNum type="arabicParenR" startAt="2"/>
              <a:tabLst>
                <a:tab pos="287655" algn="l"/>
              </a:tabLst>
            </a:pPr>
            <a:r>
              <a:rPr sz="2100" b="1" spc="-8" dirty="0">
                <a:cs typeface="Calibri"/>
              </a:rPr>
              <a:t>Middle</a:t>
            </a:r>
            <a:r>
              <a:rPr sz="2100" b="1" spc="-15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Hyothyroid</a:t>
            </a:r>
            <a:r>
              <a:rPr sz="2100" b="1" spc="8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ligament</a:t>
            </a:r>
            <a:endParaRPr sz="2100" dirty="0">
              <a:cs typeface="Calibri"/>
            </a:endParaRPr>
          </a:p>
          <a:p>
            <a:pPr marL="266700" marR="3810" algn="l" defTabSz="685800" rtl="0">
              <a:spcBef>
                <a:spcPts val="506"/>
              </a:spcBef>
            </a:pPr>
            <a:r>
              <a:rPr sz="2100" spc="-8" dirty="0">
                <a:cs typeface="Calibri"/>
              </a:rPr>
              <a:t>The</a:t>
            </a:r>
            <a:r>
              <a:rPr sz="2100" spc="-4" dirty="0">
                <a:cs typeface="Calibri"/>
              </a:rPr>
              <a:t> thicker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portion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hyothyroid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membrane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is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also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 extrinsic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laryngeal</a:t>
            </a:r>
            <a:r>
              <a:rPr sz="2100" spc="-4" dirty="0">
                <a:cs typeface="Calibri"/>
              </a:rPr>
              <a:t> ligament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4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049" y="955118"/>
            <a:ext cx="8277846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61486">
              <a:spcBef>
                <a:spcPts val="75"/>
              </a:spcBef>
              <a:tabLst>
                <a:tab pos="1706404" algn="l"/>
              </a:tabLst>
            </a:pPr>
            <a:r>
              <a:rPr spc="-4" dirty="0"/>
              <a:t>Mai</a:t>
            </a:r>
            <a:r>
              <a:rPr dirty="0"/>
              <a:t>n	Ligaments/  </a:t>
            </a:r>
            <a:r>
              <a:rPr spc="-4" dirty="0"/>
              <a:t>Membranes</a:t>
            </a:r>
            <a:r>
              <a:rPr spc="-71" dirty="0"/>
              <a:t> </a:t>
            </a:r>
            <a:r>
              <a:rPr dirty="0"/>
              <a:t>(Cont.)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893" y="2605567"/>
            <a:ext cx="11352810" cy="2435956"/>
          </a:xfrm>
          <a:prstGeom prst="rect">
            <a:avLst/>
          </a:prstGeom>
        </p:spPr>
        <p:txBody>
          <a:bodyPr vert="horz" wrap="square" lIns="0" tIns="95726" rIns="0" bIns="0" rtlCol="0">
            <a:spAutoFit/>
          </a:bodyPr>
          <a:lstStyle/>
          <a:p>
            <a:pPr marL="326231" indent="-317182" algn="l" defTabSz="685800" rtl="0">
              <a:spcBef>
                <a:spcPts val="754"/>
              </a:spcBef>
              <a:buFont typeface="Calibri"/>
              <a:buAutoNum type="arabicParenR" startAt="3"/>
              <a:tabLst>
                <a:tab pos="326707" algn="l"/>
              </a:tabLst>
            </a:pPr>
            <a:r>
              <a:rPr sz="2400" b="1" dirty="0">
                <a:cs typeface="Calibri"/>
              </a:rPr>
              <a:t>Cricotracheal</a:t>
            </a:r>
            <a:r>
              <a:rPr sz="2400" b="1" spc="-53" dirty="0">
                <a:cs typeface="Calibri"/>
              </a:rPr>
              <a:t> </a:t>
            </a:r>
            <a:r>
              <a:rPr sz="2400" b="1" spc="-4" dirty="0">
                <a:cs typeface="Calibri"/>
              </a:rPr>
              <a:t>membrane</a:t>
            </a:r>
            <a:endParaRPr sz="2400" dirty="0">
              <a:cs typeface="Calibri"/>
            </a:endParaRPr>
          </a:p>
          <a:p>
            <a:pPr marL="266700" marR="3810" algn="l" defTabSz="685800" rtl="0">
              <a:lnSpc>
                <a:spcPts val="2340"/>
              </a:lnSpc>
              <a:spcBef>
                <a:spcPts val="818"/>
              </a:spcBef>
            </a:pPr>
            <a:r>
              <a:rPr sz="2100" spc="-4" dirty="0">
                <a:cs typeface="Calibri"/>
              </a:rPr>
              <a:t>An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extrinsic</a:t>
            </a:r>
            <a:r>
              <a:rPr sz="2100" spc="3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laryngeal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connection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between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cricoid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1st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tracheal ring.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Easy</a:t>
            </a:r>
            <a:r>
              <a:rPr sz="2100" spc="-4" dirty="0">
                <a:cs typeface="Calibri"/>
              </a:rPr>
              <a:t> access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 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VF</a:t>
            </a:r>
            <a:endParaRPr sz="2100" dirty="0">
              <a:cs typeface="Calibri"/>
            </a:endParaRPr>
          </a:p>
          <a:p>
            <a:pPr marL="328136" indent="-319088" algn="l" defTabSz="685800" rtl="0">
              <a:spcBef>
                <a:spcPts val="229"/>
              </a:spcBef>
              <a:buFontTx/>
              <a:buAutoNum type="arabicParenR" startAt="4"/>
              <a:tabLst>
                <a:tab pos="328613" algn="l"/>
              </a:tabLst>
            </a:pPr>
            <a:r>
              <a:rPr sz="2400" b="1" dirty="0">
                <a:cs typeface="Calibri"/>
              </a:rPr>
              <a:t>Posterior</a:t>
            </a:r>
            <a:r>
              <a:rPr sz="2400" b="1" spc="-23" dirty="0">
                <a:cs typeface="Calibri"/>
              </a:rPr>
              <a:t> </a:t>
            </a:r>
            <a:r>
              <a:rPr sz="2400" b="1" dirty="0">
                <a:cs typeface="Calibri"/>
              </a:rPr>
              <a:t>Cricoarytenoid</a:t>
            </a:r>
            <a:r>
              <a:rPr sz="2400" b="1" spc="-30" dirty="0">
                <a:cs typeface="Calibri"/>
              </a:rPr>
              <a:t> </a:t>
            </a:r>
            <a:r>
              <a:rPr sz="2400" b="1" dirty="0">
                <a:cs typeface="Calibri"/>
              </a:rPr>
              <a:t>Ligament</a:t>
            </a:r>
            <a:endParaRPr sz="2400" dirty="0">
              <a:cs typeface="Calibri"/>
            </a:endParaRPr>
          </a:p>
          <a:p>
            <a:pPr marL="266700" marR="625793" algn="l" defTabSz="685800" rtl="0">
              <a:lnSpc>
                <a:spcPts val="2340"/>
              </a:lnSpc>
              <a:spcBef>
                <a:spcPts val="818"/>
              </a:spcBef>
            </a:pPr>
            <a:r>
              <a:rPr sz="2100" spc="-8" dirty="0">
                <a:cs typeface="Calibri"/>
              </a:rPr>
              <a:t>The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largest intrinsic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ligament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restricting and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dictating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movements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arytenoids</a:t>
            </a:r>
            <a:endParaRPr sz="2100" dirty="0">
              <a:cs typeface="Calibri"/>
            </a:endParaRPr>
          </a:p>
          <a:p>
            <a:pPr marL="328136" indent="-319088" algn="l" defTabSz="685800" rtl="0">
              <a:spcBef>
                <a:spcPts val="229"/>
              </a:spcBef>
              <a:buFontTx/>
              <a:buAutoNum type="arabicParenR" startAt="5"/>
              <a:tabLst>
                <a:tab pos="328613" algn="l"/>
              </a:tabLst>
            </a:pPr>
            <a:r>
              <a:rPr sz="2400" b="1" dirty="0">
                <a:cs typeface="Calibri"/>
              </a:rPr>
              <a:t>Conus</a:t>
            </a:r>
            <a:r>
              <a:rPr sz="2400" b="1" spc="-19" dirty="0">
                <a:cs typeface="Calibri"/>
              </a:rPr>
              <a:t> </a:t>
            </a:r>
            <a:r>
              <a:rPr sz="2400" b="1" dirty="0">
                <a:cs typeface="Calibri"/>
              </a:rPr>
              <a:t>elasticus</a:t>
            </a:r>
            <a:endParaRPr sz="2400" dirty="0">
              <a:cs typeface="Calibri"/>
            </a:endParaRPr>
          </a:p>
          <a:p>
            <a:pPr marL="266700" marR="72866" algn="l" defTabSz="685800" rtl="0">
              <a:lnSpc>
                <a:spcPct val="102899"/>
              </a:lnSpc>
              <a:spcBef>
                <a:spcPts val="514"/>
              </a:spcBef>
            </a:pPr>
            <a:r>
              <a:rPr sz="2100" spc="-4" dirty="0">
                <a:cs typeface="Calibri"/>
              </a:rPr>
              <a:t>Membrane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covering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cricoid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arch,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thyroid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VF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9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63628" y="0"/>
            <a:ext cx="3438525" cy="5143500"/>
            <a:chOff x="2128837" y="0"/>
            <a:chExt cx="4584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0779" y="0"/>
              <a:ext cx="428244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33600" y="2057400"/>
              <a:ext cx="4343400" cy="152400"/>
            </a:xfrm>
            <a:custGeom>
              <a:avLst/>
              <a:gdLst/>
              <a:ahLst/>
              <a:cxnLst/>
              <a:rect l="l" t="t" r="r" b="b"/>
              <a:pathLst>
                <a:path w="4343400" h="152400">
                  <a:moveTo>
                    <a:pt x="2438400" y="0"/>
                  </a:moveTo>
                  <a:lnTo>
                    <a:pt x="4343400" y="0"/>
                  </a:lnTo>
                </a:path>
                <a:path w="4343400" h="152400">
                  <a:moveTo>
                    <a:pt x="1143000" y="152400"/>
                  </a:moveTo>
                  <a:lnTo>
                    <a:pt x="0" y="152400"/>
                  </a:lnTo>
                </a:path>
              </a:pathLst>
            </a:custGeom>
            <a:ln w="9144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813072" y="1503140"/>
            <a:ext cx="109442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Middle </a:t>
            </a:r>
            <a:r>
              <a:rPr b="1" spc="4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hyothy</a:t>
            </a:r>
            <a:r>
              <a:rPr b="1" spc="-41" dirty="0">
                <a:latin typeface="Times New Roman"/>
                <a:cs typeface="Times New Roman"/>
              </a:rPr>
              <a:t>r</a:t>
            </a:r>
            <a:r>
              <a:rPr b="1" spc="-4" dirty="0">
                <a:latin typeface="Times New Roman"/>
                <a:cs typeface="Times New Roman"/>
              </a:rPr>
              <a:t>oid  </a:t>
            </a:r>
            <a:r>
              <a:rPr b="1"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83255" y="1388326"/>
            <a:ext cx="114633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Hyothy</a:t>
            </a:r>
            <a:r>
              <a:rPr b="1" spc="-38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oid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83255" y="1663160"/>
            <a:ext cx="109918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Me</a:t>
            </a:r>
            <a:r>
              <a:rPr b="1" spc="4" dirty="0">
                <a:latin typeface="Times New Roman"/>
                <a:cs typeface="Times New Roman"/>
              </a:rPr>
              <a:t>m</a:t>
            </a:r>
            <a:r>
              <a:rPr b="1" spc="-4" dirty="0">
                <a:latin typeface="Times New Roman"/>
                <a:cs typeface="Times New Roman"/>
              </a:rPr>
              <a:t>brane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5800" y="3486150"/>
            <a:ext cx="3086100" cy="342900"/>
          </a:xfrm>
          <a:custGeom>
            <a:avLst/>
            <a:gdLst/>
            <a:ahLst/>
            <a:cxnLst/>
            <a:rect l="l" t="t" r="r" b="b"/>
            <a:pathLst>
              <a:path w="4114800" h="457200">
                <a:moveTo>
                  <a:pt x="1676400" y="0"/>
                </a:moveTo>
                <a:lnTo>
                  <a:pt x="0" y="0"/>
                </a:lnTo>
              </a:path>
              <a:path w="4114800" h="457200">
                <a:moveTo>
                  <a:pt x="3124200" y="457200"/>
                </a:moveTo>
                <a:lnTo>
                  <a:pt x="4114800" y="457200"/>
                </a:lnTo>
              </a:path>
            </a:pathLst>
          </a:custGeom>
          <a:ln w="914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2726054" y="3160681"/>
            <a:ext cx="157734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Conus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Elasticus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0222" y="3789102"/>
            <a:ext cx="1366361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Cricotracheal</a:t>
            </a:r>
            <a:endParaRPr>
              <a:latin typeface="Times New Roman"/>
              <a:cs typeface="Times New Roman"/>
            </a:endParaRPr>
          </a:p>
          <a:p>
            <a:pPr marL="9525" defTabSz="685800">
              <a:spcBef>
                <a:spcPts val="4"/>
              </a:spcBef>
            </a:pPr>
            <a:r>
              <a:rPr b="1" dirty="0">
                <a:latin typeface="Times New Roman"/>
                <a:cs typeface="Times New Roman"/>
              </a:rPr>
              <a:t>Memebrane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16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51435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524250" y="2800350"/>
            <a:ext cx="97155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6054" y="2775892"/>
            <a:ext cx="1563053" cy="7575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Posterior </a:t>
            </a:r>
            <a:r>
              <a:rPr sz="1800" i="0" spc="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Cricoarytenoid </a:t>
            </a:r>
            <a:r>
              <a:rPr sz="1800" i="0" spc="-43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Ligament</a:t>
            </a:r>
            <a:endParaRPr sz="1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8311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0706" y="873018"/>
            <a:ext cx="8004551" cy="619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Anatomy</a:t>
            </a:r>
            <a:r>
              <a:rPr spc="-15" dirty="0"/>
              <a:t> </a:t>
            </a:r>
            <a:r>
              <a:rPr spc="-4" dirty="0"/>
              <a:t>of</a:t>
            </a:r>
            <a:r>
              <a:rPr dirty="0"/>
              <a:t> the </a:t>
            </a:r>
            <a:r>
              <a:rPr spc="-4" dirty="0"/>
              <a:t>Vocal</a:t>
            </a:r>
            <a:r>
              <a:rPr spc="-15" dirty="0"/>
              <a:t> </a:t>
            </a:r>
            <a:r>
              <a:rPr dirty="0"/>
              <a:t>Folds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93760" y="2389396"/>
            <a:ext cx="9204479" cy="2390883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Hirano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(1974,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1981)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proposed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5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model:</a:t>
            </a:r>
            <a:endParaRPr sz="2100" dirty="0">
              <a:cs typeface="Calibri"/>
            </a:endParaRPr>
          </a:p>
          <a:p>
            <a:pPr marL="287179" indent="-278130" algn="l" defTabSz="685800" rtl="0">
              <a:spcBef>
                <a:spcPts val="506"/>
              </a:spcBef>
              <a:buFont typeface="Calibri"/>
              <a:buAutoNum type="arabicParenR"/>
              <a:tabLst>
                <a:tab pos="287655" algn="l"/>
              </a:tabLst>
            </a:pP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Epithelium</a:t>
            </a:r>
            <a:r>
              <a:rPr sz="2100" b="1" spc="-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(outer layer)</a:t>
            </a:r>
            <a:endParaRPr sz="2100" dirty="0">
              <a:cs typeface="Calibri"/>
            </a:endParaRPr>
          </a:p>
          <a:p>
            <a:pPr marL="695325" algn="l" defTabSz="685800" rtl="0">
              <a:spcBef>
                <a:spcPts val="503"/>
              </a:spcBef>
            </a:pPr>
            <a:r>
              <a:rPr sz="2100" spc="-8" dirty="0">
                <a:cs typeface="Calibri"/>
              </a:rPr>
              <a:t>stiff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mosaic tissue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for </a:t>
            </a:r>
            <a:r>
              <a:rPr sz="2100" spc="-8" dirty="0">
                <a:cs typeface="Calibri"/>
              </a:rPr>
              <a:t>protection</a:t>
            </a:r>
            <a:endParaRPr sz="2100" dirty="0">
              <a:cs typeface="Calibri"/>
            </a:endParaRPr>
          </a:p>
          <a:p>
            <a:pPr marL="287179" indent="-278130" algn="l" defTabSz="685800" rtl="0">
              <a:spcBef>
                <a:spcPts val="506"/>
              </a:spcBef>
              <a:buFont typeface="Calibri"/>
              <a:buAutoNum type="arabicParenR" startAt="2"/>
              <a:tabLst>
                <a:tab pos="287655" algn="l"/>
              </a:tabLst>
            </a:pP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Lamina</a:t>
            </a:r>
            <a:r>
              <a:rPr sz="2100" b="1" u="heavy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propria</a:t>
            </a:r>
            <a:r>
              <a:rPr sz="2100" b="1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(middle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layer)</a:t>
            </a:r>
            <a:endParaRPr sz="2100" dirty="0">
              <a:cs typeface="Calibri"/>
            </a:endParaRPr>
          </a:p>
          <a:p>
            <a:pPr marL="1381125" marR="629126" lvl="1" indent="-685800" algn="l" defTabSz="685800" rtl="0">
              <a:lnSpc>
                <a:spcPct val="120000"/>
              </a:lnSpc>
              <a:buFontTx/>
              <a:buAutoNum type="arabicPeriod"/>
              <a:tabLst>
                <a:tab pos="1163479" algn="l"/>
              </a:tabLst>
            </a:pPr>
            <a:r>
              <a:rPr sz="2100" spc="-8" dirty="0">
                <a:cs typeface="Calibri"/>
              </a:rPr>
              <a:t>Superficial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 (Reinke’s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space)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loose</a:t>
            </a:r>
            <a:r>
              <a:rPr sz="2100" spc="-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fibers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w/ </a:t>
            </a:r>
            <a:r>
              <a:rPr sz="2100" spc="-8" dirty="0">
                <a:cs typeface="Calibri"/>
              </a:rPr>
              <a:t>fluid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spaces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“cobweb”;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nodules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458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7553" y="718148"/>
            <a:ext cx="6507677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5715" algn="r">
              <a:spcBef>
                <a:spcPts val="75"/>
              </a:spcBef>
            </a:pPr>
            <a:r>
              <a:rPr dirty="0"/>
              <a:t>Anatomy</a:t>
            </a:r>
            <a:r>
              <a:rPr spc="-19" dirty="0"/>
              <a:t> </a:t>
            </a:r>
            <a:r>
              <a:rPr spc="-4" dirty="0"/>
              <a:t>of</a:t>
            </a:r>
            <a:r>
              <a:rPr spc="-23" dirty="0"/>
              <a:t> </a:t>
            </a:r>
            <a:r>
              <a:rPr dirty="0"/>
              <a:t>the</a:t>
            </a:r>
            <a:r>
              <a:rPr spc="-11" dirty="0"/>
              <a:t> </a:t>
            </a:r>
            <a:r>
              <a:rPr spc="-4" dirty="0"/>
              <a:t>Vocal</a:t>
            </a:r>
          </a:p>
          <a:p>
            <a:pPr marR="3810" algn="r">
              <a:spcBef>
                <a:spcPts val="4"/>
              </a:spcBef>
            </a:pPr>
            <a:r>
              <a:rPr dirty="0"/>
              <a:t>Folds(Cont.)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2546" y="2530566"/>
            <a:ext cx="9076353" cy="2511521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163003" lvl="1" indent="-468154" algn="l" defTabSz="685800" rtl="0">
              <a:spcBef>
                <a:spcPts val="330"/>
              </a:spcBef>
              <a:buFontTx/>
              <a:buAutoNum type="arabicPeriod" startAt="2"/>
              <a:tabLst>
                <a:tab pos="1163479" algn="l"/>
              </a:tabLst>
            </a:pPr>
            <a:r>
              <a:rPr sz="2100" spc="-4" dirty="0">
                <a:cs typeface="Calibri"/>
              </a:rPr>
              <a:t>Intermediate</a:t>
            </a:r>
            <a:r>
              <a:rPr sz="2100" spc="-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</a:t>
            </a:r>
            <a:endParaRPr sz="2100" dirty="0">
              <a:cs typeface="Calibri"/>
            </a:endParaRPr>
          </a:p>
          <a:p>
            <a:pPr marL="1381125" marR="3810" algn="l" defTabSz="685800" rtl="0">
              <a:lnSpc>
                <a:spcPts val="2265"/>
              </a:lnSpc>
              <a:spcBef>
                <a:spcPts val="540"/>
              </a:spcBef>
            </a:pPr>
            <a:r>
              <a:rPr sz="2100" spc="-4" dirty="0">
                <a:cs typeface="Calibri"/>
              </a:rPr>
              <a:t>elastic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fibers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w/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recoil</a:t>
            </a:r>
            <a:r>
              <a:rPr sz="2100" spc="-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features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rubber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band</a:t>
            </a:r>
            <a:endParaRPr sz="2100" dirty="0">
              <a:cs typeface="Calibri"/>
            </a:endParaRPr>
          </a:p>
          <a:p>
            <a:pPr marL="1163003" lvl="1" indent="-468154" algn="l" defTabSz="685800" rtl="0">
              <a:spcBef>
                <a:spcPts val="225"/>
              </a:spcBef>
              <a:buFontTx/>
              <a:buAutoNum type="arabicPeriod" startAt="3"/>
              <a:tabLst>
                <a:tab pos="1163479" algn="l"/>
              </a:tabLst>
            </a:pPr>
            <a:r>
              <a:rPr sz="2100" spc="-8" dirty="0">
                <a:cs typeface="Calibri"/>
              </a:rPr>
              <a:t>Deep</a:t>
            </a:r>
            <a:r>
              <a:rPr sz="2100" spc="-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</a:t>
            </a:r>
            <a:endParaRPr sz="2100" dirty="0">
              <a:cs typeface="Calibri"/>
            </a:endParaRPr>
          </a:p>
          <a:p>
            <a:pPr marL="13811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thick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collagenous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fibers,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less</a:t>
            </a:r>
            <a:endParaRPr sz="2100" dirty="0">
              <a:cs typeface="Calibri"/>
            </a:endParaRPr>
          </a:p>
          <a:p>
            <a:pPr marL="1102043" algn="l" defTabSz="685800" rtl="0">
              <a:spcBef>
                <a:spcPts val="255"/>
              </a:spcBef>
            </a:pPr>
            <a:r>
              <a:rPr sz="2100" spc="-4" dirty="0">
                <a:cs typeface="Calibri"/>
              </a:rPr>
              <a:t>elastic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“cotton thread”</a:t>
            </a:r>
            <a:endParaRPr sz="2100" dirty="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b="1" spc="-4" dirty="0">
                <a:cs typeface="Calibri"/>
              </a:rPr>
              <a:t>3)</a:t>
            </a:r>
            <a:r>
              <a:rPr sz="2100" b="1" spc="11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Vocalis</a:t>
            </a:r>
            <a:r>
              <a:rPr sz="2100" b="1" dirty="0">
                <a:cs typeface="Calibri"/>
              </a:rPr>
              <a:t> muscle</a:t>
            </a:r>
            <a:r>
              <a:rPr sz="2100" b="1" spc="11" dirty="0">
                <a:cs typeface="Calibri"/>
              </a:rPr>
              <a:t> </a:t>
            </a:r>
            <a:r>
              <a:rPr sz="2100" b="1" spc="-4" dirty="0">
                <a:cs typeface="Calibri"/>
              </a:rPr>
              <a:t>= thyrovocalis</a:t>
            </a:r>
            <a:endParaRPr sz="2100" dirty="0">
              <a:cs typeface="Calibri"/>
            </a:endParaRPr>
          </a:p>
          <a:p>
            <a:pPr marL="695325" marR="236696" algn="l" defTabSz="685800" rtl="0">
              <a:lnSpc>
                <a:spcPts val="2775"/>
              </a:lnSpc>
              <a:spcBef>
                <a:spcPts val="68"/>
              </a:spcBef>
            </a:pPr>
            <a:r>
              <a:rPr sz="2100" spc="-4" dirty="0">
                <a:cs typeface="Calibri"/>
              </a:rPr>
              <a:t>vibrates the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VF for</a:t>
            </a:r>
            <a:r>
              <a:rPr sz="2100" spc="-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sound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production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length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+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tension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80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6286" y="424869"/>
            <a:ext cx="9155875" cy="619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  <a:tabLst>
                <a:tab pos="2014061" algn="l"/>
              </a:tabLst>
            </a:pPr>
            <a:r>
              <a:rPr spc="-4" dirty="0"/>
              <a:t>	</a:t>
            </a:r>
            <a:r>
              <a:rPr lang="en-US" spc="-4" dirty="0"/>
              <a:t>Methods </a:t>
            </a:r>
            <a:r>
              <a:rPr spc="-4" dirty="0"/>
              <a:t>for</a:t>
            </a:r>
            <a:r>
              <a:rPr spc="-34" dirty="0"/>
              <a:t> </a:t>
            </a:r>
            <a:r>
              <a:rPr spc="-4" dirty="0"/>
              <a:t>viewing</a:t>
            </a:r>
            <a:r>
              <a:rPr spc="-26" dirty="0"/>
              <a:t> </a:t>
            </a:r>
            <a:r>
              <a:rPr dirty="0"/>
              <a:t>the</a:t>
            </a:r>
            <a:r>
              <a:rPr lang="en-US" dirty="0"/>
              <a:t> </a:t>
            </a:r>
            <a:r>
              <a:rPr spc="-4" dirty="0"/>
              <a:t>Vocal</a:t>
            </a:r>
            <a:r>
              <a:rPr spc="-38" dirty="0"/>
              <a:t> </a:t>
            </a:r>
            <a:r>
              <a:rPr dirty="0"/>
              <a:t>Folds</a:t>
            </a:r>
            <a:r>
              <a:rPr spc="-49" dirty="0"/>
              <a:t> </a:t>
            </a:r>
            <a:r>
              <a:rPr dirty="0"/>
              <a:t>(VF</a:t>
            </a:r>
            <a:r>
              <a:rPr lang="ar-PS" dirty="0"/>
              <a:t>)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888177" y="2162067"/>
            <a:ext cx="8573983" cy="216453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179070" indent="-257651" defTabSz="685800">
              <a:spcBef>
                <a:spcPts val="79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dirty="0">
                <a:cs typeface="Calibri"/>
              </a:rPr>
              <a:t>Laryngoscopy </a:t>
            </a:r>
            <a:r>
              <a:rPr sz="2400" dirty="0">
                <a:cs typeface="Calibri"/>
              </a:rPr>
              <a:t>= exam. </a:t>
            </a:r>
            <a:r>
              <a:rPr sz="2400" spc="-4" dirty="0">
                <a:cs typeface="Calibri"/>
              </a:rPr>
              <a:t>of the interior </a:t>
            </a:r>
            <a:r>
              <a:rPr sz="2400" dirty="0">
                <a:cs typeface="Calibri"/>
              </a:rPr>
              <a:t>of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larynx</a:t>
            </a:r>
          </a:p>
          <a:p>
            <a:pPr marL="266700" indent="-257651" defTabSz="68580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Problems:</a:t>
            </a:r>
            <a:endParaRPr sz="2400" dirty="0">
              <a:cs typeface="Calibri"/>
            </a:endParaRPr>
          </a:p>
          <a:p>
            <a:pPr marL="326707" indent="-317659" defTabSz="685800">
              <a:spcBef>
                <a:spcPts val="578"/>
              </a:spcBef>
              <a:buFontTx/>
              <a:buAutoNum type="arabicParenR"/>
              <a:tabLst>
                <a:tab pos="327184" algn="l"/>
              </a:tabLst>
            </a:pPr>
            <a:r>
              <a:rPr sz="2400" spc="-4" dirty="0">
                <a:cs typeface="Calibri"/>
              </a:rPr>
              <a:t>Larynx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located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deep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in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neck</a:t>
            </a:r>
            <a:endParaRPr sz="2400" dirty="0">
              <a:cs typeface="Calibri"/>
            </a:endParaRPr>
          </a:p>
          <a:p>
            <a:pPr marL="326707" indent="-317659" defTabSz="685800">
              <a:spcBef>
                <a:spcPts val="578"/>
              </a:spcBef>
              <a:buFontTx/>
              <a:buAutoNum type="arabicParenR"/>
              <a:tabLst>
                <a:tab pos="327184" algn="l"/>
              </a:tabLst>
            </a:pPr>
            <a:r>
              <a:rPr sz="2400" spc="-4" dirty="0">
                <a:cs typeface="Calibri"/>
              </a:rPr>
              <a:t>Larynx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dark</a:t>
            </a:r>
            <a:endParaRPr sz="2400" dirty="0">
              <a:cs typeface="Calibri"/>
            </a:endParaRPr>
          </a:p>
          <a:p>
            <a:pPr marL="325755" indent="-316706" defTabSz="685800">
              <a:spcBef>
                <a:spcPts val="574"/>
              </a:spcBef>
              <a:buFontTx/>
              <a:buAutoNum type="arabicParenR"/>
              <a:tabLst>
                <a:tab pos="326231" algn="l"/>
              </a:tabLst>
            </a:pPr>
            <a:r>
              <a:rPr sz="2400" dirty="0">
                <a:cs typeface="Calibri"/>
              </a:rPr>
              <a:t>VF vibrate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more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than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100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cycles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per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sec.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506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667000" y="0"/>
            <a:ext cx="5143500" cy="6858000"/>
            <a:chOff x="0" y="0"/>
            <a:chExt cx="6858000" cy="9144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0" cy="9144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952999" y="18288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76199"/>
                  </a:moveTo>
                  <a:lnTo>
                    <a:pt x="76200" y="0"/>
                  </a:lnTo>
                </a:path>
              </a:pathLst>
            </a:custGeom>
            <a:ln w="9144">
              <a:solidFill>
                <a:srgbClr val="FFFFCC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" y="1219200"/>
              <a:ext cx="6857998" cy="60960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85313" y="400050"/>
            <a:ext cx="1782128" cy="303449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26194" rIns="0" bIns="0" rtlCol="0">
            <a:spAutoFit/>
          </a:bodyPr>
          <a:lstStyle/>
          <a:p>
            <a:pPr marL="67151">
              <a:spcBef>
                <a:spcPts val="206"/>
              </a:spcBef>
            </a:pPr>
            <a:r>
              <a:rPr sz="1800" i="0" spc="-4" dirty="0">
                <a:solidFill>
                  <a:srgbClr val="FFFFFF"/>
                </a:solidFill>
                <a:latin typeface="Times New Roman"/>
                <a:cs typeface="Times New Roman"/>
              </a:rPr>
              <a:t>Lamina</a:t>
            </a:r>
            <a:r>
              <a:rPr sz="1800" i="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i="0" spc="-8" dirty="0">
                <a:solidFill>
                  <a:srgbClr val="FFFFFF"/>
                </a:solidFill>
                <a:latin typeface="Times New Roman"/>
                <a:cs typeface="Times New Roman"/>
              </a:rPr>
              <a:t>Propria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0071" y="2505075"/>
            <a:ext cx="256480" cy="10129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9525" defTabSz="685800">
              <a:lnSpc>
                <a:spcPts val="2040"/>
              </a:lnSpc>
            </a:pPr>
            <a:r>
              <a:rPr b="1" spc="-26" dirty="0">
                <a:solidFill>
                  <a:srgbClr val="5F5F5F"/>
                </a:solidFill>
                <a:latin typeface="Times New Roman"/>
                <a:cs typeface="Times New Roman"/>
              </a:rPr>
              <a:t>Vocalis</a:t>
            </a:r>
            <a:r>
              <a:rPr b="1" spc="-68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5F5F5F"/>
                </a:solidFill>
                <a:latin typeface="Times New Roman"/>
                <a:cs typeface="Times New Roman"/>
              </a:rPr>
              <a:t>m.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109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9378" y="0"/>
            <a:ext cx="4632960" cy="5143500"/>
            <a:chOff x="2509837" y="0"/>
            <a:chExt cx="617728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0800" y="0"/>
              <a:ext cx="6096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14600" y="1295400"/>
              <a:ext cx="1371600" cy="762000"/>
            </a:xfrm>
            <a:custGeom>
              <a:avLst/>
              <a:gdLst/>
              <a:ahLst/>
              <a:cxnLst/>
              <a:rect l="l" t="t" r="r" b="b"/>
              <a:pathLst>
                <a:path w="1371600" h="762000">
                  <a:moveTo>
                    <a:pt x="1371600" y="76200"/>
                  </a:moveTo>
                  <a:lnTo>
                    <a:pt x="152400" y="0"/>
                  </a:lnTo>
                </a:path>
                <a:path w="1371600" h="762000">
                  <a:moveTo>
                    <a:pt x="1219200" y="762000"/>
                  </a:moveTo>
                  <a:lnTo>
                    <a:pt x="0" y="685800"/>
                  </a:lnTo>
                </a:path>
              </a:pathLst>
            </a:custGeom>
            <a:ln w="9144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12083" y="844754"/>
            <a:ext cx="1169670" cy="68775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6675">
              <a:spcBef>
                <a:spcPts val="75"/>
              </a:spcBef>
            </a:pPr>
            <a:r>
              <a:rPr sz="1800" i="0" spc="-4" dirty="0">
                <a:latin typeface="Times New Roman"/>
                <a:cs typeface="Times New Roman"/>
              </a:rPr>
              <a:t>Epithelium</a:t>
            </a:r>
            <a:endParaRPr sz="1800">
              <a:latin typeface="Times New Roman"/>
              <a:cs typeface="Times New Roman"/>
            </a:endParaRPr>
          </a:p>
          <a:p>
            <a:pPr marL="9525">
              <a:spcBef>
                <a:spcPts val="1440"/>
              </a:spcBef>
            </a:pPr>
            <a:r>
              <a:rPr sz="1800" i="0" dirty="0">
                <a:latin typeface="Times New Roman"/>
                <a:cs typeface="Times New Roman"/>
              </a:rPr>
              <a:t>Superficial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00749" y="870205"/>
            <a:ext cx="173355" cy="815816"/>
          </a:xfrm>
          <a:custGeom>
            <a:avLst/>
            <a:gdLst/>
            <a:ahLst/>
            <a:cxnLst/>
            <a:rect l="l" t="t" r="r" b="b"/>
            <a:pathLst>
              <a:path w="231140" h="1087755">
                <a:moveTo>
                  <a:pt x="2019" y="893444"/>
                </a:moveTo>
                <a:lnTo>
                  <a:pt x="1879" y="899287"/>
                </a:lnTo>
                <a:lnTo>
                  <a:pt x="6921" y="900049"/>
                </a:lnTo>
                <a:lnTo>
                  <a:pt x="10579" y="901700"/>
                </a:lnTo>
                <a:lnTo>
                  <a:pt x="12852" y="904113"/>
                </a:lnTo>
                <a:lnTo>
                  <a:pt x="15125" y="906399"/>
                </a:lnTo>
                <a:lnTo>
                  <a:pt x="16217" y="909192"/>
                </a:lnTo>
                <a:lnTo>
                  <a:pt x="16078" y="914907"/>
                </a:lnTo>
                <a:lnTo>
                  <a:pt x="14147" y="920623"/>
                </a:lnTo>
                <a:lnTo>
                  <a:pt x="10350" y="929639"/>
                </a:lnTo>
                <a:lnTo>
                  <a:pt x="6018" y="941232"/>
                </a:lnTo>
                <a:lnTo>
                  <a:pt x="2851" y="952563"/>
                </a:lnTo>
                <a:lnTo>
                  <a:pt x="845" y="963608"/>
                </a:lnTo>
                <a:lnTo>
                  <a:pt x="0" y="974343"/>
                </a:lnTo>
                <a:lnTo>
                  <a:pt x="535" y="988631"/>
                </a:lnTo>
                <a:lnTo>
                  <a:pt x="12915" y="1029207"/>
                </a:lnTo>
                <a:lnTo>
                  <a:pt x="40046" y="1062515"/>
                </a:lnTo>
                <a:lnTo>
                  <a:pt x="78414" y="1083008"/>
                </a:lnTo>
                <a:lnTo>
                  <a:pt x="106438" y="1087501"/>
                </a:lnTo>
                <a:lnTo>
                  <a:pt x="119952" y="1087004"/>
                </a:lnTo>
                <a:lnTo>
                  <a:pt x="158407" y="1075181"/>
                </a:lnTo>
                <a:lnTo>
                  <a:pt x="189093" y="1049107"/>
                </a:lnTo>
                <a:lnTo>
                  <a:pt x="198285" y="1033779"/>
                </a:lnTo>
                <a:lnTo>
                  <a:pt x="101231" y="1033779"/>
                </a:lnTo>
                <a:lnTo>
                  <a:pt x="87799" y="1032827"/>
                </a:lnTo>
                <a:lnTo>
                  <a:pt x="43217" y="1018758"/>
                </a:lnTo>
                <a:lnTo>
                  <a:pt x="15903" y="982614"/>
                </a:lnTo>
                <a:lnTo>
                  <a:pt x="13729" y="963608"/>
                </a:lnTo>
                <a:lnTo>
                  <a:pt x="14828" y="953434"/>
                </a:lnTo>
                <a:lnTo>
                  <a:pt x="37531" y="916279"/>
                </a:lnTo>
                <a:lnTo>
                  <a:pt x="71805" y="900938"/>
                </a:lnTo>
                <a:lnTo>
                  <a:pt x="71945" y="895223"/>
                </a:lnTo>
                <a:lnTo>
                  <a:pt x="2019" y="893444"/>
                </a:lnTo>
                <a:close/>
              </a:path>
              <a:path w="231140" h="1087755">
                <a:moveTo>
                  <a:pt x="161874" y="900811"/>
                </a:moveTo>
                <a:lnTo>
                  <a:pt x="189750" y="934974"/>
                </a:lnTo>
                <a:lnTo>
                  <a:pt x="197218" y="970026"/>
                </a:lnTo>
                <a:lnTo>
                  <a:pt x="196225" y="981096"/>
                </a:lnTo>
                <a:lnTo>
                  <a:pt x="170472" y="1019905"/>
                </a:lnTo>
                <a:lnTo>
                  <a:pt x="127139" y="1032748"/>
                </a:lnTo>
                <a:lnTo>
                  <a:pt x="101231" y="1033779"/>
                </a:lnTo>
                <a:lnTo>
                  <a:pt x="198285" y="1033779"/>
                </a:lnTo>
                <a:lnTo>
                  <a:pt x="202574" y="1024548"/>
                </a:lnTo>
                <a:lnTo>
                  <a:pt x="206949" y="1010808"/>
                </a:lnTo>
                <a:lnTo>
                  <a:pt x="209747" y="996082"/>
                </a:lnTo>
                <a:lnTo>
                  <a:pt x="210896" y="981096"/>
                </a:lnTo>
                <a:lnTo>
                  <a:pt x="210746" y="968531"/>
                </a:lnTo>
                <a:lnTo>
                  <a:pt x="199700" y="928072"/>
                </a:lnTo>
                <a:lnTo>
                  <a:pt x="179285" y="901318"/>
                </a:lnTo>
                <a:lnTo>
                  <a:pt x="161874" y="900811"/>
                </a:lnTo>
                <a:close/>
              </a:path>
              <a:path w="231140" h="1087755">
                <a:moveTo>
                  <a:pt x="112826" y="653923"/>
                </a:moveTo>
                <a:lnTo>
                  <a:pt x="71437" y="660415"/>
                </a:lnTo>
                <a:lnTo>
                  <a:pt x="37236" y="682116"/>
                </a:lnTo>
                <a:lnTo>
                  <a:pt x="14383" y="716279"/>
                </a:lnTo>
                <a:lnTo>
                  <a:pt x="7269" y="758189"/>
                </a:lnTo>
                <a:lnTo>
                  <a:pt x="7239" y="763269"/>
                </a:lnTo>
                <a:lnTo>
                  <a:pt x="7709" y="781296"/>
                </a:lnTo>
                <a:lnTo>
                  <a:pt x="20867" y="819205"/>
                </a:lnTo>
                <a:lnTo>
                  <a:pt x="49056" y="849473"/>
                </a:lnTo>
                <a:lnTo>
                  <a:pt x="86128" y="865717"/>
                </a:lnTo>
                <a:lnTo>
                  <a:pt x="107607" y="868172"/>
                </a:lnTo>
                <a:lnTo>
                  <a:pt x="126978" y="867169"/>
                </a:lnTo>
                <a:lnTo>
                  <a:pt x="177380" y="846327"/>
                </a:lnTo>
                <a:lnTo>
                  <a:pt x="203870" y="814451"/>
                </a:lnTo>
                <a:lnTo>
                  <a:pt x="110299" y="814451"/>
                </a:lnTo>
                <a:lnTo>
                  <a:pt x="89858" y="813242"/>
                </a:lnTo>
                <a:lnTo>
                  <a:pt x="43895" y="801084"/>
                </a:lnTo>
                <a:lnTo>
                  <a:pt x="18163" y="771290"/>
                </a:lnTo>
                <a:lnTo>
                  <a:pt x="16725" y="758189"/>
                </a:lnTo>
                <a:lnTo>
                  <a:pt x="17421" y="750956"/>
                </a:lnTo>
                <a:lnTo>
                  <a:pt x="44790" y="717381"/>
                </a:lnTo>
                <a:lnTo>
                  <a:pt x="95398" y="707665"/>
                </a:lnTo>
                <a:lnTo>
                  <a:pt x="203800" y="707643"/>
                </a:lnTo>
                <a:lnTo>
                  <a:pt x="196328" y="694884"/>
                </a:lnTo>
                <a:lnTo>
                  <a:pt x="179819" y="678052"/>
                </a:lnTo>
                <a:lnTo>
                  <a:pt x="164902" y="667835"/>
                </a:lnTo>
                <a:lnTo>
                  <a:pt x="148706" y="660400"/>
                </a:lnTo>
                <a:lnTo>
                  <a:pt x="131407" y="655782"/>
                </a:lnTo>
                <a:lnTo>
                  <a:pt x="112826" y="653923"/>
                </a:lnTo>
                <a:close/>
              </a:path>
              <a:path w="231140" h="1087755">
                <a:moveTo>
                  <a:pt x="203800" y="707643"/>
                </a:moveTo>
                <a:lnTo>
                  <a:pt x="114160" y="707643"/>
                </a:lnTo>
                <a:lnTo>
                  <a:pt x="130166" y="708529"/>
                </a:lnTo>
                <a:lnTo>
                  <a:pt x="144560" y="710247"/>
                </a:lnTo>
                <a:lnTo>
                  <a:pt x="186345" y="725551"/>
                </a:lnTo>
                <a:lnTo>
                  <a:pt x="205219" y="763269"/>
                </a:lnTo>
                <a:lnTo>
                  <a:pt x="203871" y="773959"/>
                </a:lnTo>
                <a:lnTo>
                  <a:pt x="172843" y="805789"/>
                </a:lnTo>
                <a:lnTo>
                  <a:pt x="134457" y="813929"/>
                </a:lnTo>
                <a:lnTo>
                  <a:pt x="110299" y="814451"/>
                </a:lnTo>
                <a:lnTo>
                  <a:pt x="203870" y="814451"/>
                </a:lnTo>
                <a:lnTo>
                  <a:pt x="205955" y="811117"/>
                </a:lnTo>
                <a:lnTo>
                  <a:pt x="213442" y="788713"/>
                </a:lnTo>
                <a:lnTo>
                  <a:pt x="216395" y="763142"/>
                </a:lnTo>
                <a:lnTo>
                  <a:pt x="214616" y="737453"/>
                </a:lnTo>
                <a:lnTo>
                  <a:pt x="207927" y="714692"/>
                </a:lnTo>
                <a:lnTo>
                  <a:pt x="203800" y="707643"/>
                </a:lnTo>
                <a:close/>
              </a:path>
              <a:path w="231140" h="1087755">
                <a:moveTo>
                  <a:pt x="15468" y="540765"/>
                </a:moveTo>
                <a:lnTo>
                  <a:pt x="13042" y="637539"/>
                </a:lnTo>
                <a:lnTo>
                  <a:pt x="18554" y="637666"/>
                </a:lnTo>
                <a:lnTo>
                  <a:pt x="19646" y="629792"/>
                </a:lnTo>
                <a:lnTo>
                  <a:pt x="21907" y="624586"/>
                </a:lnTo>
                <a:lnTo>
                  <a:pt x="159703" y="565785"/>
                </a:lnTo>
                <a:lnTo>
                  <a:pt x="30175" y="565785"/>
                </a:lnTo>
                <a:lnTo>
                  <a:pt x="27305" y="565657"/>
                </a:lnTo>
                <a:lnTo>
                  <a:pt x="25146" y="564514"/>
                </a:lnTo>
                <a:lnTo>
                  <a:pt x="23723" y="562101"/>
                </a:lnTo>
                <a:lnTo>
                  <a:pt x="21615" y="558926"/>
                </a:lnTo>
                <a:lnTo>
                  <a:pt x="20675" y="552957"/>
                </a:lnTo>
                <a:lnTo>
                  <a:pt x="20980" y="540892"/>
                </a:lnTo>
                <a:lnTo>
                  <a:pt x="15468" y="540765"/>
                </a:lnTo>
                <a:close/>
              </a:path>
              <a:path w="231140" h="1087755">
                <a:moveTo>
                  <a:pt x="71269" y="463295"/>
                </a:moveTo>
                <a:lnTo>
                  <a:pt x="38544" y="463295"/>
                </a:lnTo>
                <a:lnTo>
                  <a:pt x="41122" y="463423"/>
                </a:lnTo>
                <a:lnTo>
                  <a:pt x="44234" y="464057"/>
                </a:lnTo>
                <a:lnTo>
                  <a:pt x="47879" y="465200"/>
                </a:lnTo>
                <a:lnTo>
                  <a:pt x="51523" y="466470"/>
                </a:lnTo>
                <a:lnTo>
                  <a:pt x="58686" y="469518"/>
                </a:lnTo>
                <a:lnTo>
                  <a:pt x="157797" y="516636"/>
                </a:lnTo>
                <a:lnTo>
                  <a:pt x="45567" y="561466"/>
                </a:lnTo>
                <a:lnTo>
                  <a:pt x="38989" y="564006"/>
                </a:lnTo>
                <a:lnTo>
                  <a:pt x="36537" y="564641"/>
                </a:lnTo>
                <a:lnTo>
                  <a:pt x="34086" y="565403"/>
                </a:lnTo>
                <a:lnTo>
                  <a:pt x="31965" y="565785"/>
                </a:lnTo>
                <a:lnTo>
                  <a:pt x="159703" y="565785"/>
                </a:lnTo>
                <a:lnTo>
                  <a:pt x="221957" y="540765"/>
                </a:lnTo>
                <a:lnTo>
                  <a:pt x="222084" y="535813"/>
                </a:lnTo>
                <a:lnTo>
                  <a:pt x="71269" y="463295"/>
                </a:lnTo>
                <a:close/>
              </a:path>
              <a:path w="231140" h="1087755">
                <a:moveTo>
                  <a:pt x="18427" y="422910"/>
                </a:moveTo>
                <a:lnTo>
                  <a:pt x="16764" y="489203"/>
                </a:lnTo>
                <a:lnTo>
                  <a:pt x="22263" y="489330"/>
                </a:lnTo>
                <a:lnTo>
                  <a:pt x="22440" y="482218"/>
                </a:lnTo>
                <a:lnTo>
                  <a:pt x="23431" y="476630"/>
                </a:lnTo>
                <a:lnTo>
                  <a:pt x="25222" y="472439"/>
                </a:lnTo>
                <a:lnTo>
                  <a:pt x="26492" y="469391"/>
                </a:lnTo>
                <a:lnTo>
                  <a:pt x="28282" y="467105"/>
                </a:lnTo>
                <a:lnTo>
                  <a:pt x="32931" y="464057"/>
                </a:lnTo>
                <a:lnTo>
                  <a:pt x="35572" y="463295"/>
                </a:lnTo>
                <a:lnTo>
                  <a:pt x="71269" y="463295"/>
                </a:lnTo>
                <a:lnTo>
                  <a:pt x="69684" y="462533"/>
                </a:lnTo>
                <a:lnTo>
                  <a:pt x="35191" y="442975"/>
                </a:lnTo>
                <a:lnTo>
                  <a:pt x="23926" y="423037"/>
                </a:lnTo>
                <a:lnTo>
                  <a:pt x="18427" y="422910"/>
                </a:lnTo>
                <a:close/>
              </a:path>
              <a:path w="231140" h="1087755">
                <a:moveTo>
                  <a:pt x="221207" y="386588"/>
                </a:moveTo>
                <a:lnTo>
                  <a:pt x="44742" y="386588"/>
                </a:lnTo>
                <a:lnTo>
                  <a:pt x="196697" y="390398"/>
                </a:lnTo>
                <a:lnTo>
                  <a:pt x="202933" y="391160"/>
                </a:lnTo>
                <a:lnTo>
                  <a:pt x="205282" y="392302"/>
                </a:lnTo>
                <a:lnTo>
                  <a:pt x="208622" y="393700"/>
                </a:lnTo>
                <a:lnTo>
                  <a:pt x="210947" y="395731"/>
                </a:lnTo>
                <a:lnTo>
                  <a:pt x="212280" y="398399"/>
                </a:lnTo>
                <a:lnTo>
                  <a:pt x="214274" y="402081"/>
                </a:lnTo>
                <a:lnTo>
                  <a:pt x="215188" y="406780"/>
                </a:lnTo>
                <a:lnTo>
                  <a:pt x="214884" y="419353"/>
                </a:lnTo>
                <a:lnTo>
                  <a:pt x="220383" y="419480"/>
                </a:lnTo>
                <a:lnTo>
                  <a:pt x="221207" y="386588"/>
                </a:lnTo>
                <a:close/>
              </a:path>
              <a:path w="231140" h="1087755">
                <a:moveTo>
                  <a:pt x="22860" y="245490"/>
                </a:moveTo>
                <a:lnTo>
                  <a:pt x="18630" y="414400"/>
                </a:lnTo>
                <a:lnTo>
                  <a:pt x="24142" y="414527"/>
                </a:lnTo>
                <a:lnTo>
                  <a:pt x="24472" y="401319"/>
                </a:lnTo>
                <a:lnTo>
                  <a:pt x="25984" y="396113"/>
                </a:lnTo>
                <a:lnTo>
                  <a:pt x="28964" y="392302"/>
                </a:lnTo>
                <a:lnTo>
                  <a:pt x="30810" y="389889"/>
                </a:lnTo>
                <a:lnTo>
                  <a:pt x="33540" y="388112"/>
                </a:lnTo>
                <a:lnTo>
                  <a:pt x="37033" y="387223"/>
                </a:lnTo>
                <a:lnTo>
                  <a:pt x="39128" y="386714"/>
                </a:lnTo>
                <a:lnTo>
                  <a:pt x="44742" y="386588"/>
                </a:lnTo>
                <a:lnTo>
                  <a:pt x="221207" y="386588"/>
                </a:lnTo>
                <a:lnTo>
                  <a:pt x="222330" y="341756"/>
                </a:lnTo>
                <a:lnTo>
                  <a:pt x="193395" y="341756"/>
                </a:lnTo>
                <a:lnTo>
                  <a:pt x="125450" y="340105"/>
                </a:lnTo>
                <a:lnTo>
                  <a:pt x="125456" y="339851"/>
                </a:lnTo>
                <a:lnTo>
                  <a:pt x="114300" y="339851"/>
                </a:lnTo>
                <a:lnTo>
                  <a:pt x="32169" y="337819"/>
                </a:lnTo>
                <a:lnTo>
                  <a:pt x="32689" y="316991"/>
                </a:lnTo>
                <a:lnTo>
                  <a:pt x="33120" y="306395"/>
                </a:lnTo>
                <a:lnTo>
                  <a:pt x="46134" y="268247"/>
                </a:lnTo>
                <a:lnTo>
                  <a:pt x="82384" y="252729"/>
                </a:lnTo>
                <a:lnTo>
                  <a:pt x="82524" y="247014"/>
                </a:lnTo>
                <a:lnTo>
                  <a:pt x="22860" y="245490"/>
                </a:lnTo>
                <a:close/>
              </a:path>
              <a:path w="231140" h="1087755">
                <a:moveTo>
                  <a:pt x="160858" y="234441"/>
                </a:moveTo>
                <a:lnTo>
                  <a:pt x="160718" y="239902"/>
                </a:lnTo>
                <a:lnTo>
                  <a:pt x="173144" y="244552"/>
                </a:lnTo>
                <a:lnTo>
                  <a:pt x="183827" y="250332"/>
                </a:lnTo>
                <a:lnTo>
                  <a:pt x="209299" y="285464"/>
                </a:lnTo>
                <a:lnTo>
                  <a:pt x="211892" y="312820"/>
                </a:lnTo>
                <a:lnTo>
                  <a:pt x="211493" y="328802"/>
                </a:lnTo>
                <a:lnTo>
                  <a:pt x="193395" y="341756"/>
                </a:lnTo>
                <a:lnTo>
                  <a:pt x="222330" y="341756"/>
                </a:lnTo>
                <a:lnTo>
                  <a:pt x="224751" y="245110"/>
                </a:lnTo>
                <a:lnTo>
                  <a:pt x="160858" y="234441"/>
                </a:lnTo>
                <a:close/>
              </a:path>
              <a:path w="231140" h="1087755">
                <a:moveTo>
                  <a:pt x="67894" y="290067"/>
                </a:moveTo>
                <a:lnTo>
                  <a:pt x="67754" y="295782"/>
                </a:lnTo>
                <a:lnTo>
                  <a:pt x="78753" y="297666"/>
                </a:lnTo>
                <a:lnTo>
                  <a:pt x="88299" y="300275"/>
                </a:lnTo>
                <a:lnTo>
                  <a:pt x="114235" y="332993"/>
                </a:lnTo>
                <a:lnTo>
                  <a:pt x="114300" y="339851"/>
                </a:lnTo>
                <a:lnTo>
                  <a:pt x="125456" y="339851"/>
                </a:lnTo>
                <a:lnTo>
                  <a:pt x="144932" y="305180"/>
                </a:lnTo>
                <a:lnTo>
                  <a:pt x="173393" y="298450"/>
                </a:lnTo>
                <a:lnTo>
                  <a:pt x="173532" y="292735"/>
                </a:lnTo>
                <a:lnTo>
                  <a:pt x="67894" y="290067"/>
                </a:lnTo>
                <a:close/>
              </a:path>
              <a:path w="231140" h="1087755">
                <a:moveTo>
                  <a:pt x="226259" y="184912"/>
                </a:moveTo>
                <a:lnTo>
                  <a:pt x="48895" y="184912"/>
                </a:lnTo>
                <a:lnTo>
                  <a:pt x="201650" y="188722"/>
                </a:lnTo>
                <a:lnTo>
                  <a:pt x="208470" y="189483"/>
                </a:lnTo>
                <a:lnTo>
                  <a:pt x="213969" y="192277"/>
                </a:lnTo>
                <a:lnTo>
                  <a:pt x="216166" y="194690"/>
                </a:lnTo>
                <a:lnTo>
                  <a:pt x="217817" y="198119"/>
                </a:lnTo>
                <a:lnTo>
                  <a:pt x="219468" y="201422"/>
                </a:lnTo>
                <a:lnTo>
                  <a:pt x="220179" y="207772"/>
                </a:lnTo>
                <a:lnTo>
                  <a:pt x="219938" y="217169"/>
                </a:lnTo>
                <a:lnTo>
                  <a:pt x="225450" y="217297"/>
                </a:lnTo>
                <a:lnTo>
                  <a:pt x="226259" y="184912"/>
                </a:lnTo>
                <a:close/>
              </a:path>
              <a:path w="231140" h="1087755">
                <a:moveTo>
                  <a:pt x="83997" y="27939"/>
                </a:moveTo>
                <a:lnTo>
                  <a:pt x="45398" y="43414"/>
                </a:lnTo>
                <a:lnTo>
                  <a:pt x="28105" y="86852"/>
                </a:lnTo>
                <a:lnTo>
                  <a:pt x="23698" y="212216"/>
                </a:lnTo>
                <a:lnTo>
                  <a:pt x="29210" y="212343"/>
                </a:lnTo>
                <a:lnTo>
                  <a:pt x="29438" y="203073"/>
                </a:lnTo>
                <a:lnTo>
                  <a:pt x="30441" y="196850"/>
                </a:lnTo>
                <a:lnTo>
                  <a:pt x="33972" y="190245"/>
                </a:lnTo>
                <a:lnTo>
                  <a:pt x="36296" y="187832"/>
                </a:lnTo>
                <a:lnTo>
                  <a:pt x="42011" y="185292"/>
                </a:lnTo>
                <a:lnTo>
                  <a:pt x="48895" y="184912"/>
                </a:lnTo>
                <a:lnTo>
                  <a:pt x="226259" y="184912"/>
                </a:lnTo>
                <a:lnTo>
                  <a:pt x="227346" y="141350"/>
                </a:lnTo>
                <a:lnTo>
                  <a:pt x="202831" y="141350"/>
                </a:lnTo>
                <a:lnTo>
                  <a:pt x="135382" y="139700"/>
                </a:lnTo>
                <a:lnTo>
                  <a:pt x="135388" y="139445"/>
                </a:lnTo>
                <a:lnTo>
                  <a:pt x="124828" y="139445"/>
                </a:lnTo>
                <a:lnTo>
                  <a:pt x="36449" y="137160"/>
                </a:lnTo>
                <a:lnTo>
                  <a:pt x="36848" y="121219"/>
                </a:lnTo>
                <a:lnTo>
                  <a:pt x="37812" y="110138"/>
                </a:lnTo>
                <a:lnTo>
                  <a:pt x="62952" y="79041"/>
                </a:lnTo>
                <a:lnTo>
                  <a:pt x="83070" y="76835"/>
                </a:lnTo>
                <a:lnTo>
                  <a:pt x="209785" y="76835"/>
                </a:lnTo>
                <a:lnTo>
                  <a:pt x="213953" y="74040"/>
                </a:lnTo>
                <a:lnTo>
                  <a:pt x="133604" y="74040"/>
                </a:lnTo>
                <a:lnTo>
                  <a:pt x="131227" y="65228"/>
                </a:lnTo>
                <a:lnTo>
                  <a:pt x="128249" y="57451"/>
                </a:lnTo>
                <a:lnTo>
                  <a:pt x="94644" y="29206"/>
                </a:lnTo>
                <a:lnTo>
                  <a:pt x="83997" y="27939"/>
                </a:lnTo>
                <a:close/>
              </a:path>
              <a:path w="231140" h="1087755">
                <a:moveTo>
                  <a:pt x="222529" y="113918"/>
                </a:moveTo>
                <a:lnTo>
                  <a:pt x="202831" y="141350"/>
                </a:lnTo>
                <a:lnTo>
                  <a:pt x="227346" y="141350"/>
                </a:lnTo>
                <a:lnTo>
                  <a:pt x="228028" y="114045"/>
                </a:lnTo>
                <a:lnTo>
                  <a:pt x="222529" y="113918"/>
                </a:lnTo>
                <a:close/>
              </a:path>
              <a:path w="231140" h="1087755">
                <a:moveTo>
                  <a:pt x="209785" y="76835"/>
                </a:moveTo>
                <a:lnTo>
                  <a:pt x="83070" y="76835"/>
                </a:lnTo>
                <a:lnTo>
                  <a:pt x="90640" y="77402"/>
                </a:lnTo>
                <a:lnTo>
                  <a:pt x="97442" y="78708"/>
                </a:lnTo>
                <a:lnTo>
                  <a:pt x="124536" y="112823"/>
                </a:lnTo>
                <a:lnTo>
                  <a:pt x="124910" y="136016"/>
                </a:lnTo>
                <a:lnTo>
                  <a:pt x="124828" y="139445"/>
                </a:lnTo>
                <a:lnTo>
                  <a:pt x="135388" y="139445"/>
                </a:lnTo>
                <a:lnTo>
                  <a:pt x="135712" y="126491"/>
                </a:lnTo>
                <a:lnTo>
                  <a:pt x="209785" y="76835"/>
                </a:lnTo>
                <a:close/>
              </a:path>
              <a:path w="231140" h="1087755">
                <a:moveTo>
                  <a:pt x="225374" y="0"/>
                </a:moveTo>
                <a:lnTo>
                  <a:pt x="133604" y="74040"/>
                </a:lnTo>
                <a:lnTo>
                  <a:pt x="213953" y="74040"/>
                </a:lnTo>
                <a:lnTo>
                  <a:pt x="229298" y="63753"/>
                </a:lnTo>
                <a:lnTo>
                  <a:pt x="230886" y="253"/>
                </a:lnTo>
                <a:lnTo>
                  <a:pt x="2253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4610100" y="2057400"/>
            <a:ext cx="2971800" cy="1600200"/>
          </a:xfrm>
          <a:custGeom>
            <a:avLst/>
            <a:gdLst/>
            <a:ahLst/>
            <a:cxnLst/>
            <a:rect l="l" t="t" r="r" b="b"/>
            <a:pathLst>
              <a:path w="3962400" h="2133600">
                <a:moveTo>
                  <a:pt x="1447800" y="152400"/>
                </a:moveTo>
                <a:lnTo>
                  <a:pt x="0" y="0"/>
                </a:lnTo>
              </a:path>
              <a:path w="3962400" h="2133600">
                <a:moveTo>
                  <a:pt x="2209800" y="609600"/>
                </a:moveTo>
                <a:lnTo>
                  <a:pt x="457200" y="609600"/>
                </a:lnTo>
              </a:path>
              <a:path w="3962400" h="2133600">
                <a:moveTo>
                  <a:pt x="3962400" y="1600200"/>
                </a:moveTo>
                <a:lnTo>
                  <a:pt x="0" y="2133600"/>
                </a:lnTo>
              </a:path>
            </a:pathLst>
          </a:custGeom>
          <a:ln w="9144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183255" y="1903190"/>
            <a:ext cx="1290161" cy="8072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Inte</a:t>
            </a:r>
            <a:r>
              <a:rPr b="1" dirty="0">
                <a:latin typeface="Times New Roman"/>
                <a:cs typeface="Times New Roman"/>
              </a:rPr>
              <a:t>rmediate  </a:t>
            </a:r>
            <a:r>
              <a:rPr b="1" spc="-4" dirty="0">
                <a:latin typeface="Times New Roman"/>
                <a:cs typeface="Times New Roman"/>
              </a:rPr>
              <a:t>L.</a:t>
            </a:r>
            <a:endParaRPr>
              <a:latin typeface="Times New Roman"/>
              <a:cs typeface="Times New Roman"/>
            </a:endParaRPr>
          </a:p>
          <a:p>
            <a:pPr marL="466725" defTabSz="685800">
              <a:lnSpc>
                <a:spcPts val="1890"/>
              </a:lnSpc>
            </a:pPr>
            <a:r>
              <a:rPr b="1" spc="-4" dirty="0">
                <a:latin typeface="Times New Roman"/>
                <a:cs typeface="Times New Roman"/>
              </a:rPr>
              <a:t>Deep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4" dirty="0">
                <a:latin typeface="Times New Roman"/>
                <a:cs typeface="Times New Roman"/>
              </a:rPr>
              <a:t>L.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80105" y="1836422"/>
            <a:ext cx="256480" cy="146542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 defTabSz="685800">
              <a:lnSpc>
                <a:spcPts val="2040"/>
              </a:lnSpc>
            </a:pPr>
            <a:r>
              <a:rPr b="1" dirty="0">
                <a:latin typeface="Times New Roman"/>
                <a:cs typeface="Times New Roman"/>
              </a:rPr>
              <a:t>T</a:t>
            </a:r>
            <a:r>
              <a:rPr b="1" spc="-8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A</a:t>
            </a:r>
            <a:r>
              <a:rPr b="1" spc="-8" dirty="0">
                <a:latin typeface="Times New Roman"/>
                <a:cs typeface="Times New Roman"/>
              </a:rPr>
              <a:t>N</a:t>
            </a:r>
            <a:r>
              <a:rPr b="1" dirty="0">
                <a:latin typeface="Times New Roman"/>
                <a:cs typeface="Times New Roman"/>
              </a:rPr>
              <a:t>SITION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7435" y="3591878"/>
            <a:ext cx="71008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172" dirty="0">
                <a:latin typeface="Times New Roman"/>
                <a:cs typeface="Times New Roman"/>
              </a:rPr>
              <a:t>V</a:t>
            </a:r>
            <a:r>
              <a:rPr b="1" dirty="0">
                <a:latin typeface="Times New Roman"/>
                <a:cs typeface="Times New Roman"/>
              </a:rPr>
              <a:t>ocal</a:t>
            </a:r>
            <a:r>
              <a:rPr b="1" spc="4" dirty="0">
                <a:latin typeface="Times New Roman"/>
                <a:cs typeface="Times New Roman"/>
              </a:rPr>
              <a:t>i</a:t>
            </a:r>
            <a:r>
              <a:rPr b="1" spc="-4" dirty="0"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53984" y="3615976"/>
            <a:ext cx="157163" cy="653414"/>
          </a:xfrm>
          <a:custGeom>
            <a:avLst/>
            <a:gdLst/>
            <a:ahLst/>
            <a:cxnLst/>
            <a:rect l="l" t="t" r="r" b="b"/>
            <a:pathLst>
              <a:path w="209550" h="871220">
                <a:moveTo>
                  <a:pt x="203918" y="842327"/>
                </a:moveTo>
                <a:lnTo>
                  <a:pt x="26606" y="842327"/>
                </a:lnTo>
                <a:lnTo>
                  <a:pt x="179412" y="842708"/>
                </a:lnTo>
                <a:lnTo>
                  <a:pt x="186258" y="843394"/>
                </a:lnTo>
                <a:lnTo>
                  <a:pt x="198335" y="870737"/>
                </a:lnTo>
                <a:lnTo>
                  <a:pt x="203847" y="870750"/>
                </a:lnTo>
                <a:lnTo>
                  <a:pt x="203918" y="842327"/>
                </a:lnTo>
                <a:close/>
              </a:path>
              <a:path w="209550" h="871220">
                <a:moveTo>
                  <a:pt x="53225" y="693420"/>
                </a:moveTo>
                <a:lnTo>
                  <a:pt x="16311" y="711517"/>
                </a:lnTo>
                <a:lnTo>
                  <a:pt x="2727" y="757174"/>
                </a:lnTo>
                <a:lnTo>
                  <a:pt x="2031" y="870242"/>
                </a:lnTo>
                <a:lnTo>
                  <a:pt x="7543" y="870254"/>
                </a:lnTo>
                <a:lnTo>
                  <a:pt x="7569" y="861034"/>
                </a:lnTo>
                <a:lnTo>
                  <a:pt x="8420" y="854735"/>
                </a:lnTo>
                <a:lnTo>
                  <a:pt x="11810" y="847991"/>
                </a:lnTo>
                <a:lnTo>
                  <a:pt x="14071" y="845642"/>
                </a:lnTo>
                <a:lnTo>
                  <a:pt x="19735" y="842975"/>
                </a:lnTo>
                <a:lnTo>
                  <a:pt x="26606" y="842327"/>
                </a:lnTo>
                <a:lnTo>
                  <a:pt x="203918" y="842327"/>
                </a:lnTo>
                <a:lnTo>
                  <a:pt x="204033" y="795832"/>
                </a:lnTo>
                <a:lnTo>
                  <a:pt x="176796" y="795820"/>
                </a:lnTo>
                <a:lnTo>
                  <a:pt x="169354" y="795655"/>
                </a:lnTo>
                <a:lnTo>
                  <a:pt x="104622" y="795489"/>
                </a:lnTo>
                <a:lnTo>
                  <a:pt x="93002" y="795464"/>
                </a:lnTo>
                <a:lnTo>
                  <a:pt x="13538" y="795261"/>
                </a:lnTo>
                <a:lnTo>
                  <a:pt x="20916" y="757174"/>
                </a:lnTo>
                <a:lnTo>
                  <a:pt x="30987" y="748665"/>
                </a:lnTo>
                <a:lnTo>
                  <a:pt x="36703" y="745109"/>
                </a:lnTo>
                <a:lnTo>
                  <a:pt x="44030" y="743458"/>
                </a:lnTo>
                <a:lnTo>
                  <a:pt x="124544" y="743458"/>
                </a:lnTo>
                <a:lnTo>
                  <a:pt x="124764" y="743331"/>
                </a:lnTo>
                <a:lnTo>
                  <a:pt x="128929" y="741299"/>
                </a:lnTo>
                <a:lnTo>
                  <a:pt x="97167" y="741299"/>
                </a:lnTo>
                <a:lnTo>
                  <a:pt x="93555" y="728966"/>
                </a:lnTo>
                <a:lnTo>
                  <a:pt x="67008" y="696087"/>
                </a:lnTo>
                <a:lnTo>
                  <a:pt x="60319" y="694086"/>
                </a:lnTo>
                <a:lnTo>
                  <a:pt x="53225" y="693420"/>
                </a:lnTo>
                <a:close/>
              </a:path>
              <a:path w="209550" h="871220">
                <a:moveTo>
                  <a:pt x="200910" y="736854"/>
                </a:moveTo>
                <a:lnTo>
                  <a:pt x="158394" y="736854"/>
                </a:lnTo>
                <a:lnTo>
                  <a:pt x="165849" y="738632"/>
                </a:lnTo>
                <a:lnTo>
                  <a:pt x="172542" y="742188"/>
                </a:lnTo>
                <a:lnTo>
                  <a:pt x="179235" y="745871"/>
                </a:lnTo>
                <a:lnTo>
                  <a:pt x="184327" y="750951"/>
                </a:lnTo>
                <a:lnTo>
                  <a:pt x="191338" y="764413"/>
                </a:lnTo>
                <a:lnTo>
                  <a:pt x="193078" y="771702"/>
                </a:lnTo>
                <a:lnTo>
                  <a:pt x="193004" y="785141"/>
                </a:lnTo>
                <a:lnTo>
                  <a:pt x="191668" y="789038"/>
                </a:lnTo>
                <a:lnTo>
                  <a:pt x="186207" y="794486"/>
                </a:lnTo>
                <a:lnTo>
                  <a:pt x="182156" y="795832"/>
                </a:lnTo>
                <a:lnTo>
                  <a:pt x="204033" y="795832"/>
                </a:lnTo>
                <a:lnTo>
                  <a:pt x="204074" y="767691"/>
                </a:lnTo>
                <a:lnTo>
                  <a:pt x="203060" y="748665"/>
                </a:lnTo>
                <a:lnTo>
                  <a:pt x="202952" y="747649"/>
                </a:lnTo>
                <a:lnTo>
                  <a:pt x="200910" y="736854"/>
                </a:lnTo>
                <a:close/>
              </a:path>
              <a:path w="209550" h="871220">
                <a:moveTo>
                  <a:pt x="124544" y="743458"/>
                </a:moveTo>
                <a:lnTo>
                  <a:pt x="61887" y="743458"/>
                </a:lnTo>
                <a:lnTo>
                  <a:pt x="69227" y="745236"/>
                </a:lnTo>
                <a:lnTo>
                  <a:pt x="74968" y="748792"/>
                </a:lnTo>
                <a:lnTo>
                  <a:pt x="92730" y="785586"/>
                </a:lnTo>
                <a:lnTo>
                  <a:pt x="93002" y="795464"/>
                </a:lnTo>
                <a:lnTo>
                  <a:pt x="104623" y="795464"/>
                </a:lnTo>
                <a:lnTo>
                  <a:pt x="112013" y="753618"/>
                </a:lnTo>
                <a:lnTo>
                  <a:pt x="117259" y="747649"/>
                </a:lnTo>
                <a:lnTo>
                  <a:pt x="124544" y="743458"/>
                </a:lnTo>
                <a:close/>
              </a:path>
              <a:path w="209550" h="871220">
                <a:moveTo>
                  <a:pt x="148653" y="684403"/>
                </a:moveTo>
                <a:lnTo>
                  <a:pt x="113487" y="701040"/>
                </a:lnTo>
                <a:lnTo>
                  <a:pt x="97167" y="741299"/>
                </a:lnTo>
                <a:lnTo>
                  <a:pt x="128929" y="741299"/>
                </a:lnTo>
                <a:lnTo>
                  <a:pt x="130572" y="740497"/>
                </a:lnTo>
                <a:lnTo>
                  <a:pt x="136739" y="738473"/>
                </a:lnTo>
                <a:lnTo>
                  <a:pt x="143265" y="737258"/>
                </a:lnTo>
                <a:lnTo>
                  <a:pt x="150152" y="736854"/>
                </a:lnTo>
                <a:lnTo>
                  <a:pt x="200910" y="736854"/>
                </a:lnTo>
                <a:lnTo>
                  <a:pt x="199694" y="730423"/>
                </a:lnTo>
                <a:lnTo>
                  <a:pt x="178342" y="694797"/>
                </a:lnTo>
                <a:lnTo>
                  <a:pt x="159540" y="685565"/>
                </a:lnTo>
                <a:lnTo>
                  <a:pt x="148653" y="684403"/>
                </a:lnTo>
                <a:close/>
              </a:path>
              <a:path w="209550" h="871220">
                <a:moveTo>
                  <a:pt x="103263" y="447929"/>
                </a:moveTo>
                <a:lnTo>
                  <a:pt x="62049" y="455390"/>
                </a:lnTo>
                <a:lnTo>
                  <a:pt x="28320" y="477901"/>
                </a:lnTo>
                <a:lnTo>
                  <a:pt x="6245" y="512556"/>
                </a:lnTo>
                <a:lnTo>
                  <a:pt x="0" y="556260"/>
                </a:lnTo>
                <a:lnTo>
                  <a:pt x="1036" y="577689"/>
                </a:lnTo>
                <a:lnTo>
                  <a:pt x="15042" y="615356"/>
                </a:lnTo>
                <a:lnTo>
                  <a:pt x="43909" y="644981"/>
                </a:lnTo>
                <a:lnTo>
                  <a:pt x="81333" y="660324"/>
                </a:lnTo>
                <a:lnTo>
                  <a:pt x="102869" y="662305"/>
                </a:lnTo>
                <a:lnTo>
                  <a:pt x="122208" y="660850"/>
                </a:lnTo>
                <a:lnTo>
                  <a:pt x="172135" y="638937"/>
                </a:lnTo>
                <a:lnTo>
                  <a:pt x="196633" y="608584"/>
                </a:lnTo>
                <a:lnTo>
                  <a:pt x="104343" y="608584"/>
                </a:lnTo>
                <a:lnTo>
                  <a:pt x="83883" y="607772"/>
                </a:lnTo>
                <a:lnTo>
                  <a:pt x="37693" y="596646"/>
                </a:lnTo>
                <a:lnTo>
                  <a:pt x="11258" y="567481"/>
                </a:lnTo>
                <a:lnTo>
                  <a:pt x="9525" y="554482"/>
                </a:lnTo>
                <a:lnTo>
                  <a:pt x="10055" y="547173"/>
                </a:lnTo>
                <a:lnTo>
                  <a:pt x="36669" y="512972"/>
                </a:lnTo>
                <a:lnTo>
                  <a:pt x="87043" y="502158"/>
                </a:lnTo>
                <a:lnTo>
                  <a:pt x="105803" y="501777"/>
                </a:lnTo>
                <a:lnTo>
                  <a:pt x="196741" y="501777"/>
                </a:lnTo>
                <a:lnTo>
                  <a:pt x="187656" y="487068"/>
                </a:lnTo>
                <a:lnTo>
                  <a:pt x="170764" y="470662"/>
                </a:lnTo>
                <a:lnTo>
                  <a:pt x="155629" y="460752"/>
                </a:lnTo>
                <a:lnTo>
                  <a:pt x="139333" y="453675"/>
                </a:lnTo>
                <a:lnTo>
                  <a:pt x="121877" y="449409"/>
                </a:lnTo>
                <a:lnTo>
                  <a:pt x="103263" y="447929"/>
                </a:lnTo>
                <a:close/>
              </a:path>
              <a:path w="209550" h="871220">
                <a:moveTo>
                  <a:pt x="196741" y="501777"/>
                </a:moveTo>
                <a:lnTo>
                  <a:pt x="105803" y="501777"/>
                </a:lnTo>
                <a:lnTo>
                  <a:pt x="121827" y="502231"/>
                </a:lnTo>
                <a:lnTo>
                  <a:pt x="136255" y="503602"/>
                </a:lnTo>
                <a:lnTo>
                  <a:pt x="178373" y="517937"/>
                </a:lnTo>
                <a:lnTo>
                  <a:pt x="198048" y="554482"/>
                </a:lnTo>
                <a:lnTo>
                  <a:pt x="197989" y="556260"/>
                </a:lnTo>
                <a:lnTo>
                  <a:pt x="180733" y="590550"/>
                </a:lnTo>
                <a:lnTo>
                  <a:pt x="128484" y="607516"/>
                </a:lnTo>
                <a:lnTo>
                  <a:pt x="104343" y="608584"/>
                </a:lnTo>
                <a:lnTo>
                  <a:pt x="196633" y="608584"/>
                </a:lnTo>
                <a:lnTo>
                  <a:pt x="199902" y="603091"/>
                </a:lnTo>
                <a:lnTo>
                  <a:pt x="206881" y="580536"/>
                </a:lnTo>
                <a:lnTo>
                  <a:pt x="209222" y="555244"/>
                </a:lnTo>
                <a:lnTo>
                  <a:pt x="209222" y="554482"/>
                </a:lnTo>
                <a:lnTo>
                  <a:pt x="206902" y="529169"/>
                </a:lnTo>
                <a:lnTo>
                  <a:pt x="199702" y="506571"/>
                </a:lnTo>
                <a:lnTo>
                  <a:pt x="196741" y="501777"/>
                </a:lnTo>
                <a:close/>
              </a:path>
              <a:path w="209550" h="871220">
                <a:moveTo>
                  <a:pt x="205021" y="403860"/>
                </a:moveTo>
                <a:lnTo>
                  <a:pt x="37731" y="403860"/>
                </a:lnTo>
                <a:lnTo>
                  <a:pt x="170484" y="404241"/>
                </a:lnTo>
                <a:lnTo>
                  <a:pt x="180911" y="404241"/>
                </a:lnTo>
                <a:lnTo>
                  <a:pt x="187159" y="404622"/>
                </a:lnTo>
                <a:lnTo>
                  <a:pt x="199440" y="432689"/>
                </a:lnTo>
                <a:lnTo>
                  <a:pt x="204952" y="432689"/>
                </a:lnTo>
                <a:lnTo>
                  <a:pt x="205021" y="403860"/>
                </a:lnTo>
                <a:close/>
              </a:path>
              <a:path w="209550" h="871220">
                <a:moveTo>
                  <a:pt x="105143" y="229107"/>
                </a:moveTo>
                <a:lnTo>
                  <a:pt x="62516" y="236876"/>
                </a:lnTo>
                <a:lnTo>
                  <a:pt x="28535" y="260048"/>
                </a:lnTo>
                <a:lnTo>
                  <a:pt x="9005" y="295574"/>
                </a:lnTo>
                <a:lnTo>
                  <a:pt x="3365" y="341884"/>
                </a:lnTo>
                <a:lnTo>
                  <a:pt x="3136" y="432181"/>
                </a:lnTo>
                <a:lnTo>
                  <a:pt x="8648" y="432181"/>
                </a:lnTo>
                <a:lnTo>
                  <a:pt x="8674" y="419862"/>
                </a:lnTo>
                <a:lnTo>
                  <a:pt x="9651" y="415417"/>
                </a:lnTo>
                <a:lnTo>
                  <a:pt x="27419" y="403860"/>
                </a:lnTo>
                <a:lnTo>
                  <a:pt x="205021" y="403860"/>
                </a:lnTo>
                <a:lnTo>
                  <a:pt x="205136" y="355726"/>
                </a:lnTo>
                <a:lnTo>
                  <a:pt x="172250" y="355726"/>
                </a:lnTo>
                <a:lnTo>
                  <a:pt x="14795" y="355219"/>
                </a:lnTo>
                <a:lnTo>
                  <a:pt x="23361" y="312467"/>
                </a:lnTo>
                <a:lnTo>
                  <a:pt x="56711" y="289579"/>
                </a:lnTo>
                <a:lnTo>
                  <a:pt x="106210" y="282829"/>
                </a:lnTo>
                <a:lnTo>
                  <a:pt x="194286" y="282829"/>
                </a:lnTo>
                <a:lnTo>
                  <a:pt x="192608" y="279019"/>
                </a:lnTo>
                <a:lnTo>
                  <a:pt x="167704" y="248683"/>
                </a:lnTo>
                <a:lnTo>
                  <a:pt x="125588" y="230933"/>
                </a:lnTo>
                <a:lnTo>
                  <a:pt x="115578" y="229610"/>
                </a:lnTo>
                <a:lnTo>
                  <a:pt x="105143" y="229107"/>
                </a:lnTo>
                <a:close/>
              </a:path>
              <a:path w="209550" h="871220">
                <a:moveTo>
                  <a:pt x="194286" y="282829"/>
                </a:moveTo>
                <a:lnTo>
                  <a:pt x="106210" y="282829"/>
                </a:lnTo>
                <a:lnTo>
                  <a:pt x="128734" y="284021"/>
                </a:lnTo>
                <a:lnTo>
                  <a:pt x="148091" y="287416"/>
                </a:lnTo>
                <a:lnTo>
                  <a:pt x="184703" y="308173"/>
                </a:lnTo>
                <a:lnTo>
                  <a:pt x="194170" y="338963"/>
                </a:lnTo>
                <a:lnTo>
                  <a:pt x="194157" y="343916"/>
                </a:lnTo>
                <a:lnTo>
                  <a:pt x="193408" y="347853"/>
                </a:lnTo>
                <a:lnTo>
                  <a:pt x="191909" y="350519"/>
                </a:lnTo>
                <a:lnTo>
                  <a:pt x="190906" y="352425"/>
                </a:lnTo>
                <a:lnTo>
                  <a:pt x="189471" y="353694"/>
                </a:lnTo>
                <a:lnTo>
                  <a:pt x="187578" y="354456"/>
                </a:lnTo>
                <a:lnTo>
                  <a:pt x="185699" y="355346"/>
                </a:lnTo>
                <a:lnTo>
                  <a:pt x="180581" y="355726"/>
                </a:lnTo>
                <a:lnTo>
                  <a:pt x="205136" y="355726"/>
                </a:lnTo>
                <a:lnTo>
                  <a:pt x="203466" y="313817"/>
                </a:lnTo>
                <a:lnTo>
                  <a:pt x="195922" y="286545"/>
                </a:lnTo>
                <a:lnTo>
                  <a:pt x="194286" y="282829"/>
                </a:lnTo>
                <a:close/>
              </a:path>
              <a:path w="209550" h="871220">
                <a:moveTo>
                  <a:pt x="9436" y="117348"/>
                </a:moveTo>
                <a:lnTo>
                  <a:pt x="3924" y="117348"/>
                </a:lnTo>
                <a:lnTo>
                  <a:pt x="3682" y="214122"/>
                </a:lnTo>
                <a:lnTo>
                  <a:pt x="9194" y="214122"/>
                </a:lnTo>
                <a:lnTo>
                  <a:pt x="9309" y="207644"/>
                </a:lnTo>
                <a:lnTo>
                  <a:pt x="10883" y="202437"/>
                </a:lnTo>
                <a:lnTo>
                  <a:pt x="44107" y="178816"/>
                </a:lnTo>
                <a:lnTo>
                  <a:pt x="119785" y="137413"/>
                </a:lnTo>
                <a:lnTo>
                  <a:pt x="15392" y="137413"/>
                </a:lnTo>
                <a:lnTo>
                  <a:pt x="13601" y="136271"/>
                </a:lnTo>
                <a:lnTo>
                  <a:pt x="11925" y="133985"/>
                </a:lnTo>
                <a:lnTo>
                  <a:pt x="10248" y="131572"/>
                </a:lnTo>
                <a:lnTo>
                  <a:pt x="9410" y="127507"/>
                </a:lnTo>
                <a:lnTo>
                  <a:pt x="9436" y="117348"/>
                </a:lnTo>
                <a:close/>
              </a:path>
              <a:path w="209550" h="871220">
                <a:moveTo>
                  <a:pt x="205706" y="131444"/>
                </a:moveTo>
                <a:lnTo>
                  <a:pt x="130695" y="131444"/>
                </a:lnTo>
                <a:lnTo>
                  <a:pt x="171183" y="131572"/>
                </a:lnTo>
                <a:lnTo>
                  <a:pt x="181292" y="131572"/>
                </a:lnTo>
                <a:lnTo>
                  <a:pt x="187540" y="132206"/>
                </a:lnTo>
                <a:lnTo>
                  <a:pt x="189928" y="133223"/>
                </a:lnTo>
                <a:lnTo>
                  <a:pt x="193294" y="134747"/>
                </a:lnTo>
                <a:lnTo>
                  <a:pt x="195668" y="136779"/>
                </a:lnTo>
                <a:lnTo>
                  <a:pt x="197053" y="139446"/>
                </a:lnTo>
                <a:lnTo>
                  <a:pt x="199123" y="142875"/>
                </a:lnTo>
                <a:lnTo>
                  <a:pt x="200164" y="147574"/>
                </a:lnTo>
                <a:lnTo>
                  <a:pt x="200113" y="164084"/>
                </a:lnTo>
                <a:lnTo>
                  <a:pt x="205625" y="164084"/>
                </a:lnTo>
                <a:lnTo>
                  <a:pt x="205706" y="131444"/>
                </a:lnTo>
                <a:close/>
              </a:path>
              <a:path w="209550" h="871220">
                <a:moveTo>
                  <a:pt x="49939" y="39243"/>
                </a:moveTo>
                <a:lnTo>
                  <a:pt x="20789" y="39243"/>
                </a:lnTo>
                <a:lnTo>
                  <a:pt x="25375" y="40098"/>
                </a:lnTo>
                <a:lnTo>
                  <a:pt x="31837" y="42656"/>
                </a:lnTo>
                <a:lnTo>
                  <a:pt x="40172" y="46904"/>
                </a:lnTo>
                <a:lnTo>
                  <a:pt x="50380" y="52831"/>
                </a:lnTo>
                <a:lnTo>
                  <a:pt x="111150" y="89281"/>
                </a:lnTo>
                <a:lnTo>
                  <a:pt x="44246" y="125603"/>
                </a:lnTo>
                <a:lnTo>
                  <a:pt x="34452" y="130770"/>
                </a:lnTo>
                <a:lnTo>
                  <a:pt x="26692" y="134461"/>
                </a:lnTo>
                <a:lnTo>
                  <a:pt x="20965" y="136675"/>
                </a:lnTo>
                <a:lnTo>
                  <a:pt x="17271" y="137413"/>
                </a:lnTo>
                <a:lnTo>
                  <a:pt x="119785" y="137413"/>
                </a:lnTo>
                <a:lnTo>
                  <a:pt x="130695" y="131444"/>
                </a:lnTo>
                <a:lnTo>
                  <a:pt x="205706" y="131444"/>
                </a:lnTo>
                <a:lnTo>
                  <a:pt x="205825" y="83057"/>
                </a:lnTo>
                <a:lnTo>
                  <a:pt x="171297" y="83057"/>
                </a:lnTo>
                <a:lnTo>
                  <a:pt x="122478" y="82931"/>
                </a:lnTo>
                <a:lnTo>
                  <a:pt x="49939" y="39243"/>
                </a:lnTo>
                <a:close/>
              </a:path>
              <a:path w="209550" h="871220">
                <a:moveTo>
                  <a:pt x="200406" y="50800"/>
                </a:moveTo>
                <a:lnTo>
                  <a:pt x="181711" y="83057"/>
                </a:lnTo>
                <a:lnTo>
                  <a:pt x="205825" y="83057"/>
                </a:lnTo>
                <a:lnTo>
                  <a:pt x="205905" y="50926"/>
                </a:lnTo>
                <a:lnTo>
                  <a:pt x="200406" y="50800"/>
                </a:lnTo>
                <a:close/>
              </a:path>
              <a:path w="209550" h="871220">
                <a:moveTo>
                  <a:pt x="4229" y="0"/>
                </a:moveTo>
                <a:lnTo>
                  <a:pt x="4063" y="61722"/>
                </a:lnTo>
                <a:lnTo>
                  <a:pt x="9575" y="61722"/>
                </a:lnTo>
                <a:lnTo>
                  <a:pt x="10096" y="52705"/>
                </a:lnTo>
                <a:lnTo>
                  <a:pt x="11595" y="46481"/>
                </a:lnTo>
                <a:lnTo>
                  <a:pt x="14084" y="43053"/>
                </a:lnTo>
                <a:lnTo>
                  <a:pt x="15875" y="40512"/>
                </a:lnTo>
                <a:lnTo>
                  <a:pt x="18110" y="39243"/>
                </a:lnTo>
                <a:lnTo>
                  <a:pt x="49939" y="39243"/>
                </a:lnTo>
                <a:lnTo>
                  <a:pt x="36968" y="31458"/>
                </a:lnTo>
                <a:lnTo>
                  <a:pt x="27114" y="25034"/>
                </a:lnTo>
                <a:lnTo>
                  <a:pt x="9728" y="126"/>
                </a:lnTo>
                <a:lnTo>
                  <a:pt x="42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996710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1905" y="1694905"/>
            <a:ext cx="10414661" cy="220512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3810" indent="-257651" algn="l" defTabSz="685800" rtl="0">
              <a:spcBef>
                <a:spcPts val="7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The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combination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mechanical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properties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5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layers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determines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mode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VF </a:t>
            </a:r>
            <a:r>
              <a:rPr sz="2100" spc="-8" dirty="0">
                <a:cs typeface="Calibri"/>
              </a:rPr>
              <a:t>vibration</a:t>
            </a:r>
            <a:endParaRPr sz="2100">
              <a:cs typeface="Calibri"/>
            </a:endParaRPr>
          </a:p>
          <a:p>
            <a:pPr marL="555784" marR="1261110" indent="-289560" algn="l" defTabSz="685800" rtl="0">
              <a:lnSpc>
                <a:spcPct val="120000"/>
              </a:lnSpc>
              <a:spcBef>
                <a:spcPts val="4"/>
              </a:spcBef>
            </a:pPr>
            <a:r>
              <a:rPr sz="2100" spc="-4" dirty="0">
                <a:cs typeface="Calibri"/>
              </a:rPr>
              <a:t>i.e.,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Fundamental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Frequency=</a:t>
            </a:r>
            <a:r>
              <a:rPr sz="2100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 </a:t>
            </a:r>
            <a:r>
              <a:rPr sz="2100" spc="-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number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vibratory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cycles/sec.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number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</a:t>
            </a:r>
            <a:r>
              <a:rPr sz="2100" spc="-8" dirty="0">
                <a:cs typeface="Calibri"/>
              </a:rPr>
              <a:t>Hz</a:t>
            </a:r>
            <a:endParaRPr sz="2100">
              <a:cs typeface="Calibri"/>
            </a:endParaRPr>
          </a:p>
          <a:p>
            <a:pPr marL="695325" algn="l" defTabSz="685800" rtl="0">
              <a:spcBef>
                <a:spcPts val="503"/>
              </a:spcBef>
            </a:pPr>
            <a:r>
              <a:rPr sz="2100" spc="-4" dirty="0">
                <a:cs typeface="Calibri"/>
              </a:rPr>
              <a:t>1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open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+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close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</a:t>
            </a:r>
            <a:endParaRPr sz="2100">
              <a:cs typeface="Calibri"/>
            </a:endParaRPr>
          </a:p>
          <a:p>
            <a:pPr marL="695325" algn="l" defTabSz="685800" rtl="0">
              <a:spcBef>
                <a:spcPts val="506"/>
              </a:spcBef>
            </a:pPr>
            <a:r>
              <a:rPr sz="2100" spc="-4" dirty="0">
                <a:cs typeface="Calibri"/>
              </a:rPr>
              <a:t>Ex.</a:t>
            </a:r>
            <a:r>
              <a:rPr sz="2100" spc="-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120 </a:t>
            </a:r>
            <a:r>
              <a:rPr sz="2100" spc="-8" dirty="0">
                <a:cs typeface="Calibri"/>
              </a:rPr>
              <a:t>Hz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503"/>
              </a:spcBef>
              <a:tabLst>
                <a:tab pos="327184" algn="l"/>
              </a:tabLst>
            </a:pPr>
            <a:r>
              <a:rPr sz="2100" spc="-4" dirty="0">
                <a:cs typeface="Calibri"/>
              </a:rPr>
              <a:t>•	= </a:t>
            </a:r>
            <a:r>
              <a:rPr sz="2100" spc="-8" dirty="0">
                <a:cs typeface="Calibri"/>
              </a:rPr>
              <a:t>Simple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Harmonic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Motion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8574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38550" y="0"/>
            <a:ext cx="5314950" cy="46702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57435" y="4620768"/>
            <a:ext cx="45100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Rest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5046" y="4589679"/>
            <a:ext cx="5729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Fo</a:t>
            </a:r>
            <a:r>
              <a:rPr b="1" spc="-38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ce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5432" y="4589679"/>
            <a:ext cx="9348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Elastic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4" dirty="0">
                <a:latin typeface="Times New Roman"/>
                <a:cs typeface="Times New Roman"/>
              </a:rPr>
              <a:t>ty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8621" y="4589679"/>
            <a:ext cx="177927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Inertia</a:t>
            </a:r>
            <a:r>
              <a:rPr b="1" spc="34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Maximum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1571" y="4863770"/>
            <a:ext cx="134112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dirty="0">
                <a:latin typeface="Times New Roman"/>
                <a:cs typeface="Times New Roman"/>
              </a:rPr>
              <a:t>Displacement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3638" y="4589679"/>
            <a:ext cx="93487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Elastic</a:t>
            </a:r>
            <a:r>
              <a:rPr b="1" dirty="0">
                <a:latin typeface="Times New Roman"/>
                <a:cs typeface="Times New Roman"/>
              </a:rPr>
              <a:t>i</a:t>
            </a:r>
            <a:r>
              <a:rPr b="1" spc="-4" dirty="0">
                <a:latin typeface="Times New Roman"/>
                <a:cs typeface="Times New Roman"/>
              </a:rPr>
              <a:t>ty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7251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777" y="448817"/>
            <a:ext cx="7977247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Mechanical</a:t>
            </a:r>
            <a:r>
              <a:rPr spc="-68" dirty="0"/>
              <a:t> </a:t>
            </a:r>
            <a:r>
              <a:rPr dirty="0"/>
              <a:t>properties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4405" y="2358755"/>
            <a:ext cx="10236530" cy="21404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230505" indent="-257651" algn="l" defTabSz="685800" rtl="0">
              <a:spcBef>
                <a:spcPts val="71"/>
              </a:spcBef>
              <a:buClr>
                <a:srgbClr val="FFFFCC"/>
              </a:buClr>
              <a:buFont typeface="Calibri"/>
              <a:buAutoNum type="arabicParenR"/>
              <a:tabLst>
                <a:tab pos="290036" algn="l"/>
              </a:tabLst>
            </a:pPr>
            <a:r>
              <a:rPr sz="1350" dirty="0"/>
              <a:t>	</a:t>
            </a:r>
            <a:r>
              <a:rPr sz="2100" b="1" spc="-8" dirty="0">
                <a:cs typeface="Calibri"/>
              </a:rPr>
              <a:t>Tension </a:t>
            </a:r>
            <a:r>
              <a:rPr sz="2100" spc="-4" dirty="0">
                <a:cs typeface="Calibri"/>
              </a:rPr>
              <a:t>(stiffness): major </a:t>
            </a:r>
            <a:r>
              <a:rPr sz="2100" spc="-8" dirty="0">
                <a:cs typeface="Calibri"/>
              </a:rPr>
              <a:t>determinant </a:t>
            </a:r>
            <a:r>
              <a:rPr sz="2100" spc="-4" dirty="0">
                <a:cs typeface="Calibri"/>
              </a:rPr>
              <a:t>of Fo;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increase tension </a:t>
            </a:r>
            <a:r>
              <a:rPr sz="2100" spc="-8" dirty="0">
                <a:cs typeface="Calibri"/>
              </a:rPr>
              <a:t>(decrease </a:t>
            </a:r>
            <a:r>
              <a:rPr sz="2100" spc="-4" dirty="0">
                <a:cs typeface="Calibri"/>
              </a:rPr>
              <a:t>elasticity) increase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vibrations</a:t>
            </a:r>
            <a:endParaRPr sz="2100" dirty="0">
              <a:cs typeface="Calibri"/>
            </a:endParaRPr>
          </a:p>
          <a:p>
            <a:pPr marL="266700" marR="84296" indent="-257651" algn="l" defTabSz="685800" rtl="0">
              <a:spcBef>
                <a:spcPts val="506"/>
              </a:spcBef>
              <a:buClr>
                <a:srgbClr val="FFFFCC"/>
              </a:buClr>
              <a:buFont typeface="Calibri"/>
              <a:buAutoNum type="arabicParenR"/>
              <a:tabLst>
                <a:tab pos="290036" algn="l"/>
              </a:tabLst>
            </a:pPr>
            <a:r>
              <a:rPr sz="1350" dirty="0"/>
              <a:t>	</a:t>
            </a:r>
            <a:r>
              <a:rPr sz="2100" b="1" spc="-4" dirty="0">
                <a:cs typeface="Calibri"/>
              </a:rPr>
              <a:t>Mass </a:t>
            </a:r>
            <a:r>
              <a:rPr sz="2100" spc="-8" dirty="0">
                <a:cs typeface="Calibri"/>
              </a:rPr>
              <a:t>(thickness): distribution </a:t>
            </a:r>
            <a:r>
              <a:rPr sz="2100" spc="-4" dirty="0">
                <a:cs typeface="Calibri"/>
              </a:rPr>
              <a:t>of the VF mass is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related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length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+ tension</a:t>
            </a:r>
            <a:endParaRPr sz="2100" dirty="0">
              <a:cs typeface="Calibri"/>
            </a:endParaRPr>
          </a:p>
          <a:p>
            <a:pPr marL="266700" algn="l" defTabSz="685800" rtl="0">
              <a:spcBef>
                <a:spcPts val="503"/>
              </a:spcBef>
            </a:pPr>
            <a:r>
              <a:rPr sz="2100" spc="-4" dirty="0">
                <a:cs typeface="Calibri"/>
              </a:rPr>
              <a:t>increase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mass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&amp;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decrease </a:t>
            </a:r>
            <a:r>
              <a:rPr sz="2100" spc="-4" dirty="0">
                <a:cs typeface="Calibri"/>
              </a:rPr>
              <a:t>vibration</a:t>
            </a:r>
            <a:endParaRPr sz="2100" dirty="0">
              <a:cs typeface="Calibri"/>
            </a:endParaRPr>
          </a:p>
          <a:p>
            <a:pPr marL="266700" marR="3810" indent="-257651" algn="l" defTabSz="685800" rtl="0">
              <a:spcBef>
                <a:spcPts val="506"/>
              </a:spcBef>
              <a:buClr>
                <a:srgbClr val="FFFFCC"/>
              </a:buClr>
              <a:buFont typeface="Calibri"/>
              <a:buAutoNum type="arabicParenR" startAt="3"/>
              <a:tabLst>
                <a:tab pos="290036" algn="l"/>
              </a:tabLst>
            </a:pPr>
            <a:r>
              <a:rPr sz="1350" dirty="0"/>
              <a:t>	</a:t>
            </a:r>
            <a:r>
              <a:rPr sz="2100" b="1" spc="-4" dirty="0">
                <a:cs typeface="Calibri"/>
              </a:rPr>
              <a:t>Length </a:t>
            </a:r>
            <a:r>
              <a:rPr sz="2100" spc="-8" dirty="0">
                <a:cs typeface="Calibri"/>
              </a:rPr>
              <a:t>(source): </a:t>
            </a:r>
            <a:r>
              <a:rPr sz="2100" spc="-4" dirty="0">
                <a:cs typeface="Calibri"/>
              </a:rPr>
              <a:t>male VF are longer and </a:t>
            </a:r>
            <a:r>
              <a:rPr sz="2100" spc="-8" dirty="0">
                <a:cs typeface="Calibri"/>
              </a:rPr>
              <a:t>vibrate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less;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increasing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length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decreasing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vibration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4980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0"/>
            <a:ext cx="3429000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19882" y="823150"/>
            <a:ext cx="208502" cy="32272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40074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259" y="819398"/>
            <a:ext cx="9678390" cy="12561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537335">
              <a:spcBef>
                <a:spcPts val="75"/>
              </a:spcBef>
            </a:pPr>
            <a:r>
              <a:rPr spc="-4" dirty="0"/>
              <a:t>Theories </a:t>
            </a:r>
            <a:r>
              <a:rPr dirty="0"/>
              <a:t>to </a:t>
            </a:r>
            <a:r>
              <a:rPr spc="-4" dirty="0"/>
              <a:t>explain </a:t>
            </a:r>
            <a:r>
              <a:rPr spc="-911" dirty="0"/>
              <a:t> </a:t>
            </a:r>
            <a:r>
              <a:rPr dirty="0"/>
              <a:t>production</a:t>
            </a:r>
            <a:r>
              <a:rPr spc="-11" dirty="0"/>
              <a:t> </a:t>
            </a:r>
            <a:r>
              <a:rPr spc="-4" dirty="0"/>
              <a:t>of</a:t>
            </a:r>
            <a:r>
              <a:rPr lang="en-US" spc="-4" dirty="0"/>
              <a:t> </a:t>
            </a:r>
            <a:r>
              <a:rPr spc="-4" dirty="0"/>
              <a:t>VF</a:t>
            </a:r>
            <a:r>
              <a:rPr lang="ar-PS" spc="-19" dirty="0"/>
              <a:t> </a:t>
            </a:r>
            <a:r>
              <a:rPr spc="-4" dirty="0"/>
              <a:t>vibration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07117" y="3429000"/>
            <a:ext cx="3437573" cy="12565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 algn="l" defTabSz="685800" rtl="0">
              <a:spcBef>
                <a:spcPts val="79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dirty="0">
                <a:cs typeface="Calibri"/>
              </a:rPr>
              <a:t>Neurochronaxic</a:t>
            </a:r>
            <a:endParaRPr sz="2400" dirty="0">
              <a:cs typeface="Calibri"/>
            </a:endParaRPr>
          </a:p>
          <a:p>
            <a:pPr algn="l" defTabSz="685800" rtl="0">
              <a:buClr>
                <a:srgbClr val="FFCC66"/>
              </a:buClr>
              <a:buFont typeface="Calibri"/>
              <a:buChar char="•"/>
            </a:pPr>
            <a:endParaRPr sz="3300" dirty="0">
              <a:cs typeface="Calibri"/>
            </a:endParaRPr>
          </a:p>
          <a:p>
            <a:pPr marL="266700" indent="-257651" algn="l" defTabSz="685800" rtl="0"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spc="-4" dirty="0">
                <a:cs typeface="Calibri"/>
              </a:rPr>
              <a:t>Myoelastic-Aerodynamic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845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4421" y="448817"/>
            <a:ext cx="7276031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8" dirty="0"/>
              <a:t>Neurochronaxic</a:t>
            </a:r>
            <a:r>
              <a:rPr spc="-4" dirty="0"/>
              <a:t> 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3153" y="2181916"/>
            <a:ext cx="10557164" cy="193370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States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that vocal </a:t>
            </a:r>
            <a:r>
              <a:rPr sz="2400" spc="-4" dirty="0">
                <a:cs typeface="Calibri"/>
              </a:rPr>
              <a:t>fold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vibration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almost 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totally </a:t>
            </a:r>
            <a:r>
              <a:rPr sz="2400" spc="-4" dirty="0">
                <a:cs typeface="Calibri"/>
              </a:rPr>
              <a:t>dependent on </a:t>
            </a:r>
            <a:r>
              <a:rPr sz="2400" dirty="0">
                <a:cs typeface="Calibri"/>
              </a:rPr>
              <a:t>the rate </a:t>
            </a:r>
            <a:r>
              <a:rPr sz="2400" spc="-4" dirty="0">
                <a:cs typeface="Calibri"/>
              </a:rPr>
              <a:t>of neural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impulses</a:t>
            </a:r>
            <a:r>
              <a:rPr sz="2400" dirty="0">
                <a:cs typeface="Calibri"/>
              </a:rPr>
              <a:t> received</a:t>
            </a:r>
            <a:r>
              <a:rPr sz="2400" spc="-26" dirty="0">
                <a:cs typeface="Calibri"/>
              </a:rPr>
              <a:t> </a:t>
            </a:r>
            <a:r>
              <a:rPr sz="2400" dirty="0">
                <a:cs typeface="Calibri"/>
              </a:rPr>
              <a:t>by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laryngeal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muscles</a:t>
            </a:r>
          </a:p>
          <a:p>
            <a:pPr marL="266700" marR="25146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Even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though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nerves</a:t>
            </a:r>
            <a:r>
              <a:rPr sz="2400" spc="-19" dirty="0">
                <a:cs typeface="Calibri"/>
              </a:rPr>
              <a:t> </a:t>
            </a:r>
            <a:r>
              <a:rPr sz="2400" dirty="0">
                <a:cs typeface="Calibri"/>
              </a:rPr>
              <a:t>can</a:t>
            </a:r>
            <a:r>
              <a:rPr sz="2400" spc="-4" dirty="0">
                <a:cs typeface="Calibri"/>
              </a:rPr>
              <a:t> fire (send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impulses)</a:t>
            </a:r>
            <a:r>
              <a:rPr sz="2400" spc="15" dirty="0">
                <a:cs typeface="Calibri"/>
              </a:rPr>
              <a:t> </a:t>
            </a:r>
            <a:r>
              <a:rPr sz="2400" spc="-8" dirty="0">
                <a:cs typeface="Calibri"/>
              </a:rPr>
              <a:t>quite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fast,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the rapid </a:t>
            </a:r>
            <a:r>
              <a:rPr sz="2400" spc="-4" dirty="0">
                <a:cs typeface="Calibri"/>
              </a:rPr>
              <a:t>pattern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 vibration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observed during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production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high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frequencies</a:t>
            </a:r>
            <a:r>
              <a:rPr sz="2400" spc="4" dirty="0">
                <a:cs typeface="Calibri"/>
              </a:rPr>
              <a:t> </a:t>
            </a:r>
            <a:r>
              <a:rPr sz="2400" b="1" spc="-4" dirty="0">
                <a:cs typeface="Calibri"/>
              </a:rPr>
              <a:t>can</a:t>
            </a:r>
            <a:r>
              <a:rPr sz="2400" b="1" spc="-15" dirty="0">
                <a:cs typeface="Calibri"/>
              </a:rPr>
              <a:t> </a:t>
            </a:r>
            <a:r>
              <a:rPr sz="2400" b="1" dirty="0">
                <a:cs typeface="Calibri"/>
              </a:rPr>
              <a:t>not</a:t>
            </a:r>
            <a:r>
              <a:rPr sz="2400" b="1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be explained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by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rate </a:t>
            </a:r>
            <a:r>
              <a:rPr sz="2400" spc="-4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nerve impulse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3470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906" y="1091217"/>
            <a:ext cx="7600207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spc="-4" dirty="0"/>
              <a:t>Myoelastic-Aerodynamic</a:t>
            </a:r>
          </a:p>
          <a:p>
            <a:pPr marR="3810" algn="r">
              <a:spcBef>
                <a:spcPts val="4"/>
              </a:spcBef>
            </a:pPr>
            <a:r>
              <a:rPr spc="-4" dirty="0"/>
              <a:t>Theory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9393" y="2794932"/>
            <a:ext cx="10735292" cy="1268135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Widely</a:t>
            </a:r>
            <a:r>
              <a:rPr sz="2400" spc="-23" dirty="0">
                <a:cs typeface="Calibri"/>
              </a:rPr>
              <a:t> </a:t>
            </a:r>
            <a:r>
              <a:rPr sz="2400" dirty="0">
                <a:cs typeface="Calibri"/>
              </a:rPr>
              <a:t>accepted</a:t>
            </a:r>
          </a:p>
          <a:p>
            <a:pPr marL="266700" marR="381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it takes </a:t>
            </a:r>
            <a:r>
              <a:rPr sz="2400" spc="-4" dirty="0">
                <a:cs typeface="Calibri"/>
              </a:rPr>
              <a:t>into </a:t>
            </a:r>
            <a:r>
              <a:rPr sz="2400" dirty="0">
                <a:cs typeface="Calibri"/>
              </a:rPr>
              <a:t>account laws </a:t>
            </a:r>
            <a:r>
              <a:rPr sz="2400" spc="-4" dirty="0">
                <a:cs typeface="Calibri"/>
              </a:rPr>
              <a:t>of physics </a:t>
            </a:r>
            <a:r>
              <a:rPr sz="2400" dirty="0">
                <a:cs typeface="Calibri"/>
              </a:rPr>
              <a:t>which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regulates </a:t>
            </a:r>
            <a:r>
              <a:rPr sz="2400" spc="-4" dirty="0">
                <a:cs typeface="Calibri"/>
              </a:rPr>
              <a:t>movement/control </a:t>
            </a:r>
            <a:r>
              <a:rPr sz="2400" dirty="0">
                <a:cs typeface="Calibri"/>
              </a:rPr>
              <a:t>of air 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molecules (Aerodynamic) and muscle 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activity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(Myoelastic)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408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332" y="448817"/>
            <a:ext cx="5936121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Aerod</a:t>
            </a:r>
            <a:r>
              <a:rPr spc="11" dirty="0"/>
              <a:t>y</a:t>
            </a:r>
            <a:r>
              <a:rPr spc="-4" dirty="0"/>
              <a:t>nam</a:t>
            </a:r>
            <a:r>
              <a:rPr spc="4" dirty="0"/>
              <a:t>i</a:t>
            </a:r>
            <a:r>
              <a:rPr dirty="0"/>
              <a:t>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0660" y="2404074"/>
            <a:ext cx="8883472" cy="74876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Laws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physics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are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used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to </a:t>
            </a:r>
            <a:r>
              <a:rPr sz="2400" spc="-4" dirty="0">
                <a:cs typeface="Calibri"/>
              </a:rPr>
              <a:t>explain </a:t>
            </a:r>
            <a:r>
              <a:rPr sz="2400" dirty="0">
                <a:cs typeface="Calibri"/>
              </a:rPr>
              <a:t> generation/control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air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flow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and </a:t>
            </a:r>
            <a:r>
              <a:rPr sz="2400" spc="-4" dirty="0">
                <a:cs typeface="Calibri"/>
              </a:rPr>
              <a:t>pressure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3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085" y="645871"/>
            <a:ext cx="9912096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7663" marR="3810" indent="-338613" algn="l">
              <a:spcBef>
                <a:spcPts val="75"/>
              </a:spcBef>
              <a:tabLst>
                <a:tab pos="2023586" algn="l"/>
              </a:tabLst>
            </a:pPr>
            <a:r>
              <a:rPr spc="-4" dirty="0"/>
              <a:t>Methods	</a:t>
            </a:r>
            <a:br>
              <a:rPr lang="en-US" spc="-4" dirty="0"/>
            </a:br>
            <a:r>
              <a:rPr lang="en-US" spc="-4" dirty="0"/>
              <a:t>f</a:t>
            </a:r>
            <a:r>
              <a:rPr spc="-4" dirty="0"/>
              <a:t>or viewing </a:t>
            </a:r>
            <a:r>
              <a:rPr dirty="0"/>
              <a:t>the </a:t>
            </a:r>
            <a:r>
              <a:rPr spc="-907" dirty="0"/>
              <a:t> </a:t>
            </a:r>
            <a:r>
              <a:rPr spc="-4" dirty="0"/>
              <a:t>Vocal</a:t>
            </a:r>
            <a:r>
              <a:rPr spc="-19" dirty="0"/>
              <a:t> </a:t>
            </a:r>
            <a:r>
              <a:rPr dirty="0"/>
              <a:t>Folds</a:t>
            </a:r>
            <a:r>
              <a:rPr spc="-30" dirty="0"/>
              <a:t> </a:t>
            </a:r>
            <a:r>
              <a:rPr dirty="0"/>
              <a:t>(VF)</a:t>
            </a:r>
            <a:r>
              <a:rPr spc="4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Cont.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9474" y="2597930"/>
            <a:ext cx="10452707" cy="1918475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defTabSz="68580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Indirect</a:t>
            </a:r>
            <a:r>
              <a:rPr sz="2100" b="1" u="heavy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Laryngoscopy</a:t>
            </a:r>
            <a:endParaRPr sz="2100" dirty="0">
              <a:cs typeface="Calibri"/>
            </a:endParaRPr>
          </a:p>
          <a:p>
            <a:pPr marL="695325" defTabSz="685800">
              <a:spcBef>
                <a:spcPts val="506"/>
              </a:spcBef>
            </a:pPr>
            <a:r>
              <a:rPr sz="2100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Manuel</a:t>
            </a:r>
            <a:r>
              <a:rPr sz="2100" u="heavy" spc="4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Garcia</a:t>
            </a:r>
            <a:r>
              <a:rPr sz="2100" spc="-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(1855)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France</a:t>
            </a:r>
            <a:endParaRPr sz="2100" dirty="0">
              <a:cs typeface="Calibri"/>
            </a:endParaRPr>
          </a:p>
          <a:p>
            <a:pPr marL="695325" marR="3810" defTabSz="685800">
              <a:lnSpc>
                <a:spcPts val="3030"/>
              </a:lnSpc>
              <a:spcBef>
                <a:spcPts val="180"/>
              </a:spcBef>
            </a:pPr>
            <a:r>
              <a:rPr sz="2100" spc="-4" dirty="0">
                <a:cs typeface="Calibri"/>
              </a:rPr>
              <a:t>Dental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mirror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pushed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soft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palate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Only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Larynx </a:t>
            </a:r>
            <a:r>
              <a:rPr sz="2100" spc="-4" dirty="0">
                <a:cs typeface="Calibri"/>
              </a:rPr>
              <a:t>structures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could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seen</a:t>
            </a:r>
            <a:endParaRPr sz="2100" dirty="0">
              <a:cs typeface="Calibri"/>
            </a:endParaRPr>
          </a:p>
          <a:p>
            <a:pPr marL="266700" indent="-257651" defTabSz="685800">
              <a:spcBef>
                <a:spcPts val="311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100" b="1" u="heavy" spc="-8" dirty="0">
                <a:uFill>
                  <a:solidFill>
                    <a:srgbClr val="FFFFCC"/>
                  </a:solidFill>
                </a:uFill>
                <a:cs typeface="Calibri"/>
              </a:rPr>
              <a:t>Photography</a:t>
            </a:r>
            <a:r>
              <a:rPr sz="2100" b="1" u="heavy" spc="8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of</a:t>
            </a:r>
            <a:r>
              <a:rPr sz="2100" b="1" u="heavy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the</a:t>
            </a:r>
            <a:r>
              <a:rPr sz="2100" b="1" u="heavy" spc="11" dirty="0">
                <a:uFill>
                  <a:solidFill>
                    <a:srgbClr val="FFFFCC"/>
                  </a:solidFill>
                </a:uFill>
                <a:cs typeface="Calibri"/>
              </a:rPr>
              <a:t> </a:t>
            </a:r>
            <a:r>
              <a:rPr sz="21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Lx</a:t>
            </a:r>
            <a:r>
              <a:rPr sz="2100" b="1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(pp.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142,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Fig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3-62)</a:t>
            </a:r>
            <a:endParaRPr sz="2100" dirty="0">
              <a:cs typeface="Calibri"/>
            </a:endParaRPr>
          </a:p>
          <a:p>
            <a:pPr marL="695325" marR="1254442" algn="just" defTabSz="685800">
              <a:lnSpc>
                <a:spcPct val="120000"/>
              </a:lnSpc>
            </a:pPr>
            <a:r>
              <a:rPr sz="2100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Paul Moore</a:t>
            </a:r>
            <a:r>
              <a:rPr sz="2100" spc="-4" dirty="0">
                <a:cs typeface="Calibri"/>
              </a:rPr>
              <a:t> (1937), MIT, UF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High-speed </a:t>
            </a:r>
            <a:r>
              <a:rPr sz="2100" spc="-4" dirty="0">
                <a:cs typeface="Calibri"/>
              </a:rPr>
              <a:t>motion pictures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4000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frames/sec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829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3460" y="805834"/>
            <a:ext cx="2092166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spc="-4" dirty="0"/>
              <a:t>Myoelastic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50025" y="2570328"/>
            <a:ext cx="10557163" cy="11180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697230" indent="-257651" algn="l" defTabSz="685800" rtl="0">
              <a:spcBef>
                <a:spcPts val="7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States </a:t>
            </a:r>
            <a:r>
              <a:rPr sz="2400" dirty="0">
                <a:cs typeface="Calibri"/>
              </a:rPr>
              <a:t>that the laryngeal </a:t>
            </a:r>
            <a:r>
              <a:rPr sz="2400" spc="-4" dirty="0">
                <a:cs typeface="Calibri"/>
              </a:rPr>
              <a:t>physical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properties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(positioning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structures,</a:t>
            </a:r>
            <a:endParaRPr sz="2400">
              <a:cs typeface="Calibri"/>
            </a:endParaRPr>
          </a:p>
          <a:p>
            <a:pPr marL="266700" marR="3810" algn="l" defTabSz="685800" rtl="0"/>
            <a:r>
              <a:rPr sz="2400" spc="-4" dirty="0">
                <a:cs typeface="Calibri"/>
              </a:rPr>
              <a:t>tension,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length,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distribution</a:t>
            </a:r>
            <a:r>
              <a:rPr sz="2400" spc="30" dirty="0">
                <a:cs typeface="Calibri"/>
              </a:rPr>
              <a:t> </a:t>
            </a:r>
            <a:r>
              <a:rPr sz="2400" dirty="0">
                <a:cs typeface="Calibri"/>
              </a:rPr>
              <a:t>of</a:t>
            </a:r>
            <a:r>
              <a:rPr sz="2400" spc="-4" dirty="0">
                <a:cs typeface="Calibri"/>
              </a:rPr>
              <a:t> mass…)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are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controlled</a:t>
            </a:r>
            <a:r>
              <a:rPr sz="2400" spc="-4" dirty="0">
                <a:cs typeface="Calibri"/>
              </a:rPr>
              <a:t> by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" dirty="0">
                <a:cs typeface="Calibri"/>
              </a:rPr>
              <a:t> intrinsic</a:t>
            </a:r>
            <a:r>
              <a:rPr sz="2400" spc="19" dirty="0">
                <a:cs typeface="Calibri"/>
              </a:rPr>
              <a:t> </a:t>
            </a:r>
            <a:r>
              <a:rPr sz="2400" dirty="0">
                <a:cs typeface="Calibri"/>
              </a:rPr>
              <a:t>laryngeal 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muscles</a:t>
            </a:r>
            <a:r>
              <a:rPr sz="2400" spc="-4" dirty="0">
                <a:cs typeface="Calibri"/>
              </a:rPr>
              <a:t> (muscle</a:t>
            </a:r>
            <a:r>
              <a:rPr sz="2400" dirty="0">
                <a:cs typeface="Calibri"/>
              </a:rPr>
              <a:t> contraction)</a:t>
            </a:r>
            <a:endParaRPr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367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863785"/>
            <a:ext cx="11305308" cy="10068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9081" marR="3810" indent="-260033" algn="r">
              <a:spcBef>
                <a:spcPts val="75"/>
              </a:spcBef>
            </a:pPr>
            <a:r>
              <a:rPr sz="3600" dirty="0"/>
              <a:t>Assumptions </a:t>
            </a:r>
            <a:r>
              <a:rPr sz="3600" spc="-4" dirty="0"/>
              <a:t>of Myoelastic- </a:t>
            </a:r>
            <a:r>
              <a:rPr sz="3600" spc="-907" dirty="0"/>
              <a:t> </a:t>
            </a:r>
            <a:r>
              <a:rPr sz="3600" dirty="0"/>
              <a:t>Aerodynamic</a:t>
            </a:r>
            <a:r>
              <a:rPr sz="3600" spc="-19" dirty="0"/>
              <a:t> </a:t>
            </a:r>
            <a:r>
              <a:rPr sz="3600" spc="-8" dirty="0"/>
              <a:t>Theory </a:t>
            </a:r>
            <a:r>
              <a:rPr sz="3600" spc="-4" dirty="0"/>
              <a:t>of</a:t>
            </a:r>
            <a:r>
              <a:rPr sz="3600" spc="-19" dirty="0"/>
              <a:t> </a:t>
            </a:r>
            <a:r>
              <a:rPr sz="3600" spc="-4" dirty="0"/>
              <a:t>VF</a:t>
            </a:r>
          </a:p>
          <a:p>
            <a:pPr marR="4763" algn="r">
              <a:spcBef>
                <a:spcPts val="4"/>
              </a:spcBef>
            </a:pPr>
            <a:r>
              <a:rPr sz="3600" spc="-4" dirty="0"/>
              <a:t>vibration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530" y="2994776"/>
            <a:ext cx="10212778" cy="16413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  <a:buFontTx/>
              <a:buAutoNum type="arabicParenR"/>
              <a:tabLst>
                <a:tab pos="327184" algn="l"/>
              </a:tabLst>
            </a:pPr>
            <a:r>
              <a:rPr sz="2400" dirty="0">
                <a:cs typeface="Calibri"/>
              </a:rPr>
              <a:t>vocal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folds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are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appropriately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positioned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(postured)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in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a </a:t>
            </a:r>
            <a:r>
              <a:rPr sz="2400" spc="-4" dirty="0">
                <a:cs typeface="Calibri"/>
              </a:rPr>
              <a:t>closed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or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semiclosed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position</a:t>
            </a:r>
            <a:endParaRPr sz="2400" dirty="0">
              <a:cs typeface="Calibri"/>
            </a:endParaRPr>
          </a:p>
          <a:p>
            <a:pPr marL="326707" indent="-317659" algn="l" defTabSz="685800" rtl="0">
              <a:spcBef>
                <a:spcPts val="578"/>
              </a:spcBef>
              <a:buFontTx/>
              <a:buAutoNum type="arabicParenR"/>
              <a:tabLst>
                <a:tab pos="327184" algn="l"/>
              </a:tabLst>
            </a:pPr>
            <a:r>
              <a:rPr sz="2400" spc="-4" dirty="0">
                <a:cs typeface="Calibri"/>
              </a:rPr>
              <a:t>pressure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is</a:t>
            </a:r>
            <a:r>
              <a:rPr sz="2400" spc="-4" dirty="0">
                <a:cs typeface="Calibri"/>
              </a:rPr>
              <a:t> built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up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below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folds</a:t>
            </a:r>
          </a:p>
          <a:p>
            <a:pPr marL="266700" marR="971550" indent="-257651" algn="l" defTabSz="685800" rtl="0">
              <a:spcBef>
                <a:spcPts val="574"/>
              </a:spcBef>
              <a:buFontTx/>
              <a:buAutoNum type="arabicParenR"/>
              <a:tabLst>
                <a:tab pos="326231" algn="l"/>
              </a:tabLst>
            </a:pPr>
            <a:r>
              <a:rPr sz="2400" dirty="0">
                <a:cs typeface="Calibri"/>
              </a:rPr>
              <a:t>folds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repeatedly</a:t>
            </a:r>
            <a:r>
              <a:rPr sz="2400" spc="-4" dirty="0">
                <a:cs typeface="Calibri"/>
              </a:rPr>
              <a:t> open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and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close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automatically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010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558" y="642745"/>
            <a:ext cx="7006063" cy="15054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31445" marR="3810" indent="-122396" algn="r">
              <a:spcBef>
                <a:spcPts val="75"/>
              </a:spcBef>
            </a:pPr>
            <a:r>
              <a:rPr sz="3600" spc="-4" dirty="0"/>
              <a:t>Implications of </a:t>
            </a:r>
            <a:r>
              <a:rPr sz="3600" spc="-4" dirty="0" err="1"/>
              <a:t>Myoelastic</a:t>
            </a:r>
            <a:r>
              <a:rPr sz="3600" spc="-4" dirty="0"/>
              <a:t>- </a:t>
            </a:r>
            <a:r>
              <a:rPr sz="3600" spc="-806" dirty="0"/>
              <a:t> </a:t>
            </a:r>
            <a:r>
              <a:rPr sz="3600" spc="-4" dirty="0"/>
              <a:t>Aerodynamic</a:t>
            </a:r>
            <a:r>
              <a:rPr lang="ar-PS" sz="3600" spc="23" dirty="0"/>
              <a:t> </a:t>
            </a:r>
            <a:r>
              <a:rPr sz="3600" spc="-4" dirty="0"/>
              <a:t>Theory of</a:t>
            </a:r>
            <a:r>
              <a:rPr sz="3600" spc="-8" dirty="0"/>
              <a:t> </a:t>
            </a:r>
            <a:r>
              <a:rPr sz="3600" spc="-4" dirty="0"/>
              <a:t>VF</a:t>
            </a:r>
            <a:endParaRPr sz="3600" dirty="0"/>
          </a:p>
          <a:p>
            <a:pPr marR="4763" algn="r">
              <a:spcBef>
                <a:spcPts val="4"/>
              </a:spcBef>
            </a:pPr>
            <a:r>
              <a:rPr sz="3600" spc="-4" dirty="0"/>
              <a:t>vibration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1202815" y="2699331"/>
            <a:ext cx="9603731" cy="13659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3810" indent="-257651" algn="l" defTabSz="685800" rtl="0">
              <a:spcBef>
                <a:spcPts val="71"/>
              </a:spcBef>
              <a:buClr>
                <a:srgbClr val="FFFFCC"/>
              </a:buClr>
              <a:buFont typeface="Calibri"/>
              <a:buAutoNum type="arabicParenR"/>
              <a:tabLst>
                <a:tab pos="288131" algn="l"/>
              </a:tabLst>
            </a:pPr>
            <a:r>
              <a:rPr sz="1350" dirty="0"/>
              <a:t>	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do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not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open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close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during </a:t>
            </a:r>
            <a:r>
              <a:rPr sz="2100" spc="-4" dirty="0">
                <a:cs typeface="Calibri"/>
              </a:rPr>
              <a:t> phonation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because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there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is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separate</a:t>
            </a:r>
            <a:r>
              <a:rPr sz="2100" spc="-4" dirty="0">
                <a:cs typeface="Calibri"/>
              </a:rPr>
              <a:t> muscle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contraction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for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each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opening/closing</a:t>
            </a:r>
            <a:r>
              <a:rPr sz="2100" spc="3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movement</a:t>
            </a:r>
            <a:endParaRPr sz="2100">
              <a:cs typeface="Calibri"/>
            </a:endParaRPr>
          </a:p>
          <a:p>
            <a:pPr marL="266700" marR="43814" indent="-257651" algn="l" defTabSz="685800" rtl="0">
              <a:spcBef>
                <a:spcPts val="506"/>
              </a:spcBef>
              <a:buClr>
                <a:srgbClr val="FFFFCC"/>
              </a:buClr>
              <a:buFont typeface="Calibri"/>
              <a:buAutoNum type="arabicParenR"/>
              <a:tabLst>
                <a:tab pos="288131" algn="l"/>
              </a:tabLst>
            </a:pPr>
            <a:r>
              <a:rPr sz="1350" dirty="0"/>
              <a:t>	</a:t>
            </a: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open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close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automatically,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as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long</a:t>
            </a:r>
            <a:r>
              <a:rPr sz="2100" dirty="0">
                <a:cs typeface="Calibri"/>
              </a:rPr>
              <a:t> as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are in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 </a:t>
            </a:r>
            <a:r>
              <a:rPr sz="2100" spc="-8" dirty="0">
                <a:cs typeface="Calibri"/>
              </a:rPr>
              <a:t>position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closure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or </a:t>
            </a:r>
            <a:r>
              <a:rPr sz="2100" spc="-4" dirty="0">
                <a:cs typeface="Calibri"/>
              </a:rPr>
              <a:t> near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closure,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there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is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sufficient</a:t>
            </a:r>
            <a:r>
              <a:rPr sz="2100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buildup</a:t>
            </a:r>
            <a:r>
              <a:rPr sz="2100" spc="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of </a:t>
            </a:r>
            <a:r>
              <a:rPr sz="2100" spc="-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pressure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below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them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7915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9154" y="1939729"/>
            <a:ext cx="8578864" cy="12561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l" defTabSz="685800" rtl="0">
              <a:spcBef>
                <a:spcPts val="75"/>
              </a:spcBef>
            </a:pPr>
            <a:r>
              <a:rPr sz="4050" b="1" i="1" dirty="0">
                <a:cs typeface="Calibri"/>
              </a:rPr>
              <a:t>Forces</a:t>
            </a:r>
            <a:r>
              <a:rPr sz="4050" b="1" i="1" spc="-15" dirty="0">
                <a:cs typeface="Calibri"/>
              </a:rPr>
              <a:t> </a:t>
            </a:r>
            <a:r>
              <a:rPr sz="4050" b="1" i="1" dirty="0">
                <a:cs typeface="Calibri"/>
              </a:rPr>
              <a:t>that</a:t>
            </a:r>
            <a:r>
              <a:rPr sz="4050" b="1" i="1" spc="-15" dirty="0">
                <a:cs typeface="Calibri"/>
              </a:rPr>
              <a:t> </a:t>
            </a:r>
            <a:r>
              <a:rPr sz="4050" b="1" i="1" dirty="0">
                <a:cs typeface="Calibri"/>
              </a:rPr>
              <a:t>cause</a:t>
            </a:r>
            <a:r>
              <a:rPr sz="4050" b="1" i="1" spc="-15" dirty="0">
                <a:cs typeface="Calibri"/>
              </a:rPr>
              <a:t> </a:t>
            </a:r>
            <a:r>
              <a:rPr sz="4050" b="1" i="1" dirty="0">
                <a:cs typeface="Calibri"/>
              </a:rPr>
              <a:t>the</a:t>
            </a:r>
            <a:r>
              <a:rPr sz="4050" b="1" i="1" spc="-15" dirty="0">
                <a:cs typeface="Calibri"/>
              </a:rPr>
              <a:t> </a:t>
            </a:r>
            <a:r>
              <a:rPr sz="4050" b="1" i="1" spc="-4" dirty="0">
                <a:cs typeface="Calibri"/>
              </a:rPr>
              <a:t>vocal</a:t>
            </a:r>
            <a:endParaRPr sz="4050" dirty="0">
              <a:cs typeface="Calibri"/>
            </a:endParaRPr>
          </a:p>
          <a:p>
            <a:pPr marR="6668" algn="l" defTabSz="685800" rtl="0">
              <a:spcBef>
                <a:spcPts val="4"/>
              </a:spcBef>
            </a:pPr>
            <a:r>
              <a:rPr sz="4050" b="1" i="1" spc="-4" dirty="0">
                <a:cs typeface="Calibri"/>
              </a:rPr>
              <a:t>folds</a:t>
            </a:r>
            <a:r>
              <a:rPr sz="4050" b="1" i="1" spc="-41" dirty="0">
                <a:cs typeface="Calibri"/>
              </a:rPr>
              <a:t> </a:t>
            </a:r>
            <a:r>
              <a:rPr sz="4050" b="1" i="1" dirty="0">
                <a:cs typeface="Calibri"/>
              </a:rPr>
              <a:t>to</a:t>
            </a:r>
            <a:r>
              <a:rPr sz="4050" b="1" i="1" spc="-11" dirty="0">
                <a:cs typeface="Calibri"/>
              </a:rPr>
              <a:t> </a:t>
            </a:r>
            <a:r>
              <a:rPr sz="4050" b="1" i="1" u="heavy" spc="-4" dirty="0">
                <a:uFill>
                  <a:solidFill>
                    <a:srgbClr val="FFCC66"/>
                  </a:solidFill>
                </a:uFill>
                <a:cs typeface="Calibri"/>
              </a:rPr>
              <a:t>open</a:t>
            </a:r>
            <a:endParaRPr sz="4050" dirty="0"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8327" y="3429000"/>
            <a:ext cx="8088198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</a:pPr>
            <a:r>
              <a:rPr sz="2400" dirty="0">
                <a:cs typeface="Calibri"/>
              </a:rPr>
              <a:t>1)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buildup</a:t>
            </a:r>
            <a:r>
              <a:rPr sz="2400" spc="3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air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pressure on </a:t>
            </a:r>
            <a:r>
              <a:rPr sz="2400" dirty="0">
                <a:cs typeface="Calibri"/>
              </a:rPr>
              <a:t>one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side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the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vocal</a:t>
            </a:r>
            <a:r>
              <a:rPr sz="2400" spc="-4" dirty="0">
                <a:cs typeface="Calibri"/>
              </a:rPr>
              <a:t> folds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(below)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3772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2008" y="748348"/>
            <a:ext cx="7427984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dirty="0"/>
              <a:t>Forces</a:t>
            </a:r>
            <a:r>
              <a:rPr spc="-15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cause</a:t>
            </a:r>
            <a:r>
              <a:rPr spc="-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spc="-4" dirty="0"/>
              <a:t>vocal</a:t>
            </a:r>
          </a:p>
          <a:p>
            <a:pPr marR="4763" algn="r">
              <a:spcBef>
                <a:spcPts val="4"/>
              </a:spcBef>
            </a:pPr>
            <a:r>
              <a:rPr spc="-4" dirty="0"/>
              <a:t>folds</a:t>
            </a:r>
            <a:r>
              <a:rPr spc="-41" dirty="0"/>
              <a:t> </a:t>
            </a:r>
            <a:r>
              <a:rPr dirty="0"/>
              <a:t>to</a:t>
            </a:r>
            <a:r>
              <a:rPr spc="-11" dirty="0"/>
              <a:t> </a:t>
            </a:r>
            <a:r>
              <a:rPr u="heavy" dirty="0">
                <a:uFill>
                  <a:solidFill>
                    <a:srgbClr val="FFCC66"/>
                  </a:solidFill>
                </a:uFill>
              </a:rPr>
              <a:t>close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2520" y="2713683"/>
            <a:ext cx="9761517" cy="193370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</a:pPr>
            <a:r>
              <a:rPr sz="2400" b="1" dirty="0">
                <a:cs typeface="Calibri"/>
              </a:rPr>
              <a:t>1) drop in pressure along the glottal margin </a:t>
            </a:r>
            <a:r>
              <a:rPr sz="2400" b="1" spc="-533" dirty="0">
                <a:cs typeface="Calibri"/>
              </a:rPr>
              <a:t> </a:t>
            </a:r>
            <a:r>
              <a:rPr sz="2400" b="1" dirty="0">
                <a:cs typeface="Calibri"/>
              </a:rPr>
              <a:t>of</a:t>
            </a:r>
            <a:r>
              <a:rPr sz="2400" b="1" spc="-4" dirty="0">
                <a:cs typeface="Calibri"/>
              </a:rPr>
              <a:t> </a:t>
            </a:r>
            <a:r>
              <a:rPr sz="2400" b="1" dirty="0">
                <a:cs typeface="Calibri"/>
              </a:rPr>
              <a:t>folds</a:t>
            </a:r>
            <a:endParaRPr sz="2400" dirty="0">
              <a:cs typeface="Calibri"/>
            </a:endParaRPr>
          </a:p>
          <a:p>
            <a:pPr marL="266700" marR="41910" indent="-257651" algn="l" defTabSz="685800" rtl="0">
              <a:spcBef>
                <a:spcPts val="574"/>
              </a:spcBef>
            </a:pPr>
            <a:r>
              <a:rPr sz="2400" spc="-4" dirty="0">
                <a:cs typeface="Calibri"/>
              </a:rPr>
              <a:t>(explained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by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Bernoulli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effect: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high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speed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airflow that </a:t>
            </a:r>
            <a:r>
              <a:rPr sz="2400" spc="-4" dirty="0">
                <a:cs typeface="Calibri"/>
              </a:rPr>
              <a:t>occurs </a:t>
            </a:r>
            <a:r>
              <a:rPr sz="2400" dirty="0">
                <a:cs typeface="Calibri"/>
              </a:rPr>
              <a:t>at the </a:t>
            </a:r>
            <a:r>
              <a:rPr sz="2400" spc="-4" dirty="0">
                <a:cs typeface="Calibri"/>
              </a:rPr>
              <a:t>construction </a:t>
            </a:r>
            <a:r>
              <a:rPr sz="2400" dirty="0">
                <a:cs typeface="Calibri"/>
              </a:rPr>
              <a:t> causes the walls of the vocal </a:t>
            </a:r>
            <a:r>
              <a:rPr sz="2400" spc="-4" dirty="0">
                <a:cs typeface="Calibri"/>
              </a:rPr>
              <a:t>folds </a:t>
            </a:r>
            <a:r>
              <a:rPr sz="2400" dirty="0">
                <a:cs typeface="Calibri"/>
              </a:rPr>
              <a:t>to </a:t>
            </a:r>
            <a:r>
              <a:rPr sz="2400" spc="-4" dirty="0">
                <a:cs typeface="Calibri"/>
              </a:rPr>
              <a:t>be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sucked together </a:t>
            </a:r>
            <a:r>
              <a:rPr sz="2400" dirty="0">
                <a:cs typeface="Calibri"/>
              </a:rPr>
              <a:t>due to a </a:t>
            </a:r>
            <a:r>
              <a:rPr sz="2400" spc="-4" dirty="0">
                <a:cs typeface="Calibri"/>
              </a:rPr>
              <a:t>drop </a:t>
            </a:r>
            <a:r>
              <a:rPr sz="2400" dirty="0">
                <a:cs typeface="Calibri"/>
              </a:rPr>
              <a:t>in air 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pressure </a:t>
            </a:r>
            <a:r>
              <a:rPr sz="2400" dirty="0">
                <a:cs typeface="Calibri"/>
              </a:rPr>
              <a:t>at the margin </a:t>
            </a:r>
            <a:r>
              <a:rPr sz="2400" spc="-4" dirty="0">
                <a:cs typeface="Calibri"/>
              </a:rPr>
              <a:t>of the folds/ think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on </a:t>
            </a:r>
            <a:r>
              <a:rPr sz="2400" dirty="0">
                <a:cs typeface="Calibri"/>
              </a:rPr>
              <a:t>the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“shower-curtain”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example)</a:t>
            </a:r>
          </a:p>
        </p:txBody>
      </p:sp>
    </p:spTree>
    <p:extLst>
      <p:ext uri="{BB962C8B-B14F-4D97-AF65-F5344CB8AC3E}">
        <p14:creationId xmlns:p14="http://schemas.microsoft.com/office/powerpoint/2010/main" val="2097522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3121533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0" y="1057965"/>
            <a:ext cx="5022210" cy="7575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l" rtl="0">
              <a:spcBef>
                <a:spcPts val="75"/>
              </a:spcBef>
            </a:pP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Bernoulli</a:t>
            </a:r>
            <a:r>
              <a:rPr sz="1800" i="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ef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f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ec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t.</a:t>
            </a:r>
            <a:r>
              <a:rPr sz="1800" i="0" spc="-1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sz="1800" i="0" spc="-10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negat</a:t>
            </a:r>
            <a:r>
              <a:rPr sz="1800" i="0" spc="4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ve</a:t>
            </a:r>
            <a:r>
              <a:rPr sz="1800" i="0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1800" i="0" spc="-41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essu</a:t>
            </a:r>
            <a:r>
              <a:rPr sz="1800" i="0" spc="-38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e 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develops perpendicular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to the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high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speed flow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sucking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the surrounding </a:t>
            </a:r>
            <a:r>
              <a:rPr sz="1800" i="0" spc="-43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spc="-4" dirty="0">
                <a:solidFill>
                  <a:schemeClr val="tx1"/>
                </a:solidFill>
                <a:latin typeface="Times New Roman"/>
                <a:cs typeface="Times New Roman"/>
              </a:rPr>
              <a:t>substance toward</a:t>
            </a:r>
            <a:r>
              <a:rPr sz="1800" i="0" spc="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800" i="0" dirty="0">
                <a:solidFill>
                  <a:schemeClr val="tx1"/>
                </a:solidFill>
                <a:latin typeface="Times New Roman"/>
                <a:cs typeface="Times New Roman"/>
              </a:rPr>
              <a:t>it</a:t>
            </a:r>
            <a:endParaRPr sz="18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854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3783" y="867860"/>
            <a:ext cx="9467090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3511" marR="3810" indent="-1414463" algn="l" rtl="0">
              <a:spcBef>
                <a:spcPts val="75"/>
              </a:spcBef>
            </a:pPr>
            <a:r>
              <a:rPr dirty="0"/>
              <a:t>Forces that cause the </a:t>
            </a:r>
            <a:r>
              <a:rPr spc="-4" dirty="0"/>
              <a:t>vocal </a:t>
            </a:r>
            <a:r>
              <a:rPr spc="-911" dirty="0"/>
              <a:t> </a:t>
            </a:r>
            <a:r>
              <a:rPr spc="-4" dirty="0"/>
              <a:t>folds</a:t>
            </a:r>
            <a:r>
              <a:rPr spc="-26" dirty="0"/>
              <a:t> </a:t>
            </a:r>
            <a:r>
              <a:rPr dirty="0"/>
              <a:t>to </a:t>
            </a:r>
            <a:r>
              <a:rPr u="heavy" dirty="0">
                <a:uFill>
                  <a:solidFill>
                    <a:srgbClr val="FFCC66"/>
                  </a:solidFill>
                </a:uFill>
              </a:rPr>
              <a:t>close</a:t>
            </a:r>
            <a:r>
              <a:rPr spc="-34" dirty="0"/>
              <a:t> </a:t>
            </a:r>
            <a:r>
              <a:rPr dirty="0"/>
              <a:t>(Cont.)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5641" y="3020246"/>
            <a:ext cx="10755684" cy="2006799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9525" algn="l" defTabSz="685800" rtl="0">
              <a:spcBef>
                <a:spcPts val="649"/>
              </a:spcBef>
            </a:pPr>
            <a:r>
              <a:rPr sz="2400" dirty="0">
                <a:cs typeface="Calibri"/>
              </a:rPr>
              <a:t>2) </a:t>
            </a:r>
            <a:r>
              <a:rPr sz="2400" b="1" spc="-4" dirty="0">
                <a:cs typeface="Calibri"/>
              </a:rPr>
              <a:t>force</a:t>
            </a:r>
            <a:r>
              <a:rPr sz="2400" b="1" spc="-8" dirty="0">
                <a:cs typeface="Calibri"/>
              </a:rPr>
              <a:t> </a:t>
            </a:r>
            <a:r>
              <a:rPr sz="2400" b="1" dirty="0">
                <a:cs typeface="Calibri"/>
              </a:rPr>
              <a:t>of</a:t>
            </a:r>
            <a:r>
              <a:rPr sz="2400" b="1" spc="-4" dirty="0">
                <a:cs typeface="Calibri"/>
              </a:rPr>
              <a:t> </a:t>
            </a:r>
            <a:r>
              <a:rPr sz="2400" b="1" dirty="0">
                <a:cs typeface="Calibri"/>
              </a:rPr>
              <a:t>elastic</a:t>
            </a:r>
            <a:r>
              <a:rPr sz="2400" b="1" spc="-19" dirty="0">
                <a:cs typeface="Calibri"/>
              </a:rPr>
              <a:t> </a:t>
            </a:r>
            <a:r>
              <a:rPr sz="2400" b="1" spc="-4" dirty="0">
                <a:cs typeface="Calibri"/>
              </a:rPr>
              <a:t>recoil</a:t>
            </a:r>
            <a:r>
              <a:rPr sz="2400" b="1" spc="-11" dirty="0">
                <a:cs typeface="Calibri"/>
              </a:rPr>
              <a:t> </a:t>
            </a:r>
            <a:r>
              <a:rPr sz="2400" b="1" dirty="0">
                <a:cs typeface="Calibri"/>
              </a:rPr>
              <a:t>of</a:t>
            </a:r>
            <a:r>
              <a:rPr sz="2400" b="1" spc="-4" dirty="0">
                <a:cs typeface="Calibri"/>
              </a:rPr>
              <a:t> </a:t>
            </a:r>
            <a:r>
              <a:rPr sz="2400" b="1" dirty="0">
                <a:cs typeface="Calibri"/>
              </a:rPr>
              <a:t>the</a:t>
            </a:r>
            <a:r>
              <a:rPr sz="2400" b="1" spc="-15" dirty="0">
                <a:cs typeface="Calibri"/>
              </a:rPr>
              <a:t> </a:t>
            </a:r>
            <a:r>
              <a:rPr sz="2400" b="1" spc="-4" dirty="0">
                <a:cs typeface="Calibri"/>
              </a:rPr>
              <a:t>folds</a:t>
            </a:r>
            <a:endParaRPr sz="2400" dirty="0">
              <a:cs typeface="Calibri"/>
            </a:endParaRPr>
          </a:p>
          <a:p>
            <a:pPr marL="266700" marR="3810" indent="-257651" algn="l" defTabSz="685800" rtl="0">
              <a:spcBef>
                <a:spcPts val="578"/>
              </a:spcBef>
            </a:pPr>
            <a:r>
              <a:rPr sz="2400" spc="-4" dirty="0">
                <a:cs typeface="Calibri"/>
              </a:rPr>
              <a:t>(consider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adducted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position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the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folds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its </a:t>
            </a:r>
            <a:r>
              <a:rPr sz="2400" dirty="0">
                <a:cs typeface="Calibri"/>
              </a:rPr>
              <a:t>rest </a:t>
            </a:r>
            <a:r>
              <a:rPr sz="2400" spc="-4" dirty="0">
                <a:cs typeface="Calibri"/>
              </a:rPr>
              <a:t>position, once </a:t>
            </a:r>
            <a:r>
              <a:rPr sz="2400" dirty="0">
                <a:cs typeface="Calibri"/>
              </a:rPr>
              <a:t>the air </a:t>
            </a:r>
            <a:r>
              <a:rPr sz="2400" spc="-4" dirty="0">
                <a:cs typeface="Calibri"/>
              </a:rPr>
              <a:t>pressure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building below the folds </a:t>
            </a:r>
            <a:r>
              <a:rPr sz="2400" dirty="0">
                <a:cs typeface="Calibri"/>
              </a:rPr>
              <a:t>is enough to </a:t>
            </a:r>
            <a:r>
              <a:rPr sz="2400" spc="-4" dirty="0">
                <a:cs typeface="Calibri"/>
              </a:rPr>
              <a:t>blow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them apart, the </a:t>
            </a:r>
            <a:r>
              <a:rPr sz="2400" spc="-4" dirty="0">
                <a:cs typeface="Calibri"/>
              </a:rPr>
              <a:t>folds </a:t>
            </a:r>
            <a:r>
              <a:rPr sz="2400" dirty="0">
                <a:cs typeface="Calibri"/>
              </a:rPr>
              <a:t>are </a:t>
            </a:r>
            <a:r>
              <a:rPr sz="2400" spc="-4" dirty="0">
                <a:cs typeface="Calibri"/>
              </a:rPr>
              <a:t>“pushed </a:t>
            </a:r>
            <a:r>
              <a:rPr sz="2400" dirty="0">
                <a:cs typeface="Calibri"/>
              </a:rPr>
              <a:t>away” 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from</a:t>
            </a:r>
            <a:r>
              <a:rPr sz="2400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the rest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position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- </a:t>
            </a:r>
            <a:r>
              <a:rPr sz="2400" spc="-4" dirty="0">
                <a:cs typeface="Calibri"/>
              </a:rPr>
              <a:t>opposing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elastic </a:t>
            </a:r>
            <a:r>
              <a:rPr sz="2400" dirty="0">
                <a:cs typeface="Calibri"/>
              </a:rPr>
              <a:t> recoil </a:t>
            </a:r>
            <a:r>
              <a:rPr sz="2400" spc="-4" dirty="0">
                <a:cs typeface="Calibri"/>
              </a:rPr>
              <a:t>forces </a:t>
            </a:r>
            <a:r>
              <a:rPr sz="2400" dirty="0">
                <a:cs typeface="Calibri"/>
              </a:rPr>
              <a:t>will tend to restore the </a:t>
            </a:r>
            <a:r>
              <a:rPr sz="2400" spc="-4" dirty="0">
                <a:cs typeface="Calibri"/>
              </a:rPr>
              <a:t>folds </a:t>
            </a:r>
            <a:r>
              <a:rPr sz="2400" dirty="0">
                <a:cs typeface="Calibri"/>
              </a:rPr>
              <a:t> to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original </a:t>
            </a:r>
            <a:r>
              <a:rPr sz="2400" spc="-4" dirty="0">
                <a:cs typeface="Calibri"/>
              </a:rPr>
              <a:t>position/shape)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350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473" y="541822"/>
            <a:ext cx="7453907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r">
              <a:spcBef>
                <a:spcPts val="75"/>
              </a:spcBef>
            </a:pPr>
            <a:r>
              <a:rPr dirty="0"/>
              <a:t>Important</a:t>
            </a:r>
            <a:r>
              <a:rPr spc="-38" dirty="0"/>
              <a:t> </a:t>
            </a:r>
            <a:r>
              <a:rPr spc="-4" dirty="0"/>
              <a:t>factors</a:t>
            </a:r>
            <a:r>
              <a:rPr spc="-19" dirty="0"/>
              <a:t> </a:t>
            </a:r>
            <a:r>
              <a:rPr dirty="0"/>
              <a:t>governing</a:t>
            </a:r>
          </a:p>
          <a:p>
            <a:pPr marR="6668" algn="r"/>
            <a:r>
              <a:rPr spc="-4" dirty="0"/>
              <a:t>vocal</a:t>
            </a:r>
            <a:r>
              <a:rPr spc="-26" dirty="0"/>
              <a:t> </a:t>
            </a:r>
            <a:r>
              <a:rPr spc="-4" dirty="0"/>
              <a:t>fold</a:t>
            </a:r>
            <a:r>
              <a:rPr spc="-26" dirty="0"/>
              <a:t> </a:t>
            </a:r>
            <a:r>
              <a:rPr spc="-4" dirty="0"/>
              <a:t>vibration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65466" y="2096106"/>
            <a:ext cx="6832914" cy="31037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59105" algn="l" defTabSz="685800" rtl="0">
              <a:lnSpc>
                <a:spcPct val="120000"/>
              </a:lnSpc>
              <a:spcBef>
                <a:spcPts val="75"/>
              </a:spcBef>
              <a:buFontTx/>
              <a:buAutoNum type="arabicParenR"/>
              <a:tabLst>
                <a:tab pos="287655" algn="l"/>
                <a:tab pos="2066925" algn="l"/>
              </a:tabLst>
            </a:pPr>
            <a:r>
              <a:rPr sz="2100" spc="-4" dirty="0">
                <a:cs typeface="Calibri"/>
              </a:rPr>
              <a:t>vocal</a:t>
            </a:r>
            <a:r>
              <a:rPr sz="2100" spc="-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position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-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degree</a:t>
            </a:r>
            <a:r>
              <a:rPr sz="2100" spc="-4" dirty="0">
                <a:cs typeface="Calibri"/>
              </a:rPr>
              <a:t> 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adduction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glottal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adductors:	a)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lateral</a:t>
            </a:r>
            <a:r>
              <a:rPr sz="2100" spc="-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cricoarytenoid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m.</a:t>
            </a:r>
            <a:endParaRPr sz="2100" dirty="0">
              <a:cs typeface="Calibri"/>
            </a:endParaRPr>
          </a:p>
          <a:p>
            <a:pPr marL="2348865" lvl="1" indent="-282416" algn="l" defTabSz="685800" rtl="0">
              <a:spcBef>
                <a:spcPts val="506"/>
              </a:spcBef>
              <a:buFontTx/>
              <a:buAutoNum type="alphaLcParenR" startAt="2"/>
              <a:tabLst>
                <a:tab pos="2349341" algn="l"/>
              </a:tabLst>
            </a:pPr>
            <a:r>
              <a:rPr sz="2100" spc="-4" dirty="0">
                <a:cs typeface="Calibri"/>
              </a:rPr>
              <a:t>transverse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interarytenoid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m.</a:t>
            </a:r>
            <a:endParaRPr sz="2100" dirty="0">
              <a:cs typeface="Calibri"/>
            </a:endParaRPr>
          </a:p>
          <a:p>
            <a:pPr marL="2321243" lvl="1" indent="-254794" algn="l" defTabSz="685800" rtl="0">
              <a:spcBef>
                <a:spcPts val="503"/>
              </a:spcBef>
              <a:buFontTx/>
              <a:buAutoNum type="alphaLcParenR" startAt="2"/>
              <a:tabLst>
                <a:tab pos="2321719" algn="l"/>
              </a:tabLst>
            </a:pPr>
            <a:r>
              <a:rPr sz="2100" spc="-8" dirty="0">
                <a:cs typeface="Calibri"/>
              </a:rPr>
              <a:t>oblique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interarytenoid m.</a:t>
            </a:r>
            <a:endParaRPr sz="2100" dirty="0">
              <a:cs typeface="Calibri"/>
            </a:endParaRPr>
          </a:p>
          <a:p>
            <a:pPr marL="9525" marR="668179" algn="l" defTabSz="685800" rtl="0">
              <a:lnSpc>
                <a:spcPts val="3022"/>
              </a:lnSpc>
              <a:spcBef>
                <a:spcPts val="188"/>
              </a:spcBef>
              <a:buFontTx/>
              <a:buAutoNum type="arabicParenR"/>
              <a:tabLst>
                <a:tab pos="287655" algn="l"/>
                <a:tab pos="2752725" algn="l"/>
              </a:tabLst>
            </a:pPr>
            <a:r>
              <a:rPr sz="2100" spc="-4" dirty="0">
                <a:cs typeface="Calibri"/>
              </a:rPr>
              <a:t>vocal</a:t>
            </a:r>
            <a:r>
              <a:rPr sz="2100" spc="-8" dirty="0">
                <a:cs typeface="Calibri"/>
              </a:rPr>
              <a:t> fold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myoelasticity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-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length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+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tension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glottal tensors/relaxors:	a)</a:t>
            </a:r>
            <a:r>
              <a:rPr sz="2100" spc="-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cricothyroid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m.</a:t>
            </a:r>
            <a:endParaRPr sz="2100" dirty="0">
              <a:cs typeface="Calibri"/>
            </a:endParaRPr>
          </a:p>
          <a:p>
            <a:pPr marL="3034665" lvl="1" indent="-282416" algn="l" defTabSz="685800" rtl="0">
              <a:spcBef>
                <a:spcPts val="323"/>
              </a:spcBef>
              <a:buFontTx/>
              <a:buAutoNum type="alphaLcParenR" startAt="2"/>
              <a:tabLst>
                <a:tab pos="3035141" algn="l"/>
              </a:tabLst>
            </a:pPr>
            <a:r>
              <a:rPr sz="2100" spc="-4" dirty="0">
                <a:cs typeface="Calibri"/>
              </a:rPr>
              <a:t>thyroarytenoid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m.</a:t>
            </a:r>
            <a:endParaRPr sz="2100" dirty="0">
              <a:cs typeface="Calibri"/>
            </a:endParaRPr>
          </a:p>
          <a:p>
            <a:pPr marL="287179" indent="-278130" algn="l" defTabSz="685800" rtl="0">
              <a:spcBef>
                <a:spcPts val="503"/>
              </a:spcBef>
              <a:buFontTx/>
              <a:buAutoNum type="arabicParenR"/>
              <a:tabLst>
                <a:tab pos="287655" algn="l"/>
              </a:tabLst>
            </a:pPr>
            <a:r>
              <a:rPr sz="2100" spc="-4" dirty="0">
                <a:cs typeface="Calibri"/>
              </a:rPr>
              <a:t>“amount/size”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pressure</a:t>
            </a:r>
            <a:r>
              <a:rPr sz="2100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drop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along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648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0677" y="595727"/>
            <a:ext cx="674370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1958" marR="3810" indent="-412909" algn="ctr" rtl="0">
              <a:spcBef>
                <a:spcPts val="75"/>
              </a:spcBef>
              <a:tabLst>
                <a:tab pos="2596515" algn="l"/>
              </a:tabLst>
            </a:pPr>
            <a:r>
              <a:rPr sz="3000" spc="-4" dirty="0"/>
              <a:t>Mechanism</a:t>
            </a:r>
            <a:r>
              <a:rPr lang="en-US" sz="3000" spc="-4" dirty="0"/>
              <a:t> </a:t>
            </a:r>
            <a:r>
              <a:rPr sz="3000" spc="-4" dirty="0"/>
              <a:t>of</a:t>
            </a:r>
            <a:r>
              <a:rPr sz="3000" spc="-68" dirty="0"/>
              <a:t> </a:t>
            </a:r>
            <a:r>
              <a:rPr sz="3000" spc="-4" dirty="0"/>
              <a:t>Vocal </a:t>
            </a:r>
            <a:r>
              <a:rPr sz="3000" spc="-904" dirty="0"/>
              <a:t> </a:t>
            </a:r>
            <a:r>
              <a:rPr sz="3000" dirty="0"/>
              <a:t>Frequency</a:t>
            </a:r>
            <a:r>
              <a:rPr sz="3000" spc="-79" dirty="0"/>
              <a:t> </a:t>
            </a:r>
            <a:r>
              <a:rPr sz="3000" dirty="0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3775" y="1739354"/>
            <a:ext cx="10058401" cy="337929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997744" algn="ctr" defTabSz="685800" rtl="0">
              <a:lnSpc>
                <a:spcPts val="2393"/>
              </a:lnSpc>
              <a:spcBef>
                <a:spcPts val="71"/>
              </a:spcBef>
              <a:tabLst>
                <a:tab pos="2282666" algn="l"/>
              </a:tabLst>
            </a:pPr>
            <a:r>
              <a:rPr sz="2100" spc="-4" dirty="0">
                <a:cs typeface="Calibri"/>
              </a:rPr>
              <a:t>1)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By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amount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	Tension,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Mass,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Length</a:t>
            </a:r>
            <a:endParaRPr sz="2100" dirty="0">
              <a:cs typeface="Calibri"/>
            </a:endParaRPr>
          </a:p>
          <a:p>
            <a:pPr marR="3967163" algn="ctr" defTabSz="685800" rtl="0">
              <a:lnSpc>
                <a:spcPts val="2393"/>
              </a:lnSpc>
            </a:pPr>
            <a:r>
              <a:rPr sz="2100" spc="-8" dirty="0">
                <a:cs typeface="Calibri"/>
              </a:rPr>
              <a:t>(muscles…)</a:t>
            </a:r>
            <a:endParaRPr sz="2100" dirty="0">
              <a:cs typeface="Calibri"/>
            </a:endParaRPr>
          </a:p>
          <a:p>
            <a:pPr marR="2245043" algn="ctr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Open/close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quotients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or </a:t>
            </a:r>
            <a:r>
              <a:rPr sz="2100" spc="-8" dirty="0">
                <a:cs typeface="Calibri"/>
              </a:rPr>
              <a:t>phases</a:t>
            </a:r>
            <a:endParaRPr sz="2100" dirty="0">
              <a:cs typeface="Calibri"/>
            </a:endParaRPr>
          </a:p>
          <a:p>
            <a:pPr algn="ctr" defTabSz="685800" rtl="0">
              <a:spcBef>
                <a:spcPts val="251"/>
              </a:spcBef>
            </a:pPr>
            <a:r>
              <a:rPr sz="2100" spc="-8" dirty="0">
                <a:cs typeface="Calibri"/>
              </a:rPr>
              <a:t>Frequency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(Hz)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&gt;&gt;&gt;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Pitch</a:t>
            </a:r>
            <a:endParaRPr sz="2100" dirty="0">
              <a:cs typeface="Calibri"/>
            </a:endParaRPr>
          </a:p>
          <a:p>
            <a:pPr algn="ctr" defTabSz="685800" rtl="0">
              <a:spcBef>
                <a:spcPts val="255"/>
              </a:spcBef>
            </a:pPr>
            <a:r>
              <a:rPr sz="2100" spc="-4" dirty="0">
                <a:cs typeface="Calibri"/>
              </a:rPr>
              <a:t>3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modes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vibration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&gt;&gt;&gt;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3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ranges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pitch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Registers: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3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u="sng" dirty="0">
                <a:cs typeface="Calibri"/>
              </a:rPr>
              <a:t>Modal</a:t>
            </a:r>
            <a:r>
              <a:rPr lang="en-US" dirty="0">
                <a:cs typeface="Calibri"/>
              </a:rPr>
              <a:t> (normal voice for talking and singing)</a:t>
            </a:r>
            <a:endParaRPr dirty="0">
              <a:cs typeface="Calibri"/>
            </a:endParaRPr>
          </a:p>
          <a:p>
            <a:pPr marL="266700" indent="-257651" algn="l" defTabSz="685800" rtl="0">
              <a:spcBef>
                <a:spcPts val="217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u="sng" spc="-4" dirty="0">
                <a:cs typeface="Calibri"/>
              </a:rPr>
              <a:t>Falsetto</a:t>
            </a:r>
            <a:r>
              <a:rPr lang="en-US" spc="-4" dirty="0">
                <a:cs typeface="Calibri"/>
              </a:rPr>
              <a:t> (</a:t>
            </a:r>
            <a:r>
              <a:rPr lang="en-US" dirty="0"/>
              <a:t>men to the high “feminine” quality </a:t>
            </a:r>
            <a:r>
              <a:rPr lang="en-US" b="1" dirty="0"/>
              <a:t>sound)</a:t>
            </a:r>
            <a:endParaRPr dirty="0">
              <a:cs typeface="Calibri"/>
            </a:endParaRPr>
          </a:p>
          <a:p>
            <a:pPr marL="266700" indent="-257651" algn="l" defTabSz="685800" rtl="0">
              <a:spcBef>
                <a:spcPts val="53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u="sng" spc="-4" dirty="0">
                <a:cs typeface="Calibri"/>
              </a:rPr>
              <a:t>Vocal</a:t>
            </a:r>
            <a:r>
              <a:rPr u="sng" spc="-26" dirty="0">
                <a:cs typeface="Calibri"/>
              </a:rPr>
              <a:t> </a:t>
            </a:r>
            <a:r>
              <a:rPr u="sng" spc="-4" dirty="0">
                <a:cs typeface="Calibri"/>
              </a:rPr>
              <a:t>fry</a:t>
            </a:r>
            <a:r>
              <a:rPr lang="en-US" u="sng" spc="-4" dirty="0">
                <a:cs typeface="Calibri"/>
              </a:rPr>
              <a:t> </a:t>
            </a:r>
            <a:r>
              <a:rPr lang="en-US" spc="-4" dirty="0">
                <a:cs typeface="Calibri"/>
              </a:rPr>
              <a:t>(</a:t>
            </a:r>
            <a:r>
              <a:rPr lang="en-US" dirty="0"/>
              <a:t> the lowest vocal register and is produced through a loose </a:t>
            </a:r>
            <a:r>
              <a:rPr lang="en-US" dirty="0">
                <a:hlinkClick r:id="rId2" tooltip="Glottal clos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glottal closure</a:t>
            </a:r>
            <a:r>
              <a:rPr lang="en-US" dirty="0"/>
              <a:t>)</a:t>
            </a:r>
          </a:p>
          <a:p>
            <a:pPr marL="9525" algn="l" defTabSz="685800" rtl="0">
              <a:spcBef>
                <a:spcPts val="311"/>
              </a:spcBef>
            </a:pPr>
            <a:r>
              <a:rPr lang="en-US" sz="2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https://www.youtube.com/watch?v=9aKNwKHCMjk</a:t>
            </a:r>
            <a:endParaRPr lang="en-US" sz="2100" spc="-4" dirty="0">
              <a:cs typeface="Calibri"/>
            </a:endParaRPr>
          </a:p>
          <a:p>
            <a:pPr marL="9525" algn="l" defTabSz="685800" rtl="0">
              <a:spcBef>
                <a:spcPts val="311"/>
              </a:spcBef>
            </a:pPr>
            <a:r>
              <a:rPr sz="2100" spc="-4" dirty="0">
                <a:cs typeface="Calibri"/>
              </a:rPr>
              <a:t>2)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By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changing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Airflow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580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676" y="592329"/>
            <a:ext cx="7600208" cy="12284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52475" marR="3810" indent="-742950">
              <a:spcBef>
                <a:spcPts val="75"/>
              </a:spcBef>
            </a:pPr>
            <a:r>
              <a:rPr spc="-4" dirty="0"/>
              <a:t>Mechanism of Vocal </a:t>
            </a:r>
            <a:r>
              <a:rPr spc="-907" dirty="0"/>
              <a:t> </a:t>
            </a:r>
            <a:r>
              <a:rPr spc="-4" dirty="0"/>
              <a:t>Intensity</a:t>
            </a:r>
            <a:r>
              <a:rPr spc="-41" dirty="0"/>
              <a:t> </a:t>
            </a:r>
            <a:r>
              <a:rPr dirty="0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11283" y="2675765"/>
            <a:ext cx="9322130" cy="2514630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9525" algn="l" defTabSz="685800" rtl="0">
              <a:spcBef>
                <a:spcPts val="649"/>
              </a:spcBef>
              <a:tabLst>
                <a:tab pos="2621280" algn="l"/>
              </a:tabLst>
            </a:pPr>
            <a:r>
              <a:rPr sz="2400" dirty="0">
                <a:cs typeface="Calibri"/>
              </a:rPr>
              <a:t>1)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By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amount</a:t>
            </a:r>
            <a:r>
              <a:rPr sz="2400" spc="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	</a:t>
            </a:r>
            <a:r>
              <a:rPr sz="2400" dirty="0">
                <a:cs typeface="Calibri"/>
              </a:rPr>
              <a:t>glottal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resistance</a:t>
            </a:r>
          </a:p>
          <a:p>
            <a:pPr marL="266700" marR="3810" algn="l" defTabSz="685800" rtl="0">
              <a:spcBef>
                <a:spcPts val="578"/>
              </a:spcBef>
            </a:pPr>
            <a:r>
              <a:rPr sz="2400" spc="-4" dirty="0">
                <a:cs typeface="Calibri"/>
              </a:rPr>
              <a:t>(increase medial </a:t>
            </a:r>
            <a:r>
              <a:rPr sz="2400" dirty="0">
                <a:cs typeface="Calibri"/>
              </a:rPr>
              <a:t>compression; muscles…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increase </a:t>
            </a:r>
            <a:r>
              <a:rPr sz="2400" spc="-4" dirty="0">
                <a:cs typeface="Calibri"/>
              </a:rPr>
              <a:t>size </a:t>
            </a:r>
            <a:r>
              <a:rPr sz="2400" dirty="0">
                <a:cs typeface="Calibri"/>
              </a:rPr>
              <a:t>of </a:t>
            </a:r>
            <a:r>
              <a:rPr sz="2400" spc="-8" dirty="0">
                <a:cs typeface="Calibri"/>
              </a:rPr>
              <a:t>burst </a:t>
            </a:r>
            <a:r>
              <a:rPr sz="2400" dirty="0">
                <a:cs typeface="Calibri"/>
              </a:rPr>
              <a:t>of </a:t>
            </a:r>
            <a:r>
              <a:rPr sz="2400" spc="-4" dirty="0">
                <a:cs typeface="Calibri"/>
              </a:rPr>
              <a:t>air, increase </a:t>
            </a:r>
            <a:r>
              <a:rPr sz="2400" dirty="0">
                <a:cs typeface="Calibri"/>
              </a:rPr>
              <a:t> impact</a:t>
            </a:r>
            <a:r>
              <a:rPr lang="en-US"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collision of </a:t>
            </a:r>
            <a:r>
              <a:rPr sz="2400" dirty="0">
                <a:cs typeface="Calibri"/>
              </a:rPr>
              <a:t>air molecules, </a:t>
            </a:r>
            <a:r>
              <a:rPr sz="2400" spc="-4" dirty="0">
                <a:cs typeface="Calibri"/>
              </a:rPr>
              <a:t>increase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displacement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acoustic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vibration)</a:t>
            </a:r>
          </a:p>
          <a:p>
            <a:pPr algn="l" defTabSz="685800" rtl="0">
              <a:spcBef>
                <a:spcPts val="4"/>
              </a:spcBef>
            </a:pPr>
            <a:endParaRPr sz="3300" dirty="0">
              <a:cs typeface="Calibri"/>
            </a:endParaRPr>
          </a:p>
          <a:p>
            <a:pPr marR="403860" algn="l" defTabSz="685800" rtl="0"/>
            <a:r>
              <a:rPr sz="2400" spc="-4" dirty="0">
                <a:cs typeface="Calibri"/>
              </a:rPr>
              <a:t>Intensity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</a:t>
            </a:r>
            <a:r>
              <a:rPr lang="en-US" sz="2400" spc="-4" dirty="0">
                <a:cs typeface="Calibri"/>
              </a:rPr>
              <a:t>Sound Pressure Level </a:t>
            </a:r>
            <a:r>
              <a:rPr sz="2400" b="1" u="sng" spc="-4" dirty="0">
                <a:cs typeface="Calibri"/>
              </a:rPr>
              <a:t>SPL</a:t>
            </a:r>
            <a:r>
              <a:rPr sz="2400" spc="-4" dirty="0">
                <a:cs typeface="Calibri"/>
              </a:rPr>
              <a:t>)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&gt;&gt;&gt;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Loudness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09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641268" y="2498821"/>
            <a:ext cx="9847663" cy="17559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marR="865346" indent="-266700" defTabSz="685800">
              <a:lnSpc>
                <a:spcPct val="120000"/>
              </a:lnSpc>
              <a:spcBef>
                <a:spcPts val="75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  <a:tab pos="1764030" algn="l"/>
              </a:tabLst>
            </a:pPr>
            <a:r>
              <a:rPr sz="24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Endoscopy</a:t>
            </a:r>
            <a:r>
              <a:rPr sz="2400" b="1" spc="-4" dirty="0">
                <a:cs typeface="Calibri"/>
              </a:rPr>
              <a:t>	</a:t>
            </a:r>
            <a:r>
              <a:rPr sz="2400" spc="-4" dirty="0">
                <a:cs typeface="Calibri"/>
              </a:rPr>
              <a:t>(pp. 139, Fig </a:t>
            </a:r>
            <a:r>
              <a:rPr sz="2400" dirty="0">
                <a:cs typeface="Calibri"/>
              </a:rPr>
              <a:t>3-59-B)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Direct </a:t>
            </a:r>
            <a:r>
              <a:rPr sz="2400" dirty="0">
                <a:cs typeface="Calibri"/>
              </a:rPr>
              <a:t>laryngoscopy 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Rigid/Flexible</a:t>
            </a:r>
            <a:endParaRPr sz="2400" dirty="0">
              <a:cs typeface="Calibri"/>
            </a:endParaRPr>
          </a:p>
          <a:p>
            <a:pPr marL="266700" indent="-257651" defTabSz="68580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u="heavy" dirty="0">
                <a:uFill>
                  <a:solidFill>
                    <a:srgbClr val="FFFFCC"/>
                  </a:solidFill>
                </a:uFill>
                <a:cs typeface="Calibri"/>
              </a:rPr>
              <a:t>Fiberscope</a:t>
            </a:r>
            <a:endParaRPr sz="2400" dirty="0">
              <a:cs typeface="Calibri"/>
            </a:endParaRPr>
          </a:p>
          <a:p>
            <a:pPr marL="695325" marR="3810" defTabSz="685800">
              <a:lnSpc>
                <a:spcPct val="120000"/>
              </a:lnSpc>
            </a:pPr>
            <a:r>
              <a:rPr sz="2400" spc="-4" dirty="0">
                <a:cs typeface="Calibri"/>
              </a:rPr>
              <a:t>View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Lx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using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transnasal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endoscope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Better</a:t>
            </a:r>
            <a:r>
              <a:rPr sz="2400" spc="26" dirty="0">
                <a:cs typeface="Calibri"/>
              </a:rPr>
              <a:t> </a:t>
            </a:r>
            <a:r>
              <a:rPr sz="2400" spc="-4" dirty="0">
                <a:cs typeface="Calibri"/>
              </a:rPr>
              <a:t>light</a:t>
            </a:r>
            <a:r>
              <a:rPr sz="2400" spc="34" dirty="0">
                <a:cs typeface="Calibri"/>
              </a:rPr>
              <a:t> </a:t>
            </a:r>
            <a:r>
              <a:rPr sz="2400" dirty="0">
                <a:cs typeface="Calibri"/>
              </a:rPr>
              <a:t>and</a:t>
            </a:r>
            <a:r>
              <a:rPr sz="2400" spc="34" dirty="0">
                <a:cs typeface="Calibri"/>
              </a:rPr>
              <a:t> </a:t>
            </a:r>
            <a:r>
              <a:rPr sz="2400" dirty="0">
                <a:cs typeface="Calibri"/>
              </a:rPr>
              <a:t>with</a:t>
            </a:r>
            <a:r>
              <a:rPr sz="2400" spc="26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optic</a:t>
            </a:r>
            <a:r>
              <a:rPr sz="2400" spc="26" dirty="0">
                <a:cs typeface="Calibri"/>
              </a:rPr>
              <a:t> </a:t>
            </a:r>
            <a:r>
              <a:rPr sz="2400" spc="-8" dirty="0">
                <a:cs typeface="Calibri"/>
              </a:rPr>
              <a:t>fibers </a:t>
            </a:r>
            <a:r>
              <a:rPr sz="2400" spc="-4" dirty="0">
                <a:cs typeface="Calibri"/>
              </a:rPr>
              <a:t> but still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only structures</a:t>
            </a:r>
            <a:endParaRPr sz="2400" dirty="0">
              <a:cs typeface="Calibri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F55B9B8D-AAAC-4F99-BA55-3EB7D6550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7663" marR="3810" indent="-338613" algn="l">
              <a:spcBef>
                <a:spcPts val="75"/>
              </a:spcBef>
              <a:tabLst>
                <a:tab pos="2023586" algn="l"/>
              </a:tabLst>
            </a:pPr>
            <a:r>
              <a:rPr spc="-4" dirty="0"/>
              <a:t>Methods	</a:t>
            </a:r>
            <a:br>
              <a:rPr lang="en-US" spc="-4" dirty="0"/>
            </a:br>
            <a:r>
              <a:rPr lang="en-US" spc="-4" dirty="0"/>
              <a:t>f</a:t>
            </a:r>
            <a:r>
              <a:rPr spc="-4" dirty="0"/>
              <a:t>or viewing </a:t>
            </a:r>
            <a:r>
              <a:rPr dirty="0"/>
              <a:t>the </a:t>
            </a:r>
            <a:r>
              <a:rPr spc="-907" dirty="0"/>
              <a:t> </a:t>
            </a:r>
            <a:r>
              <a:rPr spc="-4" dirty="0"/>
              <a:t>Vocal</a:t>
            </a:r>
            <a:r>
              <a:rPr spc="-19" dirty="0"/>
              <a:t> </a:t>
            </a:r>
            <a:r>
              <a:rPr dirty="0"/>
              <a:t>Folds</a:t>
            </a:r>
            <a:r>
              <a:rPr spc="-30" dirty="0"/>
              <a:t> </a:t>
            </a:r>
            <a:r>
              <a:rPr dirty="0"/>
              <a:t>(VF)</a:t>
            </a:r>
            <a:r>
              <a:rPr spc="4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34205964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170" y="1215014"/>
            <a:ext cx="8586928" cy="619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52475" marR="3810" indent="-742950">
              <a:spcBef>
                <a:spcPts val="75"/>
              </a:spcBef>
              <a:tabLst>
                <a:tab pos="2596515" algn="l"/>
              </a:tabLst>
            </a:pPr>
            <a:r>
              <a:rPr spc="-4" dirty="0"/>
              <a:t>Mechanism	of Vocal </a:t>
            </a:r>
            <a:r>
              <a:rPr spc="-907" dirty="0"/>
              <a:t> </a:t>
            </a:r>
            <a:r>
              <a:rPr dirty="0"/>
              <a:t>Intensity</a:t>
            </a:r>
            <a:r>
              <a:rPr spc="-71" dirty="0"/>
              <a:t> </a:t>
            </a:r>
            <a:r>
              <a:rPr dirty="0"/>
              <a:t>Change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520" y="3199721"/>
            <a:ext cx="11210306" cy="213375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651" algn="l" defTabSz="685800" rtl="0">
              <a:spcBef>
                <a:spcPts val="79"/>
              </a:spcBef>
              <a:buFontTx/>
              <a:buAutoNum type="arabicParenR" startAt="2"/>
              <a:tabLst>
                <a:tab pos="327184" algn="l"/>
              </a:tabLst>
            </a:pPr>
            <a:r>
              <a:rPr sz="2400" spc="-4" dirty="0">
                <a:cs typeface="Calibri"/>
              </a:rPr>
              <a:t>Size </a:t>
            </a:r>
            <a:r>
              <a:rPr sz="2400" dirty="0">
                <a:cs typeface="Calibri"/>
              </a:rPr>
              <a:t>and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shape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vocal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tract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(laryngeal,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pharyngeal,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oral, </a:t>
            </a:r>
            <a:r>
              <a:rPr sz="2400" dirty="0">
                <a:cs typeface="Calibri"/>
              </a:rPr>
              <a:t>&amp;</a:t>
            </a:r>
            <a:r>
              <a:rPr sz="2400" spc="-4" dirty="0">
                <a:cs typeface="Calibri"/>
              </a:rPr>
              <a:t> nasal)</a:t>
            </a:r>
            <a:endParaRPr sz="2400" dirty="0">
              <a:cs typeface="Calibri"/>
            </a:endParaRPr>
          </a:p>
          <a:p>
            <a:pPr algn="l" defTabSz="685800" rtl="0">
              <a:spcBef>
                <a:spcPts val="4"/>
              </a:spcBef>
              <a:buClr>
                <a:srgbClr val="FFFFCC"/>
              </a:buClr>
              <a:buFont typeface="Calibri"/>
              <a:buAutoNum type="arabicParenR" startAt="2"/>
            </a:pPr>
            <a:endParaRPr sz="3300" dirty="0">
              <a:cs typeface="Calibri"/>
            </a:endParaRPr>
          </a:p>
          <a:p>
            <a:pPr marL="326707" indent="-317659" algn="l" defTabSz="685800" rtl="0">
              <a:buFontTx/>
              <a:buAutoNum type="arabicParenR" startAt="2"/>
              <a:tabLst>
                <a:tab pos="327184" algn="l"/>
              </a:tabLst>
            </a:pPr>
            <a:r>
              <a:rPr sz="2400" dirty="0">
                <a:cs typeface="Calibri"/>
              </a:rPr>
              <a:t>Air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pressure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+ air</a:t>
            </a:r>
            <a:r>
              <a:rPr sz="2400" spc="-4" dirty="0">
                <a:cs typeface="Calibri"/>
              </a:rPr>
              <a:t> flow (speed)</a:t>
            </a:r>
            <a:endParaRPr sz="2400" dirty="0">
              <a:cs typeface="Calibri"/>
            </a:endParaRPr>
          </a:p>
          <a:p>
            <a:pPr algn="l" defTabSz="685800" rtl="0">
              <a:spcBef>
                <a:spcPts val="4"/>
              </a:spcBef>
              <a:buClr>
                <a:srgbClr val="FFFFCC"/>
              </a:buClr>
              <a:buFont typeface="Calibri"/>
              <a:buAutoNum type="arabicParenR" startAt="2"/>
            </a:pPr>
            <a:endParaRPr sz="3300" dirty="0">
              <a:cs typeface="Calibri"/>
            </a:endParaRPr>
          </a:p>
          <a:p>
            <a:pPr marL="325755" indent="-316706" algn="l" defTabSz="685800" rtl="0">
              <a:buFontTx/>
              <a:buAutoNum type="arabicParenR" startAt="2"/>
              <a:tabLst>
                <a:tab pos="326231" algn="l"/>
              </a:tabLst>
            </a:pPr>
            <a:r>
              <a:rPr sz="2400" dirty="0">
                <a:cs typeface="Calibri"/>
              </a:rPr>
              <a:t>Increase</a:t>
            </a:r>
            <a:r>
              <a:rPr sz="2400" spc="-4" dirty="0">
                <a:cs typeface="Calibri"/>
              </a:rPr>
              <a:t> time</a:t>
            </a:r>
            <a:r>
              <a:rPr sz="2400" spc="4" dirty="0">
                <a:cs typeface="Calibri"/>
              </a:rPr>
              <a:t> </a:t>
            </a:r>
            <a:r>
              <a:rPr sz="2400" dirty="0">
                <a:cs typeface="Calibri"/>
              </a:rPr>
              <a:t>of closure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(LCA)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924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7150" y="-527735"/>
            <a:ext cx="9177528" cy="24472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49129" marR="3810" indent="-640080">
              <a:spcBef>
                <a:spcPts val="75"/>
              </a:spcBef>
              <a:tabLst>
                <a:tab pos="2596515" algn="l"/>
              </a:tabLst>
            </a:pPr>
            <a:br>
              <a:rPr lang="en-US" spc="-4" dirty="0"/>
            </a:br>
            <a:br>
              <a:rPr lang="en-US" spc="-4" dirty="0"/>
            </a:br>
            <a:r>
              <a:rPr spc="-4" dirty="0"/>
              <a:t>Mechanism</a:t>
            </a:r>
            <a:r>
              <a:rPr lang="en-US" spc="-4" dirty="0"/>
              <a:t> of Vocal  Quality </a:t>
            </a:r>
            <a:r>
              <a:rPr spc="-4" dirty="0"/>
              <a:t>	Variatio</a:t>
            </a:r>
            <a:r>
              <a:rPr lang="en-US" spc="-4" dirty="0"/>
              <a:t>n</a:t>
            </a:r>
            <a:endParaRPr spc="-4" dirty="0"/>
          </a:p>
        </p:txBody>
      </p:sp>
      <p:sp>
        <p:nvSpPr>
          <p:cNvPr id="3" name="object 3"/>
          <p:cNvSpPr txBox="1"/>
          <p:nvPr/>
        </p:nvSpPr>
        <p:spPr>
          <a:xfrm>
            <a:off x="1286043" y="2364658"/>
            <a:ext cx="7651784" cy="2816156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66700" marR="723900" indent="-257651" algn="l" defTabSz="685800" rtl="0">
              <a:lnSpc>
                <a:spcPts val="2265"/>
              </a:lnSpc>
              <a:spcBef>
                <a:spcPts val="360"/>
              </a:spcBef>
              <a:buClr>
                <a:srgbClr val="FFFFCC"/>
              </a:buClr>
              <a:buFont typeface="Calibri"/>
              <a:buAutoNum type="arabicParenR"/>
              <a:tabLst>
                <a:tab pos="288131" algn="l"/>
              </a:tabLst>
            </a:pPr>
            <a:r>
              <a:rPr sz="1350" dirty="0"/>
              <a:t>	</a:t>
            </a:r>
            <a:r>
              <a:rPr sz="2100" spc="-4" dirty="0">
                <a:cs typeface="Calibri"/>
              </a:rPr>
              <a:t>Quality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phonatory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system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(tissues,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elasticity,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age, </a:t>
            </a:r>
            <a:r>
              <a:rPr sz="2100" spc="-8" dirty="0">
                <a:cs typeface="Calibri"/>
              </a:rPr>
              <a:t>smoking)</a:t>
            </a:r>
            <a:endParaRPr sz="2100" dirty="0">
              <a:cs typeface="Calibri"/>
            </a:endParaRPr>
          </a:p>
          <a:p>
            <a:pPr marL="287655" indent="-278606" algn="l" defTabSz="685800" rtl="0">
              <a:spcBef>
                <a:spcPts val="221"/>
              </a:spcBef>
              <a:buFontTx/>
              <a:buAutoNum type="arabicParenR"/>
              <a:tabLst>
                <a:tab pos="288131" algn="l"/>
              </a:tabLst>
            </a:pPr>
            <a:r>
              <a:rPr sz="2100" spc="-4" dirty="0">
                <a:cs typeface="Calibri"/>
              </a:rPr>
              <a:t>Coordination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muscles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(tremor)</a:t>
            </a:r>
            <a:endParaRPr sz="2100" dirty="0">
              <a:cs typeface="Calibri"/>
            </a:endParaRPr>
          </a:p>
          <a:p>
            <a:pPr marL="266700" marR="3810" indent="-257651" algn="l" defTabSz="685800" rtl="0">
              <a:lnSpc>
                <a:spcPts val="2273"/>
              </a:lnSpc>
              <a:spcBef>
                <a:spcPts val="533"/>
              </a:spcBef>
              <a:buClr>
                <a:srgbClr val="FFFFCC"/>
              </a:buClr>
              <a:buFont typeface="Calibri"/>
              <a:buAutoNum type="arabicParenR"/>
              <a:tabLst>
                <a:tab pos="288131" algn="l"/>
              </a:tabLst>
            </a:pPr>
            <a:r>
              <a:rPr sz="1350" dirty="0"/>
              <a:t>	</a:t>
            </a:r>
            <a:r>
              <a:rPr sz="2100" spc="-4" dirty="0">
                <a:cs typeface="Calibri"/>
              </a:rPr>
              <a:t>Shape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configuration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vocal</a:t>
            </a:r>
            <a:r>
              <a:rPr sz="2100" spc="-4" dirty="0">
                <a:cs typeface="Calibri"/>
              </a:rPr>
              <a:t> </a:t>
            </a:r>
            <a:r>
              <a:rPr sz="2100" dirty="0">
                <a:cs typeface="Calibri"/>
              </a:rPr>
              <a:t>tract</a:t>
            </a:r>
            <a:r>
              <a:rPr sz="2100" spc="-8" dirty="0">
                <a:cs typeface="Calibri"/>
              </a:rPr>
              <a:t> </a:t>
            </a:r>
            <a:r>
              <a:rPr sz="2100" dirty="0">
                <a:cs typeface="Calibri"/>
              </a:rPr>
              <a:t>(cleft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palate)</a:t>
            </a:r>
            <a:endParaRPr sz="2100" dirty="0">
              <a:cs typeface="Calibri"/>
            </a:endParaRPr>
          </a:p>
          <a:p>
            <a:pPr marL="287655" indent="-278606" algn="l" defTabSz="685800" rtl="0">
              <a:spcBef>
                <a:spcPts val="217"/>
              </a:spcBef>
              <a:buFontTx/>
              <a:buAutoNum type="arabicParenR"/>
              <a:tabLst>
                <a:tab pos="288131" algn="l"/>
              </a:tabLst>
            </a:pPr>
            <a:r>
              <a:rPr sz="2100" spc="-4" dirty="0">
                <a:cs typeface="Calibri"/>
              </a:rPr>
              <a:t>length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cross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sectional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area</a:t>
            </a:r>
            <a:endParaRPr sz="2100" dirty="0">
              <a:cs typeface="Calibri"/>
            </a:endParaRPr>
          </a:p>
          <a:p>
            <a:pPr marL="287655" indent="-278606" algn="l" defTabSz="685800" rtl="0">
              <a:spcBef>
                <a:spcPts val="251"/>
              </a:spcBef>
              <a:buFontTx/>
              <a:buAutoNum type="arabicParenR"/>
              <a:tabLst>
                <a:tab pos="288131" algn="l"/>
              </a:tabLst>
            </a:pPr>
            <a:r>
              <a:rPr sz="2100" spc="-4" dirty="0">
                <a:cs typeface="Calibri"/>
              </a:rPr>
              <a:t>size of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resonators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(oral,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nasal,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pharyngeal)</a:t>
            </a:r>
            <a:endParaRPr sz="2100" dirty="0">
              <a:cs typeface="Calibri"/>
            </a:endParaRPr>
          </a:p>
          <a:p>
            <a:pPr marL="287655" indent="-278606" algn="l" defTabSz="685800" rtl="0">
              <a:spcBef>
                <a:spcPts val="255"/>
              </a:spcBef>
              <a:buFontTx/>
              <a:buAutoNum type="arabicParenR"/>
              <a:tabLst>
                <a:tab pos="288131" algn="l"/>
              </a:tabLst>
            </a:pPr>
            <a:r>
              <a:rPr sz="2100" spc="-8" dirty="0">
                <a:cs typeface="Calibri"/>
              </a:rPr>
              <a:t>style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articulators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(high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hard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palate)</a:t>
            </a:r>
            <a:endParaRPr sz="2100" dirty="0">
              <a:cs typeface="Calibri"/>
            </a:endParaRPr>
          </a:p>
          <a:p>
            <a:pPr marL="287655" indent="-278606" algn="l" defTabSz="685800" rtl="0">
              <a:spcBef>
                <a:spcPts val="574"/>
              </a:spcBef>
              <a:buFontTx/>
              <a:buAutoNum type="arabicParenR"/>
              <a:tabLst>
                <a:tab pos="288131" algn="l"/>
              </a:tabLst>
            </a:pPr>
            <a:r>
              <a:rPr sz="2100" spc="-4" dirty="0">
                <a:cs typeface="Calibri"/>
              </a:rPr>
              <a:t>edge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vibrating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tissue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(periodicity)</a:t>
            </a:r>
            <a:endParaRPr sz="2100" dirty="0">
              <a:cs typeface="Calibri"/>
            </a:endParaRPr>
          </a:p>
        </p:txBody>
      </p:sp>
      <p:pic>
        <p:nvPicPr>
          <p:cNvPr id="1026" name="Picture 2" descr="Definition of Cross S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504" y="3225636"/>
            <a:ext cx="1259453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62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4046" y="1571876"/>
            <a:ext cx="8904334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Some</a:t>
            </a:r>
            <a:r>
              <a:rPr sz="3300" b="0" spc="-19" dirty="0"/>
              <a:t> </a:t>
            </a:r>
            <a:r>
              <a:rPr sz="3300" b="0" spc="-4" dirty="0"/>
              <a:t>Etiologic</a:t>
            </a:r>
            <a:r>
              <a:rPr sz="3300" b="0" spc="-15" dirty="0"/>
              <a:t> </a:t>
            </a:r>
            <a:r>
              <a:rPr sz="3300" b="0" spc="-4" dirty="0"/>
              <a:t>Correlates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1163783" y="2637471"/>
            <a:ext cx="9547760" cy="16634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4763" algn="l" defTabSz="685800" rtl="0">
              <a:spcBef>
                <a:spcPts val="71"/>
              </a:spcBef>
              <a:tabLst>
                <a:tab pos="3092291" algn="l"/>
              </a:tabLst>
            </a:pPr>
            <a:r>
              <a:rPr sz="2100" spc="-8" dirty="0">
                <a:cs typeface="Calibri"/>
              </a:rPr>
              <a:t>Voice disorders</a:t>
            </a:r>
            <a:r>
              <a:rPr sz="2100" spc="3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may arise </a:t>
            </a:r>
            <a:r>
              <a:rPr sz="2100" spc="-8" dirty="0">
                <a:cs typeface="Calibri"/>
              </a:rPr>
              <a:t>from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 wide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array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possible</a:t>
            </a:r>
            <a:r>
              <a:rPr sz="2100" spc="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etiologies.	</a:t>
            </a:r>
            <a:endParaRPr lang="en-US" sz="2100" spc="-8" dirty="0">
              <a:cs typeface="Calibri"/>
            </a:endParaRPr>
          </a:p>
          <a:p>
            <a:pPr marL="9525" marR="3810" indent="-4763" algn="l" defTabSz="685800" rtl="0">
              <a:spcBef>
                <a:spcPts val="71"/>
              </a:spcBef>
              <a:tabLst>
                <a:tab pos="3092291" algn="l"/>
              </a:tabLst>
            </a:pPr>
            <a:endParaRPr lang="en-US" sz="2100" spc="-8" dirty="0">
              <a:cs typeface="Calibri"/>
            </a:endParaRPr>
          </a:p>
          <a:p>
            <a:pPr marL="9525" marR="3810" indent="-4763" algn="l" defTabSz="685800" rtl="0">
              <a:spcBef>
                <a:spcPts val="71"/>
              </a:spcBef>
              <a:tabLst>
                <a:tab pos="3092291" algn="l"/>
              </a:tabLst>
            </a:pPr>
            <a:endParaRPr lang="en-US" sz="2100" spc="-8" dirty="0">
              <a:cs typeface="Calibri"/>
            </a:endParaRPr>
          </a:p>
          <a:p>
            <a:pPr marL="9525" marR="3810" indent="-4763" algn="l" defTabSz="685800" rtl="0">
              <a:spcBef>
                <a:spcPts val="71"/>
              </a:spcBef>
              <a:tabLst>
                <a:tab pos="3092291" algn="l"/>
              </a:tabLst>
            </a:pPr>
            <a:r>
              <a:rPr sz="2100" spc="-8" dirty="0">
                <a:cs typeface="Calibri"/>
              </a:rPr>
              <a:t>The </a:t>
            </a:r>
            <a:r>
              <a:rPr sz="2100" spc="-4" dirty="0">
                <a:cs typeface="Calibri"/>
              </a:rPr>
              <a:t>more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aware </a:t>
            </a:r>
            <a:r>
              <a:rPr sz="2100" spc="-8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voice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pathologist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is</a:t>
            </a:r>
            <a:r>
              <a:rPr sz="2100" dirty="0">
                <a:cs typeface="Calibri"/>
              </a:rPr>
              <a:t> of </a:t>
            </a:r>
            <a:r>
              <a:rPr sz="2100" spc="-4" dirty="0">
                <a:cs typeface="Calibri"/>
              </a:rPr>
              <a:t>these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possible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causes,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more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likely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that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efficient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diagnoses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management</a:t>
            </a:r>
            <a:r>
              <a:rPr sz="2100" spc="-8" dirty="0">
                <a:cs typeface="Calibri"/>
              </a:rPr>
              <a:t> plans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may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established.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312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34900" y="1369123"/>
            <a:ext cx="1022474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defTabSz="685800" rtl="0">
              <a:spcBef>
                <a:spcPts val="79"/>
              </a:spcBef>
            </a:pPr>
            <a:r>
              <a:rPr sz="3300" i="1" spc="-4" dirty="0">
                <a:cs typeface="Calibri"/>
              </a:rPr>
              <a:t>Etiologies</a:t>
            </a:r>
            <a:r>
              <a:rPr sz="3300" i="1" spc="-8" dirty="0">
                <a:cs typeface="Calibri"/>
              </a:rPr>
              <a:t> </a:t>
            </a:r>
            <a:r>
              <a:rPr sz="3300" i="1" spc="-4" dirty="0">
                <a:cs typeface="Calibri"/>
              </a:rPr>
              <a:t>of</a:t>
            </a:r>
            <a:r>
              <a:rPr sz="3300" i="1" spc="-19" dirty="0">
                <a:cs typeface="Calibri"/>
              </a:rPr>
              <a:t> </a:t>
            </a:r>
            <a:r>
              <a:rPr sz="3300" i="1" spc="-4" dirty="0">
                <a:cs typeface="Calibri"/>
              </a:rPr>
              <a:t>Vocal</a:t>
            </a:r>
            <a:r>
              <a:rPr sz="3300" i="1" spc="-15" dirty="0">
                <a:cs typeface="Calibri"/>
              </a:rPr>
              <a:t> </a:t>
            </a:r>
            <a:r>
              <a:rPr sz="3300" i="1" dirty="0">
                <a:cs typeface="Calibri"/>
              </a:rPr>
              <a:t>Misuse</a:t>
            </a:r>
            <a:endParaRPr sz="3300" dirty="0"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6291" y="2808921"/>
            <a:ext cx="9595262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-1429" algn="l" defTabSz="685800" rtl="0">
              <a:spcBef>
                <a:spcPts val="71"/>
              </a:spcBef>
            </a:pPr>
            <a:r>
              <a:rPr sz="2100" spc="-8" dirty="0">
                <a:cs typeface="Calibri"/>
              </a:rPr>
              <a:t>Functional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voicing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behaviors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that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contribute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 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development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maintenance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laryngeal</a:t>
            </a:r>
            <a:r>
              <a:rPr sz="2100" spc="-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pathologies.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109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045" y="1060769"/>
            <a:ext cx="3851910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Vocal</a:t>
            </a:r>
            <a:r>
              <a:rPr sz="3300" b="0" spc="-26" dirty="0"/>
              <a:t> </a:t>
            </a:r>
            <a:r>
              <a:rPr sz="3300" b="0" dirty="0"/>
              <a:t>Abuse</a:t>
            </a:r>
            <a:r>
              <a:rPr sz="3300" b="0" spc="-23" dirty="0"/>
              <a:t> </a:t>
            </a:r>
            <a:r>
              <a:rPr sz="3300" b="0" dirty="0"/>
              <a:t>Behaviors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777724" y="2262174"/>
            <a:ext cx="1869281" cy="2333652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shouting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loud</a:t>
            </a:r>
            <a:r>
              <a:rPr sz="2100" spc="-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talking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screaming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vocal</a:t>
            </a:r>
            <a:r>
              <a:rPr sz="2100" spc="-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noises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coughing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throat</a:t>
            </a:r>
            <a:r>
              <a:rPr sz="2100" spc="-4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clearing</a:t>
            </a:r>
            <a:endParaRPr sz="21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8808" y="2114831"/>
            <a:ext cx="2855468" cy="30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63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6839" y="1009861"/>
            <a:ext cx="5618321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dirty="0"/>
              <a:t>Inappropriate</a:t>
            </a:r>
            <a:r>
              <a:rPr sz="3300" b="0" spc="-26" dirty="0"/>
              <a:t> </a:t>
            </a:r>
            <a:r>
              <a:rPr sz="3300" b="0" spc="-4" dirty="0"/>
              <a:t>Vocal</a:t>
            </a:r>
            <a:r>
              <a:rPr sz="3300" b="0" spc="-19" dirty="0"/>
              <a:t> </a:t>
            </a:r>
            <a:r>
              <a:rPr sz="3300" b="0" spc="-4" dirty="0"/>
              <a:t>Components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513995" y="2331380"/>
            <a:ext cx="2419826" cy="2683908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type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breathing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phonatory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habits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resonance</a:t>
            </a: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pitch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loudness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rate</a:t>
            </a:r>
          </a:p>
        </p:txBody>
      </p:sp>
    </p:spTree>
    <p:extLst>
      <p:ext uri="{BB962C8B-B14F-4D97-AF65-F5344CB8AC3E}">
        <p14:creationId xmlns:p14="http://schemas.microsoft.com/office/powerpoint/2010/main" val="3578803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hapter 11: Voice Disorders -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70066"/>
            <a:ext cx="6858000" cy="44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484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700" y="1419432"/>
            <a:ext cx="11277776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dirty="0"/>
              <a:t>Medically-related</a:t>
            </a:r>
            <a:r>
              <a:rPr sz="3300" b="0" spc="-60" dirty="0"/>
              <a:t> </a:t>
            </a:r>
            <a:r>
              <a:rPr sz="3300" b="0" spc="-4" dirty="0"/>
              <a:t>Etiologies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1033153" y="2694622"/>
            <a:ext cx="9773391" cy="131462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2864" marR="43339" algn="l" defTabSz="685800" rtl="0">
              <a:spcBef>
                <a:spcPts val="71"/>
              </a:spcBef>
            </a:pPr>
            <a:r>
              <a:rPr sz="2100" spc="-4" dirty="0">
                <a:cs typeface="Calibri"/>
              </a:rPr>
              <a:t>Medical/surgical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interventions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which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directly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cause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voice </a:t>
            </a:r>
            <a:r>
              <a:rPr sz="2100" spc="-8" dirty="0">
                <a:cs typeface="Calibri"/>
              </a:rPr>
              <a:t>disorder.</a:t>
            </a:r>
            <a:endParaRPr lang="en-US" sz="2100" spc="-8" dirty="0">
              <a:cs typeface="Calibri"/>
            </a:endParaRPr>
          </a:p>
          <a:p>
            <a:pPr marL="52864" marR="43339" algn="l" defTabSz="685800" rtl="0">
              <a:spcBef>
                <a:spcPts val="71"/>
              </a:spcBef>
            </a:pPr>
            <a:endParaRPr sz="2100" dirty="0">
              <a:cs typeface="Calibri"/>
            </a:endParaRPr>
          </a:p>
          <a:p>
            <a:pPr marL="9525" marR="3810" indent="2858" algn="l" defTabSz="685800" rtl="0"/>
            <a:r>
              <a:rPr sz="2100" spc="-4" dirty="0">
                <a:cs typeface="Calibri"/>
              </a:rPr>
              <a:t>Medical/health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conditions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which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may </a:t>
            </a:r>
            <a:r>
              <a:rPr sz="2100" spc="-46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directly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or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indirectly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contribute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development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a voice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disorder.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5531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229" y="1033129"/>
            <a:ext cx="4149090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Surgical</a:t>
            </a:r>
            <a:r>
              <a:rPr sz="3300" b="0" spc="-26" dirty="0"/>
              <a:t> </a:t>
            </a:r>
            <a:r>
              <a:rPr sz="3300" b="0" spc="-4" dirty="0"/>
              <a:t>Trauma</a:t>
            </a:r>
            <a:r>
              <a:rPr sz="3300" b="0" spc="-8" dirty="0"/>
              <a:t> </a:t>
            </a:r>
            <a:r>
              <a:rPr sz="3300" b="0" spc="-4" dirty="0"/>
              <a:t>(Direct)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3086483" y="2513237"/>
            <a:ext cx="2506028" cy="252777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28575" indent="-257651" algn="l" defTabSz="685800" rtl="0">
              <a:spcBef>
                <a:spcPts val="7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laryngectomy </a:t>
            </a:r>
            <a:r>
              <a:rPr sz="2100" spc="-4" dirty="0">
                <a:cs typeface="Calibri"/>
              </a:rPr>
              <a:t>of any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kind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glossectomy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mandibulectomy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palatal</a:t>
            </a:r>
            <a:r>
              <a:rPr sz="2100" spc="-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surgery</a:t>
            </a:r>
            <a:endParaRPr sz="2100">
              <a:cs typeface="Calibri"/>
            </a:endParaRPr>
          </a:p>
          <a:p>
            <a:pPr marL="266700" marR="381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other head </a:t>
            </a:r>
            <a:r>
              <a:rPr sz="2100" spc="-4" dirty="0">
                <a:cs typeface="Calibri"/>
              </a:rPr>
              <a:t>and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neck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combinations</a:t>
            </a:r>
            <a:endParaRPr sz="210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3781" y="2234167"/>
            <a:ext cx="2249060" cy="308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59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6262" y="800982"/>
            <a:ext cx="4426744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spc="-4" dirty="0"/>
              <a:t>Surgical</a:t>
            </a:r>
            <a:r>
              <a:rPr sz="3300" b="0" spc="-38" dirty="0"/>
              <a:t> </a:t>
            </a:r>
            <a:r>
              <a:rPr sz="3300" b="0" spc="-4" dirty="0"/>
              <a:t>Trauma</a:t>
            </a:r>
            <a:r>
              <a:rPr sz="3300" b="0" spc="-15" dirty="0"/>
              <a:t> </a:t>
            </a:r>
            <a:r>
              <a:rPr sz="3300" b="0" spc="-4" dirty="0"/>
              <a:t>(Indirect)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6916079" y="2442371"/>
            <a:ext cx="1867853" cy="2720938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th</a:t>
            </a:r>
            <a:r>
              <a:rPr sz="2100" spc="-15" dirty="0">
                <a:cs typeface="Calibri"/>
              </a:rPr>
              <a:t>y</a:t>
            </a:r>
            <a:r>
              <a:rPr sz="2100" spc="-4" dirty="0">
                <a:cs typeface="Calibri"/>
              </a:rPr>
              <a:t>roi</a:t>
            </a:r>
            <a:r>
              <a:rPr sz="2100" spc="-15" dirty="0">
                <a:cs typeface="Calibri"/>
              </a:rPr>
              <a:t>d</a:t>
            </a:r>
            <a:r>
              <a:rPr sz="2100" spc="-4" dirty="0">
                <a:cs typeface="Calibri"/>
              </a:rPr>
              <a:t>ectomy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cardiac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carotid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laminectomy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lung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hysterectomy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any</a:t>
            </a:r>
            <a:r>
              <a:rPr sz="2100" spc="-3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intubation</a:t>
            </a:r>
            <a:endParaRPr sz="2100" dirty="0"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28203" y="2059305"/>
            <a:ext cx="2783681" cy="2739390"/>
            <a:chOff x="733295" y="2058814"/>
            <a:chExt cx="3711575" cy="36525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320" y="2058814"/>
              <a:ext cx="3619602" cy="361426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3967" y="3056378"/>
              <a:ext cx="3710304" cy="2654300"/>
            </a:xfrm>
            <a:custGeom>
              <a:avLst/>
              <a:gdLst/>
              <a:ahLst/>
              <a:cxnLst/>
              <a:rect l="l" t="t" r="r" b="b"/>
              <a:pathLst>
                <a:path w="3710304" h="2654300">
                  <a:moveTo>
                    <a:pt x="3709958" y="0"/>
                  </a:moveTo>
                  <a:lnTo>
                    <a:pt x="2542203" y="0"/>
                  </a:lnTo>
                  <a:lnTo>
                    <a:pt x="2572844" y="26075"/>
                  </a:lnTo>
                  <a:lnTo>
                    <a:pt x="2577780" y="39113"/>
                  </a:lnTo>
                  <a:lnTo>
                    <a:pt x="3662248" y="39113"/>
                  </a:lnTo>
                  <a:lnTo>
                    <a:pt x="3662249" y="2616036"/>
                  </a:lnTo>
                  <a:lnTo>
                    <a:pt x="44063" y="2616036"/>
                  </a:lnTo>
                  <a:lnTo>
                    <a:pt x="44063" y="42418"/>
                  </a:lnTo>
                  <a:lnTo>
                    <a:pt x="921669" y="42418"/>
                  </a:lnTo>
                  <a:lnTo>
                    <a:pt x="921669" y="0"/>
                  </a:lnTo>
                  <a:lnTo>
                    <a:pt x="0" y="0"/>
                  </a:lnTo>
                  <a:lnTo>
                    <a:pt x="0" y="2654123"/>
                  </a:lnTo>
                  <a:lnTo>
                    <a:pt x="3709958" y="2654123"/>
                  </a:lnTo>
                  <a:lnTo>
                    <a:pt x="37099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733967" y="3056378"/>
              <a:ext cx="3710304" cy="2654300"/>
            </a:xfrm>
            <a:custGeom>
              <a:avLst/>
              <a:gdLst/>
              <a:ahLst/>
              <a:cxnLst/>
              <a:rect l="l" t="t" r="r" b="b"/>
              <a:pathLst>
                <a:path w="3710304" h="2654300">
                  <a:moveTo>
                    <a:pt x="2542203" y="0"/>
                  </a:moveTo>
                  <a:lnTo>
                    <a:pt x="2572844" y="26075"/>
                  </a:lnTo>
                  <a:lnTo>
                    <a:pt x="2577780" y="39113"/>
                  </a:lnTo>
                  <a:lnTo>
                    <a:pt x="3662248" y="39113"/>
                  </a:lnTo>
                  <a:lnTo>
                    <a:pt x="3662249" y="2616036"/>
                  </a:lnTo>
                  <a:lnTo>
                    <a:pt x="44063" y="2616036"/>
                  </a:lnTo>
                  <a:lnTo>
                    <a:pt x="44063" y="42418"/>
                  </a:lnTo>
                  <a:lnTo>
                    <a:pt x="921669" y="42418"/>
                  </a:lnTo>
                  <a:lnTo>
                    <a:pt x="921669" y="0"/>
                  </a:lnTo>
                  <a:lnTo>
                    <a:pt x="0" y="0"/>
                  </a:lnTo>
                  <a:lnTo>
                    <a:pt x="0" y="2654123"/>
                  </a:lnTo>
                  <a:lnTo>
                    <a:pt x="3709958" y="2654123"/>
                  </a:lnTo>
                  <a:lnTo>
                    <a:pt x="3709958" y="0"/>
                  </a:lnTo>
                  <a:lnTo>
                    <a:pt x="254220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3063225" y="3318604"/>
              <a:ext cx="49530" cy="107950"/>
            </a:xfrm>
            <a:custGeom>
              <a:avLst/>
              <a:gdLst/>
              <a:ahLst/>
              <a:cxnLst/>
              <a:rect l="l" t="t" r="r" b="b"/>
              <a:pathLst>
                <a:path w="49530" h="107950">
                  <a:moveTo>
                    <a:pt x="13469" y="0"/>
                  </a:moveTo>
                  <a:lnTo>
                    <a:pt x="0" y="5417"/>
                  </a:lnTo>
                  <a:lnTo>
                    <a:pt x="34239" y="107700"/>
                  </a:lnTo>
                  <a:lnTo>
                    <a:pt x="48943" y="95764"/>
                  </a:lnTo>
                  <a:lnTo>
                    <a:pt x="1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063225" y="3318604"/>
              <a:ext cx="49530" cy="107950"/>
            </a:xfrm>
            <a:custGeom>
              <a:avLst/>
              <a:gdLst/>
              <a:ahLst/>
              <a:cxnLst/>
              <a:rect l="l" t="t" r="r" b="b"/>
              <a:pathLst>
                <a:path w="49530" h="107950">
                  <a:moveTo>
                    <a:pt x="0" y="5417"/>
                  </a:moveTo>
                  <a:lnTo>
                    <a:pt x="34239" y="107700"/>
                  </a:lnTo>
                  <a:lnTo>
                    <a:pt x="48943" y="95764"/>
                  </a:lnTo>
                  <a:lnTo>
                    <a:pt x="13469" y="0"/>
                  </a:lnTo>
                  <a:lnTo>
                    <a:pt x="0" y="541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22726" y="3366861"/>
              <a:ext cx="116420" cy="1037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168464" y="3327327"/>
              <a:ext cx="324485" cy="227965"/>
            </a:xfrm>
            <a:custGeom>
              <a:avLst/>
              <a:gdLst/>
              <a:ahLst/>
              <a:cxnLst/>
              <a:rect l="l" t="t" r="r" b="b"/>
              <a:pathLst>
                <a:path w="324485" h="227964">
                  <a:moveTo>
                    <a:pt x="0" y="0"/>
                  </a:moveTo>
                  <a:lnTo>
                    <a:pt x="36707" y="40215"/>
                  </a:lnTo>
                  <a:lnTo>
                    <a:pt x="71050" y="83827"/>
                  </a:lnTo>
                  <a:lnTo>
                    <a:pt x="119993" y="137081"/>
                  </a:lnTo>
                  <a:lnTo>
                    <a:pt x="222816" y="227428"/>
                  </a:lnTo>
                  <a:lnTo>
                    <a:pt x="187342" y="189324"/>
                  </a:lnTo>
                  <a:lnTo>
                    <a:pt x="150532" y="153424"/>
                  </a:lnTo>
                  <a:lnTo>
                    <a:pt x="128528" y="121839"/>
                  </a:lnTo>
                  <a:lnTo>
                    <a:pt x="107757" y="98977"/>
                  </a:lnTo>
                  <a:lnTo>
                    <a:pt x="93054" y="70698"/>
                  </a:lnTo>
                  <a:lnTo>
                    <a:pt x="314636" y="165360"/>
                  </a:lnTo>
                  <a:lnTo>
                    <a:pt x="230116" y="78318"/>
                  </a:lnTo>
                  <a:lnTo>
                    <a:pt x="324405" y="118626"/>
                  </a:lnTo>
                  <a:lnTo>
                    <a:pt x="257056" y="31584"/>
                  </a:lnTo>
                  <a:lnTo>
                    <a:pt x="213048" y="31584"/>
                  </a:lnTo>
                  <a:lnTo>
                    <a:pt x="159169" y="28279"/>
                  </a:lnTo>
                  <a:lnTo>
                    <a:pt x="107757" y="23963"/>
                  </a:lnTo>
                  <a:lnTo>
                    <a:pt x="71050" y="15241"/>
                  </a:lnTo>
                  <a:lnTo>
                    <a:pt x="36707" y="8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168464" y="3327327"/>
              <a:ext cx="324485" cy="227965"/>
            </a:xfrm>
            <a:custGeom>
              <a:avLst/>
              <a:gdLst/>
              <a:ahLst/>
              <a:cxnLst/>
              <a:rect l="l" t="t" r="r" b="b"/>
              <a:pathLst>
                <a:path w="324485" h="227964">
                  <a:moveTo>
                    <a:pt x="0" y="0"/>
                  </a:moveTo>
                  <a:lnTo>
                    <a:pt x="36707" y="40215"/>
                  </a:lnTo>
                  <a:lnTo>
                    <a:pt x="71050" y="83827"/>
                  </a:lnTo>
                  <a:lnTo>
                    <a:pt x="119993" y="137081"/>
                  </a:lnTo>
                  <a:lnTo>
                    <a:pt x="222816" y="227428"/>
                  </a:lnTo>
                  <a:lnTo>
                    <a:pt x="187342" y="189324"/>
                  </a:lnTo>
                  <a:lnTo>
                    <a:pt x="150532" y="153424"/>
                  </a:lnTo>
                  <a:lnTo>
                    <a:pt x="128528" y="121839"/>
                  </a:lnTo>
                  <a:lnTo>
                    <a:pt x="107757" y="98977"/>
                  </a:lnTo>
                  <a:lnTo>
                    <a:pt x="93054" y="70698"/>
                  </a:lnTo>
                  <a:lnTo>
                    <a:pt x="314636" y="165360"/>
                  </a:lnTo>
                  <a:lnTo>
                    <a:pt x="230116" y="78318"/>
                  </a:lnTo>
                  <a:lnTo>
                    <a:pt x="324405" y="118626"/>
                  </a:lnTo>
                  <a:lnTo>
                    <a:pt x="257056" y="31584"/>
                  </a:lnTo>
                  <a:lnTo>
                    <a:pt x="213048" y="31584"/>
                  </a:lnTo>
                  <a:lnTo>
                    <a:pt x="159169" y="28279"/>
                  </a:lnTo>
                  <a:lnTo>
                    <a:pt x="107757" y="23963"/>
                  </a:lnTo>
                  <a:lnTo>
                    <a:pt x="71050" y="15241"/>
                  </a:lnTo>
                  <a:lnTo>
                    <a:pt x="36707" y="8722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846578" y="3327327"/>
              <a:ext cx="243840" cy="193040"/>
            </a:xfrm>
            <a:custGeom>
              <a:avLst/>
              <a:gdLst/>
              <a:ahLst/>
              <a:cxnLst/>
              <a:rect l="l" t="t" r="r" b="b"/>
              <a:pathLst>
                <a:path w="243839" h="193039">
                  <a:moveTo>
                    <a:pt x="194643" y="0"/>
                  </a:moveTo>
                  <a:lnTo>
                    <a:pt x="111356" y="19556"/>
                  </a:lnTo>
                  <a:lnTo>
                    <a:pt x="101588" y="43520"/>
                  </a:lnTo>
                  <a:lnTo>
                    <a:pt x="83286" y="34798"/>
                  </a:lnTo>
                  <a:lnTo>
                    <a:pt x="66114" y="34798"/>
                  </a:lnTo>
                  <a:lnTo>
                    <a:pt x="105290" y="118626"/>
                  </a:lnTo>
                  <a:lnTo>
                    <a:pt x="89352" y="118626"/>
                  </a:lnTo>
                  <a:lnTo>
                    <a:pt x="66114" y="90346"/>
                  </a:lnTo>
                  <a:lnTo>
                    <a:pt x="39175" y="47836"/>
                  </a:lnTo>
                  <a:lnTo>
                    <a:pt x="23237" y="28279"/>
                  </a:lnTo>
                  <a:lnTo>
                    <a:pt x="22004" y="28279"/>
                  </a:lnTo>
                  <a:lnTo>
                    <a:pt x="0" y="28279"/>
                  </a:lnTo>
                  <a:lnTo>
                    <a:pt x="30641" y="75105"/>
                  </a:lnTo>
                  <a:lnTo>
                    <a:pt x="66114" y="118626"/>
                  </a:lnTo>
                  <a:lnTo>
                    <a:pt x="101588" y="156729"/>
                  </a:lnTo>
                  <a:lnTo>
                    <a:pt x="154233" y="192629"/>
                  </a:lnTo>
                  <a:lnTo>
                    <a:pt x="115058" y="137081"/>
                  </a:lnTo>
                  <a:lnTo>
                    <a:pt x="141997" y="118626"/>
                  </a:lnTo>
                  <a:lnTo>
                    <a:pt x="208112" y="168665"/>
                  </a:lnTo>
                  <a:lnTo>
                    <a:pt x="184874" y="129460"/>
                  </a:lnTo>
                  <a:lnTo>
                    <a:pt x="172638" y="102282"/>
                  </a:lnTo>
                  <a:lnTo>
                    <a:pt x="150532" y="70698"/>
                  </a:lnTo>
                  <a:lnTo>
                    <a:pt x="177471" y="58762"/>
                  </a:lnTo>
                  <a:lnTo>
                    <a:pt x="194643" y="78318"/>
                  </a:lnTo>
                  <a:lnTo>
                    <a:pt x="230116" y="129460"/>
                  </a:lnTo>
                  <a:lnTo>
                    <a:pt x="243586" y="109903"/>
                  </a:lnTo>
                  <a:lnTo>
                    <a:pt x="220348" y="55456"/>
                  </a:lnTo>
                  <a:lnTo>
                    <a:pt x="208112" y="23963"/>
                  </a:lnTo>
                  <a:lnTo>
                    <a:pt x="194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846578" y="3327327"/>
              <a:ext cx="243840" cy="193040"/>
            </a:xfrm>
            <a:custGeom>
              <a:avLst/>
              <a:gdLst/>
              <a:ahLst/>
              <a:cxnLst/>
              <a:rect l="l" t="t" r="r" b="b"/>
              <a:pathLst>
                <a:path w="243839" h="193039">
                  <a:moveTo>
                    <a:pt x="22004" y="28279"/>
                  </a:moveTo>
                  <a:lnTo>
                    <a:pt x="0" y="28279"/>
                  </a:lnTo>
                  <a:lnTo>
                    <a:pt x="30641" y="75105"/>
                  </a:lnTo>
                  <a:lnTo>
                    <a:pt x="66114" y="118626"/>
                  </a:lnTo>
                  <a:lnTo>
                    <a:pt x="101588" y="156729"/>
                  </a:lnTo>
                  <a:lnTo>
                    <a:pt x="154233" y="192629"/>
                  </a:lnTo>
                  <a:lnTo>
                    <a:pt x="115058" y="137081"/>
                  </a:lnTo>
                  <a:lnTo>
                    <a:pt x="141997" y="118626"/>
                  </a:lnTo>
                  <a:lnTo>
                    <a:pt x="208112" y="168665"/>
                  </a:lnTo>
                  <a:lnTo>
                    <a:pt x="184874" y="129460"/>
                  </a:lnTo>
                  <a:lnTo>
                    <a:pt x="172638" y="102282"/>
                  </a:lnTo>
                  <a:lnTo>
                    <a:pt x="150532" y="70698"/>
                  </a:lnTo>
                  <a:lnTo>
                    <a:pt x="177471" y="58762"/>
                  </a:lnTo>
                  <a:lnTo>
                    <a:pt x="194643" y="78318"/>
                  </a:lnTo>
                  <a:lnTo>
                    <a:pt x="230116" y="129460"/>
                  </a:lnTo>
                  <a:lnTo>
                    <a:pt x="243586" y="109903"/>
                  </a:lnTo>
                  <a:lnTo>
                    <a:pt x="233818" y="87041"/>
                  </a:lnTo>
                  <a:lnTo>
                    <a:pt x="220348" y="55456"/>
                  </a:lnTo>
                  <a:lnTo>
                    <a:pt x="208112" y="23963"/>
                  </a:lnTo>
                  <a:lnTo>
                    <a:pt x="194643" y="0"/>
                  </a:lnTo>
                  <a:lnTo>
                    <a:pt x="111356" y="19556"/>
                  </a:lnTo>
                  <a:lnTo>
                    <a:pt x="101588" y="43520"/>
                  </a:lnTo>
                  <a:lnTo>
                    <a:pt x="83286" y="34798"/>
                  </a:lnTo>
                  <a:lnTo>
                    <a:pt x="66114" y="34798"/>
                  </a:lnTo>
                  <a:lnTo>
                    <a:pt x="105290" y="118626"/>
                  </a:lnTo>
                  <a:lnTo>
                    <a:pt x="89352" y="118626"/>
                  </a:lnTo>
                  <a:lnTo>
                    <a:pt x="66114" y="90346"/>
                  </a:lnTo>
                  <a:lnTo>
                    <a:pt x="39175" y="47836"/>
                  </a:lnTo>
                  <a:lnTo>
                    <a:pt x="23237" y="28279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55572" y="3224337"/>
              <a:ext cx="156881" cy="19073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5917" y="3366860"/>
              <a:ext cx="236394" cy="1777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097465" y="3299047"/>
              <a:ext cx="38100" cy="91440"/>
            </a:xfrm>
            <a:custGeom>
              <a:avLst/>
              <a:gdLst/>
              <a:ahLst/>
              <a:cxnLst/>
              <a:rect l="l" t="t" r="r" b="b"/>
              <a:pathLst>
                <a:path w="38100" h="91439">
                  <a:moveTo>
                    <a:pt x="37941" y="0"/>
                  </a:moveTo>
                  <a:lnTo>
                    <a:pt x="0" y="13037"/>
                  </a:lnTo>
                  <a:lnTo>
                    <a:pt x="9870" y="37001"/>
                  </a:lnTo>
                  <a:lnTo>
                    <a:pt x="14703" y="63077"/>
                  </a:lnTo>
                  <a:lnTo>
                    <a:pt x="23340" y="91356"/>
                  </a:lnTo>
                  <a:lnTo>
                    <a:pt x="31874" y="59863"/>
                  </a:lnTo>
                  <a:lnTo>
                    <a:pt x="37941" y="43520"/>
                  </a:lnTo>
                  <a:lnTo>
                    <a:pt x="379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3097465" y="3299047"/>
              <a:ext cx="38100" cy="91440"/>
            </a:xfrm>
            <a:custGeom>
              <a:avLst/>
              <a:gdLst/>
              <a:ahLst/>
              <a:cxnLst/>
              <a:rect l="l" t="t" r="r" b="b"/>
              <a:pathLst>
                <a:path w="38100" h="91439">
                  <a:moveTo>
                    <a:pt x="0" y="13037"/>
                  </a:moveTo>
                  <a:lnTo>
                    <a:pt x="37941" y="0"/>
                  </a:lnTo>
                  <a:lnTo>
                    <a:pt x="37941" y="43520"/>
                  </a:lnTo>
                  <a:lnTo>
                    <a:pt x="31874" y="59863"/>
                  </a:lnTo>
                  <a:lnTo>
                    <a:pt x="23340" y="91356"/>
                  </a:lnTo>
                  <a:lnTo>
                    <a:pt x="14703" y="63077"/>
                  </a:lnTo>
                  <a:lnTo>
                    <a:pt x="9870" y="37001"/>
                  </a:lnTo>
                  <a:lnTo>
                    <a:pt x="0" y="13037"/>
                  </a:lnTo>
                </a:path>
              </a:pathLst>
            </a:custGeom>
            <a:ln w="3175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527109" y="3464408"/>
              <a:ext cx="302895" cy="130810"/>
            </a:xfrm>
            <a:custGeom>
              <a:avLst/>
              <a:gdLst/>
              <a:ahLst/>
              <a:cxnLst/>
              <a:rect l="l" t="t" r="r" b="b"/>
              <a:pathLst>
                <a:path w="302894" h="130810">
                  <a:moveTo>
                    <a:pt x="177471" y="0"/>
                  </a:moveTo>
                  <a:lnTo>
                    <a:pt x="154233" y="0"/>
                  </a:lnTo>
                  <a:lnTo>
                    <a:pt x="137062" y="8722"/>
                  </a:lnTo>
                  <a:lnTo>
                    <a:pt x="119993" y="31584"/>
                  </a:lnTo>
                  <a:lnTo>
                    <a:pt x="105290" y="47927"/>
                  </a:lnTo>
                  <a:lnTo>
                    <a:pt x="80818" y="64271"/>
                  </a:lnTo>
                  <a:lnTo>
                    <a:pt x="62413" y="75105"/>
                  </a:lnTo>
                  <a:lnTo>
                    <a:pt x="31874" y="87041"/>
                  </a:lnTo>
                  <a:lnTo>
                    <a:pt x="0" y="95764"/>
                  </a:lnTo>
                  <a:lnTo>
                    <a:pt x="22004" y="99069"/>
                  </a:lnTo>
                  <a:lnTo>
                    <a:pt x="53878" y="107791"/>
                  </a:lnTo>
                  <a:lnTo>
                    <a:pt x="84520" y="114310"/>
                  </a:lnTo>
                  <a:lnTo>
                    <a:pt x="119993" y="127348"/>
                  </a:lnTo>
                  <a:lnTo>
                    <a:pt x="146933" y="130654"/>
                  </a:lnTo>
                  <a:lnTo>
                    <a:pt x="172638" y="130654"/>
                  </a:lnTo>
                  <a:lnTo>
                    <a:pt x="195876" y="118626"/>
                  </a:lnTo>
                  <a:lnTo>
                    <a:pt x="221582" y="99069"/>
                  </a:lnTo>
                  <a:lnTo>
                    <a:pt x="244820" y="90346"/>
                  </a:lnTo>
                  <a:lnTo>
                    <a:pt x="265590" y="87041"/>
                  </a:lnTo>
                  <a:lnTo>
                    <a:pt x="302298" y="79512"/>
                  </a:lnTo>
                  <a:lnTo>
                    <a:pt x="302298" y="78410"/>
                  </a:lnTo>
                  <a:lnTo>
                    <a:pt x="265590" y="64271"/>
                  </a:lnTo>
                  <a:lnTo>
                    <a:pt x="244820" y="55548"/>
                  </a:lnTo>
                  <a:lnTo>
                    <a:pt x="225181" y="35900"/>
                  </a:lnTo>
                  <a:lnTo>
                    <a:pt x="212945" y="16343"/>
                  </a:lnTo>
                  <a:lnTo>
                    <a:pt x="199475" y="5508"/>
                  </a:lnTo>
                  <a:lnTo>
                    <a:pt x="177471" y="0"/>
                  </a:lnTo>
                  <a:close/>
                </a:path>
              </a:pathLst>
            </a:custGeom>
            <a:solidFill>
              <a:srgbClr val="FCE9D2"/>
            </a:solidFill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527109" y="3464408"/>
              <a:ext cx="302895" cy="130810"/>
            </a:xfrm>
            <a:custGeom>
              <a:avLst/>
              <a:gdLst/>
              <a:ahLst/>
              <a:cxnLst/>
              <a:rect l="l" t="t" r="r" b="b"/>
              <a:pathLst>
                <a:path w="302894" h="130810">
                  <a:moveTo>
                    <a:pt x="302298" y="78410"/>
                  </a:moveTo>
                  <a:lnTo>
                    <a:pt x="265590" y="64271"/>
                  </a:lnTo>
                  <a:lnTo>
                    <a:pt x="244820" y="55548"/>
                  </a:lnTo>
                  <a:lnTo>
                    <a:pt x="225181" y="35900"/>
                  </a:lnTo>
                  <a:lnTo>
                    <a:pt x="212945" y="16343"/>
                  </a:lnTo>
                  <a:lnTo>
                    <a:pt x="199475" y="5508"/>
                  </a:lnTo>
                  <a:lnTo>
                    <a:pt x="177471" y="0"/>
                  </a:lnTo>
                  <a:lnTo>
                    <a:pt x="154233" y="0"/>
                  </a:lnTo>
                  <a:lnTo>
                    <a:pt x="137062" y="8722"/>
                  </a:lnTo>
                  <a:lnTo>
                    <a:pt x="119993" y="31584"/>
                  </a:lnTo>
                  <a:lnTo>
                    <a:pt x="105290" y="47927"/>
                  </a:lnTo>
                  <a:lnTo>
                    <a:pt x="80818" y="64271"/>
                  </a:lnTo>
                  <a:lnTo>
                    <a:pt x="62413" y="75105"/>
                  </a:lnTo>
                  <a:lnTo>
                    <a:pt x="31874" y="87041"/>
                  </a:lnTo>
                  <a:lnTo>
                    <a:pt x="0" y="95764"/>
                  </a:lnTo>
                  <a:lnTo>
                    <a:pt x="22004" y="99069"/>
                  </a:lnTo>
                  <a:lnTo>
                    <a:pt x="53878" y="107791"/>
                  </a:lnTo>
                  <a:lnTo>
                    <a:pt x="84520" y="114310"/>
                  </a:lnTo>
                  <a:lnTo>
                    <a:pt x="119993" y="127348"/>
                  </a:lnTo>
                  <a:lnTo>
                    <a:pt x="146933" y="130654"/>
                  </a:lnTo>
                  <a:lnTo>
                    <a:pt x="172638" y="130654"/>
                  </a:lnTo>
                  <a:lnTo>
                    <a:pt x="195876" y="118626"/>
                  </a:lnTo>
                  <a:lnTo>
                    <a:pt x="221582" y="99069"/>
                  </a:lnTo>
                  <a:lnTo>
                    <a:pt x="244820" y="90346"/>
                  </a:lnTo>
                  <a:lnTo>
                    <a:pt x="265590" y="87041"/>
                  </a:lnTo>
                  <a:lnTo>
                    <a:pt x="302298" y="795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algn="l" defTabSz="685800" rtl="0"/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373395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128156" y="2533322"/>
            <a:ext cx="10130063" cy="1791356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defTabSz="685800">
              <a:spcBef>
                <a:spcPts val="649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b="1" u="heavy" spc="-4" dirty="0">
                <a:uFill>
                  <a:solidFill>
                    <a:srgbClr val="FFFFCC"/>
                  </a:solidFill>
                </a:uFill>
                <a:cs typeface="Calibri"/>
              </a:rPr>
              <a:t>Videostroboscopy</a:t>
            </a:r>
            <a:endParaRPr sz="2400" dirty="0">
              <a:cs typeface="Calibri"/>
            </a:endParaRPr>
          </a:p>
          <a:p>
            <a:pPr marL="695325" marR="419100" indent="-342900" defTabSz="685800">
              <a:spcBef>
                <a:spcPts val="578"/>
              </a:spcBef>
            </a:pPr>
            <a:r>
              <a:rPr sz="2400" dirty="0">
                <a:cs typeface="Calibri"/>
              </a:rPr>
              <a:t>– allow </a:t>
            </a:r>
            <a:r>
              <a:rPr sz="2400" spc="-4" dirty="0">
                <a:cs typeface="Calibri"/>
              </a:rPr>
              <a:t>humans </a:t>
            </a:r>
            <a:r>
              <a:rPr sz="2400" dirty="0">
                <a:cs typeface="Calibri"/>
              </a:rPr>
              <a:t>to </a:t>
            </a:r>
            <a:r>
              <a:rPr sz="2400" spc="-4" dirty="0">
                <a:cs typeface="Calibri"/>
              </a:rPr>
              <a:t>see the vibratory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motion of</a:t>
            </a:r>
            <a:r>
              <a:rPr sz="2400" spc="-8" dirty="0">
                <a:cs typeface="Calibri"/>
              </a:rPr>
              <a:t> the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VF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in</a:t>
            </a:r>
            <a:r>
              <a:rPr sz="2400" spc="-4" dirty="0">
                <a:cs typeface="Calibri"/>
              </a:rPr>
              <a:t> slow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motion</a:t>
            </a:r>
          </a:p>
          <a:p>
            <a:pPr marL="352425" defTabSz="685800">
              <a:spcBef>
                <a:spcPts val="578"/>
              </a:spcBef>
            </a:pPr>
            <a:r>
              <a:rPr sz="2400" dirty="0">
                <a:cs typeface="Calibri"/>
              </a:rPr>
              <a:t>=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scope</a:t>
            </a:r>
            <a:r>
              <a:rPr sz="2400" spc="-2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light</a:t>
            </a:r>
            <a:endParaRPr sz="2400" dirty="0">
              <a:cs typeface="Calibri"/>
            </a:endParaRPr>
          </a:p>
          <a:p>
            <a:pPr marL="266700" marR="3810" indent="-257651" defTabSz="68580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Video </a:t>
            </a:r>
            <a:r>
              <a:rPr sz="2400" dirty="0">
                <a:cs typeface="Calibri"/>
              </a:rPr>
              <a:t>recording the </a:t>
            </a:r>
            <a:r>
              <a:rPr sz="2400" spc="-4" dirty="0">
                <a:cs typeface="Calibri"/>
              </a:rPr>
              <a:t>motion of </a:t>
            </a:r>
            <a:r>
              <a:rPr sz="2400" dirty="0">
                <a:cs typeface="Calibri"/>
              </a:rPr>
              <a:t>the vocal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folds</a:t>
            </a:r>
            <a:endParaRPr sz="2400" dirty="0"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D6B8BAB6-DC00-4484-90EF-1BB5A8621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8151" y="1139673"/>
            <a:ext cx="10996963" cy="6190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7663" marR="3810" indent="-338613" algn="r" rtl="0">
              <a:spcBef>
                <a:spcPts val="75"/>
              </a:spcBef>
              <a:tabLst>
                <a:tab pos="2023586" algn="l"/>
              </a:tabLst>
            </a:pPr>
            <a:r>
              <a:rPr spc="-4" dirty="0"/>
              <a:t>Methods	</a:t>
            </a:r>
            <a:r>
              <a:rPr lang="en-US" spc="-4" dirty="0"/>
              <a:t> f</a:t>
            </a:r>
            <a:r>
              <a:rPr spc="-4" dirty="0"/>
              <a:t>or viewing </a:t>
            </a:r>
            <a:r>
              <a:rPr dirty="0"/>
              <a:t>the </a:t>
            </a:r>
            <a:r>
              <a:rPr spc="-907" dirty="0"/>
              <a:t> </a:t>
            </a:r>
            <a:r>
              <a:rPr spc="-4" dirty="0"/>
              <a:t>Vocal</a:t>
            </a:r>
            <a:r>
              <a:rPr spc="-19" dirty="0"/>
              <a:t> </a:t>
            </a:r>
            <a:r>
              <a:rPr dirty="0"/>
              <a:t>Folds</a:t>
            </a:r>
            <a:r>
              <a:rPr spc="-30" dirty="0"/>
              <a:t> </a:t>
            </a:r>
            <a:r>
              <a:rPr dirty="0"/>
              <a:t>(VF)</a:t>
            </a:r>
            <a:r>
              <a:rPr spc="4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3958073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7213" y="890080"/>
            <a:ext cx="4555808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spc="-4" dirty="0"/>
              <a:t>Chronic</a:t>
            </a:r>
            <a:r>
              <a:rPr sz="3300" b="0" spc="-41" dirty="0"/>
              <a:t> </a:t>
            </a:r>
            <a:r>
              <a:rPr sz="3300" b="0" spc="-4" dirty="0"/>
              <a:t>Illnesses/Disorders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566548" y="1885873"/>
            <a:ext cx="3170873" cy="3564117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marL="266224" indent="-257175" algn="l" defTabSz="685800" rtl="0">
              <a:spcBef>
                <a:spcPts val="293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6700" algn="l"/>
              </a:tabLst>
            </a:pPr>
            <a:r>
              <a:rPr spc="-4" dirty="0">
                <a:cs typeface="Calibri"/>
              </a:rPr>
              <a:t>“</a:t>
            </a:r>
            <a:r>
              <a:rPr b="1" spc="-4" dirty="0">
                <a:cs typeface="Calibri"/>
              </a:rPr>
              <a:t>sinus”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cs typeface="Calibri"/>
              </a:rPr>
              <a:t>allergies</a:t>
            </a:r>
            <a:endParaRPr dirty="0">
              <a:cs typeface="Calibri"/>
            </a:endParaRPr>
          </a:p>
          <a:p>
            <a:pPr marL="266224" marR="3810" indent="-257175" algn="l" defTabSz="685800" rtl="0">
              <a:lnSpc>
                <a:spcPts val="1943"/>
              </a:lnSpc>
              <a:spcBef>
                <a:spcPts val="461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cs typeface="Calibri"/>
              </a:rPr>
              <a:t>respiratory illnesses </a:t>
            </a:r>
            <a:r>
              <a:rPr b="1" dirty="0">
                <a:cs typeface="Calibri"/>
              </a:rPr>
              <a:t>(laryngeal </a:t>
            </a:r>
            <a:r>
              <a:rPr b="1" spc="-398" dirty="0">
                <a:cs typeface="Calibri"/>
              </a:rPr>
              <a:t> </a:t>
            </a:r>
            <a:r>
              <a:rPr b="1" spc="-4" dirty="0">
                <a:cs typeface="Calibri"/>
              </a:rPr>
              <a:t>dyskinesia)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188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cs typeface="Calibri"/>
              </a:rPr>
              <a:t>frequent</a:t>
            </a:r>
            <a:r>
              <a:rPr b="1" spc="-23" dirty="0">
                <a:cs typeface="Calibri"/>
              </a:rPr>
              <a:t> </a:t>
            </a:r>
            <a:r>
              <a:rPr b="1" dirty="0">
                <a:cs typeface="Calibri"/>
              </a:rPr>
              <a:t>URI</a:t>
            </a:r>
            <a:r>
              <a:rPr lang="en-US" b="1" dirty="0">
                <a:cs typeface="Calibri"/>
              </a:rPr>
              <a:t> (upper Respiratory infection)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cs typeface="Calibri"/>
              </a:rPr>
              <a:t>gastrointestinal</a:t>
            </a:r>
            <a:r>
              <a:rPr b="1" dirty="0">
                <a:cs typeface="Calibri"/>
              </a:rPr>
              <a:t> </a:t>
            </a:r>
            <a:r>
              <a:rPr b="1" spc="-4" dirty="0">
                <a:cs typeface="Calibri"/>
              </a:rPr>
              <a:t>disorders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cs typeface="Calibri"/>
              </a:rPr>
              <a:t>emotional</a:t>
            </a:r>
            <a:r>
              <a:rPr b="1" spc="-38" dirty="0">
                <a:cs typeface="Calibri"/>
              </a:rPr>
              <a:t> </a:t>
            </a:r>
            <a:r>
              <a:rPr b="1" spc="-4" dirty="0">
                <a:cs typeface="Calibri"/>
              </a:rPr>
              <a:t>disorders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cs typeface="Calibri"/>
              </a:rPr>
              <a:t>hormonal</a:t>
            </a:r>
            <a:r>
              <a:rPr b="1" spc="-53" dirty="0">
                <a:cs typeface="Calibri"/>
              </a:rPr>
              <a:t> </a:t>
            </a:r>
            <a:r>
              <a:rPr b="1" dirty="0">
                <a:cs typeface="Calibri"/>
              </a:rPr>
              <a:t>imbalance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4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cs typeface="Calibri"/>
              </a:rPr>
              <a:t>arthritis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cs typeface="Calibri"/>
              </a:rPr>
              <a:t>smoking</a:t>
            </a:r>
            <a:endParaRPr dirty="0">
              <a:cs typeface="Calibri"/>
            </a:endParaRPr>
          </a:p>
          <a:p>
            <a:pPr marL="266224" indent="-257175" algn="l" defTabSz="685800" rtl="0">
              <a:spcBef>
                <a:spcPts val="217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6700" algn="l"/>
              </a:tabLst>
            </a:pPr>
            <a:r>
              <a:rPr b="1" spc="-4" dirty="0">
                <a:cs typeface="Calibri"/>
              </a:rPr>
              <a:t>alcohol/drug</a:t>
            </a:r>
            <a:r>
              <a:rPr b="1" spc="-30" dirty="0">
                <a:cs typeface="Calibri"/>
              </a:rPr>
              <a:t> </a:t>
            </a:r>
            <a:r>
              <a:rPr b="1" spc="-4" dirty="0">
                <a:cs typeface="Calibri"/>
              </a:rPr>
              <a:t>abuse</a:t>
            </a:r>
            <a:endParaRPr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29714" y="2362520"/>
            <a:ext cx="1673324" cy="308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69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6278" y="1689758"/>
            <a:ext cx="462343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3300" i="1" dirty="0">
                <a:cs typeface="Calibri"/>
              </a:rPr>
              <a:t>Primary</a:t>
            </a:r>
            <a:r>
              <a:rPr sz="3300" i="1" spc="-23" dirty="0">
                <a:cs typeface="Calibri"/>
              </a:rPr>
              <a:t> </a:t>
            </a:r>
            <a:r>
              <a:rPr sz="3300" i="1" spc="-4" dirty="0">
                <a:cs typeface="Calibri"/>
              </a:rPr>
              <a:t>Disorder</a:t>
            </a:r>
            <a:r>
              <a:rPr sz="3300" i="1" spc="-26" dirty="0">
                <a:cs typeface="Calibri"/>
              </a:rPr>
              <a:t> </a:t>
            </a:r>
            <a:r>
              <a:rPr sz="3300" i="1" spc="-4" dirty="0">
                <a:cs typeface="Calibri"/>
              </a:rPr>
              <a:t>Etiologies</a:t>
            </a:r>
            <a:endParaRPr sz="3300" dirty="0"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3085265" y="3227119"/>
            <a:ext cx="6217412" cy="674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88783" marR="3810" indent="-1679734" algn="l" rtl="0">
              <a:spcBef>
                <a:spcPts val="75"/>
              </a:spcBef>
            </a:pPr>
            <a:r>
              <a:rPr dirty="0">
                <a:solidFill>
                  <a:schemeClr val="tx1"/>
                </a:solidFill>
              </a:rPr>
              <a:t>Major </a:t>
            </a:r>
            <a:r>
              <a:rPr spc="-4" dirty="0">
                <a:solidFill>
                  <a:schemeClr val="tx1"/>
                </a:solidFill>
              </a:rPr>
              <a:t>disorders with secondary </a:t>
            </a:r>
            <a:r>
              <a:rPr dirty="0">
                <a:solidFill>
                  <a:schemeClr val="tx1"/>
                </a:solidFill>
              </a:rPr>
              <a:t>vocal </a:t>
            </a:r>
            <a:r>
              <a:rPr spc="-533" dirty="0">
                <a:solidFill>
                  <a:schemeClr val="tx1"/>
                </a:solidFill>
              </a:rPr>
              <a:t> </a:t>
            </a:r>
            <a:r>
              <a:rPr spc="-4" dirty="0">
                <a:solidFill>
                  <a:schemeClr val="tx1"/>
                </a:solidFill>
              </a:rPr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14377530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4282" y="736728"/>
            <a:ext cx="4623435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dirty="0"/>
              <a:t>Primary</a:t>
            </a:r>
            <a:r>
              <a:rPr sz="3300" b="0" spc="-23" dirty="0"/>
              <a:t> </a:t>
            </a:r>
            <a:r>
              <a:rPr sz="3300" b="0" spc="-4" dirty="0"/>
              <a:t>Disorder</a:t>
            </a:r>
            <a:r>
              <a:rPr sz="3300" b="0" spc="-26" dirty="0"/>
              <a:t> </a:t>
            </a:r>
            <a:r>
              <a:rPr sz="3300" b="0" spc="-4" dirty="0"/>
              <a:t>Etiologies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246994" y="2272003"/>
            <a:ext cx="2183606" cy="2976295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cleft</a:t>
            </a:r>
            <a:r>
              <a:rPr sz="2400" spc="-3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palate</a:t>
            </a:r>
            <a:endParaRPr sz="2400" dirty="0">
              <a:cs typeface="Calibri"/>
            </a:endParaRPr>
          </a:p>
          <a:p>
            <a:pPr marL="266700" marR="381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velopharyngeal  </a:t>
            </a:r>
            <a:r>
              <a:rPr sz="2400" spc="-4" dirty="0">
                <a:cs typeface="Calibri"/>
              </a:rPr>
              <a:t>insufficiency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deafness/HOH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cerebral</a:t>
            </a:r>
            <a:r>
              <a:rPr sz="2400" spc="-4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palsy</a:t>
            </a:r>
            <a:endParaRPr sz="2400" dirty="0">
              <a:cs typeface="Calibri"/>
            </a:endParaRPr>
          </a:p>
          <a:p>
            <a:pPr marL="266700" marR="598646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neu</a:t>
            </a:r>
            <a:r>
              <a:rPr sz="2400" spc="-11" dirty="0">
                <a:cs typeface="Calibri"/>
              </a:rPr>
              <a:t>r</a:t>
            </a:r>
            <a:r>
              <a:rPr sz="2400" spc="-4" dirty="0">
                <a:cs typeface="Calibri"/>
              </a:rPr>
              <a:t>ologic  disorders</a:t>
            </a:r>
            <a:endParaRPr sz="24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3970" y="2566330"/>
            <a:ext cx="2597243" cy="30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794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80008" y="1394515"/>
            <a:ext cx="5070634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Personality-Related</a:t>
            </a:r>
            <a:r>
              <a:rPr sz="3300" b="0" spc="-11" dirty="0"/>
              <a:t> </a:t>
            </a:r>
            <a:r>
              <a:rPr sz="3300" b="0" spc="-4" dirty="0"/>
              <a:t>Etiologies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440188" y="2870193"/>
            <a:ext cx="7311624" cy="11176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-4286" algn="ctr" defTabSz="685800" rtl="0">
              <a:spcBef>
                <a:spcPts val="75"/>
              </a:spcBef>
            </a:pPr>
            <a:r>
              <a:rPr sz="2400" spc="-4" dirty="0">
                <a:cs typeface="Calibri"/>
              </a:rPr>
              <a:t>Tensions</a:t>
            </a:r>
            <a:r>
              <a:rPr sz="2400" spc="23" dirty="0">
                <a:cs typeface="Calibri"/>
              </a:rPr>
              <a:t> </a:t>
            </a:r>
            <a:r>
              <a:rPr sz="2400" dirty="0">
                <a:cs typeface="Calibri"/>
              </a:rPr>
              <a:t>and</a:t>
            </a:r>
            <a:r>
              <a:rPr sz="2400" spc="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stresses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daily</a:t>
            </a:r>
            <a:r>
              <a:rPr sz="2400" spc="2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life </a:t>
            </a:r>
            <a:r>
              <a:rPr sz="2400" dirty="0">
                <a:cs typeface="Calibri"/>
              </a:rPr>
              <a:t> may</a:t>
            </a:r>
            <a:r>
              <a:rPr sz="2400" spc="-4" dirty="0">
                <a:cs typeface="Calibri"/>
              </a:rPr>
              <a:t> contribute</a:t>
            </a:r>
            <a:r>
              <a:rPr sz="2400" spc="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directly </a:t>
            </a:r>
            <a:r>
              <a:rPr sz="2400" dirty="0">
                <a:cs typeface="Calibri"/>
              </a:rPr>
              <a:t>to </a:t>
            </a:r>
            <a:r>
              <a:rPr sz="2400" spc="-4" dirty="0">
                <a:cs typeface="Calibri"/>
              </a:rPr>
              <a:t>the </a:t>
            </a:r>
            <a:r>
              <a:rPr sz="2400" dirty="0">
                <a:cs typeface="Calibri"/>
              </a:rPr>
              <a:t> abnormal </a:t>
            </a:r>
            <a:r>
              <a:rPr sz="2400" spc="-4" dirty="0">
                <a:cs typeface="Calibri"/>
              </a:rPr>
              <a:t>functioning</a:t>
            </a:r>
            <a:r>
              <a:rPr sz="2400" spc="23" dirty="0">
                <a:cs typeface="Calibri"/>
              </a:rPr>
              <a:t> </a:t>
            </a:r>
            <a:r>
              <a:rPr sz="2400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spc="-8" dirty="0">
                <a:cs typeface="Calibri"/>
              </a:rPr>
              <a:t>the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sensitive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vocal</a:t>
            </a:r>
            <a:r>
              <a:rPr sz="2400" spc="-4" dirty="0">
                <a:cs typeface="Calibri"/>
              </a:rPr>
              <a:t> mechanism.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9828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60683" y="901342"/>
            <a:ext cx="5070634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spc="-4" dirty="0"/>
              <a:t>Personality-Related</a:t>
            </a:r>
            <a:r>
              <a:rPr sz="3300" b="0" spc="-11" dirty="0"/>
              <a:t> </a:t>
            </a:r>
            <a:r>
              <a:rPr sz="3300" b="0" spc="-4" dirty="0"/>
              <a:t>Etiologies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943979" y="2926588"/>
            <a:ext cx="2216468" cy="201064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121444" indent="-257651" algn="l" defTabSz="685800" rtl="0">
              <a:spcBef>
                <a:spcPts val="7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environmen</a:t>
            </a:r>
            <a:r>
              <a:rPr sz="2400" spc="-11" dirty="0">
                <a:cs typeface="Calibri"/>
              </a:rPr>
              <a:t>t</a:t>
            </a:r>
            <a:r>
              <a:rPr sz="2400" dirty="0">
                <a:cs typeface="Calibri"/>
              </a:rPr>
              <a:t>al  </a:t>
            </a:r>
            <a:r>
              <a:rPr sz="2400" spc="-4" dirty="0">
                <a:cs typeface="Calibri"/>
              </a:rPr>
              <a:t>stress</a:t>
            </a:r>
            <a:endParaRPr sz="2400">
              <a:cs typeface="Calibri"/>
            </a:endParaRPr>
          </a:p>
          <a:p>
            <a:pPr marL="266700" marR="286703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psy</a:t>
            </a:r>
            <a:r>
              <a:rPr sz="2400" spc="-11" dirty="0">
                <a:cs typeface="Calibri"/>
              </a:rPr>
              <a:t>c</a:t>
            </a:r>
            <a:r>
              <a:rPr sz="2400" spc="-4" dirty="0">
                <a:cs typeface="Calibri"/>
              </a:rPr>
              <a:t>hological  </a:t>
            </a:r>
            <a:r>
              <a:rPr sz="2400" dirty="0">
                <a:cs typeface="Calibri"/>
              </a:rPr>
              <a:t>conversions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identity conflict</a:t>
            </a:r>
            <a:endParaRPr sz="240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2326" y="2577082"/>
            <a:ext cx="2851309" cy="27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66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3760" y="480996"/>
            <a:ext cx="5364480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97280" marR="3810" indent="-1088231">
              <a:spcBef>
                <a:spcPts val="71"/>
              </a:spcBef>
            </a:pPr>
            <a:r>
              <a:rPr sz="3000" b="0" spc="-4" dirty="0"/>
              <a:t>Incidence</a:t>
            </a:r>
            <a:r>
              <a:rPr sz="3000" b="0" spc="11" dirty="0"/>
              <a:t> </a:t>
            </a:r>
            <a:r>
              <a:rPr sz="3000" b="0" spc="-4" dirty="0"/>
              <a:t>of</a:t>
            </a:r>
            <a:r>
              <a:rPr sz="3000" b="0" spc="-8" dirty="0"/>
              <a:t> Laryngeal</a:t>
            </a:r>
            <a:r>
              <a:rPr sz="3000" b="0" spc="23" dirty="0"/>
              <a:t> </a:t>
            </a:r>
            <a:r>
              <a:rPr sz="3000" b="0" spc="-4" dirty="0"/>
              <a:t>Pathologies </a:t>
            </a:r>
            <a:r>
              <a:rPr sz="3000" b="0" spc="-668" dirty="0"/>
              <a:t> </a:t>
            </a:r>
            <a:r>
              <a:rPr sz="3000" b="0" spc="-8" dirty="0"/>
              <a:t>Herrington-Hall</a:t>
            </a:r>
            <a:r>
              <a:rPr sz="3000" b="0" spc="23" dirty="0"/>
              <a:t> </a:t>
            </a:r>
            <a:r>
              <a:rPr sz="3000" b="0" spc="-4" dirty="0"/>
              <a:t>et</a:t>
            </a:r>
            <a:r>
              <a:rPr sz="3000" b="0" spc="-8" dirty="0"/>
              <a:t> </a:t>
            </a:r>
            <a:r>
              <a:rPr sz="3000" b="0" spc="-4" dirty="0"/>
              <a:t>al</a:t>
            </a:r>
            <a:r>
              <a:rPr sz="3000" b="0" spc="-11" dirty="0"/>
              <a:t> </a:t>
            </a:r>
            <a:r>
              <a:rPr sz="3000" b="0" spc="-8" dirty="0"/>
              <a:t>(1988)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654266" y="2041452"/>
            <a:ext cx="2441734" cy="325858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66700" indent="-257651" algn="l" defTabSz="685800" rtl="0">
              <a:spcBef>
                <a:spcPts val="330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vocal</a:t>
            </a:r>
            <a:r>
              <a:rPr sz="2100" spc="-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nodules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5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edema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8" dirty="0">
                <a:cs typeface="Calibri"/>
              </a:rPr>
              <a:t>polyps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cancer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5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8" dirty="0">
                <a:cs typeface="Calibri"/>
              </a:rPr>
              <a:t>paralysis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no</a:t>
            </a:r>
            <a:r>
              <a:rPr sz="2100" spc="-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visible</a:t>
            </a:r>
            <a:r>
              <a:rPr sz="2100" spc="-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pathology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8" dirty="0">
                <a:cs typeface="Calibri"/>
              </a:rPr>
              <a:t>laryngitis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5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leukoplakia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25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100" spc="-4" dirty="0">
                <a:cs typeface="Calibri"/>
              </a:rPr>
              <a:t>psychogenic</a:t>
            </a:r>
            <a:endParaRPr sz="21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3762" y="2041452"/>
            <a:ext cx="682466" cy="325858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525" algn="l" defTabSz="685800" rtl="0">
              <a:spcBef>
                <a:spcPts val="330"/>
              </a:spcBef>
            </a:pPr>
            <a:r>
              <a:rPr sz="2100" spc="-4" dirty="0">
                <a:cs typeface="Calibri"/>
              </a:rPr>
              <a:t>21.6%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5"/>
              </a:spcBef>
            </a:pPr>
            <a:r>
              <a:rPr sz="2100" spc="-4" dirty="0">
                <a:cs typeface="Calibri"/>
              </a:rPr>
              <a:t>14.1%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11.4%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9.7%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5"/>
              </a:spcBef>
            </a:pPr>
            <a:r>
              <a:rPr sz="2100" spc="-4" dirty="0">
                <a:cs typeface="Calibri"/>
              </a:rPr>
              <a:t>8.1%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7.9%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4.2%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5"/>
              </a:spcBef>
            </a:pPr>
            <a:r>
              <a:rPr sz="2100" spc="-4" dirty="0">
                <a:cs typeface="Calibri"/>
              </a:rPr>
              <a:t>4.1%</a:t>
            </a:r>
            <a:endParaRPr sz="2100">
              <a:cs typeface="Calibri"/>
            </a:endParaRPr>
          </a:p>
          <a:p>
            <a:pPr marL="9525" algn="l" defTabSz="685800" rtl="0">
              <a:spcBef>
                <a:spcPts val="251"/>
              </a:spcBef>
            </a:pPr>
            <a:r>
              <a:rPr sz="2100" spc="-4" dirty="0">
                <a:cs typeface="Calibri"/>
              </a:rPr>
              <a:t>2.6%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4945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976" y="743237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Vocal nodules</a:t>
            </a:r>
          </a:p>
        </p:txBody>
      </p:sp>
      <p:pic>
        <p:nvPicPr>
          <p:cNvPr id="4098" name="Picture 2" descr="Bilateral vocal nodules (arrows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78" y="1816926"/>
            <a:ext cx="6072188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9274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5" y="1057306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Edema</a:t>
            </a:r>
          </a:p>
        </p:txBody>
      </p:sp>
      <p:pic>
        <p:nvPicPr>
          <p:cNvPr id="5122" name="Picture 2" descr="Figure 1 from Reinke&amp;#39;s edema | Semantic Sch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 r="7553" b="10071"/>
          <a:stretch/>
        </p:blipFill>
        <p:spPr bwMode="auto">
          <a:xfrm>
            <a:off x="2838450" y="1885950"/>
            <a:ext cx="2797969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dema of the left vocal cord (arrow) at 24 h after surgery (sevoflurane...  |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t="19214" r="5345" b="5677"/>
          <a:stretch/>
        </p:blipFill>
        <p:spPr bwMode="auto">
          <a:xfrm>
            <a:off x="6096000" y="1885950"/>
            <a:ext cx="314374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96300" y="3600450"/>
            <a:ext cx="7073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/>
              <a:t>L eft VF</a:t>
            </a:r>
          </a:p>
        </p:txBody>
      </p:sp>
    </p:spTree>
    <p:extLst>
      <p:ext uri="{BB962C8B-B14F-4D97-AF65-F5344CB8AC3E}">
        <p14:creationId xmlns:p14="http://schemas.microsoft.com/office/powerpoint/2010/main" val="34517604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5" y="519037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Polyps</a:t>
            </a:r>
          </a:p>
        </p:txBody>
      </p:sp>
      <p:pic>
        <p:nvPicPr>
          <p:cNvPr id="6146" name="Picture 2" descr="Vocal Cord Polyps Causes, Symptoms, Treatment, &amp;amp; 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98" y="1600200"/>
            <a:ext cx="21717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ryngeal Polyp Associated with Reflux Disease in 24-Year-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2" y="1661830"/>
            <a:ext cx="21717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ocal Cord Polyp - Vocal Cord Polyp Surgery - Voice Surge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78" y="3886915"/>
            <a:ext cx="2857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8150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882" y="701047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Cancer</a:t>
            </a:r>
          </a:p>
        </p:txBody>
      </p:sp>
      <p:pic>
        <p:nvPicPr>
          <p:cNvPr id="7170" name="Picture 2" descr="Vocal cord cancer treatment - MGH Voice Center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t="222" r="23788" b="2013"/>
          <a:stretch/>
        </p:blipFill>
        <p:spPr bwMode="auto">
          <a:xfrm>
            <a:off x="4334397" y="1928998"/>
            <a:ext cx="373696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65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3667" y="1887138"/>
            <a:ext cx="10604665" cy="206938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224" marR="41433" indent="-257175" defTabSz="685800">
              <a:spcBef>
                <a:spcPts val="71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6700" algn="l"/>
              </a:tabLst>
            </a:pPr>
            <a:r>
              <a:rPr sz="2100" dirty="0">
                <a:cs typeface="Calibri"/>
              </a:rPr>
              <a:t>Retinal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lag: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retina</a:t>
            </a:r>
            <a:r>
              <a:rPr sz="2100" spc="15" dirty="0">
                <a:cs typeface="Calibri"/>
              </a:rPr>
              <a:t> </a:t>
            </a:r>
            <a:r>
              <a:rPr sz="2100" dirty="0">
                <a:cs typeface="Calibri"/>
              </a:rPr>
              <a:t>can </a:t>
            </a:r>
            <a:r>
              <a:rPr sz="2100" spc="-8" dirty="0">
                <a:cs typeface="Calibri"/>
              </a:rPr>
              <a:t>perceive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five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images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per </a:t>
            </a:r>
            <a:r>
              <a:rPr sz="2100" spc="-4" dirty="0">
                <a:cs typeface="Calibri"/>
              </a:rPr>
              <a:t> second.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Time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lag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=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one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fifth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one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seventh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second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(Kallen,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1932).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Thus,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when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object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is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presented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viewer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intermittent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manner,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it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appears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moving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slowly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or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standing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still</a:t>
            </a:r>
            <a:endParaRPr sz="2100">
              <a:cs typeface="Calibri"/>
            </a:endParaRPr>
          </a:p>
          <a:p>
            <a:pPr defTabSz="685800">
              <a:spcBef>
                <a:spcPts val="8"/>
              </a:spcBef>
              <a:buClr>
                <a:srgbClr val="FFCC66"/>
              </a:buClr>
              <a:buFont typeface="Calibri"/>
              <a:buChar char="•"/>
            </a:pPr>
            <a:endParaRPr sz="2888">
              <a:cs typeface="Calibri"/>
            </a:endParaRPr>
          </a:p>
          <a:p>
            <a:pPr marL="266224" marR="3810" indent="-257175" defTabSz="685800">
              <a:buClr>
                <a:srgbClr val="FFCC66"/>
              </a:buClr>
              <a:buFontTx/>
              <a:buChar char="•"/>
              <a:tabLst>
                <a:tab pos="266224" algn="l"/>
                <a:tab pos="266700" algn="l"/>
              </a:tabLst>
            </a:pPr>
            <a:r>
              <a:rPr sz="2100" spc="-8" dirty="0">
                <a:cs typeface="Calibri"/>
              </a:rPr>
              <a:t>uses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retinal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lag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fuse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illuminated</a:t>
            </a:r>
            <a:r>
              <a:rPr sz="2100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points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</a:t>
            </a:r>
            <a:r>
              <a:rPr sz="2100" spc="-461" dirty="0">
                <a:cs typeface="Calibri"/>
              </a:rPr>
              <a:t> </a:t>
            </a:r>
            <a:r>
              <a:rPr sz="2100" dirty="0">
                <a:cs typeface="Calibri"/>
              </a:rPr>
              <a:t>vocal</a:t>
            </a:r>
            <a:r>
              <a:rPr sz="2100" spc="-4" dirty="0">
                <a:cs typeface="Calibri"/>
              </a:rPr>
              <a:t> folds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during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vibration,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providing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</a:t>
            </a:r>
            <a:r>
              <a:rPr sz="2100" spc="8" dirty="0">
                <a:cs typeface="Calibri"/>
              </a:rPr>
              <a:t> </a:t>
            </a:r>
            <a:r>
              <a:rPr sz="2100" dirty="0">
                <a:cs typeface="Calibri"/>
              </a:rPr>
              <a:t>average 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vibratory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based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on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several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fused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cycles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0530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5" y="831675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Paralysis</a:t>
            </a:r>
          </a:p>
        </p:txBody>
      </p:sp>
      <p:pic>
        <p:nvPicPr>
          <p:cNvPr id="8194" name="Picture 2" descr="Treatment Options for Vocal Fold Paralysis - ENT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943100"/>
            <a:ext cx="29146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bnormal Laryngeal Fun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1828800"/>
            <a:ext cx="37147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04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4" y="59779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Laryngitis</a:t>
            </a:r>
          </a:p>
        </p:txBody>
      </p:sp>
      <p:pic>
        <p:nvPicPr>
          <p:cNvPr id="9218" name="Picture 2" descr="Bệnh Laryngitis: Nguyên nhân, biến chứng và cách điều tr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085851"/>
            <a:ext cx="6629400" cy="54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940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5" y="819800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leukoplakia</a:t>
            </a:r>
          </a:p>
        </p:txBody>
      </p:sp>
      <p:pic>
        <p:nvPicPr>
          <p:cNvPr id="11266" name="Picture 2" descr="Vocal Cord Leukoplakia - Laryngeal Cancer | Voice Clinic Dr. Woh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1657351"/>
            <a:ext cx="4171950" cy="302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913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eukoplakia - An Overview of Causes, Symptoms &amp; Treat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118" y="628650"/>
            <a:ext cx="684747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38450" y="4457700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dirty="0"/>
              <a:t>Human papilloma virus HPV</a:t>
            </a:r>
          </a:p>
        </p:txBody>
      </p:sp>
    </p:spTree>
    <p:extLst>
      <p:ext uri="{BB962C8B-B14F-4D97-AF65-F5344CB8AC3E}">
        <p14:creationId xmlns:p14="http://schemas.microsoft.com/office/powerpoint/2010/main" val="42209872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1946" y="1020095"/>
            <a:ext cx="423291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dirty="0"/>
              <a:t>Pathology</a:t>
            </a:r>
            <a:r>
              <a:rPr sz="3300" b="0" spc="-41" dirty="0"/>
              <a:t> </a:t>
            </a:r>
            <a:r>
              <a:rPr sz="3300" b="0" spc="-4" dirty="0"/>
              <a:t>Classifications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585246" y="2711390"/>
            <a:ext cx="4766310" cy="1791356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Congenital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laryngeal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pathologies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Pathologies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of</a:t>
            </a:r>
            <a:r>
              <a:rPr sz="2400" spc="-8" dirty="0">
                <a:cs typeface="Calibri"/>
              </a:rPr>
              <a:t> the </a:t>
            </a:r>
            <a:r>
              <a:rPr sz="2400" spc="-4" dirty="0">
                <a:cs typeface="Calibri"/>
              </a:rPr>
              <a:t>vocal fold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cover</a:t>
            </a: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Neurogenic</a:t>
            </a:r>
            <a:r>
              <a:rPr sz="2400" spc="-34" dirty="0">
                <a:cs typeface="Calibri"/>
              </a:rPr>
              <a:t> </a:t>
            </a:r>
            <a:r>
              <a:rPr sz="2400" dirty="0">
                <a:cs typeface="Calibri"/>
              </a:rPr>
              <a:t>laryngeal </a:t>
            </a:r>
            <a:r>
              <a:rPr sz="2400" spc="-4" dirty="0">
                <a:cs typeface="Calibri"/>
              </a:rPr>
              <a:t>pathologies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Pathologies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of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muscular</a:t>
            </a:r>
            <a:r>
              <a:rPr sz="2400" spc="8" dirty="0">
                <a:cs typeface="Calibri"/>
              </a:rPr>
              <a:t> </a:t>
            </a:r>
            <a:r>
              <a:rPr sz="2400" spc="-8" dirty="0">
                <a:cs typeface="Calibri"/>
              </a:rPr>
              <a:t>dysfunction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615795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852" y="617981"/>
            <a:ext cx="517350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spc="-8" dirty="0"/>
              <a:t>Congenital</a:t>
            </a:r>
            <a:r>
              <a:rPr sz="3000" b="0" dirty="0"/>
              <a:t> </a:t>
            </a:r>
            <a:r>
              <a:rPr sz="3000" b="0" spc="-8" dirty="0"/>
              <a:t>Laryngeal</a:t>
            </a:r>
            <a:r>
              <a:rPr sz="3000" b="0" spc="19" dirty="0"/>
              <a:t> </a:t>
            </a:r>
            <a:r>
              <a:rPr sz="3000" b="0" spc="-4" dirty="0"/>
              <a:t>Pathologies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3985988" y="2652012"/>
            <a:ext cx="4751232" cy="2237632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congenital</a:t>
            </a:r>
            <a:r>
              <a:rPr sz="2400" spc="-23" dirty="0">
                <a:cs typeface="Calibri"/>
              </a:rPr>
              <a:t> </a:t>
            </a:r>
            <a:r>
              <a:rPr sz="2400" dirty="0">
                <a:cs typeface="Calibri"/>
              </a:rPr>
              <a:t>web</a:t>
            </a: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congenital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subglottic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stenosis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congenital</a:t>
            </a:r>
            <a:r>
              <a:rPr sz="2400" spc="-19" dirty="0">
                <a:cs typeface="Calibri"/>
              </a:rPr>
              <a:t> </a:t>
            </a:r>
            <a:r>
              <a:rPr sz="2400" dirty="0">
                <a:cs typeface="Calibri"/>
              </a:rPr>
              <a:t>cyst</a:t>
            </a: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laryngomalacia</a:t>
            </a: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laryngotracheal</a:t>
            </a:r>
            <a:r>
              <a:rPr sz="2400" spc="-34" dirty="0">
                <a:cs typeface="Calibri"/>
              </a:rPr>
              <a:t> </a:t>
            </a:r>
            <a:r>
              <a:rPr sz="2400" dirty="0">
                <a:cs typeface="Calibri"/>
              </a:rPr>
              <a:t>cyst</a:t>
            </a:r>
          </a:p>
        </p:txBody>
      </p:sp>
    </p:spTree>
    <p:extLst>
      <p:ext uri="{BB962C8B-B14F-4D97-AF65-F5344CB8AC3E}">
        <p14:creationId xmlns:p14="http://schemas.microsoft.com/office/powerpoint/2010/main" val="36490934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4" y="59779"/>
            <a:ext cx="5715990" cy="124649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congenital</a:t>
            </a:r>
            <a:r>
              <a:rPr lang="en-US" spc="-23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web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290" name="Picture 2" descr="Webs in Your Throat; Finding a Voice for the β-Catenin Gene – Developmental  Biology Research Highlights, University of Otago, New Zea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971550"/>
            <a:ext cx="4972050" cy="500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0126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120" y="439790"/>
            <a:ext cx="1016176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congenital subglottic stenosis</a:t>
            </a:r>
          </a:p>
        </p:txBody>
      </p:sp>
      <p:pic>
        <p:nvPicPr>
          <p:cNvPr id="13314" name="Picture 2" descr="Subglottic stenosis information - Airway Unit, Service of  Otorhino-laryngology - CHU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657350"/>
            <a:ext cx="30289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67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004" y="312677"/>
            <a:ext cx="5715990" cy="62324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Congenital Cyst</a:t>
            </a:r>
          </a:p>
        </p:txBody>
      </p:sp>
      <p:pic>
        <p:nvPicPr>
          <p:cNvPr id="14338" name="Picture 2" descr="Vocal cord cyst causes, symptoms, diagnosis, treatment &amp;amp; progn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4" y="971551"/>
            <a:ext cx="5314950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405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121" y="232178"/>
            <a:ext cx="5715990" cy="623248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laryngomalacia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2" name="Picture 2" descr="Laryngomalacia 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96" y="914400"/>
            <a:ext cx="530780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aryngomalacia: Disease Spectrum and Management | Ento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202" y="3600451"/>
            <a:ext cx="4629593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22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5579" y="43325"/>
            <a:ext cx="3306128" cy="941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lnSpc>
                <a:spcPts val="2318"/>
              </a:lnSpc>
            </a:pPr>
            <a:r>
              <a:rPr sz="2100" b="1" spc="-8" dirty="0">
                <a:solidFill>
                  <a:srgbClr val="FFFFCC"/>
                </a:solidFill>
                <a:latin typeface="Arial"/>
                <a:cs typeface="Arial"/>
              </a:rPr>
              <a:t>Videostroboscopy</a:t>
            </a:r>
            <a:r>
              <a:rPr sz="2100" b="1" spc="34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uses</a:t>
            </a:r>
            <a:r>
              <a:rPr sz="2100" b="1" spc="1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  <a:p>
            <a:pPr defTabSz="685800"/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illuminated</a:t>
            </a:r>
            <a:r>
              <a:rPr sz="2100" b="1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points</a:t>
            </a:r>
            <a:r>
              <a:rPr sz="2100" b="1" spc="15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of</a:t>
            </a:r>
            <a:r>
              <a:rPr sz="2100" b="1" spc="-8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the</a:t>
            </a:r>
            <a:r>
              <a:rPr sz="2100" b="1" spc="4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v </a:t>
            </a:r>
            <a:r>
              <a:rPr sz="2100" b="1" spc="-570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vibration,</a:t>
            </a:r>
            <a:r>
              <a:rPr sz="2100" b="1" spc="4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providing</a:t>
            </a:r>
            <a:r>
              <a:rPr sz="2100" b="1" spc="8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b="1" spc="-4" dirty="0">
                <a:solidFill>
                  <a:srgbClr val="FFFFCC"/>
                </a:solidFill>
                <a:latin typeface="Arial"/>
                <a:cs typeface="Arial"/>
              </a:rPr>
              <a:t>an av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6439" y="4953294"/>
            <a:ext cx="386000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defTabSz="685800">
              <a:spcBef>
                <a:spcPts val="71"/>
              </a:spcBef>
            </a:pPr>
            <a:r>
              <a:rPr sz="2100" b="1" spc="-4" dirty="0">
                <a:latin typeface="Arial"/>
                <a:cs typeface="Arial"/>
              </a:rPr>
              <a:t>based</a:t>
            </a:r>
            <a:r>
              <a:rPr sz="2100" b="1" spc="11" dirty="0">
                <a:latin typeface="Arial"/>
                <a:cs typeface="Arial"/>
              </a:rPr>
              <a:t> </a:t>
            </a:r>
            <a:r>
              <a:rPr sz="2100" b="1" spc="-4" dirty="0">
                <a:latin typeface="Arial"/>
                <a:cs typeface="Arial"/>
              </a:rPr>
              <a:t>on </a:t>
            </a:r>
            <a:r>
              <a:rPr sz="2100" b="1" dirty="0">
                <a:latin typeface="Arial"/>
                <a:cs typeface="Arial"/>
              </a:rPr>
              <a:t>several</a:t>
            </a:r>
            <a:r>
              <a:rPr sz="2100" b="1" spc="-8" dirty="0">
                <a:latin typeface="Arial"/>
                <a:cs typeface="Arial"/>
              </a:rPr>
              <a:t> </a:t>
            </a:r>
            <a:r>
              <a:rPr sz="2100" b="1" spc="-4" dirty="0">
                <a:latin typeface="Arial"/>
                <a:cs typeface="Arial"/>
              </a:rPr>
              <a:t>fused</a:t>
            </a:r>
            <a:r>
              <a:rPr sz="2100" b="1" spc="15" dirty="0">
                <a:latin typeface="Arial"/>
                <a:cs typeface="Arial"/>
              </a:rPr>
              <a:t> </a:t>
            </a:r>
            <a:r>
              <a:rPr sz="2100" b="1" spc="-8" dirty="0">
                <a:latin typeface="Arial"/>
                <a:cs typeface="Arial"/>
              </a:rPr>
              <a:t>cycles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6075" y="3697662"/>
            <a:ext cx="6417945" cy="125563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8574" algn="ctr" defTabSz="685800">
              <a:spcBef>
                <a:spcPts val="71"/>
              </a:spcBef>
            </a:pPr>
            <a:r>
              <a:rPr sz="2100" b="1" spc="-11" dirty="0">
                <a:solidFill>
                  <a:prstClr val="black"/>
                </a:solidFill>
                <a:latin typeface="Times New Roman"/>
                <a:cs typeface="Times New Roman"/>
              </a:rPr>
              <a:t>Time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marR="3810" indent="-476" algn="ctr" defTabSz="685800">
              <a:spcBef>
                <a:spcPts val="1211"/>
              </a:spcBef>
            </a:pP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Videostroboscopy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uses the retinal lag to fuse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illuminated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points of the </a:t>
            </a:r>
            <a:r>
              <a:rPr sz="1500" b="1" spc="-40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vocal</a:t>
            </a:r>
            <a:r>
              <a:rPr sz="15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folds</a:t>
            </a:r>
            <a:r>
              <a:rPr sz="15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during</a:t>
            </a:r>
            <a:r>
              <a:rPr sz="15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vibration,</a:t>
            </a:r>
            <a:r>
              <a:rPr sz="15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providing</a:t>
            </a:r>
            <a:r>
              <a:rPr sz="15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an</a:t>
            </a:r>
            <a:r>
              <a:rPr sz="1500" b="1" spc="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average</a:t>
            </a:r>
            <a:r>
              <a:rPr sz="1500" b="1" spc="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vibratory </a:t>
            </a:r>
            <a:r>
              <a:rPr sz="1500" b="1" spc="-8" dirty="0">
                <a:solidFill>
                  <a:prstClr val="black"/>
                </a:solidFill>
                <a:latin typeface="Arial"/>
                <a:cs typeface="Arial"/>
              </a:rPr>
              <a:t>cycle</a:t>
            </a:r>
            <a:r>
              <a:rPr sz="1500" b="1" spc="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base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53340" algn="ctr" defTabSz="685800">
              <a:spcBef>
                <a:spcPts val="589"/>
              </a:spcBef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5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several</a:t>
            </a:r>
            <a:r>
              <a:rPr sz="1500" b="1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fused</a:t>
            </a:r>
            <a:r>
              <a:rPr sz="1500" b="1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4" dirty="0">
                <a:solidFill>
                  <a:prstClr val="black"/>
                </a:solidFill>
                <a:latin typeface="Arial"/>
                <a:cs typeface="Arial"/>
              </a:rPr>
              <a:t>cycles</a:t>
            </a:r>
            <a:endParaRPr sz="15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67000" y="1"/>
            <a:ext cx="6858000" cy="3619976"/>
            <a:chOff x="0" y="0"/>
            <a:chExt cx="9144000" cy="48266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419600" cy="12877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730752" y="595883"/>
              <a:ext cx="923925" cy="1229995"/>
            </a:xfrm>
            <a:custGeom>
              <a:avLst/>
              <a:gdLst/>
              <a:ahLst/>
              <a:cxnLst/>
              <a:rect l="l" t="t" r="r" b="b"/>
              <a:pathLst>
                <a:path w="923925" h="1229995">
                  <a:moveTo>
                    <a:pt x="9144" y="1144524"/>
                  </a:moveTo>
                  <a:lnTo>
                    <a:pt x="6096" y="1141476"/>
                  </a:lnTo>
                  <a:lnTo>
                    <a:pt x="3048" y="1141476"/>
                  </a:lnTo>
                  <a:lnTo>
                    <a:pt x="0" y="1144524"/>
                  </a:lnTo>
                  <a:lnTo>
                    <a:pt x="0" y="1150620"/>
                  </a:lnTo>
                  <a:lnTo>
                    <a:pt x="3048" y="1153668"/>
                  </a:lnTo>
                  <a:lnTo>
                    <a:pt x="9144" y="1153668"/>
                  </a:lnTo>
                  <a:lnTo>
                    <a:pt x="9144" y="1147572"/>
                  </a:lnTo>
                  <a:lnTo>
                    <a:pt x="9144" y="1144524"/>
                  </a:lnTo>
                  <a:close/>
                </a:path>
                <a:path w="923925" h="1229995">
                  <a:moveTo>
                    <a:pt x="32004" y="1080643"/>
                  </a:moveTo>
                  <a:lnTo>
                    <a:pt x="28702" y="1077468"/>
                  </a:lnTo>
                  <a:lnTo>
                    <a:pt x="25527" y="1077468"/>
                  </a:lnTo>
                  <a:lnTo>
                    <a:pt x="22225" y="1080643"/>
                  </a:lnTo>
                  <a:lnTo>
                    <a:pt x="9144" y="1118362"/>
                  </a:lnTo>
                  <a:lnTo>
                    <a:pt x="9144" y="1121537"/>
                  </a:lnTo>
                  <a:lnTo>
                    <a:pt x="12446" y="1124712"/>
                  </a:lnTo>
                  <a:lnTo>
                    <a:pt x="15621" y="1124712"/>
                  </a:lnTo>
                  <a:lnTo>
                    <a:pt x="18923" y="1121537"/>
                  </a:lnTo>
                  <a:lnTo>
                    <a:pt x="32004" y="1083818"/>
                  </a:lnTo>
                  <a:lnTo>
                    <a:pt x="32004" y="1080643"/>
                  </a:lnTo>
                  <a:close/>
                </a:path>
                <a:path w="923925" h="1229995">
                  <a:moveTo>
                    <a:pt x="50292" y="1016762"/>
                  </a:moveTo>
                  <a:lnTo>
                    <a:pt x="47244" y="1013460"/>
                  </a:lnTo>
                  <a:lnTo>
                    <a:pt x="44196" y="1013460"/>
                  </a:lnTo>
                  <a:lnTo>
                    <a:pt x="41148" y="1016762"/>
                  </a:lnTo>
                  <a:lnTo>
                    <a:pt x="28956" y="1055751"/>
                  </a:lnTo>
                  <a:lnTo>
                    <a:pt x="28956" y="1058926"/>
                  </a:lnTo>
                  <a:lnTo>
                    <a:pt x="32004" y="1062228"/>
                  </a:lnTo>
                  <a:lnTo>
                    <a:pt x="35052" y="1062228"/>
                  </a:lnTo>
                  <a:lnTo>
                    <a:pt x="38100" y="1058926"/>
                  </a:lnTo>
                  <a:lnTo>
                    <a:pt x="50292" y="1019937"/>
                  </a:lnTo>
                  <a:lnTo>
                    <a:pt x="50292" y="1016762"/>
                  </a:lnTo>
                  <a:close/>
                </a:path>
                <a:path w="923925" h="1229995">
                  <a:moveTo>
                    <a:pt x="73152" y="954151"/>
                  </a:moveTo>
                  <a:lnTo>
                    <a:pt x="69850" y="950976"/>
                  </a:lnTo>
                  <a:lnTo>
                    <a:pt x="66675" y="950976"/>
                  </a:lnTo>
                  <a:lnTo>
                    <a:pt x="63373" y="954151"/>
                  </a:lnTo>
                  <a:lnTo>
                    <a:pt x="50292" y="991870"/>
                  </a:lnTo>
                  <a:lnTo>
                    <a:pt x="50292" y="995045"/>
                  </a:lnTo>
                  <a:lnTo>
                    <a:pt x="53594" y="998220"/>
                  </a:lnTo>
                  <a:lnTo>
                    <a:pt x="56769" y="998220"/>
                  </a:lnTo>
                  <a:lnTo>
                    <a:pt x="60071" y="995045"/>
                  </a:lnTo>
                  <a:lnTo>
                    <a:pt x="73152" y="957326"/>
                  </a:lnTo>
                  <a:lnTo>
                    <a:pt x="73152" y="954151"/>
                  </a:lnTo>
                  <a:close/>
                </a:path>
                <a:path w="923925" h="1229995">
                  <a:moveTo>
                    <a:pt x="94488" y="888619"/>
                  </a:moveTo>
                  <a:lnTo>
                    <a:pt x="91440" y="885444"/>
                  </a:lnTo>
                  <a:lnTo>
                    <a:pt x="88392" y="885444"/>
                  </a:lnTo>
                  <a:lnTo>
                    <a:pt x="85344" y="888619"/>
                  </a:lnTo>
                  <a:lnTo>
                    <a:pt x="73152" y="927862"/>
                  </a:lnTo>
                  <a:lnTo>
                    <a:pt x="73152" y="931037"/>
                  </a:lnTo>
                  <a:lnTo>
                    <a:pt x="76200" y="934212"/>
                  </a:lnTo>
                  <a:lnTo>
                    <a:pt x="79248" y="934212"/>
                  </a:lnTo>
                  <a:lnTo>
                    <a:pt x="82296" y="931037"/>
                  </a:lnTo>
                  <a:lnTo>
                    <a:pt x="94488" y="891794"/>
                  </a:lnTo>
                  <a:lnTo>
                    <a:pt x="94488" y="888619"/>
                  </a:lnTo>
                  <a:close/>
                </a:path>
                <a:path w="923925" h="1229995">
                  <a:moveTo>
                    <a:pt x="114300" y="824611"/>
                  </a:moveTo>
                  <a:lnTo>
                    <a:pt x="110998" y="821436"/>
                  </a:lnTo>
                  <a:lnTo>
                    <a:pt x="107823" y="821436"/>
                  </a:lnTo>
                  <a:lnTo>
                    <a:pt x="104521" y="824611"/>
                  </a:lnTo>
                  <a:lnTo>
                    <a:pt x="91440" y="862330"/>
                  </a:lnTo>
                  <a:lnTo>
                    <a:pt x="91440" y="865505"/>
                  </a:lnTo>
                  <a:lnTo>
                    <a:pt x="94742" y="868680"/>
                  </a:lnTo>
                  <a:lnTo>
                    <a:pt x="97917" y="868680"/>
                  </a:lnTo>
                  <a:lnTo>
                    <a:pt x="101219" y="865505"/>
                  </a:lnTo>
                  <a:lnTo>
                    <a:pt x="114300" y="827786"/>
                  </a:lnTo>
                  <a:lnTo>
                    <a:pt x="114300" y="824611"/>
                  </a:lnTo>
                  <a:close/>
                </a:path>
                <a:path w="923925" h="1229995">
                  <a:moveTo>
                    <a:pt x="137160" y="765175"/>
                  </a:moveTo>
                  <a:lnTo>
                    <a:pt x="133858" y="762000"/>
                  </a:lnTo>
                  <a:lnTo>
                    <a:pt x="130683" y="762000"/>
                  </a:lnTo>
                  <a:lnTo>
                    <a:pt x="127381" y="765175"/>
                  </a:lnTo>
                  <a:lnTo>
                    <a:pt x="114300" y="799846"/>
                  </a:lnTo>
                  <a:lnTo>
                    <a:pt x="114300" y="803021"/>
                  </a:lnTo>
                  <a:lnTo>
                    <a:pt x="117602" y="806196"/>
                  </a:lnTo>
                  <a:lnTo>
                    <a:pt x="120777" y="806196"/>
                  </a:lnTo>
                  <a:lnTo>
                    <a:pt x="124079" y="803021"/>
                  </a:lnTo>
                  <a:lnTo>
                    <a:pt x="137160" y="768350"/>
                  </a:lnTo>
                  <a:lnTo>
                    <a:pt x="137160" y="765175"/>
                  </a:lnTo>
                  <a:close/>
                </a:path>
                <a:path w="923925" h="1229995">
                  <a:moveTo>
                    <a:pt x="155448" y="701167"/>
                  </a:moveTo>
                  <a:lnTo>
                    <a:pt x="152400" y="697992"/>
                  </a:lnTo>
                  <a:lnTo>
                    <a:pt x="149352" y="697992"/>
                  </a:lnTo>
                  <a:lnTo>
                    <a:pt x="146304" y="701167"/>
                  </a:lnTo>
                  <a:lnTo>
                    <a:pt x="137160" y="735838"/>
                  </a:lnTo>
                  <a:lnTo>
                    <a:pt x="137160" y="739013"/>
                  </a:lnTo>
                  <a:lnTo>
                    <a:pt x="140208" y="742188"/>
                  </a:lnTo>
                  <a:lnTo>
                    <a:pt x="143256" y="742188"/>
                  </a:lnTo>
                  <a:lnTo>
                    <a:pt x="146304" y="739013"/>
                  </a:lnTo>
                  <a:lnTo>
                    <a:pt x="155448" y="704342"/>
                  </a:lnTo>
                  <a:lnTo>
                    <a:pt x="155448" y="701167"/>
                  </a:lnTo>
                  <a:close/>
                </a:path>
                <a:path w="923925" h="1229995">
                  <a:moveTo>
                    <a:pt x="178308" y="637159"/>
                  </a:moveTo>
                  <a:lnTo>
                    <a:pt x="175006" y="633984"/>
                  </a:lnTo>
                  <a:lnTo>
                    <a:pt x="171831" y="633984"/>
                  </a:lnTo>
                  <a:lnTo>
                    <a:pt x="168529" y="637159"/>
                  </a:lnTo>
                  <a:lnTo>
                    <a:pt x="155448" y="671830"/>
                  </a:lnTo>
                  <a:lnTo>
                    <a:pt x="155448" y="675005"/>
                  </a:lnTo>
                  <a:lnTo>
                    <a:pt x="158750" y="678180"/>
                  </a:lnTo>
                  <a:lnTo>
                    <a:pt x="161925" y="678180"/>
                  </a:lnTo>
                  <a:lnTo>
                    <a:pt x="165227" y="675005"/>
                  </a:lnTo>
                  <a:lnTo>
                    <a:pt x="178308" y="640334"/>
                  </a:lnTo>
                  <a:lnTo>
                    <a:pt x="178308" y="637159"/>
                  </a:lnTo>
                  <a:close/>
                </a:path>
                <a:path w="923925" h="1229995">
                  <a:moveTo>
                    <a:pt x="199644" y="574675"/>
                  </a:moveTo>
                  <a:lnTo>
                    <a:pt x="196596" y="571500"/>
                  </a:lnTo>
                  <a:lnTo>
                    <a:pt x="193548" y="571500"/>
                  </a:lnTo>
                  <a:lnTo>
                    <a:pt x="190500" y="574675"/>
                  </a:lnTo>
                  <a:lnTo>
                    <a:pt x="178308" y="609346"/>
                  </a:lnTo>
                  <a:lnTo>
                    <a:pt x="178308" y="612521"/>
                  </a:lnTo>
                  <a:lnTo>
                    <a:pt x="181356" y="615696"/>
                  </a:lnTo>
                  <a:lnTo>
                    <a:pt x="184404" y="615696"/>
                  </a:lnTo>
                  <a:lnTo>
                    <a:pt x="187452" y="612521"/>
                  </a:lnTo>
                  <a:lnTo>
                    <a:pt x="199644" y="577850"/>
                  </a:lnTo>
                  <a:lnTo>
                    <a:pt x="199644" y="574675"/>
                  </a:lnTo>
                  <a:close/>
                </a:path>
                <a:path w="923925" h="1229995">
                  <a:moveTo>
                    <a:pt x="219456" y="510667"/>
                  </a:moveTo>
                  <a:lnTo>
                    <a:pt x="216154" y="507492"/>
                  </a:lnTo>
                  <a:lnTo>
                    <a:pt x="212852" y="507492"/>
                  </a:lnTo>
                  <a:lnTo>
                    <a:pt x="209550" y="510667"/>
                  </a:lnTo>
                  <a:lnTo>
                    <a:pt x="199644" y="545338"/>
                  </a:lnTo>
                  <a:lnTo>
                    <a:pt x="199644" y="548513"/>
                  </a:lnTo>
                  <a:lnTo>
                    <a:pt x="202946" y="551688"/>
                  </a:lnTo>
                  <a:lnTo>
                    <a:pt x="206248" y="551688"/>
                  </a:lnTo>
                  <a:lnTo>
                    <a:pt x="209550" y="548513"/>
                  </a:lnTo>
                  <a:lnTo>
                    <a:pt x="219456" y="513842"/>
                  </a:lnTo>
                  <a:lnTo>
                    <a:pt x="219456" y="510667"/>
                  </a:lnTo>
                  <a:close/>
                </a:path>
                <a:path w="923925" h="1229995">
                  <a:moveTo>
                    <a:pt x="240792" y="445135"/>
                  </a:moveTo>
                  <a:lnTo>
                    <a:pt x="237744" y="441960"/>
                  </a:lnTo>
                  <a:lnTo>
                    <a:pt x="234696" y="441960"/>
                  </a:lnTo>
                  <a:lnTo>
                    <a:pt x="231648" y="445135"/>
                  </a:lnTo>
                  <a:lnTo>
                    <a:pt x="219456" y="481330"/>
                  </a:lnTo>
                  <a:lnTo>
                    <a:pt x="219456" y="484505"/>
                  </a:lnTo>
                  <a:lnTo>
                    <a:pt x="222504" y="487680"/>
                  </a:lnTo>
                  <a:lnTo>
                    <a:pt x="225552" y="487680"/>
                  </a:lnTo>
                  <a:lnTo>
                    <a:pt x="228600" y="484505"/>
                  </a:lnTo>
                  <a:lnTo>
                    <a:pt x="240792" y="448310"/>
                  </a:lnTo>
                  <a:lnTo>
                    <a:pt x="240792" y="445135"/>
                  </a:lnTo>
                  <a:close/>
                </a:path>
                <a:path w="923925" h="1229995">
                  <a:moveTo>
                    <a:pt x="263652" y="382651"/>
                  </a:moveTo>
                  <a:lnTo>
                    <a:pt x="260350" y="379476"/>
                  </a:lnTo>
                  <a:lnTo>
                    <a:pt x="257175" y="379476"/>
                  </a:lnTo>
                  <a:lnTo>
                    <a:pt x="253873" y="382651"/>
                  </a:lnTo>
                  <a:lnTo>
                    <a:pt x="240792" y="417322"/>
                  </a:lnTo>
                  <a:lnTo>
                    <a:pt x="240792" y="420497"/>
                  </a:lnTo>
                  <a:lnTo>
                    <a:pt x="244094" y="423672"/>
                  </a:lnTo>
                  <a:lnTo>
                    <a:pt x="247269" y="423672"/>
                  </a:lnTo>
                  <a:lnTo>
                    <a:pt x="250571" y="420497"/>
                  </a:lnTo>
                  <a:lnTo>
                    <a:pt x="263652" y="385826"/>
                  </a:lnTo>
                  <a:lnTo>
                    <a:pt x="263652" y="382651"/>
                  </a:lnTo>
                  <a:close/>
                </a:path>
                <a:path w="923925" h="1229995">
                  <a:moveTo>
                    <a:pt x="281940" y="318643"/>
                  </a:moveTo>
                  <a:lnTo>
                    <a:pt x="278892" y="315468"/>
                  </a:lnTo>
                  <a:lnTo>
                    <a:pt x="275844" y="315468"/>
                  </a:lnTo>
                  <a:lnTo>
                    <a:pt x="272796" y="318643"/>
                  </a:lnTo>
                  <a:lnTo>
                    <a:pt x="263652" y="353314"/>
                  </a:lnTo>
                  <a:lnTo>
                    <a:pt x="263652" y="356489"/>
                  </a:lnTo>
                  <a:lnTo>
                    <a:pt x="266700" y="359664"/>
                  </a:lnTo>
                  <a:lnTo>
                    <a:pt x="269748" y="359664"/>
                  </a:lnTo>
                  <a:lnTo>
                    <a:pt x="272796" y="356489"/>
                  </a:lnTo>
                  <a:lnTo>
                    <a:pt x="281940" y="321818"/>
                  </a:lnTo>
                  <a:lnTo>
                    <a:pt x="281940" y="318643"/>
                  </a:lnTo>
                  <a:close/>
                </a:path>
                <a:path w="923925" h="1229995">
                  <a:moveTo>
                    <a:pt x="304800" y="254762"/>
                  </a:moveTo>
                  <a:lnTo>
                    <a:pt x="301498" y="251460"/>
                  </a:lnTo>
                  <a:lnTo>
                    <a:pt x="298323" y="251460"/>
                  </a:lnTo>
                  <a:lnTo>
                    <a:pt x="295021" y="254762"/>
                  </a:lnTo>
                  <a:lnTo>
                    <a:pt x="281940" y="293751"/>
                  </a:lnTo>
                  <a:lnTo>
                    <a:pt x="281940" y="296926"/>
                  </a:lnTo>
                  <a:lnTo>
                    <a:pt x="285242" y="300228"/>
                  </a:lnTo>
                  <a:lnTo>
                    <a:pt x="288417" y="300228"/>
                  </a:lnTo>
                  <a:lnTo>
                    <a:pt x="291719" y="296926"/>
                  </a:lnTo>
                  <a:lnTo>
                    <a:pt x="304800" y="257937"/>
                  </a:lnTo>
                  <a:lnTo>
                    <a:pt x="304800" y="254762"/>
                  </a:lnTo>
                  <a:close/>
                </a:path>
                <a:path w="923925" h="1229995">
                  <a:moveTo>
                    <a:pt x="327660" y="192151"/>
                  </a:moveTo>
                  <a:lnTo>
                    <a:pt x="324358" y="188976"/>
                  </a:lnTo>
                  <a:lnTo>
                    <a:pt x="321183" y="188976"/>
                  </a:lnTo>
                  <a:lnTo>
                    <a:pt x="317881" y="192151"/>
                  </a:lnTo>
                  <a:lnTo>
                    <a:pt x="304800" y="229870"/>
                  </a:lnTo>
                  <a:lnTo>
                    <a:pt x="304800" y="233045"/>
                  </a:lnTo>
                  <a:lnTo>
                    <a:pt x="308102" y="236220"/>
                  </a:lnTo>
                  <a:lnTo>
                    <a:pt x="311277" y="236220"/>
                  </a:lnTo>
                  <a:lnTo>
                    <a:pt x="314579" y="233045"/>
                  </a:lnTo>
                  <a:lnTo>
                    <a:pt x="327660" y="195326"/>
                  </a:lnTo>
                  <a:lnTo>
                    <a:pt x="327660" y="192151"/>
                  </a:lnTo>
                  <a:close/>
                </a:path>
                <a:path w="923925" h="1229995">
                  <a:moveTo>
                    <a:pt x="345948" y="128143"/>
                  </a:moveTo>
                  <a:lnTo>
                    <a:pt x="342646" y="124968"/>
                  </a:lnTo>
                  <a:lnTo>
                    <a:pt x="339471" y="124968"/>
                  </a:lnTo>
                  <a:lnTo>
                    <a:pt x="336169" y="128143"/>
                  </a:lnTo>
                  <a:lnTo>
                    <a:pt x="323088" y="165862"/>
                  </a:lnTo>
                  <a:lnTo>
                    <a:pt x="323088" y="169037"/>
                  </a:lnTo>
                  <a:lnTo>
                    <a:pt x="326390" y="172212"/>
                  </a:lnTo>
                  <a:lnTo>
                    <a:pt x="329565" y="172212"/>
                  </a:lnTo>
                  <a:lnTo>
                    <a:pt x="332867" y="169037"/>
                  </a:lnTo>
                  <a:lnTo>
                    <a:pt x="345948" y="131318"/>
                  </a:lnTo>
                  <a:lnTo>
                    <a:pt x="345948" y="128143"/>
                  </a:lnTo>
                  <a:close/>
                </a:path>
                <a:path w="923925" h="1229995">
                  <a:moveTo>
                    <a:pt x="368808" y="64262"/>
                  </a:moveTo>
                  <a:lnTo>
                    <a:pt x="365506" y="60960"/>
                  </a:lnTo>
                  <a:lnTo>
                    <a:pt x="362331" y="60960"/>
                  </a:lnTo>
                  <a:lnTo>
                    <a:pt x="359029" y="64262"/>
                  </a:lnTo>
                  <a:lnTo>
                    <a:pt x="345948" y="103251"/>
                  </a:lnTo>
                  <a:lnTo>
                    <a:pt x="345948" y="106426"/>
                  </a:lnTo>
                  <a:lnTo>
                    <a:pt x="349250" y="109728"/>
                  </a:lnTo>
                  <a:lnTo>
                    <a:pt x="352425" y="109728"/>
                  </a:lnTo>
                  <a:lnTo>
                    <a:pt x="355727" y="106426"/>
                  </a:lnTo>
                  <a:lnTo>
                    <a:pt x="368808" y="67437"/>
                  </a:lnTo>
                  <a:lnTo>
                    <a:pt x="368808" y="64262"/>
                  </a:lnTo>
                  <a:close/>
                </a:path>
                <a:path w="923925" h="1229995">
                  <a:moveTo>
                    <a:pt x="390144" y="6350"/>
                  </a:moveTo>
                  <a:lnTo>
                    <a:pt x="384048" y="0"/>
                  </a:lnTo>
                  <a:lnTo>
                    <a:pt x="381000" y="3175"/>
                  </a:lnTo>
                  <a:lnTo>
                    <a:pt x="368808" y="39370"/>
                  </a:lnTo>
                  <a:lnTo>
                    <a:pt x="368808" y="42545"/>
                  </a:lnTo>
                  <a:lnTo>
                    <a:pt x="371856" y="45720"/>
                  </a:lnTo>
                  <a:lnTo>
                    <a:pt x="374904" y="45720"/>
                  </a:lnTo>
                  <a:lnTo>
                    <a:pt x="377952" y="42545"/>
                  </a:lnTo>
                  <a:lnTo>
                    <a:pt x="390144" y="6350"/>
                  </a:lnTo>
                  <a:close/>
                </a:path>
                <a:path w="923925" h="1229995">
                  <a:moveTo>
                    <a:pt x="551688" y="39370"/>
                  </a:moveTo>
                  <a:lnTo>
                    <a:pt x="542544" y="3175"/>
                  </a:lnTo>
                  <a:lnTo>
                    <a:pt x="536448" y="0"/>
                  </a:lnTo>
                  <a:lnTo>
                    <a:pt x="533400" y="3175"/>
                  </a:lnTo>
                  <a:lnTo>
                    <a:pt x="533400" y="6350"/>
                  </a:lnTo>
                  <a:lnTo>
                    <a:pt x="542544" y="42545"/>
                  </a:lnTo>
                  <a:lnTo>
                    <a:pt x="545592" y="45720"/>
                  </a:lnTo>
                  <a:lnTo>
                    <a:pt x="548640" y="45720"/>
                  </a:lnTo>
                  <a:lnTo>
                    <a:pt x="551688" y="42545"/>
                  </a:lnTo>
                  <a:lnTo>
                    <a:pt x="551688" y="39370"/>
                  </a:lnTo>
                  <a:close/>
                </a:path>
                <a:path w="923925" h="1229995">
                  <a:moveTo>
                    <a:pt x="571500" y="103251"/>
                  </a:moveTo>
                  <a:lnTo>
                    <a:pt x="561594" y="67310"/>
                  </a:lnTo>
                  <a:lnTo>
                    <a:pt x="558292" y="64008"/>
                  </a:lnTo>
                  <a:lnTo>
                    <a:pt x="554990" y="64008"/>
                  </a:lnTo>
                  <a:lnTo>
                    <a:pt x="551688" y="67310"/>
                  </a:lnTo>
                  <a:lnTo>
                    <a:pt x="551688" y="70485"/>
                  </a:lnTo>
                  <a:lnTo>
                    <a:pt x="561594" y="106426"/>
                  </a:lnTo>
                  <a:lnTo>
                    <a:pt x="564896" y="109728"/>
                  </a:lnTo>
                  <a:lnTo>
                    <a:pt x="568198" y="109728"/>
                  </a:lnTo>
                  <a:lnTo>
                    <a:pt x="571500" y="106426"/>
                  </a:lnTo>
                  <a:lnTo>
                    <a:pt x="571500" y="103251"/>
                  </a:lnTo>
                  <a:close/>
                </a:path>
                <a:path w="923925" h="1229995">
                  <a:moveTo>
                    <a:pt x="594360" y="165862"/>
                  </a:moveTo>
                  <a:lnTo>
                    <a:pt x="581279" y="131191"/>
                  </a:lnTo>
                  <a:lnTo>
                    <a:pt x="577977" y="128016"/>
                  </a:lnTo>
                  <a:lnTo>
                    <a:pt x="574802" y="128016"/>
                  </a:lnTo>
                  <a:lnTo>
                    <a:pt x="571500" y="131191"/>
                  </a:lnTo>
                  <a:lnTo>
                    <a:pt x="571500" y="134366"/>
                  </a:lnTo>
                  <a:lnTo>
                    <a:pt x="584581" y="169037"/>
                  </a:lnTo>
                  <a:lnTo>
                    <a:pt x="587883" y="172212"/>
                  </a:lnTo>
                  <a:lnTo>
                    <a:pt x="591058" y="172212"/>
                  </a:lnTo>
                  <a:lnTo>
                    <a:pt x="594360" y="169037"/>
                  </a:lnTo>
                  <a:lnTo>
                    <a:pt x="594360" y="165862"/>
                  </a:lnTo>
                  <a:close/>
                </a:path>
                <a:path w="923925" h="1229995">
                  <a:moveTo>
                    <a:pt x="612648" y="229870"/>
                  </a:moveTo>
                  <a:lnTo>
                    <a:pt x="599567" y="195199"/>
                  </a:lnTo>
                  <a:lnTo>
                    <a:pt x="596265" y="192024"/>
                  </a:lnTo>
                  <a:lnTo>
                    <a:pt x="593090" y="192024"/>
                  </a:lnTo>
                  <a:lnTo>
                    <a:pt x="589788" y="195199"/>
                  </a:lnTo>
                  <a:lnTo>
                    <a:pt x="589788" y="198374"/>
                  </a:lnTo>
                  <a:lnTo>
                    <a:pt x="602869" y="233045"/>
                  </a:lnTo>
                  <a:lnTo>
                    <a:pt x="606171" y="236220"/>
                  </a:lnTo>
                  <a:lnTo>
                    <a:pt x="609346" y="236220"/>
                  </a:lnTo>
                  <a:lnTo>
                    <a:pt x="612648" y="233045"/>
                  </a:lnTo>
                  <a:lnTo>
                    <a:pt x="612648" y="229870"/>
                  </a:lnTo>
                  <a:close/>
                </a:path>
                <a:path w="923925" h="1229995">
                  <a:moveTo>
                    <a:pt x="632460" y="293751"/>
                  </a:moveTo>
                  <a:lnTo>
                    <a:pt x="622554" y="257810"/>
                  </a:lnTo>
                  <a:lnTo>
                    <a:pt x="619252" y="254508"/>
                  </a:lnTo>
                  <a:lnTo>
                    <a:pt x="615950" y="254508"/>
                  </a:lnTo>
                  <a:lnTo>
                    <a:pt x="612648" y="257810"/>
                  </a:lnTo>
                  <a:lnTo>
                    <a:pt x="612648" y="260985"/>
                  </a:lnTo>
                  <a:lnTo>
                    <a:pt x="622554" y="296926"/>
                  </a:lnTo>
                  <a:lnTo>
                    <a:pt x="625856" y="300228"/>
                  </a:lnTo>
                  <a:lnTo>
                    <a:pt x="629158" y="300228"/>
                  </a:lnTo>
                  <a:lnTo>
                    <a:pt x="632460" y="296926"/>
                  </a:lnTo>
                  <a:lnTo>
                    <a:pt x="632460" y="293751"/>
                  </a:lnTo>
                  <a:close/>
                </a:path>
                <a:path w="923925" h="1229995">
                  <a:moveTo>
                    <a:pt x="650748" y="356362"/>
                  </a:moveTo>
                  <a:lnTo>
                    <a:pt x="641604" y="321691"/>
                  </a:lnTo>
                  <a:lnTo>
                    <a:pt x="638556" y="318516"/>
                  </a:lnTo>
                  <a:lnTo>
                    <a:pt x="635508" y="318516"/>
                  </a:lnTo>
                  <a:lnTo>
                    <a:pt x="632460" y="321691"/>
                  </a:lnTo>
                  <a:lnTo>
                    <a:pt x="632460" y="324866"/>
                  </a:lnTo>
                  <a:lnTo>
                    <a:pt x="641604" y="359537"/>
                  </a:lnTo>
                  <a:lnTo>
                    <a:pt x="644652" y="362712"/>
                  </a:lnTo>
                  <a:lnTo>
                    <a:pt x="647700" y="362712"/>
                  </a:lnTo>
                  <a:lnTo>
                    <a:pt x="650748" y="359537"/>
                  </a:lnTo>
                  <a:lnTo>
                    <a:pt x="650748" y="356362"/>
                  </a:lnTo>
                  <a:close/>
                </a:path>
                <a:path w="923925" h="1229995">
                  <a:moveTo>
                    <a:pt x="673608" y="420370"/>
                  </a:moveTo>
                  <a:lnTo>
                    <a:pt x="660527" y="385699"/>
                  </a:lnTo>
                  <a:lnTo>
                    <a:pt x="657225" y="382524"/>
                  </a:lnTo>
                  <a:lnTo>
                    <a:pt x="654050" y="382524"/>
                  </a:lnTo>
                  <a:lnTo>
                    <a:pt x="650748" y="385699"/>
                  </a:lnTo>
                  <a:lnTo>
                    <a:pt x="650748" y="388874"/>
                  </a:lnTo>
                  <a:lnTo>
                    <a:pt x="663829" y="423545"/>
                  </a:lnTo>
                  <a:lnTo>
                    <a:pt x="667131" y="426720"/>
                  </a:lnTo>
                  <a:lnTo>
                    <a:pt x="670306" y="426720"/>
                  </a:lnTo>
                  <a:lnTo>
                    <a:pt x="673608" y="423545"/>
                  </a:lnTo>
                  <a:lnTo>
                    <a:pt x="673608" y="420370"/>
                  </a:lnTo>
                  <a:close/>
                </a:path>
                <a:path w="923925" h="1229995">
                  <a:moveTo>
                    <a:pt x="691896" y="485775"/>
                  </a:moveTo>
                  <a:lnTo>
                    <a:pt x="679704" y="448310"/>
                  </a:lnTo>
                  <a:lnTo>
                    <a:pt x="676656" y="445008"/>
                  </a:lnTo>
                  <a:lnTo>
                    <a:pt x="673608" y="445008"/>
                  </a:lnTo>
                  <a:lnTo>
                    <a:pt x="670560" y="448310"/>
                  </a:lnTo>
                  <a:lnTo>
                    <a:pt x="670560" y="451485"/>
                  </a:lnTo>
                  <a:lnTo>
                    <a:pt x="682752" y="488950"/>
                  </a:lnTo>
                  <a:lnTo>
                    <a:pt x="685800" y="492252"/>
                  </a:lnTo>
                  <a:lnTo>
                    <a:pt x="688848" y="492252"/>
                  </a:lnTo>
                  <a:lnTo>
                    <a:pt x="691896" y="488950"/>
                  </a:lnTo>
                  <a:lnTo>
                    <a:pt x="691896" y="485775"/>
                  </a:lnTo>
                  <a:close/>
                </a:path>
                <a:path w="923925" h="1229995">
                  <a:moveTo>
                    <a:pt x="711708" y="548386"/>
                  </a:moveTo>
                  <a:lnTo>
                    <a:pt x="701802" y="513715"/>
                  </a:lnTo>
                  <a:lnTo>
                    <a:pt x="698500" y="510540"/>
                  </a:lnTo>
                  <a:lnTo>
                    <a:pt x="695198" y="510540"/>
                  </a:lnTo>
                  <a:lnTo>
                    <a:pt x="691896" y="513715"/>
                  </a:lnTo>
                  <a:lnTo>
                    <a:pt x="691896" y="516890"/>
                  </a:lnTo>
                  <a:lnTo>
                    <a:pt x="701802" y="551561"/>
                  </a:lnTo>
                  <a:lnTo>
                    <a:pt x="705104" y="554736"/>
                  </a:lnTo>
                  <a:lnTo>
                    <a:pt x="708406" y="554736"/>
                  </a:lnTo>
                  <a:lnTo>
                    <a:pt x="711708" y="551561"/>
                  </a:lnTo>
                  <a:lnTo>
                    <a:pt x="711708" y="548386"/>
                  </a:lnTo>
                  <a:close/>
                </a:path>
                <a:path w="923925" h="1229995">
                  <a:moveTo>
                    <a:pt x="729996" y="612394"/>
                  </a:moveTo>
                  <a:lnTo>
                    <a:pt x="720852" y="577723"/>
                  </a:lnTo>
                  <a:lnTo>
                    <a:pt x="717804" y="574548"/>
                  </a:lnTo>
                  <a:lnTo>
                    <a:pt x="714756" y="574548"/>
                  </a:lnTo>
                  <a:lnTo>
                    <a:pt x="711708" y="577723"/>
                  </a:lnTo>
                  <a:lnTo>
                    <a:pt x="711708" y="580898"/>
                  </a:lnTo>
                  <a:lnTo>
                    <a:pt x="720852" y="615569"/>
                  </a:lnTo>
                  <a:lnTo>
                    <a:pt x="723900" y="618744"/>
                  </a:lnTo>
                  <a:lnTo>
                    <a:pt x="726948" y="618744"/>
                  </a:lnTo>
                  <a:lnTo>
                    <a:pt x="729996" y="615569"/>
                  </a:lnTo>
                  <a:lnTo>
                    <a:pt x="729996" y="612394"/>
                  </a:lnTo>
                  <a:close/>
                </a:path>
                <a:path w="923925" h="1229995">
                  <a:moveTo>
                    <a:pt x="752856" y="676275"/>
                  </a:moveTo>
                  <a:lnTo>
                    <a:pt x="739775" y="640334"/>
                  </a:lnTo>
                  <a:lnTo>
                    <a:pt x="736473" y="637032"/>
                  </a:lnTo>
                  <a:lnTo>
                    <a:pt x="733298" y="637032"/>
                  </a:lnTo>
                  <a:lnTo>
                    <a:pt x="729996" y="640334"/>
                  </a:lnTo>
                  <a:lnTo>
                    <a:pt x="729996" y="643509"/>
                  </a:lnTo>
                  <a:lnTo>
                    <a:pt x="743077" y="679450"/>
                  </a:lnTo>
                  <a:lnTo>
                    <a:pt x="746379" y="682752"/>
                  </a:lnTo>
                  <a:lnTo>
                    <a:pt x="749554" y="682752"/>
                  </a:lnTo>
                  <a:lnTo>
                    <a:pt x="752856" y="679450"/>
                  </a:lnTo>
                  <a:lnTo>
                    <a:pt x="752856" y="676275"/>
                  </a:lnTo>
                  <a:close/>
                </a:path>
                <a:path w="923925" h="1229995">
                  <a:moveTo>
                    <a:pt x="771144" y="738886"/>
                  </a:moveTo>
                  <a:lnTo>
                    <a:pt x="758952" y="704215"/>
                  </a:lnTo>
                  <a:lnTo>
                    <a:pt x="755904" y="701040"/>
                  </a:lnTo>
                  <a:lnTo>
                    <a:pt x="752856" y="701040"/>
                  </a:lnTo>
                  <a:lnTo>
                    <a:pt x="749808" y="704215"/>
                  </a:lnTo>
                  <a:lnTo>
                    <a:pt x="749808" y="707390"/>
                  </a:lnTo>
                  <a:lnTo>
                    <a:pt x="762000" y="742061"/>
                  </a:lnTo>
                  <a:lnTo>
                    <a:pt x="765048" y="745236"/>
                  </a:lnTo>
                  <a:lnTo>
                    <a:pt x="768096" y="745236"/>
                  </a:lnTo>
                  <a:lnTo>
                    <a:pt x="771144" y="742061"/>
                  </a:lnTo>
                  <a:lnTo>
                    <a:pt x="771144" y="738886"/>
                  </a:lnTo>
                  <a:close/>
                </a:path>
                <a:path w="923925" h="1229995">
                  <a:moveTo>
                    <a:pt x="790956" y="802894"/>
                  </a:moveTo>
                  <a:lnTo>
                    <a:pt x="781050" y="768223"/>
                  </a:lnTo>
                  <a:lnTo>
                    <a:pt x="777748" y="765048"/>
                  </a:lnTo>
                  <a:lnTo>
                    <a:pt x="774446" y="765048"/>
                  </a:lnTo>
                  <a:lnTo>
                    <a:pt x="771144" y="768223"/>
                  </a:lnTo>
                  <a:lnTo>
                    <a:pt x="771144" y="771398"/>
                  </a:lnTo>
                  <a:lnTo>
                    <a:pt x="781050" y="806069"/>
                  </a:lnTo>
                  <a:lnTo>
                    <a:pt x="784352" y="809244"/>
                  </a:lnTo>
                  <a:lnTo>
                    <a:pt x="787654" y="809244"/>
                  </a:lnTo>
                  <a:lnTo>
                    <a:pt x="790956" y="806069"/>
                  </a:lnTo>
                  <a:lnTo>
                    <a:pt x="790956" y="802894"/>
                  </a:lnTo>
                  <a:close/>
                </a:path>
                <a:path w="923925" h="1229995">
                  <a:moveTo>
                    <a:pt x="812292" y="869950"/>
                  </a:moveTo>
                  <a:lnTo>
                    <a:pt x="800100" y="830834"/>
                  </a:lnTo>
                  <a:lnTo>
                    <a:pt x="797052" y="827532"/>
                  </a:lnTo>
                  <a:lnTo>
                    <a:pt x="794004" y="827532"/>
                  </a:lnTo>
                  <a:lnTo>
                    <a:pt x="790956" y="830834"/>
                  </a:lnTo>
                  <a:lnTo>
                    <a:pt x="790956" y="834009"/>
                  </a:lnTo>
                  <a:lnTo>
                    <a:pt x="803148" y="873252"/>
                  </a:lnTo>
                  <a:lnTo>
                    <a:pt x="806196" y="873252"/>
                  </a:lnTo>
                  <a:lnTo>
                    <a:pt x="809244" y="869950"/>
                  </a:lnTo>
                  <a:lnTo>
                    <a:pt x="812292" y="869950"/>
                  </a:lnTo>
                  <a:close/>
                </a:path>
                <a:path w="923925" h="1229995">
                  <a:moveTo>
                    <a:pt x="832104" y="933958"/>
                  </a:moveTo>
                  <a:lnTo>
                    <a:pt x="819023" y="894715"/>
                  </a:lnTo>
                  <a:lnTo>
                    <a:pt x="815721" y="891540"/>
                  </a:lnTo>
                  <a:lnTo>
                    <a:pt x="812546" y="891540"/>
                  </a:lnTo>
                  <a:lnTo>
                    <a:pt x="809244" y="894715"/>
                  </a:lnTo>
                  <a:lnTo>
                    <a:pt x="809244" y="899414"/>
                  </a:lnTo>
                  <a:lnTo>
                    <a:pt x="822325" y="937133"/>
                  </a:lnTo>
                  <a:lnTo>
                    <a:pt x="825627" y="940308"/>
                  </a:lnTo>
                  <a:lnTo>
                    <a:pt x="828802" y="940308"/>
                  </a:lnTo>
                  <a:lnTo>
                    <a:pt x="832104" y="937133"/>
                  </a:lnTo>
                  <a:lnTo>
                    <a:pt x="832104" y="933958"/>
                  </a:lnTo>
                  <a:close/>
                </a:path>
                <a:path w="923925" h="1229995">
                  <a:moveTo>
                    <a:pt x="850392" y="997966"/>
                  </a:moveTo>
                  <a:lnTo>
                    <a:pt x="838200" y="960247"/>
                  </a:lnTo>
                  <a:lnTo>
                    <a:pt x="835152" y="957072"/>
                  </a:lnTo>
                  <a:lnTo>
                    <a:pt x="832104" y="957072"/>
                  </a:lnTo>
                  <a:lnTo>
                    <a:pt x="829056" y="960247"/>
                  </a:lnTo>
                  <a:lnTo>
                    <a:pt x="829056" y="963422"/>
                  </a:lnTo>
                  <a:lnTo>
                    <a:pt x="841248" y="1001141"/>
                  </a:lnTo>
                  <a:lnTo>
                    <a:pt x="844296" y="1004316"/>
                  </a:lnTo>
                  <a:lnTo>
                    <a:pt x="847344" y="1004316"/>
                  </a:lnTo>
                  <a:lnTo>
                    <a:pt x="850392" y="1001141"/>
                  </a:lnTo>
                  <a:lnTo>
                    <a:pt x="850392" y="997966"/>
                  </a:lnTo>
                  <a:close/>
                </a:path>
                <a:path w="923925" h="1229995">
                  <a:moveTo>
                    <a:pt x="870204" y="1061847"/>
                  </a:moveTo>
                  <a:lnTo>
                    <a:pt x="860298" y="1022858"/>
                  </a:lnTo>
                  <a:lnTo>
                    <a:pt x="856996" y="1019556"/>
                  </a:lnTo>
                  <a:lnTo>
                    <a:pt x="853694" y="1019556"/>
                  </a:lnTo>
                  <a:lnTo>
                    <a:pt x="850392" y="1022858"/>
                  </a:lnTo>
                  <a:lnTo>
                    <a:pt x="850392" y="1026033"/>
                  </a:lnTo>
                  <a:lnTo>
                    <a:pt x="860298" y="1065022"/>
                  </a:lnTo>
                  <a:lnTo>
                    <a:pt x="863600" y="1068324"/>
                  </a:lnTo>
                  <a:lnTo>
                    <a:pt x="866902" y="1068324"/>
                  </a:lnTo>
                  <a:lnTo>
                    <a:pt x="870204" y="1065022"/>
                  </a:lnTo>
                  <a:lnTo>
                    <a:pt x="870204" y="1061847"/>
                  </a:lnTo>
                  <a:close/>
                </a:path>
                <a:path w="923925" h="1229995">
                  <a:moveTo>
                    <a:pt x="891540" y="1124458"/>
                  </a:moveTo>
                  <a:lnTo>
                    <a:pt x="879348" y="1086739"/>
                  </a:lnTo>
                  <a:lnTo>
                    <a:pt x="876300" y="1083564"/>
                  </a:lnTo>
                  <a:lnTo>
                    <a:pt x="873252" y="1083564"/>
                  </a:lnTo>
                  <a:lnTo>
                    <a:pt x="870204" y="1086739"/>
                  </a:lnTo>
                  <a:lnTo>
                    <a:pt x="870204" y="1089914"/>
                  </a:lnTo>
                  <a:lnTo>
                    <a:pt x="882396" y="1127633"/>
                  </a:lnTo>
                  <a:lnTo>
                    <a:pt x="885444" y="1130808"/>
                  </a:lnTo>
                  <a:lnTo>
                    <a:pt x="888492" y="1130808"/>
                  </a:lnTo>
                  <a:lnTo>
                    <a:pt x="891540" y="1127633"/>
                  </a:lnTo>
                  <a:lnTo>
                    <a:pt x="891540" y="1124458"/>
                  </a:lnTo>
                  <a:close/>
                </a:path>
                <a:path w="923925" h="1229995">
                  <a:moveTo>
                    <a:pt x="911352" y="1188466"/>
                  </a:moveTo>
                  <a:lnTo>
                    <a:pt x="898271" y="1150747"/>
                  </a:lnTo>
                  <a:lnTo>
                    <a:pt x="894969" y="1147572"/>
                  </a:lnTo>
                  <a:lnTo>
                    <a:pt x="891794" y="1147572"/>
                  </a:lnTo>
                  <a:lnTo>
                    <a:pt x="888492" y="1150747"/>
                  </a:lnTo>
                  <a:lnTo>
                    <a:pt x="888492" y="1153922"/>
                  </a:lnTo>
                  <a:lnTo>
                    <a:pt x="901573" y="1191641"/>
                  </a:lnTo>
                  <a:lnTo>
                    <a:pt x="904875" y="1194816"/>
                  </a:lnTo>
                  <a:lnTo>
                    <a:pt x="908050" y="1194816"/>
                  </a:lnTo>
                  <a:lnTo>
                    <a:pt x="911352" y="1191641"/>
                  </a:lnTo>
                  <a:lnTo>
                    <a:pt x="911352" y="1188466"/>
                  </a:lnTo>
                  <a:close/>
                </a:path>
                <a:path w="923925" h="1229995">
                  <a:moveTo>
                    <a:pt x="923544" y="1226566"/>
                  </a:moveTo>
                  <a:lnTo>
                    <a:pt x="920496" y="1213358"/>
                  </a:lnTo>
                  <a:lnTo>
                    <a:pt x="917448" y="1210056"/>
                  </a:lnTo>
                  <a:lnTo>
                    <a:pt x="914400" y="1210056"/>
                  </a:lnTo>
                  <a:lnTo>
                    <a:pt x="911352" y="1213358"/>
                  </a:lnTo>
                  <a:lnTo>
                    <a:pt x="911352" y="1216660"/>
                  </a:lnTo>
                  <a:lnTo>
                    <a:pt x="914400" y="1229868"/>
                  </a:lnTo>
                  <a:lnTo>
                    <a:pt x="917448" y="1229868"/>
                  </a:lnTo>
                  <a:lnTo>
                    <a:pt x="920496" y="1226566"/>
                  </a:lnTo>
                  <a:lnTo>
                    <a:pt x="923544" y="12265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17448" y="761999"/>
              <a:ext cx="8227059" cy="4064635"/>
            </a:xfrm>
            <a:custGeom>
              <a:avLst/>
              <a:gdLst/>
              <a:ahLst/>
              <a:cxnLst/>
              <a:rect l="l" t="t" r="r" b="b"/>
              <a:pathLst>
                <a:path w="8227059" h="4064635">
                  <a:moveTo>
                    <a:pt x="3604260" y="636778"/>
                  </a:moveTo>
                  <a:lnTo>
                    <a:pt x="3594354" y="602107"/>
                  </a:lnTo>
                  <a:lnTo>
                    <a:pt x="3591052" y="598932"/>
                  </a:lnTo>
                  <a:lnTo>
                    <a:pt x="3587750" y="598932"/>
                  </a:lnTo>
                  <a:lnTo>
                    <a:pt x="3584448" y="602107"/>
                  </a:lnTo>
                  <a:lnTo>
                    <a:pt x="3584448" y="605282"/>
                  </a:lnTo>
                  <a:lnTo>
                    <a:pt x="3594354" y="639953"/>
                  </a:lnTo>
                  <a:lnTo>
                    <a:pt x="3597656" y="643128"/>
                  </a:lnTo>
                  <a:lnTo>
                    <a:pt x="3600958" y="643128"/>
                  </a:lnTo>
                  <a:lnTo>
                    <a:pt x="3604260" y="639953"/>
                  </a:lnTo>
                  <a:lnTo>
                    <a:pt x="3604260" y="636778"/>
                  </a:lnTo>
                  <a:close/>
                </a:path>
                <a:path w="8227059" h="4064635">
                  <a:moveTo>
                    <a:pt x="3625596" y="703834"/>
                  </a:moveTo>
                  <a:lnTo>
                    <a:pt x="3613404" y="664718"/>
                  </a:lnTo>
                  <a:lnTo>
                    <a:pt x="3610356" y="661416"/>
                  </a:lnTo>
                  <a:lnTo>
                    <a:pt x="3607308" y="661416"/>
                  </a:lnTo>
                  <a:lnTo>
                    <a:pt x="3604260" y="664718"/>
                  </a:lnTo>
                  <a:lnTo>
                    <a:pt x="3604260" y="667893"/>
                  </a:lnTo>
                  <a:lnTo>
                    <a:pt x="3616452" y="707136"/>
                  </a:lnTo>
                  <a:lnTo>
                    <a:pt x="3619500" y="707136"/>
                  </a:lnTo>
                  <a:lnTo>
                    <a:pt x="3622548" y="703834"/>
                  </a:lnTo>
                  <a:lnTo>
                    <a:pt x="3625596" y="703834"/>
                  </a:lnTo>
                  <a:close/>
                </a:path>
                <a:path w="8227059" h="4064635">
                  <a:moveTo>
                    <a:pt x="3645408" y="767842"/>
                  </a:moveTo>
                  <a:lnTo>
                    <a:pt x="3632327" y="728599"/>
                  </a:lnTo>
                  <a:lnTo>
                    <a:pt x="3629025" y="725424"/>
                  </a:lnTo>
                  <a:lnTo>
                    <a:pt x="3625850" y="725424"/>
                  </a:lnTo>
                  <a:lnTo>
                    <a:pt x="3622548" y="728599"/>
                  </a:lnTo>
                  <a:lnTo>
                    <a:pt x="3622548" y="733298"/>
                  </a:lnTo>
                  <a:lnTo>
                    <a:pt x="3635629" y="771017"/>
                  </a:lnTo>
                  <a:lnTo>
                    <a:pt x="3638931" y="774192"/>
                  </a:lnTo>
                  <a:lnTo>
                    <a:pt x="3642106" y="774192"/>
                  </a:lnTo>
                  <a:lnTo>
                    <a:pt x="3645408" y="771017"/>
                  </a:lnTo>
                  <a:lnTo>
                    <a:pt x="3645408" y="767842"/>
                  </a:lnTo>
                  <a:close/>
                </a:path>
                <a:path w="8227059" h="4064635">
                  <a:moveTo>
                    <a:pt x="3663696" y="831850"/>
                  </a:moveTo>
                  <a:lnTo>
                    <a:pt x="3651504" y="794131"/>
                  </a:lnTo>
                  <a:lnTo>
                    <a:pt x="3648456" y="790956"/>
                  </a:lnTo>
                  <a:lnTo>
                    <a:pt x="3645408" y="790956"/>
                  </a:lnTo>
                  <a:lnTo>
                    <a:pt x="3642360" y="794131"/>
                  </a:lnTo>
                  <a:lnTo>
                    <a:pt x="3642360" y="797306"/>
                  </a:lnTo>
                  <a:lnTo>
                    <a:pt x="3654552" y="835025"/>
                  </a:lnTo>
                  <a:lnTo>
                    <a:pt x="3657600" y="838200"/>
                  </a:lnTo>
                  <a:lnTo>
                    <a:pt x="3660648" y="838200"/>
                  </a:lnTo>
                  <a:lnTo>
                    <a:pt x="3663696" y="835025"/>
                  </a:lnTo>
                  <a:lnTo>
                    <a:pt x="3663696" y="831850"/>
                  </a:lnTo>
                  <a:close/>
                </a:path>
                <a:path w="8227059" h="4064635">
                  <a:moveTo>
                    <a:pt x="3683508" y="895731"/>
                  </a:moveTo>
                  <a:lnTo>
                    <a:pt x="3673602" y="856742"/>
                  </a:lnTo>
                  <a:lnTo>
                    <a:pt x="3670300" y="853440"/>
                  </a:lnTo>
                  <a:lnTo>
                    <a:pt x="3666998" y="853440"/>
                  </a:lnTo>
                  <a:lnTo>
                    <a:pt x="3663696" y="856742"/>
                  </a:lnTo>
                  <a:lnTo>
                    <a:pt x="3663696" y="859917"/>
                  </a:lnTo>
                  <a:lnTo>
                    <a:pt x="3673602" y="898906"/>
                  </a:lnTo>
                  <a:lnTo>
                    <a:pt x="3676904" y="902208"/>
                  </a:lnTo>
                  <a:lnTo>
                    <a:pt x="3680206" y="902208"/>
                  </a:lnTo>
                  <a:lnTo>
                    <a:pt x="3683508" y="898906"/>
                  </a:lnTo>
                  <a:lnTo>
                    <a:pt x="3683508" y="895731"/>
                  </a:lnTo>
                  <a:close/>
                </a:path>
                <a:path w="8227059" h="4064635">
                  <a:moveTo>
                    <a:pt x="3704844" y="958342"/>
                  </a:moveTo>
                  <a:lnTo>
                    <a:pt x="3692652" y="920623"/>
                  </a:lnTo>
                  <a:lnTo>
                    <a:pt x="3689604" y="917448"/>
                  </a:lnTo>
                  <a:lnTo>
                    <a:pt x="3686556" y="917448"/>
                  </a:lnTo>
                  <a:lnTo>
                    <a:pt x="3683508" y="920623"/>
                  </a:lnTo>
                  <a:lnTo>
                    <a:pt x="3683508" y="923798"/>
                  </a:lnTo>
                  <a:lnTo>
                    <a:pt x="3695700" y="961517"/>
                  </a:lnTo>
                  <a:lnTo>
                    <a:pt x="3698748" y="964692"/>
                  </a:lnTo>
                  <a:lnTo>
                    <a:pt x="3701796" y="964692"/>
                  </a:lnTo>
                  <a:lnTo>
                    <a:pt x="3704844" y="961517"/>
                  </a:lnTo>
                  <a:lnTo>
                    <a:pt x="3704844" y="958342"/>
                  </a:lnTo>
                  <a:close/>
                </a:path>
                <a:path w="8227059" h="4064635">
                  <a:moveTo>
                    <a:pt x="3724656" y="1022350"/>
                  </a:moveTo>
                  <a:lnTo>
                    <a:pt x="3711575" y="984631"/>
                  </a:lnTo>
                  <a:lnTo>
                    <a:pt x="3708273" y="981456"/>
                  </a:lnTo>
                  <a:lnTo>
                    <a:pt x="3705098" y="981456"/>
                  </a:lnTo>
                  <a:lnTo>
                    <a:pt x="3701796" y="984631"/>
                  </a:lnTo>
                  <a:lnTo>
                    <a:pt x="3701796" y="987806"/>
                  </a:lnTo>
                  <a:lnTo>
                    <a:pt x="3714877" y="1025525"/>
                  </a:lnTo>
                  <a:lnTo>
                    <a:pt x="3718179" y="1028700"/>
                  </a:lnTo>
                  <a:lnTo>
                    <a:pt x="3721354" y="1028700"/>
                  </a:lnTo>
                  <a:lnTo>
                    <a:pt x="3724656" y="1025525"/>
                  </a:lnTo>
                  <a:lnTo>
                    <a:pt x="3724656" y="1022350"/>
                  </a:lnTo>
                  <a:close/>
                </a:path>
                <a:path w="8227059" h="4064635">
                  <a:moveTo>
                    <a:pt x="3736848" y="1060450"/>
                  </a:moveTo>
                  <a:lnTo>
                    <a:pt x="3733800" y="1047242"/>
                  </a:lnTo>
                  <a:lnTo>
                    <a:pt x="3730752" y="1043940"/>
                  </a:lnTo>
                  <a:lnTo>
                    <a:pt x="3727704" y="1043940"/>
                  </a:lnTo>
                  <a:lnTo>
                    <a:pt x="3724656" y="1047242"/>
                  </a:lnTo>
                  <a:lnTo>
                    <a:pt x="3724656" y="1050544"/>
                  </a:lnTo>
                  <a:lnTo>
                    <a:pt x="3727704" y="1063752"/>
                  </a:lnTo>
                  <a:lnTo>
                    <a:pt x="3730752" y="1063752"/>
                  </a:lnTo>
                  <a:lnTo>
                    <a:pt x="3733800" y="1060450"/>
                  </a:lnTo>
                  <a:lnTo>
                    <a:pt x="3736848" y="1060450"/>
                  </a:lnTo>
                  <a:close/>
                </a:path>
                <a:path w="8227059" h="4064635">
                  <a:moveTo>
                    <a:pt x="8226552" y="3978402"/>
                  </a:moveTo>
                  <a:lnTo>
                    <a:pt x="8058912" y="3893820"/>
                  </a:lnTo>
                  <a:lnTo>
                    <a:pt x="8058912" y="3959352"/>
                  </a:lnTo>
                  <a:lnTo>
                    <a:pt x="88392" y="3959352"/>
                  </a:lnTo>
                  <a:lnTo>
                    <a:pt x="88392" y="150876"/>
                  </a:lnTo>
                  <a:lnTo>
                    <a:pt x="149352" y="150876"/>
                  </a:lnTo>
                  <a:lnTo>
                    <a:pt x="73088" y="0"/>
                  </a:lnTo>
                  <a:lnTo>
                    <a:pt x="0" y="150876"/>
                  </a:lnTo>
                  <a:lnTo>
                    <a:pt x="60960" y="150876"/>
                  </a:lnTo>
                  <a:lnTo>
                    <a:pt x="60960" y="3977640"/>
                  </a:lnTo>
                  <a:lnTo>
                    <a:pt x="73152" y="3977640"/>
                  </a:lnTo>
                  <a:lnTo>
                    <a:pt x="73152" y="3997452"/>
                  </a:lnTo>
                  <a:lnTo>
                    <a:pt x="8058912" y="3997452"/>
                  </a:lnTo>
                  <a:lnTo>
                    <a:pt x="8058912" y="4064508"/>
                  </a:lnTo>
                  <a:lnTo>
                    <a:pt x="8226552" y="39784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55" y="2264570"/>
              <a:ext cx="6016752" cy="229533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37684" y="1524000"/>
              <a:ext cx="1639570" cy="877569"/>
            </a:xfrm>
            <a:custGeom>
              <a:avLst/>
              <a:gdLst/>
              <a:ahLst/>
              <a:cxnLst/>
              <a:rect l="l" t="t" r="r" b="b"/>
              <a:pathLst>
                <a:path w="1639570" h="877569">
                  <a:moveTo>
                    <a:pt x="1523303" y="28009"/>
                  </a:moveTo>
                  <a:lnTo>
                    <a:pt x="0" y="826008"/>
                  </a:lnTo>
                  <a:lnTo>
                    <a:pt x="26924" y="877315"/>
                  </a:lnTo>
                  <a:lnTo>
                    <a:pt x="1550177" y="79343"/>
                  </a:lnTo>
                  <a:lnTo>
                    <a:pt x="1523303" y="28009"/>
                  </a:lnTo>
                  <a:close/>
                </a:path>
                <a:path w="1639570" h="877569">
                  <a:moveTo>
                    <a:pt x="1628790" y="14604"/>
                  </a:moveTo>
                  <a:lnTo>
                    <a:pt x="1548891" y="14604"/>
                  </a:lnTo>
                  <a:lnTo>
                    <a:pt x="1575815" y="65912"/>
                  </a:lnTo>
                  <a:lnTo>
                    <a:pt x="1550177" y="79343"/>
                  </a:lnTo>
                  <a:lnTo>
                    <a:pt x="1563624" y="105028"/>
                  </a:lnTo>
                  <a:lnTo>
                    <a:pt x="1628790" y="14604"/>
                  </a:lnTo>
                  <a:close/>
                </a:path>
                <a:path w="1639570" h="877569">
                  <a:moveTo>
                    <a:pt x="1548891" y="14604"/>
                  </a:moveTo>
                  <a:lnTo>
                    <a:pt x="1523303" y="28009"/>
                  </a:lnTo>
                  <a:lnTo>
                    <a:pt x="1550177" y="79343"/>
                  </a:lnTo>
                  <a:lnTo>
                    <a:pt x="1575815" y="65912"/>
                  </a:lnTo>
                  <a:lnTo>
                    <a:pt x="1548891" y="14604"/>
                  </a:lnTo>
                  <a:close/>
                </a:path>
                <a:path w="1639570" h="877569">
                  <a:moveTo>
                    <a:pt x="1639315" y="0"/>
                  </a:moveTo>
                  <a:lnTo>
                    <a:pt x="1509902" y="2412"/>
                  </a:lnTo>
                  <a:lnTo>
                    <a:pt x="1523303" y="28009"/>
                  </a:lnTo>
                  <a:lnTo>
                    <a:pt x="1548891" y="14604"/>
                  </a:lnTo>
                  <a:lnTo>
                    <a:pt x="1628790" y="14604"/>
                  </a:lnTo>
                  <a:lnTo>
                    <a:pt x="163931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pPr defTabSz="685800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72554" y="1478853"/>
            <a:ext cx="307777" cy="123396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 defTabSz="685800">
              <a:lnSpc>
                <a:spcPts val="2363"/>
              </a:lnSpc>
            </a:pPr>
            <a:r>
              <a:rPr sz="21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Amplitude</a:t>
            </a:r>
            <a:endParaRPr sz="2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748967" y="5553880"/>
            <a:ext cx="3552825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64306" marR="22860" indent="-136208">
              <a:spcBef>
                <a:spcPts val="71"/>
              </a:spcBef>
            </a:pP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h</a:t>
            </a:r>
            <a:r>
              <a:rPr sz="3150" i="0" spc="62" baseline="25793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100" i="0" spc="-982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3150" i="0" spc="-754" baseline="25793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100" i="0" spc="-67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150" i="0" spc="-56" baseline="25793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100" i="0" spc="-1256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150" i="0" spc="-928" baseline="25793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100" i="0" spc="-1256" dirty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3150" i="0" baseline="25793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3150" i="0" spc="-759" baseline="25793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100" i="0" spc="-203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3150" i="0" spc="-602" baseline="25793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100" i="0" spc="-89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150" i="0" spc="-427" baseline="25793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100" i="0" spc="-88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3150" i="0" spc="-608" baseline="25793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2100" i="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100" i="0" spc="-304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3150" i="0" spc="-608" baseline="25793" dirty="0">
                <a:solidFill>
                  <a:srgbClr val="FFFFCC"/>
                </a:solidFill>
                <a:latin typeface="Arial"/>
                <a:cs typeface="Arial"/>
              </a:rPr>
              <a:t>t</a:t>
            </a:r>
            <a:r>
              <a:rPr sz="2100" i="0" spc="-773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150" i="0" spc="129" baseline="25793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100" i="0" spc="-67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150" i="0" spc="-56" baseline="25793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2100" i="0" spc="-114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150" i="0" spc="-259" baseline="25793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100" i="0" spc="-100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150" i="0" spc="-259" baseline="25793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100" i="0" spc="-4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3150" i="0" spc="-1130" baseline="25793" dirty="0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sz="2100" i="0" spc="-4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100" i="0" spc="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0" spc="-4" dirty="0">
                <a:solidFill>
                  <a:srgbClr val="0000FF"/>
                </a:solidFill>
                <a:latin typeface="Arial"/>
                <a:cs typeface="Arial"/>
              </a:rPr>
              <a:t>based  </a:t>
            </a: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3150" i="0" spc="-1541" baseline="25793" dirty="0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100" i="0" spc="-263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150" i="0" spc="-1372" baseline="25793" dirty="0">
                <a:solidFill>
                  <a:srgbClr val="FFFFCC"/>
                </a:solidFill>
                <a:latin typeface="Arial"/>
                <a:cs typeface="Arial"/>
              </a:rPr>
              <a:t>a</a:t>
            </a:r>
            <a:r>
              <a:rPr sz="2100" i="0" spc="-371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3150" i="0" spc="-326" baseline="25793" dirty="0">
                <a:solidFill>
                  <a:srgbClr val="FFFFCC"/>
                </a:solidFill>
                <a:latin typeface="Arial"/>
                <a:cs typeface="Arial"/>
              </a:rPr>
              <a:t> </a:t>
            </a:r>
            <a:r>
              <a:rPr sz="2100" i="0" spc="-956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3150" i="0" baseline="25793" dirty="0">
                <a:solidFill>
                  <a:srgbClr val="FFFFCC"/>
                </a:solidFill>
                <a:latin typeface="Arial"/>
                <a:cs typeface="Arial"/>
              </a:rPr>
              <a:t>f</a:t>
            </a:r>
            <a:r>
              <a:rPr sz="3150" i="0" spc="-1558" baseline="25793" dirty="0">
                <a:solidFill>
                  <a:srgbClr val="FFFFCC"/>
                </a:solidFill>
                <a:latin typeface="Arial"/>
                <a:cs typeface="Arial"/>
              </a:rPr>
              <a:t>o</a:t>
            </a:r>
            <a:r>
              <a:rPr sz="2100" i="0" spc="-139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150" i="0" spc="-675" baseline="25793" dirty="0">
                <a:solidFill>
                  <a:srgbClr val="FFFFCC"/>
                </a:solidFill>
                <a:latin typeface="Arial"/>
                <a:cs typeface="Arial"/>
              </a:rPr>
              <a:t>l</a:t>
            </a:r>
            <a:r>
              <a:rPr sz="2100" i="0" spc="-727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3150" i="0" spc="-849" baseline="25793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100" i="0" spc="-61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3150" i="0" spc="-838" baseline="25793" dirty="0">
                <a:solidFill>
                  <a:srgbClr val="FFFFCC"/>
                </a:solidFill>
                <a:latin typeface="Arial"/>
                <a:cs typeface="Arial"/>
              </a:rPr>
              <a:t>s</a:t>
            </a:r>
            <a:r>
              <a:rPr sz="2100" i="0" spc="-4" dirty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100" i="0" spc="-844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3150" i="0" spc="-669" baseline="25793" dirty="0">
                <a:solidFill>
                  <a:srgbClr val="FFFFCC"/>
                </a:solidFill>
                <a:latin typeface="Arial"/>
                <a:cs typeface="Arial"/>
              </a:rPr>
              <a:t>d</a:t>
            </a:r>
            <a:r>
              <a:rPr sz="2100" i="0" spc="-146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3150" i="0" spc="-844" baseline="25793" dirty="0">
                <a:solidFill>
                  <a:srgbClr val="FFFFCC"/>
                </a:solidFill>
                <a:latin typeface="Arial"/>
                <a:cs typeface="Arial"/>
              </a:rPr>
              <a:t>u</a:t>
            </a:r>
            <a:r>
              <a:rPr sz="2100" i="0" spc="-623" dirty="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sz="3150" i="0" spc="-298" baseline="25793" dirty="0">
                <a:solidFill>
                  <a:srgbClr val="FFFFCC"/>
                </a:solidFill>
                <a:latin typeface="Arial"/>
                <a:cs typeface="Arial"/>
              </a:rPr>
              <a:t>r</a:t>
            </a:r>
            <a:r>
              <a:rPr sz="2100" i="0" spc="-1095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3150" i="0" spc="-5" baseline="25793" dirty="0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sz="3150" i="0" spc="-1170" baseline="25793" dirty="0">
                <a:solidFill>
                  <a:srgbClr val="FFFFCC"/>
                </a:solidFill>
                <a:latin typeface="Arial"/>
                <a:cs typeface="Arial"/>
              </a:rPr>
              <a:t>n</a:t>
            </a:r>
            <a:r>
              <a:rPr sz="2100" i="0" spc="-394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3150" i="0" spc="-1344" baseline="25793" dirty="0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sz="2100" i="0" spc="-4" dirty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100" i="0" spc="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100" i="0" spc="-4" dirty="0">
                <a:solidFill>
                  <a:srgbClr val="0000FF"/>
                </a:solidFill>
                <a:latin typeface="Arial"/>
                <a:cs typeface="Arial"/>
              </a:rPr>
              <a:t>fold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61561" y="5938139"/>
            <a:ext cx="2725578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 defTabSz="685800">
              <a:spcBef>
                <a:spcPts val="71"/>
              </a:spcBef>
            </a:pP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era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g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ib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e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v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i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b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io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ra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to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cy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ry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cl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y</a:t>
            </a:r>
            <a:r>
              <a:rPr lang="en-US" sz="3150" b="1" spc="-629" baseline="-25793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z="2100" b="1" spc="-420" dirty="0" err="1">
                <a:solidFill>
                  <a:srgbClr val="FFFFCC"/>
                </a:solidFill>
                <a:latin typeface="Arial"/>
                <a:cs typeface="Arial"/>
              </a:rPr>
              <a:t>c</a:t>
            </a:r>
            <a:r>
              <a:rPr sz="2100" b="1" spc="-420" dirty="0" err="1">
                <a:solidFill>
                  <a:srgbClr val="FFFFCC"/>
                </a:solidFill>
                <a:latin typeface="Arial"/>
                <a:cs typeface="Arial"/>
              </a:rPr>
              <a:t>le</a:t>
            </a:r>
            <a:endParaRPr sz="210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24491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352" y="831069"/>
            <a:ext cx="5397818" cy="4246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spc="-4" dirty="0">
                <a:solidFill>
                  <a:schemeClr val="tx1"/>
                </a:solidFill>
              </a:rPr>
              <a:t>Pathologies</a:t>
            </a:r>
            <a:r>
              <a:rPr sz="3000" b="0" spc="11" dirty="0">
                <a:solidFill>
                  <a:schemeClr val="tx1"/>
                </a:solidFill>
              </a:rPr>
              <a:t> </a:t>
            </a:r>
            <a:r>
              <a:rPr sz="3000" b="0" spc="-4" dirty="0">
                <a:solidFill>
                  <a:schemeClr val="tx1"/>
                </a:solidFill>
              </a:rPr>
              <a:t>of</a:t>
            </a:r>
            <a:r>
              <a:rPr sz="3000" b="0" spc="-8" dirty="0">
                <a:solidFill>
                  <a:schemeClr val="tx1"/>
                </a:solidFill>
              </a:rPr>
              <a:t> </a:t>
            </a:r>
            <a:r>
              <a:rPr sz="3000" b="0" spc="-4" dirty="0">
                <a:solidFill>
                  <a:schemeClr val="tx1"/>
                </a:solidFill>
              </a:rPr>
              <a:t>the</a:t>
            </a:r>
            <a:r>
              <a:rPr sz="3000" b="0" spc="8" dirty="0">
                <a:solidFill>
                  <a:schemeClr val="tx1"/>
                </a:solidFill>
              </a:rPr>
              <a:t> </a:t>
            </a:r>
            <a:r>
              <a:rPr sz="3000" b="0" spc="-8" dirty="0">
                <a:solidFill>
                  <a:schemeClr val="tx1"/>
                </a:solidFill>
              </a:rPr>
              <a:t>Vocal </a:t>
            </a:r>
            <a:r>
              <a:rPr sz="3000" b="0" spc="-4" dirty="0">
                <a:solidFill>
                  <a:schemeClr val="tx1"/>
                </a:solidFill>
              </a:rPr>
              <a:t>fold</a:t>
            </a:r>
            <a:r>
              <a:rPr sz="3000" b="0" spc="-8" dirty="0">
                <a:solidFill>
                  <a:schemeClr val="tx1"/>
                </a:solidFill>
              </a:rPr>
              <a:t> Cover</a:t>
            </a:r>
            <a:endParaRPr sz="3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7193330" y="1983907"/>
            <a:ext cx="2498090" cy="278557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rtl="0">
              <a:spcBef>
                <a:spcPts val="578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8" dirty="0">
                <a:solidFill>
                  <a:schemeClr val="tx1"/>
                </a:solidFill>
              </a:rPr>
              <a:t>papilloma</a:t>
            </a: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4" dirty="0">
                <a:solidFill>
                  <a:schemeClr val="tx1"/>
                </a:solidFill>
              </a:rPr>
              <a:t>leukoplakia</a:t>
            </a: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8" dirty="0">
                <a:solidFill>
                  <a:schemeClr val="tx1"/>
                </a:solidFill>
              </a:rPr>
              <a:t>hyperkeratosis</a:t>
            </a: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4" dirty="0">
                <a:solidFill>
                  <a:schemeClr val="tx1"/>
                </a:solidFill>
              </a:rPr>
              <a:t>carcinoma</a:t>
            </a:r>
          </a:p>
          <a:p>
            <a:pPr marL="266700" indent="-257651" algn="l" rtl="0">
              <a:spcBef>
                <a:spcPts val="503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8" dirty="0">
                <a:solidFill>
                  <a:schemeClr val="tx1"/>
                </a:solidFill>
              </a:rPr>
              <a:t>hemorrhage</a:t>
            </a: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4" dirty="0">
                <a:solidFill>
                  <a:schemeClr val="tx1"/>
                </a:solidFill>
              </a:rPr>
              <a:t>varix</a:t>
            </a:r>
          </a:p>
          <a:p>
            <a:pPr marL="266700" indent="-257651" algn="l" rtl="0">
              <a:spcBef>
                <a:spcPts val="506"/>
              </a:spcBef>
              <a:buClr>
                <a:srgbClr val="FFCC66"/>
              </a:buClr>
              <a:buChar char="•"/>
              <a:tabLst>
                <a:tab pos="266700" algn="l"/>
                <a:tab pos="267176" algn="l"/>
              </a:tabLst>
            </a:pPr>
            <a:r>
              <a:rPr spc="-8" dirty="0">
                <a:solidFill>
                  <a:schemeClr val="tx1"/>
                </a:solidFill>
              </a:rPr>
              <a:t>sulcus</a:t>
            </a:r>
            <a:r>
              <a:rPr spc="4" dirty="0">
                <a:solidFill>
                  <a:schemeClr val="tx1"/>
                </a:solidFill>
              </a:rPr>
              <a:t> </a:t>
            </a:r>
            <a:r>
              <a:rPr spc="-4" dirty="0">
                <a:solidFill>
                  <a:schemeClr val="tx1"/>
                </a:solidFill>
              </a:rPr>
              <a:t>vocalis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77002" y="1712503"/>
            <a:ext cx="2119789" cy="3108223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acute</a:t>
            </a:r>
            <a:r>
              <a:rPr sz="2100" spc="-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laryngitis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chronic</a:t>
            </a:r>
            <a:r>
              <a:rPr sz="2100" spc="-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laryngitis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nodules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polyp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Reinke’s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edema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cyst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contact</a:t>
            </a:r>
            <a:r>
              <a:rPr sz="2100" spc="-8" dirty="0">
                <a:cs typeface="Calibri"/>
              </a:rPr>
              <a:t> ulcer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granuloma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60371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6701" y="1021742"/>
            <a:ext cx="5283994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spc="-4" dirty="0"/>
              <a:t>Neurogenic</a:t>
            </a:r>
            <a:r>
              <a:rPr sz="3000" b="0" spc="11" dirty="0"/>
              <a:t> </a:t>
            </a:r>
            <a:r>
              <a:rPr sz="3000" b="0" spc="-8" dirty="0"/>
              <a:t>Laryngeal</a:t>
            </a:r>
            <a:r>
              <a:rPr sz="3000" b="0" spc="11" dirty="0"/>
              <a:t> </a:t>
            </a:r>
            <a:r>
              <a:rPr sz="3000" b="0" spc="-4" dirty="0"/>
              <a:t>Pathologies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4202764" y="2901395"/>
            <a:ext cx="3511868" cy="1345080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spasmodic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dysphonia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essential </a:t>
            </a:r>
            <a:r>
              <a:rPr sz="2400" dirty="0">
                <a:cs typeface="Calibri"/>
              </a:rPr>
              <a:t>laryngeal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tremor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vocal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paralysis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7862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4456" y="843612"/>
            <a:ext cx="5663088" cy="47080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3000" b="0" spc="-4" dirty="0"/>
              <a:t>Pathologies</a:t>
            </a:r>
            <a:r>
              <a:rPr sz="3000" b="0" spc="11" dirty="0"/>
              <a:t> </a:t>
            </a:r>
            <a:r>
              <a:rPr sz="3000" b="0" spc="-4" dirty="0"/>
              <a:t>of Muscular</a:t>
            </a:r>
            <a:r>
              <a:rPr sz="3000" b="0" spc="15" dirty="0"/>
              <a:t> </a:t>
            </a:r>
            <a:r>
              <a:rPr sz="3000" b="0" spc="-8" dirty="0"/>
              <a:t>Dysfunction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779761" y="2450132"/>
            <a:ext cx="4632478" cy="2237632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ventricular</a:t>
            </a:r>
            <a:r>
              <a:rPr sz="2400" spc="-26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phonation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conversion</a:t>
            </a:r>
            <a:r>
              <a:rPr sz="2400" spc="-3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aphonia/dysphonia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functional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falsetto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juvenile</a:t>
            </a:r>
            <a:r>
              <a:rPr sz="2400" spc="-26" dirty="0">
                <a:cs typeface="Calibri"/>
              </a:rPr>
              <a:t> </a:t>
            </a:r>
            <a:r>
              <a:rPr sz="2400" dirty="0">
                <a:cs typeface="Calibri"/>
              </a:rPr>
              <a:t>voice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laryngeal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myasthenia</a:t>
            </a:r>
            <a:endParaRPr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11335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0452" y="1178316"/>
            <a:ext cx="6394815" cy="8401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7144" algn="l" rtl="0">
              <a:spcBef>
                <a:spcPts val="71"/>
              </a:spcBef>
            </a:pPr>
            <a:r>
              <a:rPr sz="3000" b="0" spc="-8" dirty="0"/>
              <a:t>THE</a:t>
            </a:r>
            <a:r>
              <a:rPr sz="3000" b="0" spc="-19" dirty="0"/>
              <a:t> </a:t>
            </a:r>
            <a:r>
              <a:rPr sz="3000" b="0" spc="-8" dirty="0"/>
              <a:t>DIAGNOSTIC VOICE</a:t>
            </a:r>
            <a:endParaRPr sz="3000" dirty="0"/>
          </a:p>
          <a:p>
            <a:pPr marR="3810" algn="l" rtl="0"/>
            <a:r>
              <a:rPr sz="3000" b="0" spc="-4" dirty="0"/>
              <a:t>EVALUATION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685211" y="2672463"/>
            <a:ext cx="9489470" cy="151307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l" defTabSz="685800" rtl="0">
              <a:spcBef>
                <a:spcPts val="79"/>
              </a:spcBef>
              <a:tabLst>
                <a:tab pos="2817495" algn="l"/>
              </a:tabLst>
            </a:pPr>
            <a:r>
              <a:rPr sz="2400" spc="-4" dirty="0">
                <a:cs typeface="Calibri"/>
              </a:rPr>
              <a:t>The diagnostic </a:t>
            </a:r>
            <a:r>
              <a:rPr sz="2400" dirty="0">
                <a:cs typeface="Calibri"/>
              </a:rPr>
              <a:t>voice evaluation is a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primary</a:t>
            </a:r>
            <a:r>
              <a:rPr sz="2400" spc="15" dirty="0">
                <a:cs typeface="Calibri"/>
              </a:rPr>
              <a:t> </a:t>
            </a:r>
            <a:r>
              <a:rPr sz="2400" b="1" dirty="0">
                <a:cs typeface="Calibri"/>
              </a:rPr>
              <a:t>therapy</a:t>
            </a:r>
            <a:r>
              <a:rPr sz="2400" b="1" spc="-15" dirty="0">
                <a:cs typeface="Calibri"/>
              </a:rPr>
              <a:t> </a:t>
            </a:r>
            <a:r>
              <a:rPr sz="2400" dirty="0">
                <a:cs typeface="Calibri"/>
              </a:rPr>
              <a:t>tool.	</a:t>
            </a:r>
            <a:endParaRPr lang="en-US" sz="2400" dirty="0">
              <a:cs typeface="Calibri"/>
            </a:endParaRPr>
          </a:p>
          <a:p>
            <a:pPr marL="9525" marR="3810" algn="l" defTabSz="685800" rtl="0">
              <a:spcBef>
                <a:spcPts val="79"/>
              </a:spcBef>
              <a:tabLst>
                <a:tab pos="2817495" algn="l"/>
              </a:tabLst>
            </a:pPr>
            <a:endParaRPr lang="en-US" sz="2400" spc="-4" dirty="0">
              <a:cs typeface="Calibri"/>
            </a:endParaRPr>
          </a:p>
          <a:p>
            <a:pPr marL="9525" marR="3810" algn="l" defTabSz="685800" rtl="0">
              <a:spcBef>
                <a:spcPts val="79"/>
              </a:spcBef>
              <a:tabLst>
                <a:tab pos="2817495" algn="l"/>
              </a:tabLst>
            </a:pPr>
            <a:r>
              <a:rPr sz="2400" spc="-4" dirty="0">
                <a:cs typeface="Calibri"/>
              </a:rPr>
              <a:t>The 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effectiveness of </a:t>
            </a:r>
            <a:r>
              <a:rPr sz="2400" dirty="0">
                <a:cs typeface="Calibri"/>
              </a:rPr>
              <a:t>the evaluation will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dictate </a:t>
            </a:r>
            <a:r>
              <a:rPr sz="2400" dirty="0">
                <a:cs typeface="Calibri"/>
              </a:rPr>
              <a:t>the </a:t>
            </a:r>
            <a:r>
              <a:rPr sz="2400" spc="-4" dirty="0">
                <a:cs typeface="Calibri"/>
              </a:rPr>
              <a:t>success or failure of </a:t>
            </a:r>
            <a:r>
              <a:rPr sz="2400" dirty="0">
                <a:cs typeface="Calibri"/>
              </a:rPr>
              <a:t> therapy.</a:t>
            </a:r>
          </a:p>
        </p:txBody>
      </p:sp>
    </p:spTree>
    <p:extLst>
      <p:ext uri="{BB962C8B-B14F-4D97-AF65-F5344CB8AC3E}">
        <p14:creationId xmlns:p14="http://schemas.microsoft.com/office/powerpoint/2010/main" val="33256697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9539" y="531722"/>
            <a:ext cx="7621320" cy="102576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05289" marR="3810" algn="r">
              <a:spcBef>
                <a:spcPts val="79"/>
              </a:spcBef>
            </a:pPr>
            <a:r>
              <a:rPr sz="3300" b="0" dirty="0"/>
              <a:t>Primary</a:t>
            </a:r>
            <a:r>
              <a:rPr sz="3300" b="0" spc="-19" dirty="0"/>
              <a:t> </a:t>
            </a:r>
            <a:r>
              <a:rPr sz="3300" b="0" spc="-4" dirty="0"/>
              <a:t>Objectives</a:t>
            </a:r>
            <a:r>
              <a:rPr sz="3300" b="0" spc="-26" dirty="0"/>
              <a:t> </a:t>
            </a:r>
            <a:r>
              <a:rPr sz="3300" b="0" dirty="0"/>
              <a:t>of</a:t>
            </a:r>
            <a:r>
              <a:rPr sz="3300" b="0" spc="-11" dirty="0"/>
              <a:t> </a:t>
            </a:r>
            <a:r>
              <a:rPr sz="3300" b="0" dirty="0"/>
              <a:t>the</a:t>
            </a:r>
            <a:r>
              <a:rPr sz="3300" b="0" spc="-4" dirty="0"/>
              <a:t> Voice</a:t>
            </a:r>
            <a:endParaRPr sz="3300"/>
          </a:p>
          <a:p>
            <a:pPr marL="405289" marR="5715" algn="r"/>
            <a:r>
              <a:rPr sz="3300" b="0" spc="-4" dirty="0"/>
              <a:t>Evaluation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801474" y="2233550"/>
            <a:ext cx="2505551" cy="1818126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identify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-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causes</a:t>
            </a:r>
            <a:endParaRPr sz="2100" dirty="0">
              <a:cs typeface="Calibri"/>
            </a:endParaRPr>
          </a:p>
          <a:p>
            <a:pPr marL="266700" marR="381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describe</a:t>
            </a:r>
            <a:r>
              <a:rPr sz="2100" spc="-4" dirty="0">
                <a:cs typeface="Calibri"/>
              </a:rPr>
              <a:t> the</a:t>
            </a:r>
            <a:r>
              <a:rPr sz="2100" spc="-8" dirty="0">
                <a:cs typeface="Calibri"/>
              </a:rPr>
              <a:t> present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components</a:t>
            </a:r>
            <a:endParaRPr sz="2100" dirty="0">
              <a:cs typeface="Calibri"/>
            </a:endParaRPr>
          </a:p>
          <a:p>
            <a:pPr marL="266700" marR="263366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develop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management</a:t>
            </a:r>
            <a:r>
              <a:rPr sz="2100" spc="-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plan</a:t>
            </a:r>
            <a:endParaRPr sz="2100" dirty="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97833" y="2104388"/>
            <a:ext cx="2546984" cy="2076450"/>
          </a:xfrm>
          <a:custGeom>
            <a:avLst/>
            <a:gdLst/>
            <a:ahLst/>
            <a:cxnLst/>
            <a:rect l="l" t="t" r="r" b="b"/>
            <a:pathLst>
              <a:path w="3395979" h="2768600">
                <a:moveTo>
                  <a:pt x="1613816" y="2412999"/>
                </a:moveTo>
                <a:lnTo>
                  <a:pt x="928870" y="2412999"/>
                </a:lnTo>
                <a:lnTo>
                  <a:pt x="944542" y="2425699"/>
                </a:lnTo>
                <a:lnTo>
                  <a:pt x="978105" y="2451099"/>
                </a:lnTo>
                <a:lnTo>
                  <a:pt x="993805" y="2463799"/>
                </a:lnTo>
                <a:lnTo>
                  <a:pt x="1010539" y="2476499"/>
                </a:lnTo>
                <a:lnTo>
                  <a:pt x="1026239" y="2489199"/>
                </a:lnTo>
                <a:lnTo>
                  <a:pt x="1059801" y="2514599"/>
                </a:lnTo>
                <a:lnTo>
                  <a:pt x="1076630" y="2514599"/>
                </a:lnTo>
                <a:lnTo>
                  <a:pt x="1103423" y="2539999"/>
                </a:lnTo>
                <a:lnTo>
                  <a:pt x="1129182" y="2552699"/>
                </a:lnTo>
                <a:lnTo>
                  <a:pt x="1182958" y="2578099"/>
                </a:lnTo>
                <a:lnTo>
                  <a:pt x="1210879" y="2603499"/>
                </a:lnTo>
                <a:lnTo>
                  <a:pt x="1322848" y="2654299"/>
                </a:lnTo>
                <a:lnTo>
                  <a:pt x="1351898" y="2666999"/>
                </a:lnTo>
                <a:lnTo>
                  <a:pt x="1379914" y="2679699"/>
                </a:lnTo>
                <a:lnTo>
                  <a:pt x="1408963" y="2692399"/>
                </a:lnTo>
                <a:lnTo>
                  <a:pt x="1439235" y="2705099"/>
                </a:lnTo>
                <a:lnTo>
                  <a:pt x="1468285" y="2705099"/>
                </a:lnTo>
                <a:lnTo>
                  <a:pt x="1528735" y="2730499"/>
                </a:lnTo>
                <a:lnTo>
                  <a:pt x="1557785" y="2730499"/>
                </a:lnTo>
                <a:lnTo>
                  <a:pt x="1589185" y="2743199"/>
                </a:lnTo>
                <a:lnTo>
                  <a:pt x="1619363" y="2755899"/>
                </a:lnTo>
                <a:lnTo>
                  <a:pt x="1680941" y="2755899"/>
                </a:lnTo>
                <a:lnTo>
                  <a:pt x="1712247" y="2768599"/>
                </a:lnTo>
                <a:lnTo>
                  <a:pt x="2032360" y="2768599"/>
                </a:lnTo>
                <a:lnTo>
                  <a:pt x="2025591" y="2755899"/>
                </a:lnTo>
                <a:lnTo>
                  <a:pt x="2016660" y="2743199"/>
                </a:lnTo>
                <a:lnTo>
                  <a:pt x="2008857" y="2730499"/>
                </a:lnTo>
                <a:lnTo>
                  <a:pt x="1999831" y="2717799"/>
                </a:lnTo>
                <a:lnTo>
                  <a:pt x="1989772" y="2705099"/>
                </a:lnTo>
                <a:lnTo>
                  <a:pt x="1980841" y="2679699"/>
                </a:lnTo>
                <a:lnTo>
                  <a:pt x="1970782" y="2666999"/>
                </a:lnTo>
                <a:lnTo>
                  <a:pt x="1937219" y="2628899"/>
                </a:lnTo>
                <a:lnTo>
                  <a:pt x="1902528" y="2603499"/>
                </a:lnTo>
                <a:lnTo>
                  <a:pt x="1889085" y="2590799"/>
                </a:lnTo>
                <a:lnTo>
                  <a:pt x="1876769" y="2578099"/>
                </a:lnTo>
                <a:lnTo>
                  <a:pt x="1863325" y="2565399"/>
                </a:lnTo>
                <a:lnTo>
                  <a:pt x="1851010" y="2552699"/>
                </a:lnTo>
                <a:lnTo>
                  <a:pt x="1836438" y="2539999"/>
                </a:lnTo>
                <a:lnTo>
                  <a:pt x="1823088" y="2539999"/>
                </a:lnTo>
                <a:lnTo>
                  <a:pt x="1809644" y="2527299"/>
                </a:lnTo>
                <a:lnTo>
                  <a:pt x="1765928" y="2501899"/>
                </a:lnTo>
                <a:lnTo>
                  <a:pt x="1751451" y="2489199"/>
                </a:lnTo>
                <a:lnTo>
                  <a:pt x="1736879" y="2489199"/>
                </a:lnTo>
                <a:lnTo>
                  <a:pt x="1722307" y="2476499"/>
                </a:lnTo>
                <a:lnTo>
                  <a:pt x="1706701" y="2476499"/>
                </a:lnTo>
                <a:lnTo>
                  <a:pt x="1692129" y="2463799"/>
                </a:lnTo>
                <a:lnTo>
                  <a:pt x="1676429" y="2463799"/>
                </a:lnTo>
                <a:lnTo>
                  <a:pt x="1660823" y="2451099"/>
                </a:lnTo>
                <a:lnTo>
                  <a:pt x="1629422" y="2451099"/>
                </a:lnTo>
                <a:lnTo>
                  <a:pt x="1627166" y="2438399"/>
                </a:lnTo>
                <a:lnTo>
                  <a:pt x="1620491" y="2438399"/>
                </a:lnTo>
                <a:lnTo>
                  <a:pt x="1618235" y="2425699"/>
                </a:lnTo>
                <a:lnTo>
                  <a:pt x="1613816" y="2425699"/>
                </a:lnTo>
                <a:lnTo>
                  <a:pt x="1613816" y="2412999"/>
                </a:lnTo>
                <a:close/>
              </a:path>
              <a:path w="3395979" h="2768600">
                <a:moveTo>
                  <a:pt x="2898496" y="2463799"/>
                </a:moveTo>
                <a:lnTo>
                  <a:pt x="2723915" y="2463799"/>
                </a:lnTo>
                <a:lnTo>
                  <a:pt x="2758605" y="2476499"/>
                </a:lnTo>
                <a:lnTo>
                  <a:pt x="2879505" y="2476499"/>
                </a:lnTo>
                <a:lnTo>
                  <a:pt x="2898496" y="2463799"/>
                </a:lnTo>
                <a:close/>
              </a:path>
              <a:path w="3395979" h="2768600">
                <a:moveTo>
                  <a:pt x="2220290" y="1765299"/>
                </a:moveTo>
                <a:lnTo>
                  <a:pt x="547246" y="1765299"/>
                </a:lnTo>
                <a:lnTo>
                  <a:pt x="537177" y="1803399"/>
                </a:lnTo>
                <a:lnTo>
                  <a:pt x="534939" y="1803399"/>
                </a:lnTo>
                <a:lnTo>
                  <a:pt x="521514" y="1828799"/>
                </a:lnTo>
                <a:lnTo>
                  <a:pt x="508080" y="1841499"/>
                </a:lnTo>
                <a:lnTo>
                  <a:pt x="500249" y="1854199"/>
                </a:lnTo>
                <a:lnTo>
                  <a:pt x="482339" y="1866899"/>
                </a:lnTo>
                <a:lnTo>
                  <a:pt x="2131919" y="1866899"/>
                </a:lnTo>
                <a:lnTo>
                  <a:pt x="2166609" y="1879599"/>
                </a:lnTo>
                <a:lnTo>
                  <a:pt x="2199044" y="1892299"/>
                </a:lnTo>
                <a:lnTo>
                  <a:pt x="2228187" y="1904999"/>
                </a:lnTo>
                <a:lnTo>
                  <a:pt x="2256109" y="1930399"/>
                </a:lnTo>
                <a:lnTo>
                  <a:pt x="2280740" y="1943099"/>
                </a:lnTo>
                <a:lnTo>
                  <a:pt x="2326618" y="1993899"/>
                </a:lnTo>
                <a:lnTo>
                  <a:pt x="2366950" y="2044699"/>
                </a:lnTo>
                <a:lnTo>
                  <a:pt x="2402768" y="2108199"/>
                </a:lnTo>
                <a:lnTo>
                  <a:pt x="2420631" y="2133599"/>
                </a:lnTo>
                <a:lnTo>
                  <a:pt x="2437459" y="2158999"/>
                </a:lnTo>
                <a:lnTo>
                  <a:pt x="2454193" y="2197099"/>
                </a:lnTo>
                <a:lnTo>
                  <a:pt x="2487850" y="2260599"/>
                </a:lnTo>
                <a:lnTo>
                  <a:pt x="2543787" y="2336799"/>
                </a:lnTo>
                <a:lnTo>
                  <a:pt x="2586281" y="2387599"/>
                </a:lnTo>
                <a:lnTo>
                  <a:pt x="2635543" y="2425699"/>
                </a:lnTo>
                <a:lnTo>
                  <a:pt x="2662431" y="2451099"/>
                </a:lnTo>
                <a:lnTo>
                  <a:pt x="2691481" y="2463799"/>
                </a:lnTo>
                <a:lnTo>
                  <a:pt x="2916452" y="2463799"/>
                </a:lnTo>
                <a:lnTo>
                  <a:pt x="2950015" y="2438399"/>
                </a:lnTo>
                <a:lnTo>
                  <a:pt x="2966749" y="2438400"/>
                </a:lnTo>
                <a:lnTo>
                  <a:pt x="2982449" y="2425700"/>
                </a:lnTo>
                <a:lnTo>
                  <a:pt x="2997021" y="2413000"/>
                </a:lnTo>
                <a:lnTo>
                  <a:pt x="3012721" y="2400300"/>
                </a:lnTo>
                <a:lnTo>
                  <a:pt x="3027199" y="2387600"/>
                </a:lnTo>
                <a:lnTo>
                  <a:pt x="3067530" y="2349500"/>
                </a:lnTo>
                <a:lnTo>
                  <a:pt x="3104477" y="2298700"/>
                </a:lnTo>
                <a:lnTo>
                  <a:pt x="3115664" y="2286000"/>
                </a:lnTo>
                <a:lnTo>
                  <a:pt x="3127980" y="2273300"/>
                </a:lnTo>
                <a:lnTo>
                  <a:pt x="3138039" y="2260600"/>
                </a:lnTo>
                <a:lnTo>
                  <a:pt x="3149227" y="2235200"/>
                </a:lnTo>
                <a:lnTo>
                  <a:pt x="3159286" y="2222500"/>
                </a:lnTo>
                <a:lnTo>
                  <a:pt x="3189464" y="2171700"/>
                </a:lnTo>
                <a:lnTo>
                  <a:pt x="3198489" y="2159000"/>
                </a:lnTo>
                <a:lnTo>
                  <a:pt x="3208549" y="2133600"/>
                </a:lnTo>
                <a:lnTo>
                  <a:pt x="3235342" y="2082800"/>
                </a:lnTo>
                <a:lnTo>
                  <a:pt x="2650115" y="2082799"/>
                </a:lnTo>
                <a:lnTo>
                  <a:pt x="2609784" y="2057399"/>
                </a:lnTo>
                <a:lnTo>
                  <a:pt x="2556103" y="2006599"/>
                </a:lnTo>
                <a:lnTo>
                  <a:pt x="2541531" y="1993899"/>
                </a:lnTo>
                <a:lnTo>
                  <a:pt x="2528087" y="1981199"/>
                </a:lnTo>
                <a:lnTo>
                  <a:pt x="2513515" y="1955799"/>
                </a:lnTo>
                <a:lnTo>
                  <a:pt x="2469893" y="1917699"/>
                </a:lnTo>
                <a:lnTo>
                  <a:pt x="2454193" y="1904999"/>
                </a:lnTo>
                <a:lnTo>
                  <a:pt x="2439715" y="1892299"/>
                </a:lnTo>
                <a:lnTo>
                  <a:pt x="2408315" y="1866899"/>
                </a:lnTo>
                <a:lnTo>
                  <a:pt x="2391581" y="1854199"/>
                </a:lnTo>
                <a:lnTo>
                  <a:pt x="2375881" y="1841499"/>
                </a:lnTo>
                <a:lnTo>
                  <a:pt x="2342318" y="1816099"/>
                </a:lnTo>
                <a:lnTo>
                  <a:pt x="2325490" y="1816099"/>
                </a:lnTo>
                <a:lnTo>
                  <a:pt x="2291928" y="1790699"/>
                </a:lnTo>
                <a:lnTo>
                  <a:pt x="2274065" y="1790699"/>
                </a:lnTo>
                <a:lnTo>
                  <a:pt x="2256109" y="1777999"/>
                </a:lnTo>
                <a:lnTo>
                  <a:pt x="2238247" y="1777999"/>
                </a:lnTo>
                <a:lnTo>
                  <a:pt x="2220290" y="1765299"/>
                </a:lnTo>
                <a:close/>
              </a:path>
              <a:path w="3395979" h="2768600">
                <a:moveTo>
                  <a:pt x="1820832" y="2298699"/>
                </a:moveTo>
                <a:lnTo>
                  <a:pt x="747577" y="2298699"/>
                </a:lnTo>
                <a:lnTo>
                  <a:pt x="764358" y="2311399"/>
                </a:lnTo>
                <a:lnTo>
                  <a:pt x="814720" y="2336799"/>
                </a:lnTo>
                <a:lnTo>
                  <a:pt x="831511" y="2349499"/>
                </a:lnTo>
                <a:lnTo>
                  <a:pt x="847173" y="2362199"/>
                </a:lnTo>
                <a:lnTo>
                  <a:pt x="863964" y="2374899"/>
                </a:lnTo>
                <a:lnTo>
                  <a:pt x="879627" y="2387599"/>
                </a:lnTo>
                <a:lnTo>
                  <a:pt x="896417" y="2400299"/>
                </a:lnTo>
                <a:lnTo>
                  <a:pt x="912080" y="2412999"/>
                </a:lnTo>
                <a:lnTo>
                  <a:pt x="1614851" y="2412999"/>
                </a:lnTo>
                <a:lnTo>
                  <a:pt x="1620491" y="2400299"/>
                </a:lnTo>
                <a:lnTo>
                  <a:pt x="1632807" y="2400299"/>
                </a:lnTo>
                <a:lnTo>
                  <a:pt x="1638354" y="2387599"/>
                </a:lnTo>
                <a:lnTo>
                  <a:pt x="1657438" y="2387599"/>
                </a:lnTo>
                <a:lnTo>
                  <a:pt x="1664113" y="2374899"/>
                </a:lnTo>
                <a:lnTo>
                  <a:pt x="1697675" y="2374899"/>
                </a:lnTo>
                <a:lnTo>
                  <a:pt x="1704444" y="2362199"/>
                </a:lnTo>
                <a:lnTo>
                  <a:pt x="1745810" y="2362199"/>
                </a:lnTo>
                <a:lnTo>
                  <a:pt x="1752579" y="2349499"/>
                </a:lnTo>
                <a:lnTo>
                  <a:pt x="1786141" y="2349499"/>
                </a:lnTo>
                <a:lnTo>
                  <a:pt x="1791688" y="2336799"/>
                </a:lnTo>
                <a:lnTo>
                  <a:pt x="1810772" y="2336799"/>
                </a:lnTo>
                <a:lnTo>
                  <a:pt x="1816319" y="2324099"/>
                </a:lnTo>
                <a:lnTo>
                  <a:pt x="1821960" y="2324099"/>
                </a:lnTo>
                <a:lnTo>
                  <a:pt x="1821960" y="2311399"/>
                </a:lnTo>
                <a:lnTo>
                  <a:pt x="1820832" y="2311399"/>
                </a:lnTo>
                <a:lnTo>
                  <a:pt x="1820832" y="2298699"/>
                </a:lnTo>
                <a:close/>
              </a:path>
              <a:path w="3395979" h="2768600">
                <a:moveTo>
                  <a:pt x="246209" y="2298699"/>
                </a:moveTo>
                <a:lnTo>
                  <a:pt x="79457" y="2298699"/>
                </a:lnTo>
                <a:lnTo>
                  <a:pt x="96240" y="2311399"/>
                </a:lnTo>
                <a:lnTo>
                  <a:pt x="212637" y="2311399"/>
                </a:lnTo>
                <a:lnTo>
                  <a:pt x="246209" y="2298699"/>
                </a:lnTo>
                <a:close/>
              </a:path>
              <a:path w="3395979" h="2768600">
                <a:moveTo>
                  <a:pt x="314471" y="2285999"/>
                </a:moveTo>
                <a:lnTo>
                  <a:pt x="30216" y="2285999"/>
                </a:lnTo>
                <a:lnTo>
                  <a:pt x="47003" y="2298699"/>
                </a:lnTo>
                <a:lnTo>
                  <a:pt x="297690" y="2298699"/>
                </a:lnTo>
                <a:lnTo>
                  <a:pt x="314471" y="2285999"/>
                </a:lnTo>
                <a:close/>
              </a:path>
              <a:path w="3395979" h="2768600">
                <a:moveTo>
                  <a:pt x="1802875" y="2260599"/>
                </a:moveTo>
                <a:lnTo>
                  <a:pt x="659158" y="2260599"/>
                </a:lnTo>
                <a:lnTo>
                  <a:pt x="712877" y="2285999"/>
                </a:lnTo>
                <a:lnTo>
                  <a:pt x="729667" y="2298699"/>
                </a:lnTo>
                <a:lnTo>
                  <a:pt x="1818575" y="2298699"/>
                </a:lnTo>
                <a:lnTo>
                  <a:pt x="1816319" y="2285999"/>
                </a:lnTo>
                <a:lnTo>
                  <a:pt x="1815191" y="2285999"/>
                </a:lnTo>
                <a:lnTo>
                  <a:pt x="1811900" y="2273299"/>
                </a:lnTo>
                <a:lnTo>
                  <a:pt x="1809644" y="2273299"/>
                </a:lnTo>
                <a:lnTo>
                  <a:pt x="1802875" y="2260599"/>
                </a:lnTo>
                <a:close/>
              </a:path>
              <a:path w="3395979" h="2768600">
                <a:moveTo>
                  <a:pt x="446530" y="2247899"/>
                </a:moveTo>
                <a:lnTo>
                  <a:pt x="1119" y="2247899"/>
                </a:lnTo>
                <a:lnTo>
                  <a:pt x="0" y="2260599"/>
                </a:lnTo>
                <a:lnTo>
                  <a:pt x="0" y="2273299"/>
                </a:lnTo>
                <a:lnTo>
                  <a:pt x="14548" y="2285999"/>
                </a:lnTo>
                <a:lnTo>
                  <a:pt x="331262" y="2285999"/>
                </a:lnTo>
                <a:lnTo>
                  <a:pt x="364833" y="2273299"/>
                </a:lnTo>
                <a:lnTo>
                  <a:pt x="381624" y="2273299"/>
                </a:lnTo>
                <a:lnTo>
                  <a:pt x="397287" y="2260599"/>
                </a:lnTo>
                <a:lnTo>
                  <a:pt x="429740" y="2260599"/>
                </a:lnTo>
                <a:lnTo>
                  <a:pt x="446530" y="2247899"/>
                </a:lnTo>
                <a:close/>
              </a:path>
              <a:path w="3395979" h="2768600">
                <a:moveTo>
                  <a:pt x="1742425" y="2235199"/>
                </a:moveTo>
                <a:lnTo>
                  <a:pt x="584183" y="2235199"/>
                </a:lnTo>
                <a:lnTo>
                  <a:pt x="622230" y="2247899"/>
                </a:lnTo>
                <a:lnTo>
                  <a:pt x="641258" y="2260599"/>
                </a:lnTo>
                <a:lnTo>
                  <a:pt x="1790560" y="2260599"/>
                </a:lnTo>
                <a:lnTo>
                  <a:pt x="1785013" y="2247899"/>
                </a:lnTo>
                <a:lnTo>
                  <a:pt x="1753707" y="2247899"/>
                </a:lnTo>
                <a:lnTo>
                  <a:pt x="1742425" y="2235199"/>
                </a:lnTo>
                <a:close/>
              </a:path>
              <a:path w="3395979" h="2768600">
                <a:moveTo>
                  <a:pt x="1709991" y="2222499"/>
                </a:moveTo>
                <a:lnTo>
                  <a:pt x="13429" y="2222499"/>
                </a:lnTo>
                <a:lnTo>
                  <a:pt x="3357" y="2247899"/>
                </a:lnTo>
                <a:lnTo>
                  <a:pt x="477865" y="2247899"/>
                </a:lnTo>
                <a:lnTo>
                  <a:pt x="494655" y="2235199"/>
                </a:lnTo>
                <a:lnTo>
                  <a:pt x="1721179" y="2235199"/>
                </a:lnTo>
                <a:lnTo>
                  <a:pt x="1709991" y="2222499"/>
                </a:lnTo>
                <a:close/>
              </a:path>
              <a:path w="3395979" h="2768600">
                <a:moveTo>
                  <a:pt x="1666369" y="2209799"/>
                </a:moveTo>
                <a:lnTo>
                  <a:pt x="27978" y="2209799"/>
                </a:lnTo>
                <a:lnTo>
                  <a:pt x="22382" y="2222499"/>
                </a:lnTo>
                <a:lnTo>
                  <a:pt x="1677557" y="2222499"/>
                </a:lnTo>
                <a:lnTo>
                  <a:pt x="1666369" y="2209799"/>
                </a:lnTo>
                <a:close/>
              </a:path>
              <a:path w="3395979" h="2768600">
                <a:moveTo>
                  <a:pt x="1623876" y="2197099"/>
                </a:moveTo>
                <a:lnTo>
                  <a:pt x="51479" y="2197099"/>
                </a:lnTo>
                <a:lnTo>
                  <a:pt x="45883" y="2209799"/>
                </a:lnTo>
                <a:lnTo>
                  <a:pt x="1635063" y="2209799"/>
                </a:lnTo>
                <a:lnTo>
                  <a:pt x="1623876" y="2197099"/>
                </a:lnTo>
                <a:close/>
              </a:path>
              <a:path w="3395979" h="2768600">
                <a:moveTo>
                  <a:pt x="1593604" y="2184399"/>
                </a:moveTo>
                <a:lnTo>
                  <a:pt x="95121" y="2184399"/>
                </a:lnTo>
                <a:lnTo>
                  <a:pt x="87291" y="2197099"/>
                </a:lnTo>
                <a:lnTo>
                  <a:pt x="1603663" y="2197099"/>
                </a:lnTo>
                <a:lnTo>
                  <a:pt x="1593604" y="2184399"/>
                </a:lnTo>
                <a:close/>
              </a:path>
              <a:path w="3395979" h="2768600">
                <a:moveTo>
                  <a:pt x="1573485" y="2171699"/>
                </a:moveTo>
                <a:lnTo>
                  <a:pt x="161156" y="2171699"/>
                </a:lnTo>
                <a:lnTo>
                  <a:pt x="154434" y="2184399"/>
                </a:lnTo>
                <a:lnTo>
                  <a:pt x="1583544" y="2184399"/>
                </a:lnTo>
                <a:lnTo>
                  <a:pt x="1573485" y="2171699"/>
                </a:lnTo>
                <a:close/>
              </a:path>
              <a:path w="3395979" h="2768600">
                <a:moveTo>
                  <a:pt x="2037906" y="2171699"/>
                </a:moveTo>
                <a:lnTo>
                  <a:pt x="1858907" y="2171699"/>
                </a:lnTo>
                <a:lnTo>
                  <a:pt x="1909203" y="2184399"/>
                </a:lnTo>
                <a:lnTo>
                  <a:pt x="2017788" y="2184399"/>
                </a:lnTo>
                <a:lnTo>
                  <a:pt x="2037906" y="2171699"/>
                </a:lnTo>
                <a:close/>
              </a:path>
              <a:path w="3395979" h="2768600">
                <a:moveTo>
                  <a:pt x="1496301" y="2108199"/>
                </a:moveTo>
                <a:lnTo>
                  <a:pt x="231655" y="2108199"/>
                </a:lnTo>
                <a:lnTo>
                  <a:pt x="229418" y="2120899"/>
                </a:lnTo>
                <a:lnTo>
                  <a:pt x="219349" y="2133599"/>
                </a:lnTo>
                <a:lnTo>
                  <a:pt x="215993" y="2146299"/>
                </a:lnTo>
                <a:lnTo>
                  <a:pt x="211518" y="2146299"/>
                </a:lnTo>
                <a:lnTo>
                  <a:pt x="198084" y="2158999"/>
                </a:lnTo>
                <a:lnTo>
                  <a:pt x="192490" y="2158999"/>
                </a:lnTo>
                <a:lnTo>
                  <a:pt x="186896" y="2171699"/>
                </a:lnTo>
                <a:lnTo>
                  <a:pt x="1554495" y="2171699"/>
                </a:lnTo>
                <a:lnTo>
                  <a:pt x="1545469" y="2158999"/>
                </a:lnTo>
                <a:lnTo>
                  <a:pt x="1527607" y="2146299"/>
                </a:lnTo>
                <a:lnTo>
                  <a:pt x="1519804" y="2133599"/>
                </a:lnTo>
                <a:lnTo>
                  <a:pt x="1510779" y="2133599"/>
                </a:lnTo>
                <a:lnTo>
                  <a:pt x="1504104" y="2120899"/>
                </a:lnTo>
                <a:lnTo>
                  <a:pt x="1496301" y="2108199"/>
                </a:lnTo>
                <a:close/>
              </a:path>
              <a:path w="3395979" h="2768600">
                <a:moveTo>
                  <a:pt x="2084912" y="2133599"/>
                </a:moveTo>
                <a:lnTo>
                  <a:pt x="1695513" y="2133599"/>
                </a:lnTo>
                <a:lnTo>
                  <a:pt x="1726819" y="2146299"/>
                </a:lnTo>
                <a:lnTo>
                  <a:pt x="1743553" y="2146299"/>
                </a:lnTo>
                <a:lnTo>
                  <a:pt x="1759254" y="2158999"/>
                </a:lnTo>
                <a:lnTo>
                  <a:pt x="1791688" y="2158999"/>
                </a:lnTo>
                <a:lnTo>
                  <a:pt x="1825250" y="2171699"/>
                </a:lnTo>
                <a:lnTo>
                  <a:pt x="2055863" y="2171699"/>
                </a:lnTo>
                <a:lnTo>
                  <a:pt x="2071469" y="2158999"/>
                </a:lnTo>
                <a:lnTo>
                  <a:pt x="2078238" y="2146299"/>
                </a:lnTo>
                <a:lnTo>
                  <a:pt x="2084912" y="2133599"/>
                </a:lnTo>
                <a:close/>
              </a:path>
              <a:path w="3395979" h="2768600">
                <a:moveTo>
                  <a:pt x="2106159" y="2095499"/>
                </a:moveTo>
                <a:lnTo>
                  <a:pt x="1583544" y="2095499"/>
                </a:lnTo>
                <a:lnTo>
                  <a:pt x="1599244" y="2108199"/>
                </a:lnTo>
                <a:lnTo>
                  <a:pt x="1614850" y="2108199"/>
                </a:lnTo>
                <a:lnTo>
                  <a:pt x="1631679" y="2120899"/>
                </a:lnTo>
                <a:lnTo>
                  <a:pt x="1662985" y="2120899"/>
                </a:lnTo>
                <a:lnTo>
                  <a:pt x="1678685" y="2133599"/>
                </a:lnTo>
                <a:lnTo>
                  <a:pt x="2090553" y="2133599"/>
                </a:lnTo>
                <a:lnTo>
                  <a:pt x="2096100" y="2120899"/>
                </a:lnTo>
                <a:lnTo>
                  <a:pt x="2101741" y="2108199"/>
                </a:lnTo>
                <a:lnTo>
                  <a:pt x="2106159" y="2095499"/>
                </a:lnTo>
                <a:close/>
              </a:path>
              <a:path w="3395979" h="2768600">
                <a:moveTo>
                  <a:pt x="1485113" y="2070099"/>
                </a:moveTo>
                <a:lnTo>
                  <a:pt x="246209" y="2070099"/>
                </a:lnTo>
                <a:lnTo>
                  <a:pt x="241734" y="2082799"/>
                </a:lnTo>
                <a:lnTo>
                  <a:pt x="240615" y="2095499"/>
                </a:lnTo>
                <a:lnTo>
                  <a:pt x="238368" y="2095499"/>
                </a:lnTo>
                <a:lnTo>
                  <a:pt x="233893" y="2108199"/>
                </a:lnTo>
                <a:lnTo>
                  <a:pt x="1488404" y="2108199"/>
                </a:lnTo>
                <a:lnTo>
                  <a:pt x="1481729" y="2095499"/>
                </a:lnTo>
                <a:lnTo>
                  <a:pt x="1474960" y="2082799"/>
                </a:lnTo>
                <a:lnTo>
                  <a:pt x="1485113" y="2070099"/>
                </a:lnTo>
                <a:close/>
              </a:path>
              <a:path w="3395979" h="2768600">
                <a:moveTo>
                  <a:pt x="2120731" y="2019299"/>
                </a:moveTo>
                <a:lnTo>
                  <a:pt x="260752" y="2019299"/>
                </a:lnTo>
                <a:lnTo>
                  <a:pt x="256277" y="2031999"/>
                </a:lnTo>
                <a:lnTo>
                  <a:pt x="255159" y="2044699"/>
                </a:lnTo>
                <a:lnTo>
                  <a:pt x="252921" y="2044699"/>
                </a:lnTo>
                <a:lnTo>
                  <a:pt x="250684" y="2057399"/>
                </a:lnTo>
                <a:lnTo>
                  <a:pt x="249565" y="2057399"/>
                </a:lnTo>
                <a:lnTo>
                  <a:pt x="247327" y="2070099"/>
                </a:lnTo>
                <a:lnTo>
                  <a:pt x="1485113" y="2070099"/>
                </a:lnTo>
                <a:lnTo>
                  <a:pt x="1501848" y="2082799"/>
                </a:lnTo>
                <a:lnTo>
                  <a:pt x="1535410" y="2082799"/>
                </a:lnTo>
                <a:lnTo>
                  <a:pt x="1566810" y="2095499"/>
                </a:lnTo>
                <a:lnTo>
                  <a:pt x="2109544" y="2095499"/>
                </a:lnTo>
                <a:lnTo>
                  <a:pt x="2114056" y="2082799"/>
                </a:lnTo>
                <a:lnTo>
                  <a:pt x="2117347" y="2070099"/>
                </a:lnTo>
                <a:lnTo>
                  <a:pt x="2120731" y="2057399"/>
                </a:lnTo>
                <a:lnTo>
                  <a:pt x="2122988" y="2044699"/>
                </a:lnTo>
                <a:lnTo>
                  <a:pt x="2120731" y="2019299"/>
                </a:lnTo>
                <a:close/>
              </a:path>
              <a:path w="3395979" h="2768600">
                <a:moveTo>
                  <a:pt x="3305852" y="1981200"/>
                </a:moveTo>
                <a:lnTo>
                  <a:pt x="2700412" y="1981200"/>
                </a:lnTo>
                <a:lnTo>
                  <a:pt x="2699284" y="1993900"/>
                </a:lnTo>
                <a:lnTo>
                  <a:pt x="2697121" y="2006600"/>
                </a:lnTo>
                <a:lnTo>
                  <a:pt x="2692609" y="2019300"/>
                </a:lnTo>
                <a:lnTo>
                  <a:pt x="2689224" y="2032000"/>
                </a:lnTo>
                <a:lnTo>
                  <a:pt x="2686968" y="2032000"/>
                </a:lnTo>
                <a:lnTo>
                  <a:pt x="2684806" y="2044700"/>
                </a:lnTo>
                <a:lnTo>
                  <a:pt x="2679165" y="2044700"/>
                </a:lnTo>
                <a:lnTo>
                  <a:pt x="2675780" y="2057399"/>
                </a:lnTo>
                <a:lnTo>
                  <a:pt x="2673618" y="2057399"/>
                </a:lnTo>
                <a:lnTo>
                  <a:pt x="2669106" y="2070099"/>
                </a:lnTo>
                <a:lnTo>
                  <a:pt x="2660174" y="2070099"/>
                </a:lnTo>
                <a:lnTo>
                  <a:pt x="2653405" y="2082799"/>
                </a:lnTo>
                <a:lnTo>
                  <a:pt x="3235342" y="2082800"/>
                </a:lnTo>
                <a:lnTo>
                  <a:pt x="3244367" y="2070100"/>
                </a:lnTo>
                <a:lnTo>
                  <a:pt x="3252170" y="2057400"/>
                </a:lnTo>
                <a:lnTo>
                  <a:pt x="3261102" y="2044700"/>
                </a:lnTo>
                <a:lnTo>
                  <a:pt x="3268999" y="2019300"/>
                </a:lnTo>
                <a:lnTo>
                  <a:pt x="3274545" y="2019300"/>
                </a:lnTo>
                <a:lnTo>
                  <a:pt x="3280186" y="2006600"/>
                </a:lnTo>
                <a:lnTo>
                  <a:pt x="3285733" y="2006600"/>
                </a:lnTo>
                <a:lnTo>
                  <a:pt x="3292502" y="1993900"/>
                </a:lnTo>
                <a:lnTo>
                  <a:pt x="3305852" y="1981200"/>
                </a:lnTo>
                <a:close/>
              </a:path>
              <a:path w="3395979" h="2768600">
                <a:moveTo>
                  <a:pt x="2072597" y="1955799"/>
                </a:moveTo>
                <a:lnTo>
                  <a:pt x="288730" y="1955799"/>
                </a:lnTo>
                <a:lnTo>
                  <a:pt x="277543" y="1981199"/>
                </a:lnTo>
                <a:lnTo>
                  <a:pt x="274187" y="1993899"/>
                </a:lnTo>
                <a:lnTo>
                  <a:pt x="267474" y="2006599"/>
                </a:lnTo>
                <a:lnTo>
                  <a:pt x="262990" y="2019299"/>
                </a:lnTo>
                <a:lnTo>
                  <a:pt x="2118475" y="2019299"/>
                </a:lnTo>
                <a:lnTo>
                  <a:pt x="2115184" y="2006599"/>
                </a:lnTo>
                <a:lnTo>
                  <a:pt x="2109544" y="2006599"/>
                </a:lnTo>
                <a:lnTo>
                  <a:pt x="2105031" y="1993899"/>
                </a:lnTo>
                <a:lnTo>
                  <a:pt x="2100613" y="1993899"/>
                </a:lnTo>
                <a:lnTo>
                  <a:pt x="2096100" y="1981199"/>
                </a:lnTo>
                <a:lnTo>
                  <a:pt x="2091681" y="1981199"/>
                </a:lnTo>
                <a:lnTo>
                  <a:pt x="2087169" y="1968499"/>
                </a:lnTo>
                <a:lnTo>
                  <a:pt x="2077109" y="1968499"/>
                </a:lnTo>
                <a:lnTo>
                  <a:pt x="2072597" y="1955799"/>
                </a:lnTo>
                <a:close/>
              </a:path>
              <a:path w="3395979" h="2768600">
                <a:moveTo>
                  <a:pt x="3336124" y="1968500"/>
                </a:moveTo>
                <a:lnTo>
                  <a:pt x="2702668" y="1968500"/>
                </a:lnTo>
                <a:lnTo>
                  <a:pt x="2702668" y="1981200"/>
                </a:lnTo>
                <a:lnTo>
                  <a:pt x="3328226" y="1981200"/>
                </a:lnTo>
                <a:lnTo>
                  <a:pt x="3336124" y="1968500"/>
                </a:lnTo>
                <a:close/>
              </a:path>
              <a:path w="3395979" h="2768600">
                <a:moveTo>
                  <a:pt x="3340542" y="1866900"/>
                </a:moveTo>
                <a:lnTo>
                  <a:pt x="2698155" y="1866900"/>
                </a:lnTo>
                <a:lnTo>
                  <a:pt x="2699283" y="1879600"/>
                </a:lnTo>
                <a:lnTo>
                  <a:pt x="2701540" y="1892300"/>
                </a:lnTo>
                <a:lnTo>
                  <a:pt x="2702668" y="1892300"/>
                </a:lnTo>
                <a:lnTo>
                  <a:pt x="2704924" y="1917700"/>
                </a:lnTo>
                <a:lnTo>
                  <a:pt x="2704924" y="1955800"/>
                </a:lnTo>
                <a:lnTo>
                  <a:pt x="2703796" y="1968500"/>
                </a:lnTo>
                <a:lnTo>
                  <a:pt x="3384258" y="1968500"/>
                </a:lnTo>
                <a:lnTo>
                  <a:pt x="3387548" y="1955800"/>
                </a:lnTo>
                <a:lnTo>
                  <a:pt x="3392061" y="1955800"/>
                </a:lnTo>
                <a:lnTo>
                  <a:pt x="3395445" y="1943100"/>
                </a:lnTo>
                <a:lnTo>
                  <a:pt x="3395445" y="1930400"/>
                </a:lnTo>
                <a:lnTo>
                  <a:pt x="3393189" y="1930400"/>
                </a:lnTo>
                <a:lnTo>
                  <a:pt x="3389805" y="1917700"/>
                </a:lnTo>
                <a:lnTo>
                  <a:pt x="3387548" y="1905000"/>
                </a:lnTo>
                <a:lnTo>
                  <a:pt x="3386420" y="1905000"/>
                </a:lnTo>
                <a:lnTo>
                  <a:pt x="3364045" y="1892300"/>
                </a:lnTo>
                <a:lnTo>
                  <a:pt x="3351730" y="1879600"/>
                </a:lnTo>
                <a:lnTo>
                  <a:pt x="3340542" y="1866900"/>
                </a:lnTo>
                <a:close/>
              </a:path>
              <a:path w="3395979" h="2768600">
                <a:moveTo>
                  <a:pt x="2052478" y="1930399"/>
                </a:moveTo>
                <a:lnTo>
                  <a:pt x="307758" y="1930399"/>
                </a:lnTo>
                <a:lnTo>
                  <a:pt x="294324" y="1955799"/>
                </a:lnTo>
                <a:lnTo>
                  <a:pt x="2068178" y="1955799"/>
                </a:lnTo>
                <a:lnTo>
                  <a:pt x="2063666" y="1943099"/>
                </a:lnTo>
                <a:lnTo>
                  <a:pt x="2055863" y="1943099"/>
                </a:lnTo>
                <a:lnTo>
                  <a:pt x="2052478" y="1930399"/>
                </a:lnTo>
                <a:close/>
              </a:path>
              <a:path w="3395979" h="2768600">
                <a:moveTo>
                  <a:pt x="2044675" y="1904999"/>
                </a:moveTo>
                <a:lnTo>
                  <a:pt x="349162" y="1904999"/>
                </a:lnTo>
                <a:lnTo>
                  <a:pt x="331262" y="1917699"/>
                </a:lnTo>
                <a:lnTo>
                  <a:pt x="315590" y="1930399"/>
                </a:lnTo>
                <a:lnTo>
                  <a:pt x="2050222" y="1930399"/>
                </a:lnTo>
                <a:lnTo>
                  <a:pt x="2046837" y="1917699"/>
                </a:lnTo>
                <a:lnTo>
                  <a:pt x="2045709" y="1917699"/>
                </a:lnTo>
                <a:lnTo>
                  <a:pt x="2044675" y="1904999"/>
                </a:lnTo>
                <a:close/>
              </a:path>
              <a:path w="3395979" h="2768600">
                <a:moveTo>
                  <a:pt x="2044675" y="1892299"/>
                </a:moveTo>
                <a:lnTo>
                  <a:pt x="397286" y="1892299"/>
                </a:lnTo>
                <a:lnTo>
                  <a:pt x="377140" y="1904999"/>
                </a:lnTo>
                <a:lnTo>
                  <a:pt x="2043547" y="1904999"/>
                </a:lnTo>
                <a:lnTo>
                  <a:pt x="2044675" y="1892299"/>
                </a:lnTo>
                <a:close/>
              </a:path>
              <a:path w="3395979" h="2768600">
                <a:moveTo>
                  <a:pt x="2050222" y="1866899"/>
                </a:moveTo>
                <a:lnTo>
                  <a:pt x="464440" y="1866899"/>
                </a:lnTo>
                <a:lnTo>
                  <a:pt x="455480" y="1879599"/>
                </a:lnTo>
                <a:lnTo>
                  <a:pt x="426383" y="1879599"/>
                </a:lnTo>
                <a:lnTo>
                  <a:pt x="416315" y="1892299"/>
                </a:lnTo>
                <a:lnTo>
                  <a:pt x="2045709" y="1892299"/>
                </a:lnTo>
                <a:lnTo>
                  <a:pt x="2050222" y="1866899"/>
                </a:lnTo>
                <a:close/>
              </a:path>
              <a:path w="3395979" h="2768600">
                <a:moveTo>
                  <a:pt x="3303689" y="1841500"/>
                </a:moveTo>
                <a:lnTo>
                  <a:pt x="2691480" y="1841500"/>
                </a:lnTo>
                <a:lnTo>
                  <a:pt x="2695993" y="1866900"/>
                </a:lnTo>
                <a:lnTo>
                  <a:pt x="3328226" y="1866900"/>
                </a:lnTo>
                <a:lnTo>
                  <a:pt x="3303689" y="1841500"/>
                </a:lnTo>
                <a:close/>
              </a:path>
              <a:path w="3395979" h="2768600">
                <a:moveTo>
                  <a:pt x="3211839" y="1803400"/>
                </a:moveTo>
                <a:lnTo>
                  <a:pt x="2675780" y="1803400"/>
                </a:lnTo>
                <a:lnTo>
                  <a:pt x="2679165" y="1816100"/>
                </a:lnTo>
                <a:lnTo>
                  <a:pt x="2685934" y="1828800"/>
                </a:lnTo>
                <a:lnTo>
                  <a:pt x="2688096" y="1841500"/>
                </a:lnTo>
                <a:lnTo>
                  <a:pt x="3290245" y="1841500"/>
                </a:lnTo>
                <a:lnTo>
                  <a:pt x="3265614" y="1828800"/>
                </a:lnTo>
                <a:lnTo>
                  <a:pt x="3252170" y="1816100"/>
                </a:lnTo>
                <a:lnTo>
                  <a:pt x="3238727" y="1816100"/>
                </a:lnTo>
                <a:lnTo>
                  <a:pt x="3211839" y="1803400"/>
                </a:lnTo>
                <a:close/>
              </a:path>
              <a:path w="3395979" h="2768600">
                <a:moveTo>
                  <a:pt x="3185046" y="1790700"/>
                </a:moveTo>
                <a:lnTo>
                  <a:pt x="2669106" y="1790700"/>
                </a:lnTo>
                <a:lnTo>
                  <a:pt x="2672490" y="1803400"/>
                </a:lnTo>
                <a:lnTo>
                  <a:pt x="3199523" y="1803400"/>
                </a:lnTo>
                <a:lnTo>
                  <a:pt x="3185046" y="1790700"/>
                </a:lnTo>
                <a:close/>
              </a:path>
              <a:path w="3395979" h="2768600">
                <a:moveTo>
                  <a:pt x="3144714" y="1778000"/>
                </a:moveTo>
                <a:lnTo>
                  <a:pt x="2660174" y="1778000"/>
                </a:lnTo>
                <a:lnTo>
                  <a:pt x="2664593" y="1790700"/>
                </a:lnTo>
                <a:lnTo>
                  <a:pt x="3158158" y="1790700"/>
                </a:lnTo>
                <a:lnTo>
                  <a:pt x="3144714" y="1778000"/>
                </a:lnTo>
                <a:close/>
              </a:path>
              <a:path w="3395979" h="2768600">
                <a:moveTo>
                  <a:pt x="3102221" y="1765300"/>
                </a:moveTo>
                <a:lnTo>
                  <a:pt x="2653405" y="1765300"/>
                </a:lnTo>
                <a:lnTo>
                  <a:pt x="2654534" y="1778000"/>
                </a:lnTo>
                <a:lnTo>
                  <a:pt x="3116793" y="1778000"/>
                </a:lnTo>
                <a:lnTo>
                  <a:pt x="3102221" y="1765300"/>
                </a:lnTo>
                <a:close/>
              </a:path>
              <a:path w="3395979" h="2768600">
                <a:moveTo>
                  <a:pt x="2183437" y="1752599"/>
                </a:moveTo>
                <a:lnTo>
                  <a:pt x="557324" y="1752599"/>
                </a:lnTo>
                <a:lnTo>
                  <a:pt x="551730" y="1765299"/>
                </a:lnTo>
                <a:lnTo>
                  <a:pt x="2201300" y="1765299"/>
                </a:lnTo>
                <a:lnTo>
                  <a:pt x="2183437" y="1752599"/>
                </a:lnTo>
                <a:close/>
              </a:path>
              <a:path w="3395979" h="2768600">
                <a:moveTo>
                  <a:pt x="3046283" y="1752600"/>
                </a:moveTo>
                <a:lnTo>
                  <a:pt x="2650115" y="1752600"/>
                </a:lnTo>
                <a:lnTo>
                  <a:pt x="2651243" y="1765300"/>
                </a:lnTo>
                <a:lnTo>
                  <a:pt x="3060761" y="1765300"/>
                </a:lnTo>
                <a:lnTo>
                  <a:pt x="3046283" y="1752600"/>
                </a:lnTo>
                <a:close/>
              </a:path>
              <a:path w="3395979" h="2768600">
                <a:moveTo>
                  <a:pt x="2079366" y="1739899"/>
                </a:moveTo>
                <a:lnTo>
                  <a:pt x="568511" y="1739899"/>
                </a:lnTo>
                <a:lnTo>
                  <a:pt x="562917" y="1752599"/>
                </a:lnTo>
                <a:lnTo>
                  <a:pt x="2082656" y="1752599"/>
                </a:lnTo>
                <a:lnTo>
                  <a:pt x="2079366" y="1739899"/>
                </a:lnTo>
                <a:close/>
              </a:path>
              <a:path w="3395979" h="2768600">
                <a:moveTo>
                  <a:pt x="2990252" y="1739900"/>
                </a:moveTo>
                <a:lnTo>
                  <a:pt x="2648987" y="1739900"/>
                </a:lnTo>
                <a:lnTo>
                  <a:pt x="2648987" y="1752600"/>
                </a:lnTo>
                <a:lnTo>
                  <a:pt x="3003696" y="1752600"/>
                </a:lnTo>
                <a:lnTo>
                  <a:pt x="2990252" y="1739900"/>
                </a:lnTo>
                <a:close/>
              </a:path>
              <a:path w="3395979" h="2768600">
                <a:moveTo>
                  <a:pt x="2073725" y="1727199"/>
                </a:moveTo>
                <a:lnTo>
                  <a:pt x="587539" y="1727199"/>
                </a:lnTo>
                <a:lnTo>
                  <a:pt x="574105" y="1739899"/>
                </a:lnTo>
                <a:lnTo>
                  <a:pt x="2075981" y="1739899"/>
                </a:lnTo>
                <a:lnTo>
                  <a:pt x="2073725" y="1727199"/>
                </a:lnTo>
                <a:close/>
              </a:path>
              <a:path w="3395979" h="2768600">
                <a:moveTo>
                  <a:pt x="2935443" y="1727200"/>
                </a:moveTo>
                <a:lnTo>
                  <a:pt x="2656790" y="1727200"/>
                </a:lnTo>
                <a:lnTo>
                  <a:pt x="2652277" y="1739900"/>
                </a:lnTo>
                <a:lnTo>
                  <a:pt x="2953399" y="1739900"/>
                </a:lnTo>
                <a:lnTo>
                  <a:pt x="2935443" y="1727200"/>
                </a:lnTo>
                <a:close/>
              </a:path>
              <a:path w="3395979" h="2768600">
                <a:moveTo>
                  <a:pt x="2068178" y="1714499"/>
                </a:moveTo>
                <a:lnTo>
                  <a:pt x="602083" y="1714499"/>
                </a:lnTo>
                <a:lnTo>
                  <a:pt x="594252" y="1727199"/>
                </a:lnTo>
                <a:lnTo>
                  <a:pt x="2071469" y="1727199"/>
                </a:lnTo>
                <a:lnTo>
                  <a:pt x="2068178" y="1714499"/>
                </a:lnTo>
                <a:close/>
              </a:path>
              <a:path w="3395979" h="2768600">
                <a:moveTo>
                  <a:pt x="2880633" y="1714500"/>
                </a:moveTo>
                <a:lnTo>
                  <a:pt x="2689224" y="1714500"/>
                </a:lnTo>
                <a:lnTo>
                  <a:pt x="2671362" y="1727200"/>
                </a:lnTo>
                <a:lnTo>
                  <a:pt x="2889565" y="1727200"/>
                </a:lnTo>
                <a:lnTo>
                  <a:pt x="2880633" y="1714500"/>
                </a:lnTo>
                <a:close/>
              </a:path>
              <a:path w="3395979" h="2768600">
                <a:moveTo>
                  <a:pt x="2064794" y="1701799"/>
                </a:moveTo>
                <a:lnTo>
                  <a:pt x="625586" y="1701799"/>
                </a:lnTo>
                <a:lnTo>
                  <a:pt x="616636" y="1714499"/>
                </a:lnTo>
                <a:lnTo>
                  <a:pt x="2065922" y="1714499"/>
                </a:lnTo>
                <a:lnTo>
                  <a:pt x="2064794" y="1701799"/>
                </a:lnTo>
                <a:close/>
              </a:path>
              <a:path w="3395979" h="2768600">
                <a:moveTo>
                  <a:pt x="2061409" y="1663699"/>
                </a:moveTo>
                <a:lnTo>
                  <a:pt x="722955" y="1663699"/>
                </a:lnTo>
                <a:lnTo>
                  <a:pt x="715114" y="1676399"/>
                </a:lnTo>
                <a:lnTo>
                  <a:pt x="698333" y="1676399"/>
                </a:lnTo>
                <a:lnTo>
                  <a:pt x="682661" y="1689099"/>
                </a:lnTo>
                <a:lnTo>
                  <a:pt x="658039" y="1689099"/>
                </a:lnTo>
                <a:lnTo>
                  <a:pt x="649089" y="1701799"/>
                </a:lnTo>
                <a:lnTo>
                  <a:pt x="2062537" y="1701799"/>
                </a:lnTo>
                <a:lnTo>
                  <a:pt x="2060281" y="1676399"/>
                </a:lnTo>
                <a:lnTo>
                  <a:pt x="2061409" y="1663699"/>
                </a:lnTo>
                <a:close/>
              </a:path>
              <a:path w="3395979" h="2768600">
                <a:moveTo>
                  <a:pt x="2063666" y="1650999"/>
                </a:moveTo>
                <a:lnTo>
                  <a:pt x="750933" y="1650999"/>
                </a:lnTo>
                <a:lnTo>
                  <a:pt x="744211" y="1663699"/>
                </a:lnTo>
                <a:lnTo>
                  <a:pt x="2062537" y="1663699"/>
                </a:lnTo>
                <a:lnTo>
                  <a:pt x="2063666" y="1650999"/>
                </a:lnTo>
                <a:close/>
              </a:path>
              <a:path w="3395979" h="2768600">
                <a:moveTo>
                  <a:pt x="2069212" y="1587499"/>
                </a:moveTo>
                <a:lnTo>
                  <a:pt x="745330" y="1587499"/>
                </a:lnTo>
                <a:lnTo>
                  <a:pt x="747577" y="1600199"/>
                </a:lnTo>
                <a:lnTo>
                  <a:pt x="748695" y="1612899"/>
                </a:lnTo>
                <a:lnTo>
                  <a:pt x="750933" y="1612899"/>
                </a:lnTo>
                <a:lnTo>
                  <a:pt x="750933" y="1625599"/>
                </a:lnTo>
                <a:lnTo>
                  <a:pt x="752052" y="1638299"/>
                </a:lnTo>
                <a:lnTo>
                  <a:pt x="752052" y="1650999"/>
                </a:lnTo>
                <a:lnTo>
                  <a:pt x="2065922" y="1650999"/>
                </a:lnTo>
                <a:lnTo>
                  <a:pt x="2067050" y="1638299"/>
                </a:lnTo>
                <a:lnTo>
                  <a:pt x="2067050" y="1600199"/>
                </a:lnTo>
                <a:lnTo>
                  <a:pt x="2068178" y="1600199"/>
                </a:lnTo>
                <a:lnTo>
                  <a:pt x="2069212" y="1587499"/>
                </a:lnTo>
                <a:close/>
              </a:path>
              <a:path w="3395979" h="2768600">
                <a:moveTo>
                  <a:pt x="2110672" y="1549399"/>
                </a:moveTo>
                <a:lnTo>
                  <a:pt x="731905" y="1549399"/>
                </a:lnTo>
                <a:lnTo>
                  <a:pt x="738617" y="1562099"/>
                </a:lnTo>
                <a:lnTo>
                  <a:pt x="743092" y="1587499"/>
                </a:lnTo>
                <a:lnTo>
                  <a:pt x="2071469" y="1587499"/>
                </a:lnTo>
                <a:lnTo>
                  <a:pt x="2073725" y="1574799"/>
                </a:lnTo>
                <a:lnTo>
                  <a:pt x="2078238" y="1574799"/>
                </a:lnTo>
                <a:lnTo>
                  <a:pt x="2083784" y="1562099"/>
                </a:lnTo>
                <a:lnTo>
                  <a:pt x="2103903" y="1562099"/>
                </a:lnTo>
                <a:lnTo>
                  <a:pt x="2110672" y="1549399"/>
                </a:lnTo>
                <a:close/>
              </a:path>
              <a:path w="3395979" h="2768600">
                <a:moveTo>
                  <a:pt x="534939" y="1536699"/>
                </a:moveTo>
                <a:lnTo>
                  <a:pt x="524871" y="1536699"/>
                </a:lnTo>
                <a:lnTo>
                  <a:pt x="525989" y="1549399"/>
                </a:lnTo>
                <a:lnTo>
                  <a:pt x="527108" y="1549399"/>
                </a:lnTo>
                <a:lnTo>
                  <a:pt x="528227" y="1562099"/>
                </a:lnTo>
                <a:lnTo>
                  <a:pt x="534939" y="1536699"/>
                </a:lnTo>
                <a:close/>
              </a:path>
              <a:path w="3395979" h="2768600">
                <a:moveTo>
                  <a:pt x="2231572" y="1523999"/>
                </a:moveTo>
                <a:lnTo>
                  <a:pt x="722955" y="1523999"/>
                </a:lnTo>
                <a:lnTo>
                  <a:pt x="729667" y="1549399"/>
                </a:lnTo>
                <a:lnTo>
                  <a:pt x="2178925" y="1549399"/>
                </a:lnTo>
                <a:lnTo>
                  <a:pt x="2185600" y="1536699"/>
                </a:lnTo>
                <a:lnTo>
                  <a:pt x="2224803" y="1536699"/>
                </a:lnTo>
                <a:lnTo>
                  <a:pt x="2231572" y="1523999"/>
                </a:lnTo>
                <a:close/>
              </a:path>
              <a:path w="3395979" h="2768600">
                <a:moveTo>
                  <a:pt x="550611" y="1511299"/>
                </a:moveTo>
                <a:lnTo>
                  <a:pt x="522633" y="1511299"/>
                </a:lnTo>
                <a:lnTo>
                  <a:pt x="522633" y="1523999"/>
                </a:lnTo>
                <a:lnTo>
                  <a:pt x="523752" y="1523999"/>
                </a:lnTo>
                <a:lnTo>
                  <a:pt x="523752" y="1536699"/>
                </a:lnTo>
                <a:lnTo>
                  <a:pt x="539414" y="1536699"/>
                </a:lnTo>
                <a:lnTo>
                  <a:pt x="550611" y="1511299"/>
                </a:lnTo>
                <a:close/>
              </a:path>
              <a:path w="3395979" h="2768600">
                <a:moveTo>
                  <a:pt x="2252819" y="1511299"/>
                </a:moveTo>
                <a:lnTo>
                  <a:pt x="710639" y="1511299"/>
                </a:lnTo>
                <a:lnTo>
                  <a:pt x="713995" y="1523999"/>
                </a:lnTo>
                <a:lnTo>
                  <a:pt x="2247178" y="1523999"/>
                </a:lnTo>
                <a:lnTo>
                  <a:pt x="2252819" y="1511299"/>
                </a:lnTo>
                <a:close/>
              </a:path>
              <a:path w="3395979" h="2768600">
                <a:moveTo>
                  <a:pt x="595371" y="1473199"/>
                </a:moveTo>
                <a:lnTo>
                  <a:pt x="521514" y="1473199"/>
                </a:lnTo>
                <a:lnTo>
                  <a:pt x="521514" y="1511299"/>
                </a:lnTo>
                <a:lnTo>
                  <a:pt x="557324" y="1511299"/>
                </a:lnTo>
                <a:lnTo>
                  <a:pt x="564036" y="1498599"/>
                </a:lnTo>
                <a:lnTo>
                  <a:pt x="570749" y="1498599"/>
                </a:lnTo>
                <a:lnTo>
                  <a:pt x="578589" y="1485899"/>
                </a:lnTo>
                <a:lnTo>
                  <a:pt x="586421" y="1485899"/>
                </a:lnTo>
                <a:lnTo>
                  <a:pt x="595371" y="1473199"/>
                </a:lnTo>
                <a:close/>
              </a:path>
              <a:path w="3395979" h="2768600">
                <a:moveTo>
                  <a:pt x="2265134" y="1498599"/>
                </a:moveTo>
                <a:lnTo>
                  <a:pt x="702808" y="1498599"/>
                </a:lnTo>
                <a:lnTo>
                  <a:pt x="706164" y="1511299"/>
                </a:lnTo>
                <a:lnTo>
                  <a:pt x="2261750" y="1511299"/>
                </a:lnTo>
                <a:lnTo>
                  <a:pt x="2265134" y="1498599"/>
                </a:lnTo>
                <a:close/>
              </a:path>
              <a:path w="3395979" h="2768600">
                <a:moveTo>
                  <a:pt x="2276322" y="1473200"/>
                </a:moveTo>
                <a:lnTo>
                  <a:pt x="684899" y="1473199"/>
                </a:lnTo>
                <a:lnTo>
                  <a:pt x="689383" y="1485899"/>
                </a:lnTo>
                <a:lnTo>
                  <a:pt x="698333" y="1498599"/>
                </a:lnTo>
                <a:lnTo>
                  <a:pt x="2268425" y="1498599"/>
                </a:lnTo>
                <a:lnTo>
                  <a:pt x="2271809" y="1485900"/>
                </a:lnTo>
                <a:lnTo>
                  <a:pt x="2274065" y="1485900"/>
                </a:lnTo>
                <a:lnTo>
                  <a:pt x="2276322" y="1473200"/>
                </a:lnTo>
                <a:close/>
              </a:path>
              <a:path w="3395979" h="2768600">
                <a:moveTo>
                  <a:pt x="2272937" y="1435100"/>
                </a:moveTo>
                <a:lnTo>
                  <a:pt x="523752" y="1435099"/>
                </a:lnTo>
                <a:lnTo>
                  <a:pt x="523752" y="1447799"/>
                </a:lnTo>
                <a:lnTo>
                  <a:pt x="522633" y="1447799"/>
                </a:lnTo>
                <a:lnTo>
                  <a:pt x="522633" y="1473199"/>
                </a:lnTo>
                <a:lnTo>
                  <a:pt x="604321" y="1473199"/>
                </a:lnTo>
                <a:lnTo>
                  <a:pt x="613280" y="1460499"/>
                </a:lnTo>
                <a:lnTo>
                  <a:pt x="2277450" y="1460500"/>
                </a:lnTo>
                <a:lnTo>
                  <a:pt x="2272937" y="1435100"/>
                </a:lnTo>
                <a:close/>
              </a:path>
              <a:path w="3395979" h="2768600">
                <a:moveTo>
                  <a:pt x="2277450" y="1460500"/>
                </a:moveTo>
                <a:lnTo>
                  <a:pt x="674830" y="1460499"/>
                </a:lnTo>
                <a:lnTo>
                  <a:pt x="680424" y="1473199"/>
                </a:lnTo>
                <a:lnTo>
                  <a:pt x="2277450" y="1473200"/>
                </a:lnTo>
                <a:lnTo>
                  <a:pt x="2277450" y="1460500"/>
                </a:lnTo>
                <a:close/>
              </a:path>
              <a:path w="3395979" h="2768600">
                <a:moveTo>
                  <a:pt x="2251690" y="1397000"/>
                </a:moveTo>
                <a:lnTo>
                  <a:pt x="528227" y="1396999"/>
                </a:lnTo>
                <a:lnTo>
                  <a:pt x="524871" y="1435099"/>
                </a:lnTo>
                <a:lnTo>
                  <a:pt x="2270681" y="1435100"/>
                </a:lnTo>
                <a:lnTo>
                  <a:pt x="2268425" y="1422400"/>
                </a:lnTo>
                <a:lnTo>
                  <a:pt x="2262878" y="1422400"/>
                </a:lnTo>
                <a:lnTo>
                  <a:pt x="2256109" y="1409700"/>
                </a:lnTo>
                <a:lnTo>
                  <a:pt x="2251690" y="1397000"/>
                </a:lnTo>
                <a:close/>
              </a:path>
              <a:path w="3395979" h="2768600">
                <a:moveTo>
                  <a:pt x="2243793" y="1384300"/>
                </a:moveTo>
                <a:lnTo>
                  <a:pt x="529346" y="1384299"/>
                </a:lnTo>
                <a:lnTo>
                  <a:pt x="529346" y="1396999"/>
                </a:lnTo>
                <a:lnTo>
                  <a:pt x="2247178" y="1397000"/>
                </a:lnTo>
                <a:lnTo>
                  <a:pt x="2243793" y="1384300"/>
                </a:lnTo>
                <a:close/>
              </a:path>
              <a:path w="3395979" h="2768600">
                <a:moveTo>
                  <a:pt x="2229315" y="1371600"/>
                </a:moveTo>
                <a:lnTo>
                  <a:pt x="530464" y="1371599"/>
                </a:lnTo>
                <a:lnTo>
                  <a:pt x="530464" y="1384299"/>
                </a:lnTo>
                <a:lnTo>
                  <a:pt x="2233734" y="1384300"/>
                </a:lnTo>
                <a:lnTo>
                  <a:pt x="2229315" y="1371600"/>
                </a:lnTo>
                <a:close/>
              </a:path>
              <a:path w="3395979" h="2768600">
                <a:moveTo>
                  <a:pt x="2162097" y="1308100"/>
                </a:moveTo>
                <a:lnTo>
                  <a:pt x="547246" y="1308099"/>
                </a:lnTo>
                <a:lnTo>
                  <a:pt x="543889" y="1320799"/>
                </a:lnTo>
                <a:lnTo>
                  <a:pt x="532702" y="1358899"/>
                </a:lnTo>
                <a:lnTo>
                  <a:pt x="531583" y="1371599"/>
                </a:lnTo>
                <a:lnTo>
                  <a:pt x="2223675" y="1371600"/>
                </a:lnTo>
                <a:lnTo>
                  <a:pt x="2219256" y="1358900"/>
                </a:lnTo>
                <a:lnTo>
                  <a:pt x="2209103" y="1358900"/>
                </a:lnTo>
                <a:lnTo>
                  <a:pt x="2203556" y="1346200"/>
                </a:lnTo>
                <a:lnTo>
                  <a:pt x="2197915" y="1346200"/>
                </a:lnTo>
                <a:lnTo>
                  <a:pt x="2193497" y="1333500"/>
                </a:lnTo>
                <a:lnTo>
                  <a:pt x="2182309" y="1333500"/>
                </a:lnTo>
                <a:lnTo>
                  <a:pt x="2176668" y="1320800"/>
                </a:lnTo>
                <a:lnTo>
                  <a:pt x="2166609" y="1320800"/>
                </a:lnTo>
                <a:lnTo>
                  <a:pt x="2162097" y="1308100"/>
                </a:lnTo>
                <a:close/>
              </a:path>
              <a:path w="3395979" h="2768600">
                <a:moveTo>
                  <a:pt x="2152037" y="1295400"/>
                </a:moveTo>
                <a:lnTo>
                  <a:pt x="553967" y="1295399"/>
                </a:lnTo>
                <a:lnTo>
                  <a:pt x="550611" y="1308099"/>
                </a:lnTo>
                <a:lnTo>
                  <a:pt x="2156550" y="1308100"/>
                </a:lnTo>
                <a:lnTo>
                  <a:pt x="2152037" y="1295400"/>
                </a:lnTo>
                <a:close/>
              </a:path>
              <a:path w="3395979" h="2768600">
                <a:moveTo>
                  <a:pt x="2136431" y="1282700"/>
                </a:moveTo>
                <a:lnTo>
                  <a:pt x="560680" y="1282699"/>
                </a:lnTo>
                <a:lnTo>
                  <a:pt x="557324" y="1295399"/>
                </a:lnTo>
                <a:lnTo>
                  <a:pt x="2147619" y="1295400"/>
                </a:lnTo>
                <a:lnTo>
                  <a:pt x="2136431" y="1282700"/>
                </a:lnTo>
                <a:close/>
              </a:path>
              <a:path w="3395979" h="2768600">
                <a:moveTo>
                  <a:pt x="2037906" y="1181099"/>
                </a:moveTo>
                <a:lnTo>
                  <a:pt x="621111" y="1181099"/>
                </a:lnTo>
                <a:lnTo>
                  <a:pt x="617755" y="1193799"/>
                </a:lnTo>
                <a:lnTo>
                  <a:pt x="613280" y="1193799"/>
                </a:lnTo>
                <a:lnTo>
                  <a:pt x="599846" y="1219199"/>
                </a:lnTo>
                <a:lnTo>
                  <a:pt x="595371" y="1231899"/>
                </a:lnTo>
                <a:lnTo>
                  <a:pt x="590896" y="1231899"/>
                </a:lnTo>
                <a:lnTo>
                  <a:pt x="581946" y="1244599"/>
                </a:lnTo>
                <a:lnTo>
                  <a:pt x="577471" y="1257299"/>
                </a:lnTo>
                <a:lnTo>
                  <a:pt x="572986" y="1257299"/>
                </a:lnTo>
                <a:lnTo>
                  <a:pt x="568511" y="1269999"/>
                </a:lnTo>
                <a:lnTo>
                  <a:pt x="565155" y="1282699"/>
                </a:lnTo>
                <a:lnTo>
                  <a:pt x="2126372" y="1282700"/>
                </a:lnTo>
                <a:lnTo>
                  <a:pt x="2116219" y="1270000"/>
                </a:lnTo>
                <a:lnTo>
                  <a:pt x="2096100" y="1257299"/>
                </a:lnTo>
                <a:lnTo>
                  <a:pt x="2078237" y="1231899"/>
                </a:lnTo>
                <a:lnTo>
                  <a:pt x="2069212" y="1219199"/>
                </a:lnTo>
                <a:lnTo>
                  <a:pt x="2061409" y="1219199"/>
                </a:lnTo>
                <a:lnTo>
                  <a:pt x="2052478" y="1206499"/>
                </a:lnTo>
                <a:lnTo>
                  <a:pt x="2044675" y="1193799"/>
                </a:lnTo>
                <a:lnTo>
                  <a:pt x="2037906" y="1181099"/>
                </a:lnTo>
                <a:close/>
              </a:path>
              <a:path w="3395979" h="2768600">
                <a:moveTo>
                  <a:pt x="1609304" y="228600"/>
                </a:moveTo>
                <a:lnTo>
                  <a:pt x="846054" y="228599"/>
                </a:lnTo>
                <a:lnTo>
                  <a:pt x="816958" y="253999"/>
                </a:lnTo>
                <a:lnTo>
                  <a:pt x="765476" y="304799"/>
                </a:lnTo>
                <a:lnTo>
                  <a:pt x="753170" y="330199"/>
                </a:lnTo>
                <a:lnTo>
                  <a:pt x="741973" y="342899"/>
                </a:lnTo>
                <a:lnTo>
                  <a:pt x="721836" y="368299"/>
                </a:lnTo>
                <a:lnTo>
                  <a:pt x="712877" y="380999"/>
                </a:lnTo>
                <a:lnTo>
                  <a:pt x="703927" y="406399"/>
                </a:lnTo>
                <a:lnTo>
                  <a:pt x="696095" y="419099"/>
                </a:lnTo>
                <a:lnTo>
                  <a:pt x="682661" y="444499"/>
                </a:lnTo>
                <a:lnTo>
                  <a:pt x="678186" y="469899"/>
                </a:lnTo>
                <a:lnTo>
                  <a:pt x="673711" y="482599"/>
                </a:lnTo>
                <a:lnTo>
                  <a:pt x="663642" y="533399"/>
                </a:lnTo>
                <a:lnTo>
                  <a:pt x="661405" y="558799"/>
                </a:lnTo>
                <a:lnTo>
                  <a:pt x="658039" y="571499"/>
                </a:lnTo>
                <a:lnTo>
                  <a:pt x="656920" y="596899"/>
                </a:lnTo>
                <a:lnTo>
                  <a:pt x="654683" y="609599"/>
                </a:lnTo>
                <a:lnTo>
                  <a:pt x="652445" y="647699"/>
                </a:lnTo>
                <a:lnTo>
                  <a:pt x="652445" y="673099"/>
                </a:lnTo>
                <a:lnTo>
                  <a:pt x="651327" y="685799"/>
                </a:lnTo>
                <a:lnTo>
                  <a:pt x="651327" y="723899"/>
                </a:lnTo>
                <a:lnTo>
                  <a:pt x="652445" y="749299"/>
                </a:lnTo>
                <a:lnTo>
                  <a:pt x="652445" y="774699"/>
                </a:lnTo>
                <a:lnTo>
                  <a:pt x="653564" y="787399"/>
                </a:lnTo>
                <a:lnTo>
                  <a:pt x="653564" y="812799"/>
                </a:lnTo>
                <a:lnTo>
                  <a:pt x="655802" y="850899"/>
                </a:lnTo>
                <a:lnTo>
                  <a:pt x="655802" y="863599"/>
                </a:lnTo>
                <a:lnTo>
                  <a:pt x="656920" y="888999"/>
                </a:lnTo>
                <a:lnTo>
                  <a:pt x="656920" y="901699"/>
                </a:lnTo>
                <a:lnTo>
                  <a:pt x="658039" y="927099"/>
                </a:lnTo>
                <a:lnTo>
                  <a:pt x="658039" y="1003299"/>
                </a:lnTo>
                <a:lnTo>
                  <a:pt x="656920" y="1028699"/>
                </a:lnTo>
                <a:lnTo>
                  <a:pt x="655802" y="1041399"/>
                </a:lnTo>
                <a:lnTo>
                  <a:pt x="653564" y="1079499"/>
                </a:lnTo>
                <a:lnTo>
                  <a:pt x="651327" y="1104899"/>
                </a:lnTo>
                <a:lnTo>
                  <a:pt x="647970" y="1117599"/>
                </a:lnTo>
                <a:lnTo>
                  <a:pt x="645733" y="1142999"/>
                </a:lnTo>
                <a:lnTo>
                  <a:pt x="641258" y="1142999"/>
                </a:lnTo>
                <a:lnTo>
                  <a:pt x="634545" y="1168399"/>
                </a:lnTo>
                <a:lnTo>
                  <a:pt x="630061" y="1168399"/>
                </a:lnTo>
                <a:lnTo>
                  <a:pt x="625586" y="1181099"/>
                </a:lnTo>
                <a:lnTo>
                  <a:pt x="2030103" y="1181099"/>
                </a:lnTo>
                <a:lnTo>
                  <a:pt x="2023334" y="1168399"/>
                </a:lnTo>
                <a:lnTo>
                  <a:pt x="2009984" y="1142999"/>
                </a:lnTo>
                <a:lnTo>
                  <a:pt x="2004344" y="1130299"/>
                </a:lnTo>
                <a:lnTo>
                  <a:pt x="1997669" y="1130299"/>
                </a:lnTo>
                <a:lnTo>
                  <a:pt x="1992028" y="1117599"/>
                </a:lnTo>
                <a:lnTo>
                  <a:pt x="1986481" y="1104899"/>
                </a:lnTo>
                <a:lnTo>
                  <a:pt x="1980841" y="1092199"/>
                </a:lnTo>
                <a:lnTo>
                  <a:pt x="1976328" y="1079499"/>
                </a:lnTo>
                <a:lnTo>
                  <a:pt x="1970781" y="1066800"/>
                </a:lnTo>
                <a:lnTo>
                  <a:pt x="1966269" y="1054100"/>
                </a:lnTo>
                <a:lnTo>
                  <a:pt x="1961850" y="1041400"/>
                </a:lnTo>
                <a:lnTo>
                  <a:pt x="1957338" y="1028700"/>
                </a:lnTo>
                <a:lnTo>
                  <a:pt x="1953953" y="1028700"/>
                </a:lnTo>
                <a:lnTo>
                  <a:pt x="1949534" y="1016000"/>
                </a:lnTo>
                <a:lnTo>
                  <a:pt x="1945022" y="1003300"/>
                </a:lnTo>
                <a:lnTo>
                  <a:pt x="1941637" y="990600"/>
                </a:lnTo>
                <a:lnTo>
                  <a:pt x="1938347" y="977900"/>
                </a:lnTo>
                <a:lnTo>
                  <a:pt x="1934963" y="965200"/>
                </a:lnTo>
                <a:lnTo>
                  <a:pt x="1940509" y="965200"/>
                </a:lnTo>
                <a:lnTo>
                  <a:pt x="1967397" y="952500"/>
                </a:lnTo>
                <a:lnTo>
                  <a:pt x="2046837" y="952500"/>
                </a:lnTo>
                <a:lnTo>
                  <a:pt x="2053606" y="939800"/>
                </a:lnTo>
                <a:lnTo>
                  <a:pt x="2147619" y="939800"/>
                </a:lnTo>
                <a:lnTo>
                  <a:pt x="2130790" y="927100"/>
                </a:lnTo>
                <a:lnTo>
                  <a:pt x="2114056" y="927100"/>
                </a:lnTo>
                <a:lnTo>
                  <a:pt x="2097228" y="914400"/>
                </a:lnTo>
                <a:lnTo>
                  <a:pt x="2079366" y="901700"/>
                </a:lnTo>
                <a:lnTo>
                  <a:pt x="2062537" y="889000"/>
                </a:lnTo>
                <a:lnTo>
                  <a:pt x="2046837" y="889000"/>
                </a:lnTo>
                <a:lnTo>
                  <a:pt x="1996541" y="850900"/>
                </a:lnTo>
                <a:lnTo>
                  <a:pt x="1933834" y="800100"/>
                </a:lnTo>
                <a:lnTo>
                  <a:pt x="1875641" y="749300"/>
                </a:lnTo>
                <a:lnTo>
                  <a:pt x="1848753" y="723900"/>
                </a:lnTo>
                <a:lnTo>
                  <a:pt x="1824122" y="685800"/>
                </a:lnTo>
                <a:lnTo>
                  <a:pt x="1811900" y="673100"/>
                </a:lnTo>
                <a:lnTo>
                  <a:pt x="1800619" y="660400"/>
                </a:lnTo>
                <a:lnTo>
                  <a:pt x="1790559" y="635000"/>
                </a:lnTo>
                <a:lnTo>
                  <a:pt x="1779372" y="622300"/>
                </a:lnTo>
                <a:lnTo>
                  <a:pt x="1770441" y="609600"/>
                </a:lnTo>
                <a:lnTo>
                  <a:pt x="1761510" y="584200"/>
                </a:lnTo>
                <a:lnTo>
                  <a:pt x="1752578" y="571500"/>
                </a:lnTo>
                <a:lnTo>
                  <a:pt x="1745810" y="558800"/>
                </a:lnTo>
                <a:lnTo>
                  <a:pt x="1738007" y="533400"/>
                </a:lnTo>
                <a:lnTo>
                  <a:pt x="1732366" y="520700"/>
                </a:lnTo>
                <a:lnTo>
                  <a:pt x="1726819" y="495300"/>
                </a:lnTo>
                <a:lnTo>
                  <a:pt x="1720050" y="469900"/>
                </a:lnTo>
                <a:lnTo>
                  <a:pt x="1716760" y="457200"/>
                </a:lnTo>
                <a:lnTo>
                  <a:pt x="1713375" y="444500"/>
                </a:lnTo>
                <a:lnTo>
                  <a:pt x="1708863" y="431800"/>
                </a:lnTo>
                <a:lnTo>
                  <a:pt x="1704444" y="419100"/>
                </a:lnTo>
                <a:lnTo>
                  <a:pt x="1699931" y="406400"/>
                </a:lnTo>
                <a:lnTo>
                  <a:pt x="1695513" y="393700"/>
                </a:lnTo>
                <a:lnTo>
                  <a:pt x="1689872" y="381000"/>
                </a:lnTo>
                <a:lnTo>
                  <a:pt x="1684231" y="355600"/>
                </a:lnTo>
                <a:lnTo>
                  <a:pt x="1678685" y="342900"/>
                </a:lnTo>
                <a:lnTo>
                  <a:pt x="1672010" y="330200"/>
                </a:lnTo>
                <a:lnTo>
                  <a:pt x="1665241" y="317500"/>
                </a:lnTo>
                <a:lnTo>
                  <a:pt x="1658566" y="304800"/>
                </a:lnTo>
                <a:lnTo>
                  <a:pt x="1651797" y="292100"/>
                </a:lnTo>
                <a:lnTo>
                  <a:pt x="1636191" y="266700"/>
                </a:lnTo>
                <a:lnTo>
                  <a:pt x="1627166" y="254000"/>
                </a:lnTo>
                <a:lnTo>
                  <a:pt x="1609304" y="228600"/>
                </a:lnTo>
                <a:close/>
              </a:path>
              <a:path w="3395979" h="2768600">
                <a:moveTo>
                  <a:pt x="1507488" y="152400"/>
                </a:moveTo>
                <a:lnTo>
                  <a:pt x="972558" y="152399"/>
                </a:lnTo>
                <a:lnTo>
                  <a:pt x="938939" y="177799"/>
                </a:lnTo>
                <a:lnTo>
                  <a:pt x="923276" y="177799"/>
                </a:lnTo>
                <a:lnTo>
                  <a:pt x="860608" y="228599"/>
                </a:lnTo>
                <a:lnTo>
                  <a:pt x="1600372" y="228600"/>
                </a:lnTo>
                <a:lnTo>
                  <a:pt x="1589185" y="215900"/>
                </a:lnTo>
                <a:lnTo>
                  <a:pt x="1579126" y="203200"/>
                </a:lnTo>
                <a:lnTo>
                  <a:pt x="1567844" y="190500"/>
                </a:lnTo>
                <a:lnTo>
                  <a:pt x="1556657" y="190500"/>
                </a:lnTo>
                <a:lnTo>
                  <a:pt x="1545469" y="177800"/>
                </a:lnTo>
                <a:lnTo>
                  <a:pt x="1533153" y="165100"/>
                </a:lnTo>
                <a:lnTo>
                  <a:pt x="1519804" y="165100"/>
                </a:lnTo>
                <a:lnTo>
                  <a:pt x="1507488" y="152400"/>
                </a:lnTo>
                <a:close/>
              </a:path>
              <a:path w="3395979" h="2768600">
                <a:moveTo>
                  <a:pt x="1443654" y="127000"/>
                </a:moveTo>
                <a:lnTo>
                  <a:pt x="1038554" y="126999"/>
                </a:lnTo>
                <a:lnTo>
                  <a:pt x="1021726" y="139699"/>
                </a:lnTo>
                <a:lnTo>
                  <a:pt x="1004992" y="139699"/>
                </a:lnTo>
                <a:lnTo>
                  <a:pt x="988164" y="152399"/>
                </a:lnTo>
                <a:lnTo>
                  <a:pt x="1492916" y="152400"/>
                </a:lnTo>
                <a:lnTo>
                  <a:pt x="1463772" y="139700"/>
                </a:lnTo>
                <a:lnTo>
                  <a:pt x="1443654" y="127000"/>
                </a:lnTo>
                <a:close/>
              </a:path>
              <a:path w="3395979" h="2768600">
                <a:moveTo>
                  <a:pt x="1064314" y="114299"/>
                </a:moveTo>
                <a:lnTo>
                  <a:pt x="1044101" y="114299"/>
                </a:lnTo>
                <a:lnTo>
                  <a:pt x="1049742" y="126999"/>
                </a:lnTo>
                <a:lnTo>
                  <a:pt x="1069860" y="126999"/>
                </a:lnTo>
                <a:lnTo>
                  <a:pt x="1064314" y="114299"/>
                </a:lnTo>
                <a:close/>
              </a:path>
              <a:path w="3395979" h="2768600">
                <a:moveTo>
                  <a:pt x="1400032" y="114300"/>
                </a:moveTo>
                <a:lnTo>
                  <a:pt x="1081048" y="114299"/>
                </a:lnTo>
                <a:lnTo>
                  <a:pt x="1078792" y="126999"/>
                </a:lnTo>
                <a:lnTo>
                  <a:pt x="1411219" y="127000"/>
                </a:lnTo>
                <a:lnTo>
                  <a:pt x="1400032" y="114300"/>
                </a:lnTo>
                <a:close/>
              </a:path>
              <a:path w="3395979" h="2768600">
                <a:moveTo>
                  <a:pt x="1041939" y="88899"/>
                </a:moveTo>
                <a:lnTo>
                  <a:pt x="999351" y="88899"/>
                </a:lnTo>
                <a:lnTo>
                  <a:pt x="1004992" y="101599"/>
                </a:lnTo>
                <a:lnTo>
                  <a:pt x="1019564" y="101599"/>
                </a:lnTo>
                <a:lnTo>
                  <a:pt x="1025110" y="114299"/>
                </a:lnTo>
                <a:lnTo>
                  <a:pt x="1058673" y="114299"/>
                </a:lnTo>
                <a:lnTo>
                  <a:pt x="1053126" y="101599"/>
                </a:lnTo>
                <a:lnTo>
                  <a:pt x="1041939" y="88899"/>
                </a:lnTo>
                <a:close/>
              </a:path>
              <a:path w="3395979" h="2768600">
                <a:moveTo>
                  <a:pt x="1113482" y="88899"/>
                </a:moveTo>
                <a:lnTo>
                  <a:pt x="1089979" y="88899"/>
                </a:lnTo>
                <a:lnTo>
                  <a:pt x="1088945" y="101599"/>
                </a:lnTo>
                <a:lnTo>
                  <a:pt x="1086689" y="101599"/>
                </a:lnTo>
                <a:lnTo>
                  <a:pt x="1085560" y="114299"/>
                </a:lnTo>
                <a:lnTo>
                  <a:pt x="1104551" y="114299"/>
                </a:lnTo>
                <a:lnTo>
                  <a:pt x="1109064" y="101599"/>
                </a:lnTo>
                <a:lnTo>
                  <a:pt x="1113482" y="88899"/>
                </a:lnTo>
                <a:close/>
              </a:path>
              <a:path w="3395979" h="2768600">
                <a:moveTo>
                  <a:pt x="1308276" y="101600"/>
                </a:moveTo>
                <a:lnTo>
                  <a:pt x="1201948" y="101599"/>
                </a:lnTo>
                <a:lnTo>
                  <a:pt x="1179573" y="114299"/>
                </a:lnTo>
                <a:lnTo>
                  <a:pt x="1320591" y="114300"/>
                </a:lnTo>
                <a:lnTo>
                  <a:pt x="1308276" y="101600"/>
                </a:lnTo>
                <a:close/>
              </a:path>
              <a:path w="3395979" h="2768600">
                <a:moveTo>
                  <a:pt x="1029623" y="76199"/>
                </a:moveTo>
                <a:lnTo>
                  <a:pt x="974720" y="76199"/>
                </a:lnTo>
                <a:lnTo>
                  <a:pt x="979232" y="88899"/>
                </a:lnTo>
                <a:lnTo>
                  <a:pt x="1035170" y="88899"/>
                </a:lnTo>
                <a:lnTo>
                  <a:pt x="1029623" y="76199"/>
                </a:lnTo>
                <a:close/>
              </a:path>
              <a:path w="3395979" h="2768600">
                <a:moveTo>
                  <a:pt x="1125798" y="76199"/>
                </a:moveTo>
                <a:lnTo>
                  <a:pt x="1094492" y="76199"/>
                </a:lnTo>
                <a:lnTo>
                  <a:pt x="1093363" y="88899"/>
                </a:lnTo>
                <a:lnTo>
                  <a:pt x="1120251" y="88899"/>
                </a:lnTo>
                <a:lnTo>
                  <a:pt x="1125798" y="76199"/>
                </a:lnTo>
                <a:close/>
              </a:path>
              <a:path w="3395979" h="2768600">
                <a:moveTo>
                  <a:pt x="1011667" y="63499"/>
                </a:moveTo>
                <a:lnTo>
                  <a:pt x="949054" y="63499"/>
                </a:lnTo>
                <a:lnTo>
                  <a:pt x="954601" y="76199"/>
                </a:lnTo>
                <a:lnTo>
                  <a:pt x="1017307" y="76199"/>
                </a:lnTo>
                <a:lnTo>
                  <a:pt x="1011667" y="63499"/>
                </a:lnTo>
                <a:close/>
              </a:path>
              <a:path w="3395979" h="2768600">
                <a:moveTo>
                  <a:pt x="1148173" y="50799"/>
                </a:moveTo>
                <a:lnTo>
                  <a:pt x="1107935" y="50799"/>
                </a:lnTo>
                <a:lnTo>
                  <a:pt x="1102295" y="63499"/>
                </a:lnTo>
                <a:lnTo>
                  <a:pt x="1099004" y="63499"/>
                </a:lnTo>
                <a:lnTo>
                  <a:pt x="1096748" y="76199"/>
                </a:lnTo>
                <a:lnTo>
                  <a:pt x="1133695" y="76199"/>
                </a:lnTo>
                <a:lnTo>
                  <a:pt x="1140370" y="63499"/>
                </a:lnTo>
                <a:lnTo>
                  <a:pt x="1148173" y="50799"/>
                </a:lnTo>
                <a:close/>
              </a:path>
              <a:path w="3395979" h="2768600">
                <a:moveTo>
                  <a:pt x="990420" y="50799"/>
                </a:moveTo>
                <a:lnTo>
                  <a:pt x="917682" y="50799"/>
                </a:lnTo>
                <a:lnTo>
                  <a:pt x="923276" y="63499"/>
                </a:lnTo>
                <a:lnTo>
                  <a:pt x="998223" y="63499"/>
                </a:lnTo>
                <a:lnTo>
                  <a:pt x="990420" y="50799"/>
                </a:lnTo>
                <a:close/>
              </a:path>
              <a:path w="3395979" h="2768600">
                <a:moveTo>
                  <a:pt x="1165001" y="38099"/>
                </a:moveTo>
                <a:lnTo>
                  <a:pt x="1119123" y="38099"/>
                </a:lnTo>
                <a:lnTo>
                  <a:pt x="1112448" y="50799"/>
                </a:lnTo>
                <a:lnTo>
                  <a:pt x="1156070" y="50799"/>
                </a:lnTo>
                <a:lnTo>
                  <a:pt x="1165001" y="38099"/>
                </a:lnTo>
                <a:close/>
              </a:path>
              <a:path w="3395979" h="2768600">
                <a:moveTo>
                  <a:pt x="1180701" y="25399"/>
                </a:moveTo>
                <a:lnTo>
                  <a:pt x="1131438" y="25399"/>
                </a:lnTo>
                <a:lnTo>
                  <a:pt x="1124670" y="38099"/>
                </a:lnTo>
                <a:lnTo>
                  <a:pt x="1172804" y="38099"/>
                </a:lnTo>
                <a:lnTo>
                  <a:pt x="1180701" y="25399"/>
                </a:lnTo>
                <a:close/>
              </a:path>
              <a:path w="3395979" h="2768600">
                <a:moveTo>
                  <a:pt x="1195179" y="12699"/>
                </a:moveTo>
                <a:lnTo>
                  <a:pt x="1153813" y="12699"/>
                </a:lnTo>
                <a:lnTo>
                  <a:pt x="1146010" y="25399"/>
                </a:lnTo>
                <a:lnTo>
                  <a:pt x="1188504" y="25399"/>
                </a:lnTo>
                <a:lnTo>
                  <a:pt x="1195179" y="12699"/>
                </a:lnTo>
                <a:close/>
              </a:path>
              <a:path w="3395979" h="2768600">
                <a:moveTo>
                  <a:pt x="1209751" y="0"/>
                </a:moveTo>
                <a:lnTo>
                  <a:pt x="1201948" y="0"/>
                </a:lnTo>
                <a:lnTo>
                  <a:pt x="1194145" y="12699"/>
                </a:lnTo>
                <a:lnTo>
                  <a:pt x="1203076" y="12699"/>
                </a:lnTo>
                <a:lnTo>
                  <a:pt x="12097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defTabSz="685800" rtl="0"/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1797755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8915" y="519846"/>
            <a:ext cx="7621320" cy="1037245"/>
          </a:xfrm>
          <a:prstGeom prst="rect">
            <a:avLst/>
          </a:prstGeom>
        </p:spPr>
        <p:txBody>
          <a:bodyPr vert="horz" wrap="square" lIns="0" tIns="204254" rIns="0" bIns="0" rtlCol="0">
            <a:spAutoFit/>
          </a:bodyPr>
          <a:lstStyle/>
          <a:p>
            <a:pPr marL="1022509" marR="8573" algn="r">
              <a:spcBef>
                <a:spcPts val="75"/>
              </a:spcBef>
            </a:pPr>
            <a:r>
              <a:rPr sz="2700" b="0" spc="-4" dirty="0"/>
              <a:t>Secondary </a:t>
            </a:r>
            <a:r>
              <a:rPr sz="2700" b="0" spc="-8" dirty="0"/>
              <a:t>Objectives</a:t>
            </a:r>
            <a:r>
              <a:rPr sz="2700" b="0" spc="-11" dirty="0"/>
              <a:t> </a:t>
            </a:r>
            <a:r>
              <a:rPr sz="2700" b="0" spc="-4" dirty="0"/>
              <a:t>of </a:t>
            </a:r>
            <a:r>
              <a:rPr sz="2700" b="0" spc="-8" dirty="0"/>
              <a:t>the </a:t>
            </a:r>
            <a:r>
              <a:rPr sz="2700" b="0" spc="-4" dirty="0"/>
              <a:t>Voice</a:t>
            </a:r>
            <a:endParaRPr sz="2700" dirty="0"/>
          </a:p>
          <a:p>
            <a:pPr marL="1022509" marR="3810" algn="r"/>
            <a:r>
              <a:rPr sz="2700" b="0" spc="-4" dirty="0"/>
              <a:t>Evaluation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3359615" y="2342228"/>
            <a:ext cx="5176838" cy="1345560"/>
          </a:xfrm>
          <a:prstGeom prst="rect">
            <a:avLst/>
          </a:prstGeom>
        </p:spPr>
        <p:txBody>
          <a:bodyPr vert="horz" wrap="square" lIns="0" tIns="82867" rIns="0" bIns="0" rtlCol="0">
            <a:spAutoFit/>
          </a:bodyPr>
          <a:lstStyle/>
          <a:p>
            <a:pPr marL="266700" indent="-257651" algn="l" defTabSz="685800" rtl="0">
              <a:spcBef>
                <a:spcPts val="652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patient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education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patient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motivation</a:t>
            </a: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establish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credibility</a:t>
            </a:r>
            <a:r>
              <a:rPr sz="2400" spc="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voice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pathologist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75843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69113" y="438204"/>
            <a:ext cx="277415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dirty="0"/>
              <a:t>Referral</a:t>
            </a:r>
            <a:r>
              <a:rPr sz="3300" b="0" spc="-56" dirty="0"/>
              <a:t> </a:t>
            </a:r>
            <a:r>
              <a:rPr sz="3300" b="0" dirty="0"/>
              <a:t>Sources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879754" y="2025741"/>
            <a:ext cx="3952875" cy="3270607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266700" indent="-257651" algn="l" defTabSz="685800" rtl="0">
              <a:spcBef>
                <a:spcPts val="363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otolaryngologists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other</a:t>
            </a:r>
            <a:r>
              <a:rPr sz="2400" spc="-26" dirty="0">
                <a:cs typeface="Calibri"/>
              </a:rPr>
              <a:t> </a:t>
            </a:r>
            <a:r>
              <a:rPr sz="2400" dirty="0">
                <a:cs typeface="Calibri"/>
              </a:rPr>
              <a:t>medical</a:t>
            </a:r>
            <a:r>
              <a:rPr sz="2400" spc="-4" dirty="0">
                <a:cs typeface="Calibri"/>
              </a:rPr>
              <a:t> specialists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speech-language</a:t>
            </a:r>
            <a:r>
              <a:rPr sz="2400" spc="26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pathologists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dirty="0">
                <a:cs typeface="Calibri"/>
              </a:rPr>
              <a:t>vocal</a:t>
            </a:r>
            <a:r>
              <a:rPr sz="2400" spc="-23" dirty="0">
                <a:cs typeface="Calibri"/>
              </a:rPr>
              <a:t> </a:t>
            </a:r>
            <a:r>
              <a:rPr sz="2400" dirty="0">
                <a:cs typeface="Calibri"/>
              </a:rPr>
              <a:t>coaches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singing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teachers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former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patients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family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289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friends</a:t>
            </a:r>
            <a:endParaRPr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1880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2150" y="735088"/>
            <a:ext cx="4447699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dirty="0"/>
              <a:t>Professional</a:t>
            </a:r>
            <a:r>
              <a:rPr sz="3300" b="0" spc="-38" dirty="0"/>
              <a:t> </a:t>
            </a:r>
            <a:r>
              <a:rPr sz="3300" b="0" spc="-4" dirty="0"/>
              <a:t>Relationships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2720821" y="2390815"/>
            <a:ext cx="2672715" cy="20763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41433" indent="-257651" algn="l" defTabSz="685800" rtl="0">
              <a:spcBef>
                <a:spcPts val="7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evolution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voice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team</a:t>
            </a:r>
            <a:endParaRPr sz="2100" dirty="0">
              <a:cs typeface="Calibri"/>
            </a:endParaRPr>
          </a:p>
          <a:p>
            <a:pPr marL="266700" marR="685324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compleme</a:t>
            </a:r>
            <a:r>
              <a:rPr sz="2100" spc="-15" dirty="0">
                <a:cs typeface="Calibri"/>
              </a:rPr>
              <a:t>n</a:t>
            </a:r>
            <a:r>
              <a:rPr sz="2100" spc="-4" dirty="0">
                <a:cs typeface="Calibri"/>
              </a:rPr>
              <a:t>tary  relationships</a:t>
            </a:r>
            <a:endParaRPr sz="2100" dirty="0">
              <a:cs typeface="Calibri"/>
            </a:endParaRPr>
          </a:p>
          <a:p>
            <a:pPr marL="266700" marR="381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comments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on</a:t>
            </a:r>
            <a:r>
              <a:rPr sz="2100" spc="-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medical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speech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pathology</a:t>
            </a:r>
            <a:endParaRPr sz="21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8003" y="2422290"/>
            <a:ext cx="2853176" cy="22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0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8004" y="711337"/>
            <a:ext cx="4318635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spc="-4" dirty="0"/>
              <a:t>The</a:t>
            </a:r>
            <a:r>
              <a:rPr sz="3300" b="0" spc="-11" dirty="0"/>
              <a:t> </a:t>
            </a:r>
            <a:r>
              <a:rPr sz="3300" b="0" dirty="0"/>
              <a:t>Medical</a:t>
            </a:r>
            <a:r>
              <a:rPr sz="3300" b="0" spc="-8" dirty="0"/>
              <a:t> </a:t>
            </a:r>
            <a:r>
              <a:rPr sz="3300" b="0" spc="-4" dirty="0"/>
              <a:t>Examination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694597" y="2326294"/>
            <a:ext cx="2591276" cy="2205412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indirect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laryngoscopy</a:t>
            </a:r>
            <a:endParaRPr sz="2100" dirty="0">
              <a:cs typeface="Calibri"/>
            </a:endParaRPr>
          </a:p>
          <a:p>
            <a:pPr marL="266700" marR="893921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fiberoptic </a:t>
            </a:r>
            <a:r>
              <a:rPr sz="2100" spc="-4" dirty="0">
                <a:cs typeface="Calibri"/>
              </a:rPr>
              <a:t> lar</a:t>
            </a:r>
            <a:r>
              <a:rPr sz="2100" spc="-15" dirty="0">
                <a:cs typeface="Calibri"/>
              </a:rPr>
              <a:t>y</a:t>
            </a:r>
            <a:r>
              <a:rPr sz="2100" spc="-8" dirty="0">
                <a:cs typeface="Calibri"/>
              </a:rPr>
              <a:t>ngoscopy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4" dirty="0">
                <a:cs typeface="Calibri"/>
              </a:rPr>
              <a:t>direct</a:t>
            </a:r>
            <a:r>
              <a:rPr sz="2100" spc="-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laryngoscopy</a:t>
            </a:r>
            <a:endParaRPr sz="2100" dirty="0">
              <a:cs typeface="Calibri"/>
            </a:endParaRPr>
          </a:p>
          <a:p>
            <a:pPr marL="266700" marR="401479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100" spc="-8" dirty="0">
                <a:cs typeface="Calibri"/>
              </a:rPr>
              <a:t>laryngeal </a:t>
            </a:r>
            <a:r>
              <a:rPr sz="2100" spc="-4" dirty="0">
                <a:cs typeface="Calibri"/>
              </a:rPr>
              <a:t> v</a:t>
            </a:r>
            <a:r>
              <a:rPr sz="2100" spc="-15" dirty="0">
                <a:cs typeface="Calibri"/>
              </a:rPr>
              <a:t>i</a:t>
            </a:r>
            <a:r>
              <a:rPr sz="2100" spc="-8" dirty="0">
                <a:cs typeface="Calibri"/>
              </a:rPr>
              <a:t>deostro</a:t>
            </a:r>
            <a:r>
              <a:rPr sz="2100" spc="-11" dirty="0">
                <a:cs typeface="Calibri"/>
              </a:rPr>
              <a:t>b</a:t>
            </a:r>
            <a:r>
              <a:rPr sz="2100" spc="-8" dirty="0">
                <a:cs typeface="Calibri"/>
              </a:rPr>
              <a:t>osc</a:t>
            </a:r>
            <a:r>
              <a:rPr sz="2100" spc="-4" dirty="0">
                <a:cs typeface="Calibri"/>
              </a:rPr>
              <a:t>o</a:t>
            </a:r>
            <a:r>
              <a:rPr sz="2100" spc="-8" dirty="0">
                <a:cs typeface="Calibri"/>
              </a:rPr>
              <a:t>py</a:t>
            </a:r>
            <a:endParaRPr sz="2100" dirty="0"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6129" y="2762400"/>
            <a:ext cx="2851673" cy="17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65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2437" y="796104"/>
            <a:ext cx="5365909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The</a:t>
            </a:r>
            <a:r>
              <a:rPr sz="3300" b="0" spc="-19" dirty="0"/>
              <a:t> </a:t>
            </a:r>
            <a:r>
              <a:rPr sz="3300" b="0" spc="-4" dirty="0"/>
              <a:t>Voice</a:t>
            </a:r>
            <a:r>
              <a:rPr sz="3300" b="0" spc="-19" dirty="0"/>
              <a:t> </a:t>
            </a:r>
            <a:r>
              <a:rPr sz="3300" b="0" dirty="0"/>
              <a:t>Pathology</a:t>
            </a:r>
            <a:r>
              <a:rPr sz="3300" b="0" spc="-23" dirty="0"/>
              <a:t> </a:t>
            </a:r>
            <a:r>
              <a:rPr sz="3300" b="0" spc="-4" dirty="0"/>
              <a:t>Evaluation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3217111" y="2533322"/>
            <a:ext cx="5512594" cy="1791356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patient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interview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subjective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voice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assessment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instrumental</a:t>
            </a:r>
            <a:r>
              <a:rPr sz="2400" spc="2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assessment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of vocal</a:t>
            </a:r>
            <a:r>
              <a:rPr sz="2400" spc="-4" dirty="0">
                <a:cs typeface="Calibri"/>
              </a:rPr>
              <a:t> function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laryngeal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videostroboscopy</a:t>
            </a:r>
            <a:endParaRPr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67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042" y="662573"/>
            <a:ext cx="6978195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/>
              <a:t>Videostroboscopy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5023" y="2605954"/>
            <a:ext cx="10291948" cy="216453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164306" indent="-257651" algn="l" defTabSz="685800" rtl="0">
              <a:spcBef>
                <a:spcPts val="7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Directly observes </a:t>
            </a:r>
            <a:r>
              <a:rPr sz="2400" dirty="0">
                <a:cs typeface="Calibri"/>
              </a:rPr>
              <a:t>the apparent </a:t>
            </a:r>
            <a:r>
              <a:rPr sz="2400" spc="-4" dirty="0">
                <a:cs typeface="Calibri"/>
              </a:rPr>
              <a:t>motion of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larynx</a:t>
            </a: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Provides</a:t>
            </a:r>
            <a:r>
              <a:rPr sz="2400" spc="-2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information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about:</a:t>
            </a:r>
          </a:p>
          <a:p>
            <a:pPr marL="326707" indent="-317659" algn="l" defTabSz="685800" rtl="0">
              <a:spcBef>
                <a:spcPts val="578"/>
              </a:spcBef>
              <a:buFontTx/>
              <a:buAutoNum type="arabicParenR"/>
              <a:tabLst>
                <a:tab pos="327184" algn="l"/>
              </a:tabLst>
            </a:pPr>
            <a:r>
              <a:rPr sz="2400" dirty="0">
                <a:cs typeface="Calibri"/>
              </a:rPr>
              <a:t>Nature</a:t>
            </a:r>
            <a:r>
              <a:rPr sz="2400" spc="-4" dirty="0">
                <a:cs typeface="Calibri"/>
              </a:rPr>
              <a:t> of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VF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vibration</a:t>
            </a:r>
          </a:p>
          <a:p>
            <a:pPr marL="326707" indent="-317659" algn="l" defTabSz="685800" rtl="0">
              <a:spcBef>
                <a:spcPts val="578"/>
              </a:spcBef>
              <a:buFontTx/>
              <a:buAutoNum type="arabicParenR"/>
              <a:tabLst>
                <a:tab pos="327184" algn="l"/>
              </a:tabLst>
            </a:pPr>
            <a:r>
              <a:rPr sz="2400" dirty="0">
                <a:cs typeface="Calibri"/>
              </a:rPr>
              <a:t>Presence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or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absence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pathology</a:t>
            </a:r>
          </a:p>
          <a:p>
            <a:pPr marL="266700" marR="3810" indent="-257651" algn="l" defTabSz="685800" rtl="0">
              <a:spcBef>
                <a:spcPts val="574"/>
              </a:spcBef>
              <a:buFontTx/>
              <a:buAutoNum type="arabicParenR"/>
              <a:tabLst>
                <a:tab pos="326231" algn="l"/>
              </a:tabLst>
            </a:pPr>
            <a:r>
              <a:rPr sz="2400" dirty="0">
                <a:cs typeface="Calibri"/>
              </a:rPr>
              <a:t>Documents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small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changes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in</a:t>
            </a:r>
            <a:r>
              <a:rPr sz="2400" spc="19" dirty="0">
                <a:cs typeface="Calibri"/>
              </a:rPr>
              <a:t> </a:t>
            </a:r>
            <a:r>
              <a:rPr sz="2400" dirty="0">
                <a:cs typeface="Calibri"/>
              </a:rPr>
              <a:t>the vibratory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structure or pattern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 </a:t>
            </a:r>
            <a:r>
              <a:rPr sz="2400" dirty="0">
                <a:cs typeface="Calibri"/>
              </a:rPr>
              <a:t>vibration</a:t>
            </a:r>
          </a:p>
        </p:txBody>
      </p:sp>
    </p:spTree>
    <p:extLst>
      <p:ext uri="{BB962C8B-B14F-4D97-AF65-F5344CB8AC3E}">
        <p14:creationId xmlns:p14="http://schemas.microsoft.com/office/powerpoint/2010/main" val="575742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60464" y="617356"/>
            <a:ext cx="7747031" cy="5908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3810" algn="l" rtl="0">
              <a:spcBef>
                <a:spcPts val="71"/>
              </a:spcBef>
            </a:pPr>
            <a:r>
              <a:rPr sz="2100" b="0" spc="-4" dirty="0">
                <a:solidFill>
                  <a:schemeClr val="tx1"/>
                </a:solidFill>
              </a:rPr>
              <a:t>INSTITUTE</a:t>
            </a:r>
            <a:r>
              <a:rPr sz="2100" b="0" spc="-30" dirty="0">
                <a:solidFill>
                  <a:schemeClr val="tx1"/>
                </a:solidFill>
              </a:rPr>
              <a:t> </a:t>
            </a:r>
            <a:r>
              <a:rPr sz="2100" b="0" spc="-8" dirty="0">
                <a:solidFill>
                  <a:schemeClr val="tx1"/>
                </a:solidFill>
              </a:rPr>
              <a:t>FOR</a:t>
            </a:r>
            <a:r>
              <a:rPr sz="2100" b="0" spc="15" dirty="0">
                <a:solidFill>
                  <a:schemeClr val="tx1"/>
                </a:solidFill>
              </a:rPr>
              <a:t> </a:t>
            </a:r>
            <a:r>
              <a:rPr sz="2100" b="0" spc="-8" dirty="0">
                <a:solidFill>
                  <a:schemeClr val="tx1"/>
                </a:solidFill>
              </a:rPr>
              <a:t>VOICE</a:t>
            </a:r>
            <a:r>
              <a:rPr sz="2100" b="0" dirty="0">
                <a:solidFill>
                  <a:schemeClr val="tx1"/>
                </a:solidFill>
              </a:rPr>
              <a:t> </a:t>
            </a:r>
            <a:r>
              <a:rPr sz="2100" b="0" spc="-4" dirty="0">
                <a:solidFill>
                  <a:schemeClr val="tx1"/>
                </a:solidFill>
              </a:rPr>
              <a:t>ANALYSIS</a:t>
            </a:r>
            <a:endParaRPr sz="2100" dirty="0">
              <a:solidFill>
                <a:schemeClr val="tx1"/>
              </a:solidFill>
            </a:endParaRPr>
          </a:p>
          <a:p>
            <a:pPr marR="4286" algn="l" rtl="0"/>
            <a:r>
              <a:rPr sz="2100" b="0" spc="-4" dirty="0">
                <a:solidFill>
                  <a:schemeClr val="tx1"/>
                </a:solidFill>
              </a:rPr>
              <a:t>AND</a:t>
            </a:r>
            <a:r>
              <a:rPr sz="2100" b="0" spc="4" dirty="0">
                <a:solidFill>
                  <a:schemeClr val="tx1"/>
                </a:solidFill>
              </a:rPr>
              <a:t> </a:t>
            </a:r>
            <a:r>
              <a:rPr sz="2100" b="0" spc="-4" dirty="0">
                <a:solidFill>
                  <a:schemeClr val="tx1"/>
                </a:solidFill>
              </a:rPr>
              <a:t>REHABILITATION </a:t>
            </a:r>
            <a:r>
              <a:rPr sz="2100" b="0" spc="-8" dirty="0">
                <a:solidFill>
                  <a:schemeClr val="tx1"/>
                </a:solidFill>
              </a:rPr>
              <a:t>(Evaluation</a:t>
            </a:r>
            <a:r>
              <a:rPr sz="2100" b="0" spc="-4" dirty="0">
                <a:solidFill>
                  <a:schemeClr val="tx1"/>
                </a:solidFill>
              </a:rPr>
              <a:t> </a:t>
            </a:r>
            <a:r>
              <a:rPr sz="2100" b="0" spc="-8" dirty="0">
                <a:solidFill>
                  <a:schemeClr val="tx1"/>
                </a:solidFill>
              </a:rPr>
              <a:t>Form)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49215" y="1564531"/>
            <a:ext cx="3422498" cy="1995098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9525" algn="l" defTabSz="685800" rtl="0">
              <a:spcBef>
                <a:spcPts val="578"/>
              </a:spcBef>
            </a:pPr>
            <a:r>
              <a:rPr sz="1350" b="1" dirty="0">
                <a:cs typeface="Calibri"/>
              </a:rPr>
              <a:t>NAME: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506"/>
              </a:spcBef>
            </a:pPr>
            <a:r>
              <a:rPr sz="1350" b="1" dirty="0">
                <a:cs typeface="Calibri"/>
              </a:rPr>
              <a:t>AGE: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495"/>
              </a:spcBef>
            </a:pPr>
            <a:r>
              <a:rPr sz="1350" b="1" spc="-4" dirty="0">
                <a:cs typeface="Calibri"/>
              </a:rPr>
              <a:t>DOB: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503"/>
              </a:spcBef>
            </a:pPr>
            <a:r>
              <a:rPr sz="1350" b="1" dirty="0">
                <a:cs typeface="Calibri"/>
              </a:rPr>
              <a:t>DATE: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544"/>
              </a:spcBef>
            </a:pPr>
            <a:r>
              <a:rPr sz="1500" b="1" dirty="0">
                <a:cs typeface="Calibri"/>
              </a:rPr>
              <a:t>REFERRAL:</a:t>
            </a:r>
            <a:endParaRPr sz="1500" dirty="0">
              <a:cs typeface="Calibri"/>
            </a:endParaRPr>
          </a:p>
          <a:p>
            <a:pPr algn="l" defTabSz="685800" rtl="0"/>
            <a:endParaRPr sz="1500" dirty="0">
              <a:cs typeface="Calibri"/>
            </a:endParaRPr>
          </a:p>
          <a:p>
            <a:pPr marL="9525" algn="l" defTabSz="685800" rtl="0">
              <a:spcBef>
                <a:spcPts val="1088"/>
              </a:spcBef>
            </a:pPr>
            <a:r>
              <a:rPr sz="1500" b="1" dirty="0">
                <a:cs typeface="Calibri"/>
              </a:rPr>
              <a:t>REASON</a:t>
            </a:r>
            <a:r>
              <a:rPr sz="1500" b="1" spc="-38" dirty="0">
                <a:cs typeface="Calibri"/>
              </a:rPr>
              <a:t> </a:t>
            </a:r>
            <a:r>
              <a:rPr sz="1500" b="1" dirty="0">
                <a:cs typeface="Calibri"/>
              </a:rPr>
              <a:t>FOR</a:t>
            </a:r>
            <a:r>
              <a:rPr sz="1500" b="1" spc="-49" dirty="0">
                <a:cs typeface="Calibri"/>
              </a:rPr>
              <a:t> </a:t>
            </a:r>
            <a:r>
              <a:rPr sz="1500" b="1" dirty="0">
                <a:cs typeface="Calibri"/>
              </a:rPr>
              <a:t>REFERRAL:</a:t>
            </a:r>
            <a:endParaRPr sz="15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1982" y="1726202"/>
            <a:ext cx="5281415" cy="3084371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9525" algn="l" defTabSz="685800" rtl="0">
              <a:spcBef>
                <a:spcPts val="578"/>
              </a:spcBef>
            </a:pPr>
            <a:r>
              <a:rPr sz="1350" b="1" spc="-4" dirty="0">
                <a:cs typeface="Calibri"/>
              </a:rPr>
              <a:t>TYPE</a:t>
            </a:r>
            <a:r>
              <a:rPr sz="1350" b="1" spc="-15" dirty="0">
                <a:cs typeface="Calibri"/>
              </a:rPr>
              <a:t> </a:t>
            </a:r>
            <a:r>
              <a:rPr sz="1350" b="1" spc="-4" dirty="0">
                <a:cs typeface="Calibri"/>
              </a:rPr>
              <a:t>OF</a:t>
            </a:r>
            <a:r>
              <a:rPr sz="1350" b="1" spc="-19" dirty="0">
                <a:cs typeface="Calibri"/>
              </a:rPr>
              <a:t> </a:t>
            </a:r>
            <a:r>
              <a:rPr sz="1350" b="1" spc="-4" dirty="0">
                <a:cs typeface="Calibri"/>
              </a:rPr>
              <a:t>CASE: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506"/>
              </a:spcBef>
            </a:pPr>
            <a:r>
              <a:rPr sz="1350" b="1" spc="-4" dirty="0">
                <a:cs typeface="Calibri"/>
              </a:rPr>
              <a:t>ADDRESS: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495"/>
              </a:spcBef>
            </a:pPr>
            <a:r>
              <a:rPr sz="1350" b="1" spc="-4" dirty="0">
                <a:cs typeface="Calibri"/>
              </a:rPr>
              <a:t>TELEPHONE:</a:t>
            </a:r>
            <a:endParaRPr sz="1350" dirty="0">
              <a:cs typeface="Calibri"/>
            </a:endParaRPr>
          </a:p>
          <a:p>
            <a:pPr marL="9525" algn="l" defTabSz="685800" rtl="0">
              <a:spcBef>
                <a:spcPts val="503"/>
              </a:spcBef>
            </a:pPr>
            <a:r>
              <a:rPr sz="1350" b="1" dirty="0">
                <a:cs typeface="Calibri"/>
              </a:rPr>
              <a:t>EXAMINER:</a:t>
            </a:r>
            <a:endParaRPr sz="1350" dirty="0">
              <a:cs typeface="Calibri"/>
            </a:endParaRPr>
          </a:p>
          <a:p>
            <a:pPr marL="695325" algn="l" defTabSz="685800" rtl="0">
              <a:spcBef>
                <a:spcPts val="544"/>
              </a:spcBef>
            </a:pPr>
            <a:r>
              <a:rPr sz="1500" b="1" dirty="0">
                <a:cs typeface="Calibri"/>
              </a:rPr>
              <a:t>1.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Establish</a:t>
            </a:r>
            <a:r>
              <a:rPr sz="1500" b="1" spc="-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referral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source</a:t>
            </a:r>
            <a:endParaRPr sz="1500" dirty="0">
              <a:cs typeface="Calibri"/>
            </a:endParaRPr>
          </a:p>
          <a:p>
            <a:pPr algn="l" defTabSz="685800" rtl="0">
              <a:spcBef>
                <a:spcPts val="19"/>
              </a:spcBef>
            </a:pPr>
            <a:endParaRPr sz="2213" dirty="0">
              <a:cs typeface="Calibri"/>
            </a:endParaRPr>
          </a:p>
          <a:p>
            <a:pPr marL="180975" marR="751046" indent="-171450" algn="l" defTabSz="685800" rtl="0">
              <a:lnSpc>
                <a:spcPct val="111000"/>
              </a:lnSpc>
              <a:buClr>
                <a:srgbClr val="FFFFCC"/>
              </a:buClr>
              <a:buFont typeface="Calibri"/>
              <a:buAutoNum type="arabicPeriod"/>
              <a:tabLst>
                <a:tab pos="200501" algn="l"/>
              </a:tabLst>
            </a:pPr>
            <a:r>
              <a:rPr sz="1350" dirty="0"/>
              <a:t>	</a:t>
            </a:r>
            <a:r>
              <a:rPr sz="1500" b="1" dirty="0">
                <a:cs typeface="Calibri"/>
              </a:rPr>
              <a:t>Establish</a:t>
            </a:r>
            <a:r>
              <a:rPr sz="1500" b="1" spc="-3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exact</a:t>
            </a:r>
            <a:r>
              <a:rPr sz="1500" b="1" spc="-23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reason</a:t>
            </a:r>
            <a:r>
              <a:rPr sz="1500" b="1" spc="-1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for </a:t>
            </a:r>
            <a:r>
              <a:rPr sz="1500" b="1" spc="-326" dirty="0">
                <a:cs typeface="Calibri"/>
              </a:rPr>
              <a:t> </a:t>
            </a:r>
            <a:r>
              <a:rPr sz="1500" b="1" dirty="0">
                <a:cs typeface="Calibri"/>
              </a:rPr>
              <a:t>patient</a:t>
            </a:r>
            <a:r>
              <a:rPr sz="1500" b="1" spc="-19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referral</a:t>
            </a:r>
            <a:endParaRPr sz="1500" dirty="0">
              <a:cs typeface="Calibri"/>
            </a:endParaRPr>
          </a:p>
          <a:p>
            <a:pPr marL="866775" marR="197168" indent="-171926" algn="l" defTabSz="685800" rtl="0">
              <a:lnSpc>
                <a:spcPct val="103000"/>
              </a:lnSpc>
              <a:spcBef>
                <a:spcPts val="398"/>
              </a:spcBef>
              <a:buClr>
                <a:srgbClr val="FFFFCC"/>
              </a:buClr>
              <a:buFont typeface="Calibri"/>
              <a:buAutoNum type="arabicPeriod"/>
              <a:tabLst>
                <a:tab pos="886778" algn="l"/>
              </a:tabLst>
            </a:pPr>
            <a:r>
              <a:rPr sz="1350" dirty="0"/>
              <a:t>	</a:t>
            </a:r>
            <a:r>
              <a:rPr sz="1500" b="1" dirty="0">
                <a:cs typeface="Calibri"/>
              </a:rPr>
              <a:t>Establish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patient</a:t>
            </a:r>
            <a:r>
              <a:rPr sz="1500" b="1" spc="-4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under- </a:t>
            </a:r>
            <a:r>
              <a:rPr sz="1500" b="1" spc="-330" dirty="0">
                <a:cs typeface="Calibri"/>
              </a:rPr>
              <a:t> </a:t>
            </a:r>
            <a:r>
              <a:rPr sz="1500" b="1" dirty="0">
                <a:cs typeface="Calibri"/>
              </a:rPr>
              <a:t>standing</a:t>
            </a:r>
            <a:r>
              <a:rPr sz="1500" b="1" spc="-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for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referral</a:t>
            </a:r>
            <a:endParaRPr sz="1500" dirty="0">
              <a:cs typeface="Calibri"/>
            </a:endParaRPr>
          </a:p>
          <a:p>
            <a:pPr marL="886301" indent="-191453" algn="l" defTabSz="685800" rtl="0">
              <a:spcBef>
                <a:spcPts val="413"/>
              </a:spcBef>
              <a:buFontTx/>
              <a:buAutoNum type="arabicPeriod"/>
              <a:tabLst>
                <a:tab pos="886778" algn="l"/>
              </a:tabLst>
            </a:pPr>
            <a:r>
              <a:rPr sz="1500" b="1" spc="-4" dirty="0">
                <a:cs typeface="Calibri"/>
              </a:rPr>
              <a:t>Develop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knowledge</a:t>
            </a:r>
            <a:r>
              <a:rPr sz="1500" b="1" spc="-19" dirty="0">
                <a:cs typeface="Calibri"/>
              </a:rPr>
              <a:t> </a:t>
            </a:r>
            <a:r>
              <a:rPr sz="1500" b="1" dirty="0">
                <a:cs typeface="Calibri"/>
              </a:rPr>
              <a:t>of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endParaRPr sz="1500" dirty="0">
              <a:cs typeface="Calibri"/>
            </a:endParaRPr>
          </a:p>
          <a:p>
            <a:pPr marL="866775" algn="l" defTabSz="685800" rtl="0">
              <a:spcBef>
                <a:spcPts val="56"/>
              </a:spcBef>
            </a:pPr>
            <a:r>
              <a:rPr sz="1500" b="1" spc="-4" dirty="0">
                <a:cs typeface="Calibri"/>
              </a:rPr>
              <a:t>voice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disorder</a:t>
            </a:r>
            <a:endParaRPr sz="1500" dirty="0">
              <a:cs typeface="Calibri"/>
            </a:endParaRPr>
          </a:p>
          <a:p>
            <a:pPr marL="180975" marR="343853" indent="514350" algn="l" defTabSz="685800" rtl="0">
              <a:lnSpc>
                <a:spcPct val="103000"/>
              </a:lnSpc>
              <a:spcBef>
                <a:spcPts val="360"/>
              </a:spcBef>
              <a:buFontTx/>
              <a:buAutoNum type="arabicPeriod" startAt="4"/>
              <a:tabLst>
                <a:tab pos="886778" algn="l"/>
              </a:tabLst>
            </a:pPr>
            <a:r>
              <a:rPr sz="1500" b="1" dirty="0">
                <a:cs typeface="Calibri"/>
              </a:rPr>
              <a:t>Establish</a:t>
            </a:r>
            <a:r>
              <a:rPr sz="1500" b="1" spc="-49" dirty="0">
                <a:cs typeface="Calibri"/>
              </a:rPr>
              <a:t> </a:t>
            </a:r>
            <a:r>
              <a:rPr sz="1500" b="1" dirty="0">
                <a:cs typeface="Calibri"/>
              </a:rPr>
              <a:t>credibility</a:t>
            </a:r>
            <a:r>
              <a:rPr sz="1500" b="1" spc="-49" dirty="0">
                <a:cs typeface="Calibri"/>
              </a:rPr>
              <a:t> </a:t>
            </a:r>
            <a:r>
              <a:rPr sz="1500" b="1" dirty="0">
                <a:cs typeface="Calibri"/>
              </a:rPr>
              <a:t>of </a:t>
            </a:r>
            <a:r>
              <a:rPr sz="1500" b="1" spc="-3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examiner</a:t>
            </a:r>
            <a:endParaRPr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46637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4741" y="679343"/>
            <a:ext cx="1319213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l" rtl="0">
              <a:lnSpc>
                <a:spcPct val="120000"/>
              </a:lnSpc>
              <a:spcBef>
                <a:spcPts val="75"/>
              </a:spcBef>
            </a:pPr>
            <a:r>
              <a:rPr sz="1500" i="0" dirty="0"/>
              <a:t>HISTORY</a:t>
            </a:r>
            <a:r>
              <a:rPr sz="1500" i="0" spc="-38" dirty="0"/>
              <a:t> </a:t>
            </a:r>
            <a:r>
              <a:rPr sz="1500" i="0" spc="-4" dirty="0"/>
              <a:t>OF</a:t>
            </a:r>
            <a:r>
              <a:rPr sz="1500" i="0" spc="-41" dirty="0"/>
              <a:t> </a:t>
            </a:r>
            <a:r>
              <a:rPr sz="1500" i="0" spc="-4" dirty="0"/>
              <a:t>THE </a:t>
            </a:r>
            <a:r>
              <a:rPr sz="1500" i="0" spc="-326" dirty="0"/>
              <a:t> </a:t>
            </a:r>
            <a:r>
              <a:rPr sz="1500" i="0" dirty="0"/>
              <a:t>PROBLEM:</a:t>
            </a:r>
            <a:endParaRPr sz="1500" dirty="0"/>
          </a:p>
        </p:txBody>
      </p:sp>
      <p:sp>
        <p:nvSpPr>
          <p:cNvPr id="3" name="object 3"/>
          <p:cNvSpPr txBox="1"/>
          <p:nvPr/>
        </p:nvSpPr>
        <p:spPr>
          <a:xfrm>
            <a:off x="5192172" y="1007077"/>
            <a:ext cx="5436243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471964" algn="l" defTabSz="685800" rtl="0">
              <a:spcBef>
                <a:spcPts val="79"/>
              </a:spcBef>
            </a:pPr>
            <a:r>
              <a:rPr sz="1500" b="1" dirty="0">
                <a:cs typeface="Calibri"/>
              </a:rPr>
              <a:t>1.</a:t>
            </a:r>
            <a:r>
              <a:rPr sz="1500" b="1" spc="319" dirty="0">
                <a:cs typeface="Calibri"/>
              </a:rPr>
              <a:t> </a:t>
            </a:r>
            <a:r>
              <a:rPr sz="1500" b="1" dirty="0">
                <a:cs typeface="Calibri"/>
              </a:rPr>
              <a:t>Establish</a:t>
            </a:r>
            <a:r>
              <a:rPr sz="1500" b="1" spc="-34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chronology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of </a:t>
            </a:r>
            <a:r>
              <a:rPr sz="1500" b="1" spc="-326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4" dirty="0">
                <a:cs typeface="Calibri"/>
              </a:rPr>
              <a:t> </a:t>
            </a:r>
            <a:r>
              <a:rPr sz="1500" b="1" dirty="0">
                <a:cs typeface="Calibri"/>
              </a:rPr>
              <a:t>problem</a:t>
            </a:r>
            <a:endParaRPr sz="15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92172" y="1784508"/>
            <a:ext cx="6172514" cy="52306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698183" indent="471964" algn="l" defTabSz="685800" rtl="0">
              <a:spcBef>
                <a:spcPts val="79"/>
              </a:spcBef>
              <a:buFontTx/>
              <a:buAutoNum type="arabicPeriod" startAt="2"/>
              <a:tabLst>
                <a:tab pos="715804" algn="l"/>
              </a:tabLst>
            </a:pPr>
            <a:r>
              <a:rPr sz="1500" b="1" dirty="0">
                <a:cs typeface="Calibri"/>
              </a:rPr>
              <a:t>Seek</a:t>
            </a:r>
            <a:r>
              <a:rPr sz="1500" b="1" spc="-23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etiologic</a:t>
            </a:r>
            <a:r>
              <a:rPr sz="1500" b="1" spc="-4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factors </a:t>
            </a:r>
            <a:r>
              <a:rPr sz="1500" b="1" spc="-326" dirty="0">
                <a:cs typeface="Calibri"/>
              </a:rPr>
              <a:t> </a:t>
            </a:r>
            <a:r>
              <a:rPr sz="1500" b="1" dirty="0">
                <a:cs typeface="Calibri"/>
              </a:rPr>
              <a:t>associated</a:t>
            </a:r>
            <a:r>
              <a:rPr sz="1500" b="1" spc="-19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with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history</a:t>
            </a:r>
            <a:endParaRPr sz="1500" dirty="0">
              <a:cs typeface="Calibri"/>
            </a:endParaRPr>
          </a:p>
          <a:p>
            <a:pPr marL="715327" indent="-234315" algn="l" defTabSz="685800" rtl="0">
              <a:spcBef>
                <a:spcPts val="356"/>
              </a:spcBef>
              <a:buFontTx/>
              <a:buAutoNum type="arabicPeriod" startAt="2"/>
              <a:tabLst>
                <a:tab pos="715804" algn="l"/>
              </a:tabLst>
            </a:pPr>
            <a:r>
              <a:rPr sz="1500" b="1" spc="-4" dirty="0">
                <a:cs typeface="Calibri"/>
              </a:rPr>
              <a:t>Determine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patient</a:t>
            </a:r>
            <a:r>
              <a:rPr sz="1500" b="1" spc="-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motivation</a:t>
            </a:r>
            <a:endParaRPr sz="15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6398" y="3239289"/>
            <a:ext cx="1536383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defTabSz="685800" rtl="0">
              <a:spcBef>
                <a:spcPts val="75"/>
              </a:spcBef>
            </a:pPr>
            <a:r>
              <a:rPr sz="1500" b="1" dirty="0">
                <a:cs typeface="Calibri"/>
              </a:rPr>
              <a:t>MEDICAL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HISTORY:</a:t>
            </a:r>
            <a:endParaRPr sz="15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2172" y="3245154"/>
            <a:ext cx="6440435" cy="8300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5325" marR="3810" indent="-171450" algn="l" defTabSz="685800" rtl="0">
              <a:lnSpc>
                <a:spcPct val="111000"/>
              </a:lnSpc>
              <a:spcBef>
                <a:spcPts val="75"/>
              </a:spcBef>
              <a:buClr>
                <a:srgbClr val="FFFFCC"/>
              </a:buClr>
              <a:buFont typeface="Calibri"/>
              <a:buAutoNum type="arabicPeriod"/>
              <a:tabLst>
                <a:tab pos="714851" algn="l"/>
              </a:tabLst>
            </a:pPr>
            <a:r>
              <a:rPr sz="1350" dirty="0"/>
              <a:t>	</a:t>
            </a:r>
            <a:r>
              <a:rPr sz="1500" b="1" dirty="0">
                <a:cs typeface="Calibri"/>
              </a:rPr>
              <a:t>Seek </a:t>
            </a:r>
            <a:r>
              <a:rPr sz="1500" b="1" spc="-4" dirty="0">
                <a:cs typeface="Calibri"/>
              </a:rPr>
              <a:t>medically-related etiologic </a:t>
            </a:r>
            <a:r>
              <a:rPr sz="1500" b="1" spc="-3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factors</a:t>
            </a:r>
            <a:endParaRPr sz="1500" dirty="0">
              <a:cs typeface="Calibri"/>
            </a:endParaRPr>
          </a:p>
          <a:p>
            <a:pPr marL="714375" indent="-190976" algn="l" defTabSz="685800" rtl="0">
              <a:spcBef>
                <a:spcPts val="555"/>
              </a:spcBef>
              <a:buFontTx/>
              <a:buAutoNum type="arabicPeriod"/>
              <a:tabLst>
                <a:tab pos="714851" algn="l"/>
              </a:tabLst>
            </a:pPr>
            <a:r>
              <a:rPr sz="1500" b="1" dirty="0">
                <a:cs typeface="Calibri"/>
              </a:rPr>
              <a:t>Establish</a:t>
            </a:r>
            <a:r>
              <a:rPr sz="1500" b="1" spc="-34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awareness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of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patient</a:t>
            </a:r>
            <a:endParaRPr sz="1500" dirty="0">
              <a:cs typeface="Calibri"/>
            </a:endParaRPr>
          </a:p>
          <a:p>
            <a:pPr marL="9525" algn="l" defTabSz="685800" rtl="0">
              <a:spcBef>
                <a:spcPts val="199"/>
              </a:spcBef>
            </a:pPr>
            <a:r>
              <a:rPr sz="1500" b="1" dirty="0">
                <a:cs typeface="Calibri"/>
              </a:rPr>
              <a:t>personality</a:t>
            </a:r>
            <a:endParaRPr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299521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3480" y="1395517"/>
            <a:ext cx="7544308" cy="29967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52575" marR="952024" indent="-1543526" algn="l" defTabSz="685800" rtl="0">
              <a:lnSpc>
                <a:spcPct val="111000"/>
              </a:lnSpc>
              <a:spcBef>
                <a:spcPts val="75"/>
              </a:spcBef>
            </a:pPr>
            <a:r>
              <a:rPr sz="1500" b="1" dirty="0">
                <a:cs typeface="Calibri"/>
              </a:rPr>
              <a:t>SOCIAL </a:t>
            </a:r>
            <a:r>
              <a:rPr sz="1500" b="1" spc="11" dirty="0">
                <a:cs typeface="Calibri"/>
              </a:rPr>
              <a:t>HISTORY:1. </a:t>
            </a:r>
            <a:r>
              <a:rPr sz="1500" b="1" spc="-4" dirty="0">
                <a:cs typeface="Calibri"/>
              </a:rPr>
              <a:t>Identify work, </a:t>
            </a:r>
            <a:r>
              <a:rPr sz="1500" b="1" dirty="0">
                <a:cs typeface="Calibri"/>
              </a:rPr>
              <a:t>home, </a:t>
            </a:r>
            <a:r>
              <a:rPr sz="1500" b="1" spc="-4" dirty="0">
                <a:cs typeface="Calibri"/>
              </a:rPr>
              <a:t>recreational </a:t>
            </a:r>
            <a:r>
              <a:rPr sz="1500" b="1" spc="-3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environments</a:t>
            </a:r>
            <a:endParaRPr sz="1500">
              <a:cs typeface="Calibri"/>
            </a:endParaRPr>
          </a:p>
          <a:p>
            <a:pPr marL="2257425" indent="-190976" algn="l" defTabSz="685800" rtl="0">
              <a:spcBef>
                <a:spcPts val="555"/>
              </a:spcBef>
              <a:buFontTx/>
              <a:buAutoNum type="arabicPeriod" startAt="2"/>
              <a:tabLst>
                <a:tab pos="2257901" algn="l"/>
              </a:tabLst>
            </a:pPr>
            <a:r>
              <a:rPr sz="1500" b="1" spc="-4" dirty="0">
                <a:cs typeface="Calibri"/>
              </a:rPr>
              <a:t>Discover</a:t>
            </a:r>
            <a:r>
              <a:rPr sz="1500" b="1" spc="-1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emotional,</a:t>
            </a:r>
            <a:r>
              <a:rPr sz="1500" b="1" spc="-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social,</a:t>
            </a:r>
            <a:r>
              <a:rPr sz="1500" b="1" spc="-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family</a:t>
            </a:r>
            <a:endParaRPr sz="1500">
              <a:cs typeface="Calibri"/>
            </a:endParaRPr>
          </a:p>
          <a:p>
            <a:pPr marL="2238375" algn="l" defTabSz="685800" rtl="0">
              <a:spcBef>
                <a:spcPts val="199"/>
              </a:spcBef>
            </a:pPr>
            <a:r>
              <a:rPr sz="1500" b="1" dirty="0">
                <a:cs typeface="Calibri"/>
              </a:rPr>
              <a:t>difficulties</a:t>
            </a:r>
            <a:endParaRPr sz="1500">
              <a:cs typeface="Calibri"/>
            </a:endParaRPr>
          </a:p>
          <a:p>
            <a:pPr marL="2257425" indent="-190976" algn="l" defTabSz="685800" rtl="0">
              <a:spcBef>
                <a:spcPts val="390"/>
              </a:spcBef>
              <a:buFontTx/>
              <a:buAutoNum type="arabicPeriod" startAt="3"/>
              <a:tabLst>
                <a:tab pos="2257901" algn="l"/>
              </a:tabLst>
            </a:pPr>
            <a:r>
              <a:rPr sz="1500" b="1" dirty="0">
                <a:cs typeface="Calibri"/>
              </a:rPr>
              <a:t>Seek</a:t>
            </a:r>
            <a:r>
              <a:rPr sz="1500" b="1" spc="-1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more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etiologic</a:t>
            </a:r>
            <a:r>
              <a:rPr sz="1500" b="1" spc="-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factors</a:t>
            </a:r>
            <a:endParaRPr sz="1500">
              <a:cs typeface="Calibri"/>
            </a:endParaRPr>
          </a:p>
          <a:p>
            <a:pPr algn="l" defTabSz="685800" rtl="0">
              <a:spcBef>
                <a:spcPts val="4"/>
              </a:spcBef>
            </a:pPr>
            <a:endParaRPr sz="1913">
              <a:cs typeface="Calibri"/>
            </a:endParaRPr>
          </a:p>
          <a:p>
            <a:pPr marL="9525" algn="l" defTabSz="685800" rtl="0"/>
            <a:r>
              <a:rPr sz="1500" b="1" spc="-4" dirty="0">
                <a:cs typeface="Calibri"/>
              </a:rPr>
              <a:t>ORAL-PERIPHERAL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EXAMINATION:</a:t>
            </a:r>
            <a:endParaRPr sz="1500">
              <a:cs typeface="Calibri"/>
            </a:endParaRPr>
          </a:p>
          <a:p>
            <a:pPr marL="2300764" indent="-234315" algn="l" defTabSz="685800" rtl="0">
              <a:lnSpc>
                <a:spcPts val="1748"/>
              </a:lnSpc>
              <a:spcBef>
                <a:spcPts val="251"/>
              </a:spcBef>
              <a:buFontTx/>
              <a:buAutoNum type="arabicPeriod"/>
              <a:tabLst>
                <a:tab pos="2301240" algn="l"/>
              </a:tabLst>
            </a:pPr>
            <a:r>
              <a:rPr sz="1500" b="1" spc="-4" dirty="0">
                <a:cs typeface="Calibri"/>
              </a:rPr>
              <a:t>Determine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physical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condition</a:t>
            </a:r>
            <a:r>
              <a:rPr sz="1500" b="1" spc="-38" dirty="0">
                <a:cs typeface="Calibri"/>
              </a:rPr>
              <a:t> </a:t>
            </a:r>
            <a:r>
              <a:rPr sz="1500" b="1" dirty="0">
                <a:cs typeface="Calibri"/>
              </a:rPr>
              <a:t>of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oral</a:t>
            </a:r>
            <a:endParaRPr sz="1500">
              <a:cs typeface="Calibri"/>
            </a:endParaRPr>
          </a:p>
          <a:p>
            <a:pPr marL="1594961" algn="l" defTabSz="685800" rtl="0">
              <a:lnSpc>
                <a:spcPts val="1748"/>
              </a:lnSpc>
            </a:pPr>
            <a:r>
              <a:rPr sz="1500" b="1" dirty="0">
                <a:cs typeface="Calibri"/>
              </a:rPr>
              <a:t>mechanism</a:t>
            </a:r>
            <a:endParaRPr sz="1500">
              <a:cs typeface="Calibri"/>
            </a:endParaRPr>
          </a:p>
          <a:p>
            <a:pPr marL="2300764" indent="-234315" algn="l" defTabSz="685800" rtl="0">
              <a:lnSpc>
                <a:spcPts val="1770"/>
              </a:lnSpc>
              <a:spcBef>
                <a:spcPts val="90"/>
              </a:spcBef>
              <a:buFontTx/>
              <a:buAutoNum type="arabicPeriod" startAt="2"/>
              <a:tabLst>
                <a:tab pos="2301240" algn="l"/>
              </a:tabLst>
            </a:pPr>
            <a:r>
              <a:rPr sz="1500" b="1" dirty="0">
                <a:cs typeface="Calibri"/>
              </a:rPr>
              <a:t>Observe</a:t>
            </a:r>
            <a:r>
              <a:rPr sz="1500" b="1" spc="-1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whole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body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tension</a:t>
            </a:r>
            <a:endParaRPr sz="1500">
              <a:cs typeface="Calibri"/>
            </a:endParaRPr>
          </a:p>
          <a:p>
            <a:pPr marL="2344103" indent="-277654" algn="l" defTabSz="685800" rtl="0">
              <a:lnSpc>
                <a:spcPts val="1661"/>
              </a:lnSpc>
              <a:buFontTx/>
              <a:buAutoNum type="arabicPeriod" startAt="2"/>
              <a:tabLst>
                <a:tab pos="2344103" algn="l"/>
                <a:tab pos="2344579" algn="l"/>
              </a:tabLst>
            </a:pPr>
            <a:r>
              <a:rPr sz="1500" b="1" spc="-4" dirty="0">
                <a:cs typeface="Calibri"/>
              </a:rPr>
              <a:t>Observe</a:t>
            </a:r>
            <a:r>
              <a:rPr sz="1500" b="1" spc="-1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laryngeal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area </a:t>
            </a:r>
            <a:r>
              <a:rPr sz="1500" b="1" dirty="0">
                <a:cs typeface="Calibri"/>
              </a:rPr>
              <a:t>tension</a:t>
            </a:r>
            <a:endParaRPr sz="1500">
              <a:cs typeface="Calibri"/>
            </a:endParaRPr>
          </a:p>
          <a:p>
            <a:pPr marL="2344103" indent="-277654" algn="l" defTabSz="685800" rtl="0">
              <a:lnSpc>
                <a:spcPts val="1590"/>
              </a:lnSpc>
              <a:buFontTx/>
              <a:buAutoNum type="arabicPeriod" startAt="2"/>
              <a:tabLst>
                <a:tab pos="2344103" algn="l"/>
                <a:tab pos="2344579" algn="l"/>
              </a:tabLst>
            </a:pPr>
            <a:r>
              <a:rPr sz="1500" b="1" spc="-4" dirty="0">
                <a:cs typeface="Calibri"/>
              </a:rPr>
              <a:t>Check</a:t>
            </a:r>
            <a:r>
              <a:rPr sz="1500" b="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for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swallowing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difficulties</a:t>
            </a:r>
            <a:endParaRPr sz="1500">
              <a:cs typeface="Calibri"/>
            </a:endParaRPr>
          </a:p>
          <a:p>
            <a:pPr marL="2344103" indent="-277654" algn="l" defTabSz="685800" rtl="0">
              <a:lnSpc>
                <a:spcPts val="1695"/>
              </a:lnSpc>
              <a:buFontTx/>
              <a:buAutoNum type="arabicPeriod" startAt="2"/>
              <a:tabLst>
                <a:tab pos="2344103" algn="l"/>
                <a:tab pos="2344579" algn="l"/>
              </a:tabLst>
            </a:pPr>
            <a:r>
              <a:rPr sz="1500" b="1" spc="-4" dirty="0">
                <a:cs typeface="Calibri"/>
              </a:rPr>
              <a:t>Check</a:t>
            </a:r>
            <a:r>
              <a:rPr sz="1500" b="1" spc="-1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for</a:t>
            </a:r>
            <a:r>
              <a:rPr sz="1500" b="1" spc="-19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laryngeal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sensations</a:t>
            </a:r>
            <a:endParaRPr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287632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3786" y="452617"/>
            <a:ext cx="3780473" cy="3835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/>
              <a:t>PERCEPTUAL</a:t>
            </a:r>
            <a:r>
              <a:rPr sz="2700" spc="-49" dirty="0"/>
              <a:t> </a:t>
            </a:r>
            <a:r>
              <a:rPr sz="2700" spc="-4" dirty="0"/>
              <a:t>EVALUATION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3658248" y="1523016"/>
            <a:ext cx="131826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b="1" spc="-4" dirty="0">
                <a:cs typeface="Calibri"/>
              </a:rPr>
              <a:t>General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Quality:</a:t>
            </a:r>
            <a:endParaRPr sz="150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607" y="1503138"/>
            <a:ext cx="6721318" cy="52161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514350" defTabSz="685800">
              <a:lnSpc>
                <a:spcPct val="111000"/>
              </a:lnSpc>
              <a:spcBef>
                <a:spcPts val="75"/>
              </a:spcBef>
            </a:pPr>
            <a:r>
              <a:rPr sz="1500" b="1" dirty="0">
                <a:cs typeface="Calibri"/>
              </a:rPr>
              <a:t>1.</a:t>
            </a:r>
            <a:r>
              <a:rPr sz="1500" b="1" spc="-1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Describe</a:t>
            </a:r>
            <a:r>
              <a:rPr sz="1500" b="1" spc="-11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voice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quality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using </a:t>
            </a:r>
            <a:r>
              <a:rPr sz="1500" b="1" spc="-3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descriptive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terms.</a:t>
            </a:r>
            <a:r>
              <a:rPr sz="1500" b="1" spc="33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May</a:t>
            </a:r>
            <a:r>
              <a:rPr sz="1500" b="1" dirty="0">
                <a:cs typeface="Calibri"/>
              </a:rPr>
              <a:t> use</a:t>
            </a:r>
            <a:r>
              <a:rPr lang="en-US" sz="1500" b="1" dirty="0">
                <a:cs typeface="Calibri"/>
              </a:rPr>
              <a:t> scale system</a:t>
            </a:r>
          </a:p>
          <a:p>
            <a:pPr marL="9525" marR="3810" indent="514350" defTabSz="685800">
              <a:lnSpc>
                <a:spcPct val="111000"/>
              </a:lnSpc>
              <a:spcBef>
                <a:spcPts val="75"/>
              </a:spcBef>
            </a:pPr>
            <a:endParaRPr sz="15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15517" y="1975253"/>
            <a:ext cx="5804140" cy="296716"/>
          </a:xfrm>
          <a:prstGeom prst="rect">
            <a:avLst/>
          </a:prstGeom>
        </p:spPr>
        <p:txBody>
          <a:bodyPr vert="horz" wrap="square" lIns="0" tIns="65246" rIns="0" bIns="0" rtlCol="0">
            <a:spAutoFit/>
          </a:bodyPr>
          <a:lstStyle/>
          <a:p>
            <a:pPr marL="1895475" defTabSz="685800">
              <a:lnSpc>
                <a:spcPts val="1793"/>
              </a:lnSpc>
              <a:spcBef>
                <a:spcPts val="439"/>
              </a:spcBef>
            </a:pPr>
            <a:r>
              <a:rPr sz="1500" b="1" dirty="0">
                <a:cs typeface="Calibri"/>
              </a:rPr>
              <a:t>2.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Examine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inappropriate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use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of</a:t>
            </a:r>
            <a:r>
              <a:rPr lang="en-US" sz="1500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voice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component</a:t>
            </a:r>
            <a:endParaRPr sz="15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8248" y="3100547"/>
            <a:ext cx="98107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b="1" dirty="0">
                <a:cs typeface="Calibri"/>
              </a:rPr>
              <a:t>Res</a:t>
            </a:r>
            <a:r>
              <a:rPr sz="1500" b="1" spc="4" dirty="0">
                <a:cs typeface="Calibri"/>
              </a:rPr>
              <a:t>p</a:t>
            </a:r>
            <a:r>
              <a:rPr sz="1500" b="1" dirty="0">
                <a:cs typeface="Calibri"/>
              </a:rPr>
              <a:t>ir</a:t>
            </a:r>
            <a:r>
              <a:rPr sz="1500" b="1" spc="-8" dirty="0">
                <a:cs typeface="Calibri"/>
              </a:rPr>
              <a:t>a</a:t>
            </a:r>
            <a:r>
              <a:rPr sz="1500" b="1" dirty="0">
                <a:cs typeface="Calibri"/>
              </a:rPr>
              <a:t>tion:</a:t>
            </a:r>
            <a:endParaRPr sz="15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7498" y="2933612"/>
            <a:ext cx="2315051" cy="132924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38589" marR="3810" indent="-129540" defTabSz="685800">
              <a:lnSpc>
                <a:spcPct val="111100"/>
              </a:lnSpc>
              <a:spcBef>
                <a:spcPts val="71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Describe </a:t>
            </a:r>
            <a:r>
              <a:rPr sz="1500" b="1" dirty="0">
                <a:cs typeface="Calibri"/>
              </a:rPr>
              <a:t>type of breathing </a:t>
            </a:r>
            <a:r>
              <a:rPr sz="1500" b="1" spc="-330" dirty="0">
                <a:cs typeface="Calibri"/>
              </a:rPr>
              <a:t> </a:t>
            </a:r>
            <a:r>
              <a:rPr sz="1500" b="1" dirty="0">
                <a:cs typeface="Calibri"/>
              </a:rPr>
              <a:t>pattern (supportive/non- </a:t>
            </a:r>
            <a:r>
              <a:rPr sz="1500" b="1" spc="4" dirty="0">
                <a:cs typeface="Calibri"/>
              </a:rPr>
              <a:t> </a:t>
            </a:r>
            <a:r>
              <a:rPr sz="1500" b="1" dirty="0">
                <a:cs typeface="Calibri"/>
              </a:rPr>
              <a:t>supportive)</a:t>
            </a:r>
            <a:endParaRPr sz="1500">
              <a:cs typeface="Calibri"/>
            </a:endParaRPr>
          </a:p>
          <a:p>
            <a:pPr marL="200501" indent="-191453" defTabSz="685800">
              <a:spcBef>
                <a:spcPts val="405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s/z</a:t>
            </a:r>
            <a:r>
              <a:rPr sz="1500" b="1" spc="-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ratio</a:t>
            </a:r>
            <a:endParaRPr sz="1500">
              <a:cs typeface="Calibri"/>
            </a:endParaRPr>
          </a:p>
          <a:p>
            <a:pPr marL="200501" indent="-191453" defTabSz="685800">
              <a:spcBef>
                <a:spcPts val="304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Maximum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phonation</a:t>
            </a:r>
            <a:r>
              <a:rPr sz="1500" b="1" spc="-38" dirty="0">
                <a:cs typeface="Calibri"/>
              </a:rPr>
              <a:t> </a:t>
            </a:r>
            <a:r>
              <a:rPr sz="1500" b="1" dirty="0">
                <a:cs typeface="Calibri"/>
              </a:rPr>
              <a:t>time</a:t>
            </a:r>
            <a:endParaRPr sz="15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58248" y="4696232"/>
            <a:ext cx="841534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b="1" spc="-4" dirty="0">
                <a:cs typeface="Calibri"/>
              </a:rPr>
              <a:t>Pho</a:t>
            </a:r>
            <a:r>
              <a:rPr sz="1500" b="1" dirty="0">
                <a:cs typeface="Calibri"/>
              </a:rPr>
              <a:t>n</a:t>
            </a:r>
            <a:r>
              <a:rPr sz="1500" b="1" spc="-8" dirty="0">
                <a:cs typeface="Calibri"/>
              </a:rPr>
              <a:t>a</a:t>
            </a:r>
            <a:r>
              <a:rPr sz="1500" b="1" dirty="0">
                <a:cs typeface="Calibri"/>
              </a:rPr>
              <a:t>tion</a:t>
            </a:r>
            <a:endParaRPr sz="150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1658" y="4643904"/>
            <a:ext cx="1762601" cy="1076096"/>
          </a:xfrm>
          <a:prstGeom prst="rect">
            <a:avLst/>
          </a:prstGeom>
        </p:spPr>
        <p:txBody>
          <a:bodyPr vert="horz" wrap="square" lIns="0" tIns="62389" rIns="0" bIns="0" rtlCol="0">
            <a:spAutoFit/>
          </a:bodyPr>
          <a:lstStyle/>
          <a:p>
            <a:pPr marL="200501" indent="-191453" defTabSz="685800">
              <a:spcBef>
                <a:spcPts val="491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Hard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glottal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attacks</a:t>
            </a:r>
            <a:endParaRPr sz="1500">
              <a:cs typeface="Calibri"/>
            </a:endParaRPr>
          </a:p>
          <a:p>
            <a:pPr marL="200501" indent="-191453" defTabSz="685800">
              <a:spcBef>
                <a:spcPts val="416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Glottal</a:t>
            </a:r>
            <a:r>
              <a:rPr sz="1500" b="1" spc="-49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fry</a:t>
            </a:r>
            <a:endParaRPr sz="1500">
              <a:cs typeface="Calibri"/>
            </a:endParaRPr>
          </a:p>
          <a:p>
            <a:pPr marL="200501" indent="-191453" defTabSz="685800">
              <a:spcBef>
                <a:spcPts val="26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Breathiness</a:t>
            </a:r>
            <a:endParaRPr sz="1500">
              <a:cs typeface="Calibri"/>
            </a:endParaRPr>
          </a:p>
          <a:p>
            <a:pPr marL="200501" indent="-191453" defTabSz="685800">
              <a:spcBef>
                <a:spcPts val="251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Diplophonia</a:t>
            </a:r>
            <a:endParaRPr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04355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3390" y="100065"/>
            <a:ext cx="3413284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dirty="0"/>
              <a:t>Perceptual</a:t>
            </a:r>
            <a:r>
              <a:rPr sz="2400" b="0" spc="-23" dirty="0"/>
              <a:t> </a:t>
            </a:r>
            <a:r>
              <a:rPr sz="2400" b="0" spc="-4" dirty="0"/>
              <a:t>Evaluation cont.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709788" y="1072233"/>
            <a:ext cx="96964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b="1" dirty="0">
                <a:cs typeface="Calibri"/>
              </a:rPr>
              <a:t>Reso</a:t>
            </a:r>
            <a:r>
              <a:rPr sz="1500" b="1" spc="4" dirty="0">
                <a:cs typeface="Calibri"/>
              </a:rPr>
              <a:t>n</a:t>
            </a:r>
            <a:r>
              <a:rPr sz="1500" b="1" dirty="0">
                <a:cs typeface="Calibri"/>
              </a:rPr>
              <a:t>at</a:t>
            </a:r>
            <a:r>
              <a:rPr sz="1500" b="1" spc="-8" dirty="0">
                <a:cs typeface="Calibri"/>
              </a:rPr>
              <a:t>i</a:t>
            </a:r>
            <a:r>
              <a:rPr sz="1500" b="1" dirty="0">
                <a:cs typeface="Calibri"/>
              </a:rPr>
              <a:t>on:</a:t>
            </a:r>
            <a:endParaRPr sz="15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8851" y="932225"/>
            <a:ext cx="2181701" cy="154273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200501" indent="-191453" defTabSz="685800">
              <a:spcBef>
                <a:spcPts val="630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Hypernasal</a:t>
            </a:r>
            <a:endParaRPr sz="1500" dirty="0">
              <a:cs typeface="Calibri"/>
            </a:endParaRPr>
          </a:p>
          <a:p>
            <a:pPr marL="200501" indent="-191453" defTabSz="685800">
              <a:spcBef>
                <a:spcPts val="559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Hyponasal</a:t>
            </a:r>
            <a:endParaRPr sz="1500" dirty="0">
              <a:cs typeface="Calibri"/>
            </a:endParaRPr>
          </a:p>
          <a:p>
            <a:pPr marL="200501" indent="-191453" defTabSz="685800">
              <a:spcBef>
                <a:spcPts val="559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Assimilative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nasality</a:t>
            </a:r>
            <a:endParaRPr sz="1500" dirty="0">
              <a:cs typeface="Calibri"/>
            </a:endParaRPr>
          </a:p>
          <a:p>
            <a:pPr marL="200501" indent="-191453" defTabSz="685800">
              <a:spcBef>
                <a:spcPts val="559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Cul</a:t>
            </a:r>
            <a:r>
              <a:rPr sz="1500" b="1" spc="-19" dirty="0">
                <a:cs typeface="Calibri"/>
              </a:rPr>
              <a:t> </a:t>
            </a:r>
            <a:r>
              <a:rPr sz="1500" b="1" dirty="0">
                <a:cs typeface="Calibri"/>
              </a:rPr>
              <a:t>de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sac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nasality</a:t>
            </a:r>
            <a:endParaRPr sz="1500" dirty="0">
              <a:cs typeface="Calibri"/>
            </a:endParaRPr>
          </a:p>
          <a:p>
            <a:pPr marL="200501" indent="-191453" defTabSz="685800">
              <a:spcBef>
                <a:spcPts val="559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Inappropriate</a:t>
            </a:r>
            <a:r>
              <a:rPr sz="1500" b="1" spc="-41" dirty="0">
                <a:cs typeface="Calibri"/>
              </a:rPr>
              <a:t> </a:t>
            </a:r>
            <a:r>
              <a:rPr sz="1500" b="1" dirty="0">
                <a:cs typeface="Calibri"/>
              </a:rPr>
              <a:t>tone</a:t>
            </a:r>
            <a:r>
              <a:rPr sz="1500" b="1" spc="-38" dirty="0">
                <a:cs typeface="Calibri"/>
              </a:rPr>
              <a:t> </a:t>
            </a:r>
            <a:r>
              <a:rPr sz="1500" b="1" dirty="0">
                <a:cs typeface="Calibri"/>
              </a:rPr>
              <a:t>focus</a:t>
            </a:r>
            <a:endParaRPr sz="15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9788" y="2965274"/>
            <a:ext cx="469106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1500" b="1" spc="-4" dirty="0">
                <a:cs typeface="Calibri"/>
              </a:rPr>
              <a:t>Pitch:</a:t>
            </a:r>
            <a:endParaRPr sz="150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5404" y="2858759"/>
            <a:ext cx="3036570" cy="1593994"/>
          </a:xfrm>
          <a:prstGeom prst="rect">
            <a:avLst/>
          </a:prstGeom>
        </p:spPr>
        <p:txBody>
          <a:bodyPr vert="horz" wrap="square" lIns="0" tIns="80486" rIns="0" bIns="0" rtlCol="0">
            <a:spAutoFit/>
          </a:bodyPr>
          <a:lstStyle/>
          <a:p>
            <a:pPr marL="714851" indent="-191453" defTabSz="685800">
              <a:spcBef>
                <a:spcPts val="633"/>
              </a:spcBef>
              <a:buFontTx/>
              <a:buAutoNum type="arabicPeriod"/>
              <a:tabLst>
                <a:tab pos="715327" algn="l"/>
              </a:tabLst>
            </a:pPr>
            <a:r>
              <a:rPr sz="1500" b="1" dirty="0">
                <a:cs typeface="Calibri"/>
              </a:rPr>
              <a:t>Test</a:t>
            </a:r>
            <a:r>
              <a:rPr sz="1500" b="1" spc="-26" dirty="0">
                <a:cs typeface="Calibri"/>
              </a:rPr>
              <a:t> </a:t>
            </a:r>
            <a:r>
              <a:rPr sz="1500" b="1" dirty="0">
                <a:cs typeface="Calibri"/>
              </a:rPr>
              <a:t>present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pitch</a:t>
            </a:r>
            <a:r>
              <a:rPr sz="1500" b="1" spc="-34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range</a:t>
            </a:r>
            <a:endParaRPr sz="1500" dirty="0">
              <a:cs typeface="Calibri"/>
            </a:endParaRPr>
          </a:p>
          <a:p>
            <a:pPr marL="695325" marR="414814" indent="-171926" defTabSz="685800">
              <a:lnSpc>
                <a:spcPct val="111000"/>
              </a:lnSpc>
              <a:spcBef>
                <a:spcPts val="363"/>
              </a:spcBef>
              <a:buFontTx/>
              <a:buAutoNum type="arabicPeriod"/>
              <a:tabLst>
                <a:tab pos="715327" algn="l"/>
              </a:tabLst>
            </a:pPr>
            <a:r>
              <a:rPr sz="1500" b="1" spc="-4" dirty="0">
                <a:cs typeface="Calibri"/>
              </a:rPr>
              <a:t>Describe </a:t>
            </a:r>
            <a:r>
              <a:rPr sz="1500" b="1" dirty="0">
                <a:cs typeface="Calibri"/>
              </a:rPr>
              <a:t>conversational </a:t>
            </a:r>
            <a:r>
              <a:rPr sz="1500" b="1" spc="-330" dirty="0">
                <a:cs typeface="Calibri"/>
              </a:rPr>
              <a:t> </a:t>
            </a:r>
            <a:r>
              <a:rPr sz="1500" b="1" dirty="0">
                <a:cs typeface="Calibri"/>
              </a:rPr>
              <a:t>inflection</a:t>
            </a:r>
            <a:endParaRPr sz="1500" dirty="0">
              <a:cs typeface="Calibri"/>
            </a:endParaRPr>
          </a:p>
          <a:p>
            <a:pPr marL="9525" marR="3810" indent="514350" defTabSz="685800">
              <a:lnSpc>
                <a:spcPts val="1725"/>
              </a:lnSpc>
              <a:spcBef>
                <a:spcPts val="506"/>
              </a:spcBef>
              <a:buFontTx/>
              <a:buAutoNum type="arabicPeriod"/>
              <a:tabLst>
                <a:tab pos="715327" algn="l"/>
              </a:tabLst>
            </a:pPr>
            <a:r>
              <a:rPr sz="1500" b="1" spc="-4" dirty="0">
                <a:cs typeface="Calibri"/>
              </a:rPr>
              <a:t>Make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subjective</a:t>
            </a:r>
            <a:r>
              <a:rPr sz="1500" b="1" spc="-19" dirty="0">
                <a:cs typeface="Calibri"/>
              </a:rPr>
              <a:t> </a:t>
            </a:r>
            <a:r>
              <a:rPr sz="1500" b="1" dirty="0">
                <a:cs typeface="Calibri"/>
              </a:rPr>
              <a:t>judgment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of </a:t>
            </a:r>
            <a:r>
              <a:rPr sz="1500" b="1" spc="-326" dirty="0">
                <a:cs typeface="Calibri"/>
              </a:rPr>
              <a:t> </a:t>
            </a:r>
            <a:r>
              <a:rPr sz="1500" b="1" dirty="0">
                <a:cs typeface="Calibri"/>
              </a:rPr>
              <a:t>appropriateness (optimum </a:t>
            </a:r>
            <a:r>
              <a:rPr sz="1500" b="1" spc="4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pitch?????????)</a:t>
            </a:r>
            <a:endParaRPr sz="1500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37862" y="4978780"/>
            <a:ext cx="81295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500" b="1" dirty="0">
                <a:cs typeface="Calibri"/>
              </a:rPr>
              <a:t>Loudness:</a:t>
            </a:r>
            <a:endParaRPr sz="1500" dirty="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0032" y="4978780"/>
            <a:ext cx="2339340" cy="820161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00501" indent="-191453" defTabSz="685800">
              <a:spcBef>
                <a:spcPts val="488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Too</a:t>
            </a:r>
            <a:r>
              <a:rPr sz="1500" b="1" spc="-19" dirty="0">
                <a:cs typeface="Calibri"/>
              </a:rPr>
              <a:t> </a:t>
            </a:r>
            <a:r>
              <a:rPr sz="1500" b="1" dirty="0">
                <a:cs typeface="Calibri"/>
              </a:rPr>
              <a:t>loud,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soft,</a:t>
            </a:r>
            <a:r>
              <a:rPr sz="1500" b="1" spc="-15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appropriate</a:t>
            </a:r>
            <a:endParaRPr sz="1500" dirty="0">
              <a:cs typeface="Calibri"/>
            </a:endParaRPr>
          </a:p>
          <a:p>
            <a:pPr marL="180975" marR="37148" indent="-171926" defTabSz="685800">
              <a:lnSpc>
                <a:spcPct val="103000"/>
              </a:lnSpc>
              <a:spcBef>
                <a:spcPts val="360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spc="-4" dirty="0">
                <a:cs typeface="Calibri"/>
              </a:rPr>
              <a:t>Check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ability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to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shout/talk </a:t>
            </a:r>
            <a:r>
              <a:rPr sz="1500" b="1" spc="-3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softly</a:t>
            </a:r>
            <a:endParaRPr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409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27676" y="326907"/>
            <a:ext cx="3410426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2400" b="0" dirty="0"/>
              <a:t>Perceptual</a:t>
            </a:r>
            <a:r>
              <a:rPr sz="2400" b="0" spc="-11" dirty="0"/>
              <a:t> </a:t>
            </a:r>
            <a:r>
              <a:rPr sz="2400" b="0" spc="-4" dirty="0"/>
              <a:t>evaluation cont.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706634" y="936450"/>
            <a:ext cx="144208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defTabSz="685800" rtl="0">
              <a:spcBef>
                <a:spcPts val="79"/>
              </a:spcBef>
            </a:pPr>
            <a:r>
              <a:rPr sz="1500" b="1" dirty="0">
                <a:cs typeface="Calibri"/>
              </a:rPr>
              <a:t>Rhythm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and</a:t>
            </a:r>
            <a:r>
              <a:rPr sz="1500" b="1" spc="-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Rate:</a:t>
            </a:r>
            <a:endParaRPr sz="1500" dirty="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43990" y="1795344"/>
            <a:ext cx="1642110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defTabSz="685800" rtl="0">
              <a:spcBef>
                <a:spcPts val="79"/>
              </a:spcBef>
            </a:pPr>
            <a:r>
              <a:rPr sz="1500" b="1" dirty="0">
                <a:cs typeface="Calibri"/>
              </a:rPr>
              <a:t>Non-Speech</a:t>
            </a:r>
            <a:r>
              <a:rPr sz="1500" b="1" spc="-49" dirty="0">
                <a:cs typeface="Calibri"/>
              </a:rPr>
              <a:t> </a:t>
            </a:r>
            <a:r>
              <a:rPr sz="1500" b="1" dirty="0">
                <a:cs typeface="Calibri"/>
              </a:rPr>
              <a:t>Abuses:</a:t>
            </a:r>
            <a:endParaRPr sz="1500"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87537" y="1795344"/>
            <a:ext cx="1403985" cy="1661352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243364" indent="-234315" algn="l" defTabSz="685800" rtl="0">
              <a:spcBef>
                <a:spcPts val="255"/>
              </a:spcBef>
              <a:buFontTx/>
              <a:buAutoNum type="arabicPeriod"/>
              <a:tabLst>
                <a:tab pos="243840" algn="l"/>
              </a:tabLst>
            </a:pPr>
            <a:r>
              <a:rPr sz="1500" b="1" dirty="0">
                <a:cs typeface="Calibri"/>
              </a:rPr>
              <a:t>Too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fast</a:t>
            </a:r>
            <a:endParaRPr sz="1500" dirty="0">
              <a:cs typeface="Calibri"/>
            </a:endParaRPr>
          </a:p>
          <a:p>
            <a:pPr marL="243364" indent="-234315" algn="l" defTabSz="685800" rtl="0">
              <a:spcBef>
                <a:spcPts val="180"/>
              </a:spcBef>
              <a:buFontTx/>
              <a:buAutoNum type="arabicPeriod"/>
              <a:tabLst>
                <a:tab pos="243840" algn="l"/>
              </a:tabLst>
            </a:pPr>
            <a:r>
              <a:rPr sz="1500" b="1" dirty="0">
                <a:cs typeface="Calibri"/>
              </a:rPr>
              <a:t>Too</a:t>
            </a:r>
            <a:r>
              <a:rPr sz="1500" b="1" spc="-45" dirty="0">
                <a:cs typeface="Calibri"/>
              </a:rPr>
              <a:t> </a:t>
            </a:r>
            <a:r>
              <a:rPr sz="1500" b="1" dirty="0">
                <a:cs typeface="Calibri"/>
              </a:rPr>
              <a:t>slow</a:t>
            </a:r>
            <a:endParaRPr sz="1500" dirty="0">
              <a:cs typeface="Calibri"/>
            </a:endParaRPr>
          </a:p>
          <a:p>
            <a:pPr marL="243364" indent="-234315" algn="l" defTabSz="685800" rtl="0">
              <a:spcBef>
                <a:spcPts val="180"/>
              </a:spcBef>
              <a:buFontTx/>
              <a:buAutoNum type="arabicPeriod"/>
              <a:tabLst>
                <a:tab pos="243840" algn="l"/>
              </a:tabLst>
            </a:pPr>
            <a:r>
              <a:rPr sz="1500" b="1" dirty="0">
                <a:cs typeface="Calibri"/>
              </a:rPr>
              <a:t>Interrupted</a:t>
            </a:r>
            <a:endParaRPr sz="1500" dirty="0">
              <a:cs typeface="Calibri"/>
            </a:endParaRPr>
          </a:p>
          <a:p>
            <a:pPr marL="200501" indent="-191453" algn="l" defTabSz="685800" rtl="0">
              <a:spcBef>
                <a:spcPts val="458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Throat</a:t>
            </a:r>
            <a:r>
              <a:rPr sz="1500" b="1" spc="-64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clearing</a:t>
            </a:r>
            <a:endParaRPr sz="1500" dirty="0">
              <a:cs typeface="Calibri"/>
            </a:endParaRPr>
          </a:p>
          <a:p>
            <a:pPr marL="200501" indent="-191453" algn="l" defTabSz="685800" rtl="0">
              <a:spcBef>
                <a:spcPts val="559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Coughing</a:t>
            </a:r>
            <a:endParaRPr sz="1500" dirty="0">
              <a:cs typeface="Calibri"/>
            </a:endParaRPr>
          </a:p>
          <a:p>
            <a:pPr marL="200501" indent="-191453" algn="l" defTabSz="685800" rtl="0">
              <a:spcBef>
                <a:spcPts val="443"/>
              </a:spcBef>
              <a:buFontTx/>
              <a:buAutoNum type="arabicPeriod"/>
              <a:tabLst>
                <a:tab pos="200978" algn="l"/>
              </a:tabLst>
            </a:pPr>
            <a:r>
              <a:rPr sz="1500" b="1" dirty="0">
                <a:cs typeface="Calibri"/>
              </a:rPr>
              <a:t>Unusual</a:t>
            </a:r>
            <a:r>
              <a:rPr sz="1500" b="1" spc="-53" dirty="0">
                <a:cs typeface="Calibri"/>
              </a:rPr>
              <a:t> </a:t>
            </a:r>
            <a:r>
              <a:rPr sz="1500" b="1" dirty="0">
                <a:cs typeface="Calibri"/>
              </a:rPr>
              <a:t>laugh</a:t>
            </a:r>
            <a:endParaRPr sz="15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3990" y="3855442"/>
            <a:ext cx="4903946" cy="2133597"/>
          </a:xfrm>
          <a:prstGeom prst="rect">
            <a:avLst/>
          </a:prstGeom>
        </p:spPr>
        <p:txBody>
          <a:bodyPr vert="horz" wrap="square" lIns="0" tIns="80963" rIns="0" bIns="0" rtlCol="0">
            <a:spAutoFit/>
          </a:bodyPr>
          <a:lstStyle/>
          <a:p>
            <a:pPr marL="9525" algn="l" defTabSz="685800" rtl="0">
              <a:spcBef>
                <a:spcPts val="638"/>
              </a:spcBef>
            </a:pPr>
            <a:r>
              <a:rPr sz="1500" b="1" dirty="0">
                <a:cs typeface="Calibri"/>
              </a:rPr>
              <a:t>IMPRESSIONS: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Summarize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etiologic</a:t>
            </a:r>
            <a:r>
              <a:rPr sz="1500" b="1" spc="-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factors</a:t>
            </a:r>
            <a:r>
              <a:rPr sz="1500" b="1" dirty="0">
                <a:cs typeface="Calibri"/>
              </a:rPr>
              <a:t> associated</a:t>
            </a:r>
            <a:endParaRPr sz="1500" dirty="0">
              <a:cs typeface="Calibri"/>
            </a:endParaRPr>
          </a:p>
          <a:p>
            <a:pPr marL="9525" algn="l" defTabSz="685800" rtl="0">
              <a:spcBef>
                <a:spcPts val="559"/>
              </a:spcBef>
            </a:pPr>
            <a:r>
              <a:rPr sz="1500" b="1" spc="-4" dirty="0">
                <a:cs typeface="Calibri"/>
              </a:rPr>
              <a:t>with</a:t>
            </a:r>
            <a:r>
              <a:rPr sz="1500" b="1" spc="-19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4" dirty="0">
                <a:cs typeface="Calibri"/>
              </a:rPr>
              <a:t> </a:t>
            </a:r>
            <a:r>
              <a:rPr sz="1500" b="1" dirty="0">
                <a:cs typeface="Calibri"/>
              </a:rPr>
              <a:t>development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and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maintenance</a:t>
            </a:r>
            <a:r>
              <a:rPr sz="1500" b="1" spc="-15" dirty="0">
                <a:cs typeface="Calibri"/>
              </a:rPr>
              <a:t> </a:t>
            </a:r>
            <a:r>
              <a:rPr sz="1500" b="1" dirty="0">
                <a:cs typeface="Calibri"/>
              </a:rPr>
              <a:t>of the</a:t>
            </a:r>
            <a:r>
              <a:rPr sz="1500" b="1" spc="-8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voice</a:t>
            </a:r>
            <a:r>
              <a:rPr sz="1500" b="1" dirty="0">
                <a:cs typeface="Calibri"/>
              </a:rPr>
              <a:t> disorder</a:t>
            </a:r>
            <a:endParaRPr sz="1500" dirty="0">
              <a:cs typeface="Calibri"/>
            </a:endParaRPr>
          </a:p>
          <a:p>
            <a:pPr algn="l" defTabSz="685800" rtl="0"/>
            <a:endParaRPr sz="1500" dirty="0">
              <a:cs typeface="Calibri"/>
            </a:endParaRPr>
          </a:p>
          <a:p>
            <a:pPr marL="9525" algn="l" defTabSz="685800" rtl="0">
              <a:spcBef>
                <a:spcPts val="1084"/>
              </a:spcBef>
            </a:pPr>
            <a:r>
              <a:rPr sz="1500" b="1" spc="-4" dirty="0">
                <a:cs typeface="Calibri"/>
              </a:rPr>
              <a:t>PROGNOSIS:</a:t>
            </a:r>
            <a:r>
              <a:rPr sz="1500" b="1" spc="-26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Analyze</a:t>
            </a:r>
            <a:r>
              <a:rPr sz="1500" b="1" spc="4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-8" dirty="0">
                <a:cs typeface="Calibri"/>
              </a:rPr>
              <a:t> </a:t>
            </a:r>
            <a:r>
              <a:rPr sz="1500" b="1" dirty="0">
                <a:cs typeface="Calibri"/>
              </a:rPr>
              <a:t>probability</a:t>
            </a:r>
            <a:r>
              <a:rPr sz="1500" b="1" spc="-30" dirty="0">
                <a:cs typeface="Calibri"/>
              </a:rPr>
              <a:t> </a:t>
            </a:r>
            <a:r>
              <a:rPr sz="1500" b="1" dirty="0">
                <a:cs typeface="Calibri"/>
              </a:rPr>
              <a:t>of improvement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through</a:t>
            </a:r>
            <a:endParaRPr sz="1500" dirty="0">
              <a:cs typeface="Calibri"/>
            </a:endParaRPr>
          </a:p>
          <a:p>
            <a:pPr marL="9525" algn="l" defTabSz="685800" rtl="0">
              <a:spcBef>
                <a:spcPts val="559"/>
              </a:spcBef>
            </a:pPr>
            <a:r>
              <a:rPr sz="1500" b="1" spc="-4" dirty="0">
                <a:cs typeface="Calibri"/>
              </a:rPr>
              <a:t>voice</a:t>
            </a:r>
            <a:r>
              <a:rPr sz="1500" b="1" spc="-34" dirty="0">
                <a:cs typeface="Calibri"/>
              </a:rPr>
              <a:t> </a:t>
            </a:r>
            <a:r>
              <a:rPr sz="1500" b="1" dirty="0">
                <a:cs typeface="Calibri"/>
              </a:rPr>
              <a:t>therapy</a:t>
            </a:r>
            <a:endParaRPr sz="1500" dirty="0">
              <a:cs typeface="Calibri"/>
            </a:endParaRPr>
          </a:p>
          <a:p>
            <a:pPr algn="l" defTabSz="685800" rtl="0"/>
            <a:endParaRPr sz="1500" dirty="0">
              <a:cs typeface="Calibri"/>
            </a:endParaRPr>
          </a:p>
          <a:p>
            <a:pPr marL="9525" algn="l" defTabSz="685800" rtl="0">
              <a:spcBef>
                <a:spcPts val="1088"/>
              </a:spcBef>
            </a:pPr>
            <a:r>
              <a:rPr sz="1500" b="1" spc="-4" dirty="0">
                <a:cs typeface="Calibri"/>
              </a:rPr>
              <a:t>RECOMMENDATIONS:</a:t>
            </a:r>
            <a:r>
              <a:rPr sz="1500" b="1" spc="-23" dirty="0">
                <a:cs typeface="Calibri"/>
              </a:rPr>
              <a:t> </a:t>
            </a:r>
            <a:r>
              <a:rPr sz="1500" b="1" spc="-4" dirty="0">
                <a:cs typeface="Calibri"/>
              </a:rPr>
              <a:t>Outline</a:t>
            </a:r>
            <a:r>
              <a:rPr sz="1500" b="1" spc="-23" dirty="0">
                <a:cs typeface="Calibri"/>
              </a:rPr>
              <a:t> </a:t>
            </a:r>
            <a:r>
              <a:rPr sz="1500" b="1" dirty="0">
                <a:cs typeface="Calibri"/>
              </a:rPr>
              <a:t>the</a:t>
            </a:r>
            <a:r>
              <a:rPr sz="1500" b="1" spc="4" dirty="0">
                <a:cs typeface="Calibri"/>
              </a:rPr>
              <a:t> </a:t>
            </a:r>
            <a:r>
              <a:rPr sz="1500" b="1" dirty="0">
                <a:cs typeface="Calibri"/>
              </a:rPr>
              <a:t>management</a:t>
            </a:r>
            <a:r>
              <a:rPr sz="1500" b="1" spc="-11" dirty="0">
                <a:cs typeface="Calibri"/>
              </a:rPr>
              <a:t> </a:t>
            </a:r>
            <a:r>
              <a:rPr sz="1500" b="1" dirty="0">
                <a:cs typeface="Calibri"/>
              </a:rPr>
              <a:t>plan</a:t>
            </a:r>
            <a:endParaRPr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8720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7295" y="448595"/>
            <a:ext cx="7621320" cy="1034033"/>
          </a:xfrm>
          <a:prstGeom prst="rect">
            <a:avLst/>
          </a:prstGeom>
        </p:spPr>
        <p:txBody>
          <a:bodyPr vert="horz" wrap="square" lIns="0" tIns="109633" rIns="0" bIns="0" rtlCol="0">
            <a:spAutoFit/>
          </a:bodyPr>
          <a:lstStyle/>
          <a:p>
            <a:pPr marL="26670" marR="3810" algn="r">
              <a:spcBef>
                <a:spcPts val="71"/>
              </a:spcBef>
            </a:pPr>
            <a:r>
              <a:rPr sz="3000" b="0" spc="-4" dirty="0"/>
              <a:t>Instrumental</a:t>
            </a:r>
            <a:r>
              <a:rPr sz="3000" b="0" spc="26" dirty="0"/>
              <a:t> </a:t>
            </a:r>
            <a:r>
              <a:rPr sz="3000" b="0" spc="-4" dirty="0"/>
              <a:t>Measurement</a:t>
            </a:r>
            <a:r>
              <a:rPr sz="3000" b="0" spc="34" dirty="0"/>
              <a:t> </a:t>
            </a:r>
            <a:r>
              <a:rPr sz="3000" b="0" spc="-4" dirty="0"/>
              <a:t>of</a:t>
            </a:r>
            <a:r>
              <a:rPr sz="3000" b="0" spc="-8" dirty="0"/>
              <a:t> Voice:</a:t>
            </a:r>
            <a:endParaRPr sz="3000" dirty="0"/>
          </a:p>
          <a:p>
            <a:pPr marL="26670" marR="4286" algn="r">
              <a:spcBef>
                <a:spcPts val="4"/>
              </a:spcBef>
            </a:pPr>
            <a:r>
              <a:rPr sz="3000" b="0" spc="-8" dirty="0"/>
              <a:t>Clinical</a:t>
            </a:r>
            <a:r>
              <a:rPr sz="3000" b="0" spc="-56" dirty="0"/>
              <a:t> </a:t>
            </a:r>
            <a:r>
              <a:rPr sz="3000" b="0" spc="-4" dirty="0"/>
              <a:t>Utility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2458192" y="2124637"/>
            <a:ext cx="7000423" cy="2608726"/>
          </a:xfrm>
          <a:prstGeom prst="rect">
            <a:avLst/>
          </a:prstGeom>
        </p:spPr>
        <p:txBody>
          <a:bodyPr vert="horz" wrap="square" lIns="0" tIns="48577" rIns="0" bIns="0" rtlCol="0">
            <a:spAutoFit/>
          </a:bodyPr>
          <a:lstStyle/>
          <a:p>
            <a:pPr marL="266700" indent="-257651" algn="l" defTabSz="685800" rtl="0">
              <a:spcBef>
                <a:spcPts val="382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Detection</a:t>
            </a:r>
            <a:endParaRPr sz="2400">
              <a:cs typeface="Calibri"/>
            </a:endParaRPr>
          </a:p>
          <a:p>
            <a:pPr marL="567214" lvl="1" indent="-215265" algn="l" defTabSz="685800" rtl="0">
              <a:spcBef>
                <a:spcPts val="263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identify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existence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voice problem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2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Severity</a:t>
            </a:r>
            <a:endParaRPr sz="2400">
              <a:cs typeface="Calibri"/>
            </a:endParaRPr>
          </a:p>
          <a:p>
            <a:pPr marL="567214" marR="3810" lvl="1" indent="-215265" algn="l" defTabSz="685800" rtl="0">
              <a:lnSpc>
                <a:spcPts val="2265"/>
              </a:lnSpc>
              <a:spcBef>
                <a:spcPts val="555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assess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severity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or stage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progression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of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voice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problem</a:t>
            </a:r>
            <a:endParaRPr sz="2100">
              <a:cs typeface="Calibri"/>
            </a:endParaRPr>
          </a:p>
          <a:p>
            <a:pPr marL="266700" indent="-257651" algn="l" defTabSz="685800" rtl="0">
              <a:spcBef>
                <a:spcPts val="24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Diagnosis</a:t>
            </a:r>
            <a:endParaRPr sz="2400">
              <a:cs typeface="Calibri"/>
            </a:endParaRPr>
          </a:p>
          <a:p>
            <a:pPr marL="567214" marR="225266" lvl="1" indent="-215265" algn="l" defTabSz="685800" rtl="0">
              <a:lnSpc>
                <a:spcPts val="2273"/>
              </a:lnSpc>
              <a:spcBef>
                <a:spcPts val="54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identify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differential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source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voice </a:t>
            </a:r>
            <a:r>
              <a:rPr sz="2100" spc="-46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problem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7723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074" y="816004"/>
            <a:ext cx="6071921" cy="954146"/>
          </a:xfrm>
          <a:prstGeom prst="rect">
            <a:avLst/>
          </a:prstGeom>
        </p:spPr>
        <p:txBody>
          <a:bodyPr vert="horz" wrap="square" lIns="0" tIns="204254" rIns="0" bIns="0" rtlCol="0">
            <a:spAutoFit/>
          </a:bodyPr>
          <a:lstStyle/>
          <a:p>
            <a:pPr marL="774383" marR="3810" algn="r">
              <a:spcBef>
                <a:spcPts val="75"/>
              </a:spcBef>
            </a:pPr>
            <a:r>
              <a:rPr sz="2700" b="0" spc="-4" dirty="0"/>
              <a:t>Instrumental</a:t>
            </a:r>
            <a:r>
              <a:rPr sz="2700" b="0" spc="-8" dirty="0"/>
              <a:t> </a:t>
            </a:r>
            <a:r>
              <a:rPr sz="2700" b="0" dirty="0"/>
              <a:t>Measures</a:t>
            </a:r>
            <a:r>
              <a:rPr sz="2700" b="0" spc="-8" dirty="0"/>
              <a:t> </a:t>
            </a:r>
            <a:r>
              <a:rPr sz="2700" b="0" dirty="0"/>
              <a:t>in</a:t>
            </a:r>
            <a:r>
              <a:rPr sz="2700" b="0" spc="-8" dirty="0"/>
              <a:t> </a:t>
            </a:r>
            <a:r>
              <a:rPr sz="2700" b="0" spc="-4" dirty="0"/>
              <a:t>the Voice</a:t>
            </a:r>
            <a:endParaRPr sz="2700" dirty="0"/>
          </a:p>
          <a:p>
            <a:pPr marL="774383" marR="6191" algn="r"/>
            <a:r>
              <a:rPr sz="2700" b="0" spc="-8" dirty="0"/>
              <a:t>Laboratory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3276488" y="2698154"/>
            <a:ext cx="6461278" cy="2177199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cs typeface="Calibri"/>
              </a:rPr>
              <a:t>laryngeal</a:t>
            </a:r>
            <a:r>
              <a:rPr sz="2400" spc="-11" dirty="0">
                <a:cs typeface="Calibri"/>
              </a:rPr>
              <a:t> </a:t>
            </a:r>
            <a:r>
              <a:rPr sz="2400" spc="-8" dirty="0">
                <a:cs typeface="Calibri"/>
              </a:rPr>
              <a:t>videostroboscopy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cs typeface="Calibri"/>
              </a:rPr>
              <a:t>acoustic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recording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and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analysis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8" dirty="0">
                <a:cs typeface="Calibri"/>
              </a:rPr>
              <a:t>aerodynamic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assessment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06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electroglottography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0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electromyography</a:t>
            </a:r>
            <a:endParaRPr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7806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7899" y="1127785"/>
            <a:ext cx="6862436" cy="4671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l" rtl="0">
              <a:spcBef>
                <a:spcPts val="79"/>
              </a:spcBef>
            </a:pPr>
            <a:r>
              <a:rPr sz="3300" b="0" spc="-4" dirty="0"/>
              <a:t>Laryngeal</a:t>
            </a:r>
            <a:r>
              <a:rPr sz="3300" b="0" spc="-45" dirty="0"/>
              <a:t> </a:t>
            </a:r>
            <a:r>
              <a:rPr sz="3300" b="0" spc="-4" dirty="0"/>
              <a:t>Videostroboscopy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1173678" y="2287474"/>
            <a:ext cx="9844644" cy="1855540"/>
          </a:xfrm>
          <a:prstGeom prst="rect">
            <a:avLst/>
          </a:prstGeom>
        </p:spPr>
        <p:txBody>
          <a:bodyPr vert="horz" wrap="square" lIns="0" tIns="50959" rIns="0" bIns="0" rtlCol="0">
            <a:spAutoFit/>
          </a:bodyPr>
          <a:lstStyle/>
          <a:p>
            <a:pPr marL="266700" marR="3810" indent="-257651" algn="l" defTabSz="685800" rtl="0">
              <a:lnSpc>
                <a:spcPts val="2595"/>
              </a:lnSpc>
              <a:spcBef>
                <a:spcPts val="40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demonstrates </a:t>
            </a:r>
            <a:r>
              <a:rPr sz="2400" dirty="0">
                <a:cs typeface="Calibri"/>
              </a:rPr>
              <a:t>the gross </a:t>
            </a:r>
            <a:r>
              <a:rPr sz="2400" spc="-4" dirty="0">
                <a:cs typeface="Calibri"/>
              </a:rPr>
              <a:t>movements of </a:t>
            </a:r>
            <a:r>
              <a:rPr sz="2400" spc="-8" dirty="0">
                <a:cs typeface="Calibri"/>
              </a:rPr>
              <a:t>the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laryngeal</a:t>
            </a:r>
            <a:r>
              <a:rPr sz="2400" spc="-4" dirty="0">
                <a:cs typeface="Calibri"/>
              </a:rPr>
              <a:t> structures</a:t>
            </a:r>
            <a:endParaRPr sz="2400" dirty="0">
              <a:cs typeface="Calibri"/>
            </a:endParaRPr>
          </a:p>
          <a:p>
            <a:pPr marL="266700" marR="115253" indent="-257651" algn="l" defTabSz="685800" rtl="0">
              <a:lnSpc>
                <a:spcPct val="90000"/>
              </a:lnSpc>
              <a:spcBef>
                <a:spcPts val="533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provides</a:t>
            </a:r>
            <a:r>
              <a:rPr sz="240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immediate</a:t>
            </a:r>
            <a:r>
              <a:rPr sz="2400" spc="15" dirty="0">
                <a:cs typeface="Calibri"/>
              </a:rPr>
              <a:t> </a:t>
            </a:r>
            <a:r>
              <a:rPr sz="2400" dirty="0">
                <a:cs typeface="Calibri"/>
              </a:rPr>
              <a:t>image </a:t>
            </a:r>
            <a:r>
              <a:rPr sz="2400" spc="4" dirty="0">
                <a:cs typeface="Calibri"/>
              </a:rPr>
              <a:t>of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presence</a:t>
            </a:r>
            <a:r>
              <a:rPr sz="2400" spc="-15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or </a:t>
            </a:r>
            <a:r>
              <a:rPr sz="2400" spc="-533" dirty="0">
                <a:cs typeface="Calibri"/>
              </a:rPr>
              <a:t> </a:t>
            </a:r>
            <a:r>
              <a:rPr sz="2400" dirty="0">
                <a:cs typeface="Calibri"/>
              </a:rPr>
              <a:t>absence </a:t>
            </a:r>
            <a:r>
              <a:rPr sz="2400" spc="-4" dirty="0">
                <a:cs typeface="Calibri"/>
              </a:rPr>
              <a:t>of pathology </a:t>
            </a:r>
            <a:r>
              <a:rPr sz="2400" dirty="0">
                <a:cs typeface="Calibri"/>
              </a:rPr>
              <a:t>and a </a:t>
            </a:r>
            <a:r>
              <a:rPr sz="2400" spc="-4" dirty="0">
                <a:cs typeface="Calibri"/>
              </a:rPr>
              <a:t>permanent </a:t>
            </a:r>
            <a:r>
              <a:rPr sz="2400" dirty="0">
                <a:cs typeface="Calibri"/>
              </a:rPr>
              <a:t> visual record</a:t>
            </a:r>
          </a:p>
          <a:p>
            <a:pPr marL="266700" marR="172878" indent="-257651" algn="l" defTabSz="685800" rtl="0">
              <a:lnSpc>
                <a:spcPct val="90000"/>
              </a:lnSpc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spc="-4" dirty="0">
                <a:cs typeface="Calibri"/>
              </a:rPr>
              <a:t>demonstrates</a:t>
            </a:r>
            <a:r>
              <a:rPr sz="2400" spc="8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4" dirty="0">
                <a:cs typeface="Calibri"/>
              </a:rPr>
              <a:t> </a:t>
            </a:r>
            <a:r>
              <a:rPr sz="2400" spc="-4" dirty="0">
                <a:cs typeface="Calibri"/>
              </a:rPr>
              <a:t>characteristics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of</a:t>
            </a:r>
            <a:r>
              <a:rPr sz="2400" dirty="0">
                <a:cs typeface="Calibri"/>
              </a:rPr>
              <a:t> vocal </a:t>
            </a:r>
            <a:r>
              <a:rPr sz="2400" spc="-53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</a:t>
            </a:r>
            <a:r>
              <a:rPr sz="2400" spc="-11" dirty="0">
                <a:cs typeface="Calibri"/>
              </a:rPr>
              <a:t> </a:t>
            </a:r>
            <a:r>
              <a:rPr sz="2400" spc="-4" dirty="0">
                <a:cs typeface="Calibri"/>
              </a:rPr>
              <a:t>vibration</a:t>
            </a:r>
            <a:r>
              <a:rPr sz="2400" spc="15" dirty="0">
                <a:cs typeface="Calibri"/>
              </a:rPr>
              <a:t> </a:t>
            </a:r>
            <a:r>
              <a:rPr sz="2400" dirty="0">
                <a:cs typeface="Calibri"/>
              </a:rPr>
              <a:t>and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the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integrity</a:t>
            </a:r>
            <a:r>
              <a:rPr sz="2400" spc="11" dirty="0">
                <a:cs typeface="Calibri"/>
              </a:rPr>
              <a:t> </a:t>
            </a:r>
            <a:r>
              <a:rPr sz="2400" dirty="0">
                <a:cs typeface="Calibri"/>
              </a:rPr>
              <a:t>of </a:t>
            </a:r>
            <a:r>
              <a:rPr sz="2400" spc="-8" dirty="0">
                <a:cs typeface="Calibri"/>
              </a:rPr>
              <a:t>the 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mucous</a:t>
            </a:r>
            <a:r>
              <a:rPr sz="2400" spc="-4" dirty="0">
                <a:cs typeface="Calibri"/>
              </a:rPr>
              <a:t> </a:t>
            </a:r>
            <a:r>
              <a:rPr sz="2400" dirty="0">
                <a:cs typeface="Calibri"/>
              </a:rPr>
              <a:t>membrane</a:t>
            </a:r>
            <a:r>
              <a:rPr sz="2400" spc="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fold </a:t>
            </a:r>
            <a:r>
              <a:rPr sz="2400" dirty="0">
                <a:cs typeface="Calibri"/>
              </a:rPr>
              <a:t>covering</a:t>
            </a:r>
          </a:p>
        </p:txBody>
      </p:sp>
    </p:spTree>
    <p:extLst>
      <p:ext uri="{BB962C8B-B14F-4D97-AF65-F5344CB8AC3E}">
        <p14:creationId xmlns:p14="http://schemas.microsoft.com/office/powerpoint/2010/main" val="37944472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4220" y="1017127"/>
            <a:ext cx="4248626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dirty="0"/>
              <a:t>Principles</a:t>
            </a:r>
            <a:r>
              <a:rPr sz="3300" b="0" spc="-23" dirty="0"/>
              <a:t> </a:t>
            </a:r>
            <a:r>
              <a:rPr sz="3300" b="0" spc="-8" dirty="0"/>
              <a:t>of</a:t>
            </a:r>
            <a:r>
              <a:rPr sz="3300" b="0" spc="-23" dirty="0"/>
              <a:t> </a:t>
            </a:r>
            <a:r>
              <a:rPr sz="3300" b="0" spc="-4" dirty="0"/>
              <a:t>Stroboscopy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840179" y="2459022"/>
            <a:ext cx="10511642" cy="1939955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266700" indent="-257651" algn="l" defTabSz="685800" rtl="0">
              <a:spcBef>
                <a:spcPts val="668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Talbot’s</a:t>
            </a:r>
            <a:r>
              <a:rPr sz="2400" i="1" spc="-15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Law</a:t>
            </a:r>
            <a:endParaRPr sz="2400">
              <a:cs typeface="Calibri"/>
            </a:endParaRPr>
          </a:p>
          <a:p>
            <a:pPr marL="567214" marR="173355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images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linger</a:t>
            </a:r>
            <a:r>
              <a:rPr sz="2100" spc="-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on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human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retina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for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0.2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seconds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after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exposure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(persistence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vision)</a:t>
            </a:r>
            <a:endParaRPr sz="2100">
              <a:cs typeface="Calibri"/>
            </a:endParaRPr>
          </a:p>
          <a:p>
            <a:pPr marL="567214" marR="44291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eye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can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perceive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no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more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than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five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distinct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images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per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second</a:t>
            </a:r>
            <a:endParaRPr sz="2100">
              <a:cs typeface="Calibri"/>
            </a:endParaRPr>
          </a:p>
          <a:p>
            <a:pPr marL="567214" marR="3810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when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sequential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images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produced</a:t>
            </a:r>
            <a:r>
              <a:rPr sz="2100" spc="3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at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intervals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shorter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than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0.2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seconds,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they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persist </a:t>
            </a:r>
            <a:r>
              <a:rPr sz="2100" spc="-4" dirty="0">
                <a:cs typeface="Calibri"/>
              </a:rPr>
              <a:t> on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retina with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successive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images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to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produce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optical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illusion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apparent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motion</a:t>
            </a:r>
            <a:endParaRPr sz="21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2850" y="1"/>
            <a:ext cx="4800600" cy="18082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2400300"/>
            <a:ext cx="3829050" cy="223570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43575" y="1800568"/>
            <a:ext cx="731996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</a:pPr>
            <a:r>
              <a:rPr sz="2400" b="1" dirty="0">
                <a:latin typeface="Times New Roman"/>
                <a:cs typeface="Times New Roman"/>
              </a:rPr>
              <a:t>Rigid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0725" y="4544644"/>
            <a:ext cx="1053465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2400" b="1" dirty="0">
                <a:latin typeface="Times New Roman"/>
                <a:cs typeface="Times New Roman"/>
              </a:rPr>
              <a:t>Flexible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1401" y="681514"/>
            <a:ext cx="2802731" cy="1433036"/>
          </a:xfrm>
          <a:custGeom>
            <a:avLst/>
            <a:gdLst/>
            <a:ahLst/>
            <a:cxnLst/>
            <a:rect l="l" t="t" r="r" b="b"/>
            <a:pathLst>
              <a:path w="3736975" h="1910714">
                <a:moveTo>
                  <a:pt x="33705" y="1864994"/>
                </a:moveTo>
                <a:lnTo>
                  <a:pt x="0" y="1910714"/>
                </a:lnTo>
                <a:lnTo>
                  <a:pt x="56768" y="1910206"/>
                </a:lnTo>
                <a:lnTo>
                  <a:pt x="51067" y="1899030"/>
                </a:lnTo>
                <a:lnTo>
                  <a:pt x="36779" y="1899030"/>
                </a:lnTo>
                <a:lnTo>
                  <a:pt x="31013" y="1887727"/>
                </a:lnTo>
                <a:lnTo>
                  <a:pt x="42351" y="1881943"/>
                </a:lnTo>
                <a:lnTo>
                  <a:pt x="33705" y="1864994"/>
                </a:lnTo>
                <a:close/>
              </a:path>
              <a:path w="3736975" h="1910714">
                <a:moveTo>
                  <a:pt x="42351" y="1881943"/>
                </a:moveTo>
                <a:lnTo>
                  <a:pt x="31013" y="1887727"/>
                </a:lnTo>
                <a:lnTo>
                  <a:pt x="36779" y="1899030"/>
                </a:lnTo>
                <a:lnTo>
                  <a:pt x="48117" y="1893246"/>
                </a:lnTo>
                <a:lnTo>
                  <a:pt x="42351" y="1881943"/>
                </a:lnTo>
                <a:close/>
              </a:path>
              <a:path w="3736975" h="1910714">
                <a:moveTo>
                  <a:pt x="48117" y="1893246"/>
                </a:moveTo>
                <a:lnTo>
                  <a:pt x="36779" y="1899030"/>
                </a:lnTo>
                <a:lnTo>
                  <a:pt x="51067" y="1899030"/>
                </a:lnTo>
                <a:lnTo>
                  <a:pt x="48117" y="1893246"/>
                </a:lnTo>
                <a:close/>
              </a:path>
              <a:path w="3736975" h="1910714">
                <a:moveTo>
                  <a:pt x="3730879" y="0"/>
                </a:moveTo>
                <a:lnTo>
                  <a:pt x="42351" y="1881943"/>
                </a:lnTo>
                <a:lnTo>
                  <a:pt x="48117" y="1893246"/>
                </a:lnTo>
                <a:lnTo>
                  <a:pt x="3736721" y="11429"/>
                </a:lnTo>
                <a:lnTo>
                  <a:pt x="37308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3810000" y="3196495"/>
            <a:ext cx="1431608" cy="1032986"/>
          </a:xfrm>
          <a:custGeom>
            <a:avLst/>
            <a:gdLst/>
            <a:ahLst/>
            <a:cxnLst/>
            <a:rect l="l" t="t" r="r" b="b"/>
            <a:pathLst>
              <a:path w="1908810" h="1377314">
                <a:moveTo>
                  <a:pt x="26415" y="1326514"/>
                </a:moveTo>
                <a:lnTo>
                  <a:pt x="0" y="1376806"/>
                </a:lnTo>
                <a:lnTo>
                  <a:pt x="56006" y="1367739"/>
                </a:lnTo>
                <a:lnTo>
                  <a:pt x="50236" y="1359700"/>
                </a:lnTo>
                <a:lnTo>
                  <a:pt x="34671" y="1359700"/>
                </a:lnTo>
                <a:lnTo>
                  <a:pt x="27178" y="1349387"/>
                </a:lnTo>
                <a:lnTo>
                  <a:pt x="37499" y="1341956"/>
                </a:lnTo>
                <a:lnTo>
                  <a:pt x="26415" y="1326514"/>
                </a:lnTo>
                <a:close/>
              </a:path>
              <a:path w="1908810" h="1377314">
                <a:moveTo>
                  <a:pt x="37499" y="1341956"/>
                </a:moveTo>
                <a:lnTo>
                  <a:pt x="27178" y="1349387"/>
                </a:lnTo>
                <a:lnTo>
                  <a:pt x="34671" y="1359700"/>
                </a:lnTo>
                <a:lnTo>
                  <a:pt x="44932" y="1352311"/>
                </a:lnTo>
                <a:lnTo>
                  <a:pt x="37499" y="1341956"/>
                </a:lnTo>
                <a:close/>
              </a:path>
              <a:path w="1908810" h="1377314">
                <a:moveTo>
                  <a:pt x="44932" y="1352311"/>
                </a:moveTo>
                <a:lnTo>
                  <a:pt x="34671" y="1359700"/>
                </a:lnTo>
                <a:lnTo>
                  <a:pt x="50236" y="1359700"/>
                </a:lnTo>
                <a:lnTo>
                  <a:pt x="44932" y="1352311"/>
                </a:lnTo>
                <a:close/>
              </a:path>
              <a:path w="1908810" h="1377314">
                <a:moveTo>
                  <a:pt x="1901316" y="0"/>
                </a:moveTo>
                <a:lnTo>
                  <a:pt x="37499" y="1341956"/>
                </a:lnTo>
                <a:lnTo>
                  <a:pt x="44932" y="1352311"/>
                </a:lnTo>
                <a:lnTo>
                  <a:pt x="1908683" y="10413"/>
                </a:lnTo>
                <a:lnTo>
                  <a:pt x="19013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685800"/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3114218" y="2162842"/>
            <a:ext cx="55292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Rigid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40405" y="4303929"/>
            <a:ext cx="7934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b="1" spc="-4" dirty="0">
                <a:latin typeface="Times New Roman"/>
                <a:cs typeface="Times New Roman"/>
              </a:rPr>
              <a:t>Flexible</a:t>
            </a:r>
            <a:endParaRPr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386487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3881" y="837749"/>
            <a:ext cx="4725353" cy="4246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l" rtl="0">
              <a:spcBef>
                <a:spcPts val="71"/>
              </a:spcBef>
            </a:pPr>
            <a:r>
              <a:rPr sz="3000" b="0" spc="-4" dirty="0"/>
              <a:t>Principles</a:t>
            </a:r>
            <a:r>
              <a:rPr sz="3000" b="0" spc="11" dirty="0"/>
              <a:t> </a:t>
            </a:r>
            <a:r>
              <a:rPr sz="3000" b="0" spc="-4" dirty="0"/>
              <a:t>of</a:t>
            </a:r>
            <a:r>
              <a:rPr sz="3000" b="0" dirty="0"/>
              <a:t> </a:t>
            </a:r>
            <a:r>
              <a:rPr sz="3000" b="0" spc="-4" dirty="0"/>
              <a:t>Stroboscopy</a:t>
            </a:r>
            <a:r>
              <a:rPr sz="3000" b="0" dirty="0"/>
              <a:t> </a:t>
            </a:r>
            <a:r>
              <a:rPr sz="3000" b="0" spc="-4" dirty="0"/>
              <a:t>cont.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1089053" y="2065640"/>
            <a:ext cx="10335010" cy="2327240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266700" indent="-257651" algn="just" defTabSz="685800" rtl="0">
              <a:spcBef>
                <a:spcPts val="668"/>
              </a:spcBef>
              <a:buClr>
                <a:srgbClr val="FFCC66"/>
              </a:buClr>
              <a:buFont typeface="Calibri"/>
              <a:buChar char="•"/>
              <a:tabLst>
                <a:tab pos="267176" algn="l"/>
              </a:tabLst>
            </a:pPr>
            <a:r>
              <a:rPr sz="2400" i="1" spc="-4" dirty="0">
                <a:cs typeface="Calibri"/>
              </a:rPr>
              <a:t>Stroboscopy</a:t>
            </a:r>
            <a:r>
              <a:rPr sz="2400" i="1" spc="-15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and</a:t>
            </a:r>
            <a:r>
              <a:rPr sz="2400" i="1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Talbot’s</a:t>
            </a:r>
            <a:r>
              <a:rPr sz="2400" i="1" spc="4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Law</a:t>
            </a:r>
            <a:endParaRPr sz="2400" dirty="0">
              <a:cs typeface="Calibri"/>
            </a:endParaRPr>
          </a:p>
          <a:p>
            <a:pPr marL="567214" marR="3810" lvl="1" indent="-215265" algn="just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vocal fold vibration is too rapid to be </a:t>
            </a:r>
            <a:r>
              <a:rPr sz="2100" spc="-8" dirty="0">
                <a:cs typeface="Calibri"/>
              </a:rPr>
              <a:t>perceived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by the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human</a:t>
            </a:r>
            <a:r>
              <a:rPr sz="2100" spc="26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eye</a:t>
            </a:r>
            <a:endParaRPr sz="2100" dirty="0">
              <a:cs typeface="Calibri"/>
            </a:endParaRPr>
          </a:p>
          <a:p>
            <a:pPr marL="567214" lvl="1" indent="-215265" algn="just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strobe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light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flashes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on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vibrating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endParaRPr sz="2100" dirty="0">
              <a:cs typeface="Calibri"/>
            </a:endParaRPr>
          </a:p>
          <a:p>
            <a:pPr marL="567214" marR="645319" lvl="1" indent="-215265" algn="just" defTabSz="685800" rtl="0">
              <a:spcBef>
                <a:spcPts val="503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each light </a:t>
            </a:r>
            <a:r>
              <a:rPr sz="2100" spc="-8" dirty="0">
                <a:cs typeface="Calibri"/>
              </a:rPr>
              <a:t>pulse illuminates </a:t>
            </a:r>
            <a:r>
              <a:rPr sz="2100" spc="-4" dirty="0">
                <a:cs typeface="Calibri"/>
              </a:rPr>
              <a:t>a </a:t>
            </a:r>
            <a:r>
              <a:rPr sz="2100" spc="-8" dirty="0">
                <a:cs typeface="Calibri"/>
              </a:rPr>
              <a:t>point </a:t>
            </a:r>
            <a:r>
              <a:rPr sz="2100" spc="-4" dirty="0">
                <a:cs typeface="Calibri"/>
              </a:rPr>
              <a:t>of the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vibratory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</a:t>
            </a:r>
            <a:endParaRPr sz="2100" dirty="0">
              <a:cs typeface="Calibri"/>
            </a:endParaRPr>
          </a:p>
          <a:p>
            <a:pPr marL="567214" marR="138113" lvl="1" indent="-215265" algn="just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illuminated points </a:t>
            </a:r>
            <a:r>
              <a:rPr sz="2100" spc="-4" dirty="0">
                <a:cs typeface="Calibri"/>
              </a:rPr>
              <a:t>are </a:t>
            </a:r>
            <a:r>
              <a:rPr sz="2100" spc="-8" dirty="0">
                <a:cs typeface="Calibri"/>
              </a:rPr>
              <a:t>visually fused providing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 averaged </a:t>
            </a:r>
            <a:r>
              <a:rPr sz="2100" spc="-8" dirty="0">
                <a:cs typeface="Calibri"/>
              </a:rPr>
              <a:t>vibratory pattern over successive </a:t>
            </a:r>
            <a:r>
              <a:rPr sz="2100" spc="-46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cycles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1887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4975" y="1019745"/>
            <a:ext cx="7269169" cy="42463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l" rtl="0">
              <a:spcBef>
                <a:spcPts val="71"/>
              </a:spcBef>
            </a:pPr>
            <a:r>
              <a:rPr sz="3000" b="0" spc="-8" dirty="0"/>
              <a:t>Principles</a:t>
            </a:r>
            <a:r>
              <a:rPr sz="3000" b="0" spc="8" dirty="0"/>
              <a:t> </a:t>
            </a:r>
            <a:r>
              <a:rPr sz="3000" b="0" spc="-4" dirty="0"/>
              <a:t>of</a:t>
            </a:r>
            <a:r>
              <a:rPr sz="3000" b="0" spc="-8" dirty="0"/>
              <a:t> </a:t>
            </a:r>
            <a:r>
              <a:rPr sz="3000" b="0" spc="-4" dirty="0"/>
              <a:t>Stroboscopy</a:t>
            </a:r>
            <a:r>
              <a:rPr sz="3000" b="0" spc="-8" dirty="0"/>
              <a:t> </a:t>
            </a:r>
            <a:r>
              <a:rPr sz="3000" b="0" spc="-4" dirty="0"/>
              <a:t>cont.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36269" y="2472012"/>
            <a:ext cx="10533413" cy="2199000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266700" indent="-257651" algn="l" defTabSz="685800" rtl="0">
              <a:spcBef>
                <a:spcPts val="668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Stroboscopy</a:t>
            </a:r>
            <a:r>
              <a:rPr sz="2400" i="1" spc="-11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and</a:t>
            </a:r>
            <a:r>
              <a:rPr sz="2400" i="1" spc="4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Talbot’s</a:t>
            </a:r>
            <a:r>
              <a:rPr sz="2400" i="1" spc="8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Law</a:t>
            </a:r>
            <a:r>
              <a:rPr sz="2400" i="1" spc="-11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cont.</a:t>
            </a:r>
            <a:endParaRPr sz="2400" dirty="0">
              <a:cs typeface="Calibri"/>
            </a:endParaRPr>
          </a:p>
          <a:p>
            <a:pPr marL="567214" marR="21431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when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flashes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are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emitted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at 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same </a:t>
            </a:r>
            <a:r>
              <a:rPr sz="2100" spc="-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frequency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as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phonation,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they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optically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occur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at </a:t>
            </a:r>
            <a:r>
              <a:rPr sz="2100" spc="-46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same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phase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point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successive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cycles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images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appear </a:t>
            </a:r>
            <a:r>
              <a:rPr sz="2100" spc="-8" dirty="0">
                <a:cs typeface="Calibri"/>
              </a:rPr>
              <a:t>frozen</a:t>
            </a:r>
            <a:endParaRPr sz="2100" dirty="0">
              <a:cs typeface="Calibri"/>
            </a:endParaRPr>
          </a:p>
          <a:p>
            <a:pPr marL="567214" marR="3810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when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flashes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are </a:t>
            </a:r>
            <a:r>
              <a:rPr sz="2100" spc="-8" dirty="0">
                <a:cs typeface="Calibri"/>
              </a:rPr>
              <a:t>slightly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slower</a:t>
            </a:r>
            <a:r>
              <a:rPr sz="2100" spc="-4" dirty="0">
                <a:cs typeface="Calibri"/>
              </a:rPr>
              <a:t> (2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Hz)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than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 </a:t>
            </a:r>
            <a:r>
              <a:rPr sz="2100" spc="-46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frequency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phonation,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they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optically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occur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at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different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phase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points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in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successive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cycles 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yielding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 simulated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slow-motion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effect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 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 </a:t>
            </a:r>
            <a:r>
              <a:rPr sz="2100" spc="-8" dirty="0">
                <a:cs typeface="Calibri"/>
              </a:rPr>
              <a:t>fold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vibration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76128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2496" y="1286770"/>
            <a:ext cx="4827881" cy="268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922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4180" y="1823326"/>
            <a:ext cx="4963640" cy="28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964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2672" y="454198"/>
            <a:ext cx="7621320" cy="1034033"/>
          </a:xfrm>
          <a:prstGeom prst="rect">
            <a:avLst/>
          </a:prstGeom>
        </p:spPr>
        <p:txBody>
          <a:bodyPr vert="horz" wrap="square" lIns="0" tIns="109633" rIns="0" bIns="0" rtlCol="0">
            <a:spAutoFit/>
          </a:bodyPr>
          <a:lstStyle/>
          <a:p>
            <a:pPr marL="1285398" marR="5239" algn="r">
              <a:spcBef>
                <a:spcPts val="71"/>
              </a:spcBef>
            </a:pPr>
            <a:r>
              <a:rPr sz="3000" b="0" spc="-4" dirty="0"/>
              <a:t>Instrumental</a:t>
            </a:r>
            <a:r>
              <a:rPr sz="3000" b="0" spc="23" dirty="0"/>
              <a:t> </a:t>
            </a:r>
            <a:r>
              <a:rPr sz="3000" b="0" spc="-8" dirty="0"/>
              <a:t>Components</a:t>
            </a:r>
            <a:r>
              <a:rPr sz="3000" b="0" spc="15" dirty="0"/>
              <a:t> </a:t>
            </a:r>
            <a:r>
              <a:rPr sz="3000" b="0" spc="-8" dirty="0"/>
              <a:t>of</a:t>
            </a:r>
            <a:endParaRPr sz="3000" dirty="0"/>
          </a:p>
          <a:p>
            <a:pPr marL="1285398" marR="3810" algn="r">
              <a:spcBef>
                <a:spcPts val="4"/>
              </a:spcBef>
            </a:pPr>
            <a:r>
              <a:rPr sz="3000" b="0" spc="-8" dirty="0"/>
              <a:t>Stroboscopy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2967729" y="2129499"/>
            <a:ext cx="7458806" cy="3130184"/>
          </a:xfrm>
          <a:prstGeom prst="rect">
            <a:avLst/>
          </a:prstGeom>
        </p:spPr>
        <p:txBody>
          <a:bodyPr vert="horz" wrap="square" lIns="0" tIns="82391" rIns="0" bIns="0" rtlCol="0">
            <a:spAutoFit/>
          </a:bodyPr>
          <a:lstStyle/>
          <a:p>
            <a:pPr marL="266700" indent="-257651" algn="l" defTabSz="685800" rtl="0">
              <a:spcBef>
                <a:spcPts val="649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stroboscope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rigid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or</a:t>
            </a:r>
            <a:r>
              <a:rPr sz="2400" spc="-23" dirty="0">
                <a:cs typeface="Calibri"/>
              </a:rPr>
              <a:t> </a:t>
            </a:r>
            <a:r>
              <a:rPr sz="2400" spc="-4" dirty="0">
                <a:cs typeface="Calibri"/>
              </a:rPr>
              <a:t>flexible</a:t>
            </a:r>
            <a:r>
              <a:rPr sz="2400" spc="-8" dirty="0">
                <a:cs typeface="Calibri"/>
              </a:rPr>
              <a:t> </a:t>
            </a:r>
            <a:r>
              <a:rPr sz="2400" dirty="0">
                <a:cs typeface="Calibri"/>
              </a:rPr>
              <a:t>endoscope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video</a:t>
            </a:r>
            <a:r>
              <a:rPr sz="2400" spc="-26" dirty="0">
                <a:cs typeface="Calibri"/>
              </a:rPr>
              <a:t> </a:t>
            </a:r>
            <a:r>
              <a:rPr sz="2400" dirty="0">
                <a:cs typeface="Calibri"/>
              </a:rPr>
              <a:t>camera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81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video</a:t>
            </a:r>
            <a:r>
              <a:rPr sz="2400" spc="-26" dirty="0">
                <a:cs typeface="Calibri"/>
              </a:rPr>
              <a:t> </a:t>
            </a:r>
            <a:r>
              <a:rPr sz="2400" dirty="0">
                <a:cs typeface="Calibri"/>
              </a:rPr>
              <a:t>recorder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4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video</a:t>
            </a:r>
            <a:r>
              <a:rPr sz="2400" spc="-30" dirty="0">
                <a:cs typeface="Calibri"/>
              </a:rPr>
              <a:t> </a:t>
            </a:r>
            <a:r>
              <a:rPr sz="2400" dirty="0">
                <a:cs typeface="Calibri"/>
              </a:rPr>
              <a:t>monitor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video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printer</a:t>
            </a:r>
            <a:endParaRPr sz="240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700" algn="l"/>
                <a:tab pos="267176" algn="l"/>
              </a:tabLst>
            </a:pPr>
            <a:r>
              <a:rPr sz="2400" dirty="0">
                <a:cs typeface="Calibri"/>
              </a:rPr>
              <a:t>computer</a:t>
            </a:r>
            <a:r>
              <a:rPr sz="2400" spc="-34" dirty="0">
                <a:cs typeface="Calibri"/>
              </a:rPr>
              <a:t> </a:t>
            </a:r>
            <a:r>
              <a:rPr sz="2400" dirty="0">
                <a:cs typeface="Calibri"/>
              </a:rPr>
              <a:t>interface</a:t>
            </a:r>
            <a:endParaRPr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9668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6636" y="697895"/>
            <a:ext cx="5465921" cy="3835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l" rtl="0">
              <a:spcBef>
                <a:spcPts val="75"/>
              </a:spcBef>
            </a:pPr>
            <a:r>
              <a:rPr sz="2700" b="0" spc="-4" dirty="0"/>
              <a:t>Assessment</a:t>
            </a:r>
            <a:r>
              <a:rPr sz="2700" b="0" dirty="0"/>
              <a:t> </a:t>
            </a:r>
            <a:r>
              <a:rPr sz="2700" b="0" spc="-4" dirty="0"/>
              <a:t>of</a:t>
            </a:r>
            <a:r>
              <a:rPr sz="2700" b="0" spc="8" dirty="0"/>
              <a:t> </a:t>
            </a:r>
            <a:r>
              <a:rPr sz="2700" b="0" spc="-4" dirty="0"/>
              <a:t>Stroboscopy</a:t>
            </a:r>
            <a:r>
              <a:rPr sz="2700" b="0" spc="4" dirty="0"/>
              <a:t> </a:t>
            </a:r>
            <a:r>
              <a:rPr sz="2700" b="0" spc="-4" dirty="0"/>
              <a:t>Parameters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1374060" y="1787044"/>
            <a:ext cx="10406262" cy="3283912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266700" indent="-257651" algn="l" defTabSz="685800" rtl="0">
              <a:spcBef>
                <a:spcPts val="668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glottic</a:t>
            </a:r>
            <a:r>
              <a:rPr sz="2400" i="1" spc="-8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closure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observed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during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vibration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66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supraglottic</a:t>
            </a:r>
            <a:r>
              <a:rPr sz="2400" i="1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activity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4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ventricular </a:t>
            </a:r>
            <a:r>
              <a:rPr sz="2100" spc="-8" dirty="0">
                <a:cs typeface="Calibri"/>
              </a:rPr>
              <a:t>fold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compression</a:t>
            </a:r>
            <a:endParaRPr sz="2100" dirty="0">
              <a:cs typeface="Calibri"/>
            </a:endParaRPr>
          </a:p>
          <a:p>
            <a:pPr marL="567214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anterior/posterior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compression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66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dirty="0">
                <a:cs typeface="Calibri"/>
              </a:rPr>
              <a:t>vertical</a:t>
            </a:r>
            <a:r>
              <a:rPr sz="2400" i="1" spc="-23" dirty="0">
                <a:cs typeface="Calibri"/>
              </a:rPr>
              <a:t> </a:t>
            </a:r>
            <a:r>
              <a:rPr sz="2400" i="1" dirty="0">
                <a:cs typeface="Calibri"/>
              </a:rPr>
              <a:t>level</a:t>
            </a:r>
            <a:r>
              <a:rPr sz="2400" i="1" spc="-11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approximation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4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modified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by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superior</a:t>
            </a:r>
            <a:r>
              <a:rPr sz="2100" spc="26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laryngeal</a:t>
            </a:r>
            <a:r>
              <a:rPr sz="210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nerve</a:t>
            </a:r>
            <a:r>
              <a:rPr sz="2100" spc="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paralysis</a:t>
            </a:r>
            <a:endParaRPr sz="2100" dirty="0">
              <a:cs typeface="Calibri"/>
            </a:endParaRPr>
          </a:p>
          <a:p>
            <a:pPr marL="567214" marR="3810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modified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by large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mass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lesion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such</a:t>
            </a:r>
            <a:r>
              <a:rPr sz="2100" spc="19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as </a:t>
            </a:r>
            <a:r>
              <a:rPr sz="2100" spc="-8" dirty="0">
                <a:cs typeface="Calibri"/>
              </a:rPr>
              <a:t>polypoid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degeneration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2502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4196" y="592293"/>
            <a:ext cx="4194334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R="5239" algn="r">
              <a:spcBef>
                <a:spcPts val="71"/>
              </a:spcBef>
            </a:pPr>
            <a:r>
              <a:rPr sz="3000" b="0" spc="-4" dirty="0"/>
              <a:t>Assessment</a:t>
            </a:r>
            <a:r>
              <a:rPr sz="3000" b="0" spc="-15" dirty="0"/>
              <a:t> </a:t>
            </a:r>
            <a:r>
              <a:rPr sz="3000" b="0" spc="-4" dirty="0"/>
              <a:t>of</a:t>
            </a:r>
            <a:r>
              <a:rPr sz="3000" b="0" spc="-26" dirty="0"/>
              <a:t> </a:t>
            </a:r>
            <a:r>
              <a:rPr sz="3000" b="0" spc="-4" dirty="0"/>
              <a:t>Stroboscopy</a:t>
            </a:r>
            <a:endParaRPr sz="3000" dirty="0"/>
          </a:p>
          <a:p>
            <a:pPr marR="3810" algn="r">
              <a:spcBef>
                <a:spcPts val="4"/>
              </a:spcBef>
            </a:pPr>
            <a:r>
              <a:rPr sz="3000" b="0" spc="-4" dirty="0"/>
              <a:t>Parameters</a:t>
            </a:r>
            <a:r>
              <a:rPr sz="3000" b="0" spc="-19" dirty="0"/>
              <a:t> </a:t>
            </a:r>
            <a:r>
              <a:rPr sz="3000" b="0" spc="-8" dirty="0"/>
              <a:t>cont.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843149" y="2056381"/>
            <a:ext cx="10699666" cy="3276859"/>
          </a:xfrm>
          <a:prstGeom prst="rect">
            <a:avLst/>
          </a:prstGeom>
        </p:spPr>
        <p:txBody>
          <a:bodyPr vert="horz" wrap="square" lIns="0" tIns="82868" rIns="0" bIns="0" rtlCol="0">
            <a:spAutoFit/>
          </a:bodyPr>
          <a:lstStyle/>
          <a:p>
            <a:pPr marL="266700" indent="-257651" algn="l" defTabSz="685800" rtl="0">
              <a:spcBef>
                <a:spcPts val="653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dirty="0">
                <a:cs typeface="Calibri"/>
              </a:rPr>
              <a:t>vocal</a:t>
            </a:r>
            <a:r>
              <a:rPr sz="2400" i="1" spc="-19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fold</a:t>
            </a:r>
            <a:r>
              <a:rPr sz="2400" i="1" spc="-23" dirty="0">
                <a:cs typeface="Calibri"/>
              </a:rPr>
              <a:t> </a:t>
            </a:r>
            <a:r>
              <a:rPr sz="2400" i="1" dirty="0">
                <a:cs typeface="Calibri"/>
              </a:rPr>
              <a:t>edge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amplitude</a:t>
            </a:r>
            <a:r>
              <a:rPr sz="2400" i="1" spc="8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of</a:t>
            </a:r>
            <a:r>
              <a:rPr sz="2400" i="1" spc="-15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vibration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4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lateral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excursion</a:t>
            </a:r>
            <a:r>
              <a:rPr sz="2100" spc="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of the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vocal</a:t>
            </a:r>
            <a:r>
              <a:rPr sz="2100" spc="-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folds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66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mucosal</a:t>
            </a:r>
            <a:r>
              <a:rPr sz="2400" i="1" spc="-19" dirty="0">
                <a:cs typeface="Calibri"/>
              </a:rPr>
              <a:t> </a:t>
            </a:r>
            <a:r>
              <a:rPr sz="2400" i="1" dirty="0">
                <a:cs typeface="Calibri"/>
              </a:rPr>
              <a:t>wave</a:t>
            </a:r>
            <a:endParaRPr sz="2400" dirty="0">
              <a:cs typeface="Calibri"/>
            </a:endParaRPr>
          </a:p>
          <a:p>
            <a:pPr marL="567214" marR="3810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may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affected</a:t>
            </a:r>
            <a:r>
              <a:rPr sz="2100" spc="-8" dirty="0">
                <a:cs typeface="Calibri"/>
              </a:rPr>
              <a:t> by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pathology,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scarring,</a:t>
            </a:r>
            <a:r>
              <a:rPr sz="2100" spc="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pitch, </a:t>
            </a:r>
            <a:r>
              <a:rPr sz="2100" spc="-46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loudness,</a:t>
            </a:r>
            <a:r>
              <a:rPr sz="2100" spc="30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hyperfunction,</a:t>
            </a:r>
            <a:r>
              <a:rPr sz="2100" spc="3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hypofunction, </a:t>
            </a:r>
            <a:r>
              <a:rPr sz="2100" spc="-4" dirty="0">
                <a:cs typeface="Calibri"/>
              </a:rPr>
              <a:t> anxiety,</a:t>
            </a:r>
            <a:r>
              <a:rPr sz="2100" spc="4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subglottic</a:t>
            </a:r>
            <a:r>
              <a:rPr sz="2100" spc="23" dirty="0">
                <a:cs typeface="Calibri"/>
              </a:rPr>
              <a:t> </a:t>
            </a:r>
            <a:r>
              <a:rPr sz="2100" spc="-8" dirty="0">
                <a:cs typeface="Calibri"/>
              </a:rPr>
              <a:t>driving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force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66"/>
              </a:spcBef>
              <a:buClr>
                <a:srgbClr val="FFCC66"/>
              </a:buClr>
              <a:buFont typeface="Calibri"/>
              <a:buChar char="•"/>
              <a:tabLst>
                <a:tab pos="266224" algn="l"/>
                <a:tab pos="267176" algn="l"/>
              </a:tabLst>
            </a:pPr>
            <a:r>
              <a:rPr sz="2400" i="1" spc="-4" dirty="0">
                <a:cs typeface="Calibri"/>
              </a:rPr>
              <a:t>non-vibrating</a:t>
            </a:r>
            <a:r>
              <a:rPr sz="2400" i="1" spc="4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portion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4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scarring</a:t>
            </a:r>
            <a:r>
              <a:rPr sz="2100" spc="-15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or</a:t>
            </a:r>
            <a:r>
              <a:rPr sz="2100" spc="-19" dirty="0">
                <a:cs typeface="Calibri"/>
              </a:rPr>
              <a:t> </a:t>
            </a:r>
            <a:r>
              <a:rPr sz="2100" spc="-8" dirty="0">
                <a:cs typeface="Calibri"/>
              </a:rPr>
              <a:t>lesion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04280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435" y="867513"/>
            <a:ext cx="7621320" cy="9241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101090" marR="3810" algn="r">
              <a:spcBef>
                <a:spcPts val="79"/>
              </a:spcBef>
            </a:pPr>
            <a:r>
              <a:rPr sz="3300" b="0" dirty="0"/>
              <a:t>Assessment</a:t>
            </a:r>
            <a:r>
              <a:rPr sz="3300" b="0" spc="-30" dirty="0"/>
              <a:t> </a:t>
            </a:r>
            <a:r>
              <a:rPr sz="3300" b="0" spc="-4" dirty="0"/>
              <a:t>of</a:t>
            </a:r>
            <a:r>
              <a:rPr sz="3300" b="0" spc="-26" dirty="0"/>
              <a:t> </a:t>
            </a:r>
            <a:r>
              <a:rPr sz="3300" b="0" spc="-4" dirty="0"/>
              <a:t>Stroboscopy</a:t>
            </a:r>
            <a:endParaRPr sz="3300" dirty="0"/>
          </a:p>
          <a:p>
            <a:pPr marL="1101090" marR="4763" algn="r"/>
            <a:r>
              <a:rPr sz="3300" b="0" dirty="0"/>
              <a:t>Parameters</a:t>
            </a:r>
            <a:r>
              <a:rPr sz="3300" b="0" spc="-94" dirty="0"/>
              <a:t> </a:t>
            </a:r>
            <a:r>
              <a:rPr sz="3300" b="0" spc="-4" dirty="0" err="1"/>
              <a:t>con</a:t>
            </a:r>
            <a:r>
              <a:rPr lang="en-US" sz="3300" b="0" spc="-4" dirty="0" err="1"/>
              <a:t>t</a:t>
            </a:r>
            <a:r>
              <a:rPr lang="ar-PS" sz="3300" b="0" spc="-4" dirty="0"/>
              <a:t>.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2244436" y="2969898"/>
            <a:ext cx="6988505" cy="1676259"/>
          </a:xfrm>
          <a:prstGeom prst="rect">
            <a:avLst/>
          </a:prstGeom>
        </p:spPr>
        <p:txBody>
          <a:bodyPr vert="horz" wrap="square" lIns="0" tIns="85248" rIns="0" bIns="0" rtlCol="0">
            <a:spAutoFit/>
          </a:bodyPr>
          <a:lstStyle/>
          <a:p>
            <a:pPr marL="266700" indent="-257651" algn="l" defTabSz="685800" rtl="0">
              <a:spcBef>
                <a:spcPts val="671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i="1" spc="-4" dirty="0">
                <a:cs typeface="Calibri"/>
              </a:rPr>
              <a:t>phase</a:t>
            </a:r>
            <a:r>
              <a:rPr sz="2400" i="1" spc="-26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closure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closed</a:t>
            </a:r>
            <a:r>
              <a:rPr sz="2100" spc="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and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open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phase</a:t>
            </a:r>
            <a:r>
              <a:rPr sz="2100" spc="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timing</a:t>
            </a:r>
            <a:r>
              <a:rPr sz="2100" spc="15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should</a:t>
            </a:r>
            <a:r>
              <a:rPr sz="2100" spc="3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dirty="0">
                <a:cs typeface="Calibri"/>
              </a:rPr>
              <a:t> </a:t>
            </a:r>
            <a:r>
              <a:rPr sz="2100" spc="-4" dirty="0">
                <a:cs typeface="Calibri"/>
              </a:rPr>
              <a:t>equal</a:t>
            </a:r>
            <a:endParaRPr sz="2100" dirty="0">
              <a:cs typeface="Calibri"/>
            </a:endParaRPr>
          </a:p>
          <a:p>
            <a:pPr marL="266700" indent="-257651" algn="l" defTabSz="685800" rtl="0">
              <a:spcBef>
                <a:spcPts val="563"/>
              </a:spcBef>
              <a:buClr>
                <a:srgbClr val="FFCC66"/>
              </a:buClr>
              <a:buFont typeface="Calibri"/>
              <a:buChar char="•"/>
              <a:tabLst>
                <a:tab pos="266700" algn="l"/>
                <a:tab pos="267176" algn="l"/>
              </a:tabLst>
            </a:pPr>
            <a:r>
              <a:rPr sz="2400" i="1" spc="-4" dirty="0">
                <a:cs typeface="Calibri"/>
              </a:rPr>
              <a:t>phase</a:t>
            </a:r>
            <a:r>
              <a:rPr sz="2400" i="1" spc="-38" dirty="0">
                <a:cs typeface="Calibri"/>
              </a:rPr>
              <a:t> </a:t>
            </a:r>
            <a:r>
              <a:rPr sz="2400" i="1" spc="-4" dirty="0">
                <a:cs typeface="Calibri"/>
              </a:rPr>
              <a:t>symmetry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8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mirror</a:t>
            </a:r>
            <a:r>
              <a:rPr sz="2100" spc="-64" dirty="0">
                <a:cs typeface="Calibri"/>
              </a:rPr>
              <a:t> </a:t>
            </a:r>
            <a:r>
              <a:rPr sz="2100" spc="-4" dirty="0">
                <a:cs typeface="Calibri"/>
              </a:rPr>
              <a:t>image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740251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4335" y="746963"/>
            <a:ext cx="3916680" cy="51793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300" b="0" spc="-4" dirty="0"/>
              <a:t>Stroboscopy</a:t>
            </a:r>
            <a:r>
              <a:rPr sz="3300" b="0" spc="-45" dirty="0"/>
              <a:t> </a:t>
            </a:r>
            <a:r>
              <a:rPr sz="3300" b="0" dirty="0"/>
              <a:t>Procedure</a:t>
            </a:r>
            <a:endParaRPr sz="3300" dirty="0"/>
          </a:p>
        </p:txBody>
      </p:sp>
      <p:sp>
        <p:nvSpPr>
          <p:cNvPr id="3" name="object 3"/>
          <p:cNvSpPr txBox="1"/>
          <p:nvPr/>
        </p:nvSpPr>
        <p:spPr>
          <a:xfrm>
            <a:off x="1341912" y="2201616"/>
            <a:ext cx="10141527" cy="2953693"/>
          </a:xfrm>
          <a:prstGeom prst="rect">
            <a:avLst/>
          </a:prstGeom>
        </p:spPr>
        <p:txBody>
          <a:bodyPr vert="horz" wrap="square" lIns="0" tIns="82867" rIns="0" bIns="0" rtlCol="0">
            <a:spAutoFit/>
          </a:bodyPr>
          <a:lstStyle/>
          <a:p>
            <a:pPr marL="266700" indent="-257651" algn="l" defTabSz="685800" rtl="0">
              <a:spcBef>
                <a:spcPts val="652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dirty="0">
                <a:cs typeface="Calibri"/>
              </a:rPr>
              <a:t>how</a:t>
            </a:r>
            <a:r>
              <a:rPr sz="2400" spc="-8" dirty="0">
                <a:cs typeface="Calibri"/>
              </a:rPr>
              <a:t> </a:t>
            </a:r>
            <a:r>
              <a:rPr sz="2400" spc="-4" dirty="0">
                <a:cs typeface="Calibri"/>
              </a:rPr>
              <a:t>to</a:t>
            </a:r>
            <a:r>
              <a:rPr sz="2400" spc="-8" dirty="0">
                <a:cs typeface="Calibri"/>
              </a:rPr>
              <a:t> </a:t>
            </a:r>
            <a:r>
              <a:rPr sz="2400" spc="4" dirty="0">
                <a:cs typeface="Calibri"/>
              </a:rPr>
              <a:t>get</a:t>
            </a:r>
            <a:r>
              <a:rPr sz="2400" spc="-11" dirty="0">
                <a:cs typeface="Calibri"/>
              </a:rPr>
              <a:t> </a:t>
            </a:r>
            <a:r>
              <a:rPr sz="2400" dirty="0">
                <a:cs typeface="Calibri"/>
              </a:rPr>
              <a:t>a </a:t>
            </a:r>
            <a:r>
              <a:rPr sz="2400" spc="-4" dirty="0">
                <a:cs typeface="Calibri"/>
              </a:rPr>
              <a:t>successful</a:t>
            </a:r>
            <a:r>
              <a:rPr sz="2400" spc="-19" dirty="0">
                <a:cs typeface="Calibri"/>
              </a:rPr>
              <a:t> </a:t>
            </a:r>
            <a:r>
              <a:rPr sz="2400" spc="-4" dirty="0">
                <a:cs typeface="Calibri"/>
              </a:rPr>
              <a:t>stroboscopic </a:t>
            </a:r>
            <a:r>
              <a:rPr sz="2400" dirty="0">
                <a:cs typeface="Calibri"/>
              </a:rPr>
              <a:t>image</a:t>
            </a: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dirty="0">
                <a:cs typeface="Calibri"/>
              </a:rPr>
              <a:t>recording</a:t>
            </a:r>
            <a:r>
              <a:rPr sz="2400" spc="-30" dirty="0">
                <a:cs typeface="Calibri"/>
              </a:rPr>
              <a:t> </a:t>
            </a:r>
            <a:r>
              <a:rPr sz="2400" spc="-4" dirty="0">
                <a:cs typeface="Calibri"/>
              </a:rPr>
              <a:t>protocol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dirty="0">
                <a:cs typeface="Calibri"/>
              </a:rPr>
              <a:t>report</a:t>
            </a:r>
            <a:r>
              <a:rPr sz="2400" spc="-26" dirty="0">
                <a:cs typeface="Calibri"/>
              </a:rPr>
              <a:t> </a:t>
            </a:r>
            <a:r>
              <a:rPr sz="2400" spc="-4" dirty="0">
                <a:cs typeface="Calibri"/>
              </a:rPr>
              <a:t>writing</a:t>
            </a:r>
            <a:endParaRPr sz="2400" dirty="0">
              <a:cs typeface="Calibri"/>
            </a:endParaRPr>
          </a:p>
          <a:p>
            <a:pPr marL="266700" indent="-257651" algn="l" defTabSz="685800" rtl="0">
              <a:spcBef>
                <a:spcPts val="578"/>
              </a:spcBef>
              <a:buClr>
                <a:srgbClr val="FFCC66"/>
              </a:buClr>
              <a:buFontTx/>
              <a:buChar char="•"/>
              <a:tabLst>
                <a:tab pos="266224" algn="l"/>
                <a:tab pos="267176" algn="l"/>
              </a:tabLst>
            </a:pPr>
            <a:r>
              <a:rPr sz="2400" spc="-4" dirty="0">
                <a:cs typeface="Calibri"/>
              </a:rPr>
              <a:t>artifacts</a:t>
            </a:r>
            <a:endParaRPr sz="2400" dirty="0">
              <a:cs typeface="Calibri"/>
            </a:endParaRPr>
          </a:p>
          <a:p>
            <a:pPr marL="567214" lvl="1" indent="-215265" algn="l" defTabSz="685800" rtl="0">
              <a:spcBef>
                <a:spcPts val="514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not</a:t>
            </a:r>
            <a:r>
              <a:rPr sz="2100" spc="-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real</a:t>
            </a:r>
            <a:r>
              <a:rPr sz="2100" spc="-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time</a:t>
            </a:r>
            <a:endParaRPr sz="2100" dirty="0">
              <a:cs typeface="Calibri"/>
            </a:endParaRPr>
          </a:p>
          <a:p>
            <a:pPr marL="567214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4" dirty="0">
                <a:cs typeface="Calibri"/>
              </a:rPr>
              <a:t>image</a:t>
            </a:r>
            <a:r>
              <a:rPr sz="2100" spc="-11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seen</a:t>
            </a:r>
            <a:r>
              <a:rPr sz="2100" spc="-4" dirty="0">
                <a:cs typeface="Calibri"/>
              </a:rPr>
              <a:t> through</a:t>
            </a:r>
            <a:r>
              <a:rPr sz="2100" spc="23" dirty="0">
                <a:cs typeface="Calibri"/>
              </a:rPr>
              <a:t> </a:t>
            </a:r>
            <a:r>
              <a:rPr sz="2100" spc="-4" dirty="0">
                <a:cs typeface="Calibri"/>
              </a:rPr>
              <a:t>optical </a:t>
            </a:r>
            <a:r>
              <a:rPr sz="2100" spc="-8" dirty="0">
                <a:cs typeface="Calibri"/>
              </a:rPr>
              <a:t>devices</a:t>
            </a:r>
            <a:endParaRPr sz="2100" dirty="0">
              <a:cs typeface="Calibri"/>
            </a:endParaRPr>
          </a:p>
          <a:p>
            <a:pPr marL="567214" lvl="1" indent="-215265" algn="l" defTabSz="685800" rtl="0">
              <a:spcBef>
                <a:spcPts val="506"/>
              </a:spcBef>
              <a:buClr>
                <a:srgbClr val="FFCC66"/>
              </a:buClr>
              <a:buFontTx/>
              <a:buChar char="–"/>
              <a:tabLst>
                <a:tab pos="567690" algn="l"/>
              </a:tabLst>
            </a:pPr>
            <a:r>
              <a:rPr sz="2100" spc="-8" dirty="0">
                <a:cs typeface="Calibri"/>
              </a:rPr>
              <a:t>speech</a:t>
            </a:r>
            <a:r>
              <a:rPr sz="2100" spc="8" dirty="0">
                <a:cs typeface="Calibri"/>
              </a:rPr>
              <a:t> </a:t>
            </a:r>
            <a:r>
              <a:rPr sz="2100" spc="-8" dirty="0">
                <a:cs typeface="Calibri"/>
              </a:rPr>
              <a:t>sample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may</a:t>
            </a:r>
            <a:r>
              <a:rPr sz="2100" spc="-8" dirty="0">
                <a:cs typeface="Calibri"/>
              </a:rPr>
              <a:t> not</a:t>
            </a:r>
            <a:r>
              <a:rPr sz="2100" spc="11" dirty="0">
                <a:cs typeface="Calibri"/>
              </a:rPr>
              <a:t> </a:t>
            </a:r>
            <a:r>
              <a:rPr sz="2100" spc="-4" dirty="0">
                <a:cs typeface="Calibri"/>
              </a:rPr>
              <a:t>be</a:t>
            </a:r>
            <a:r>
              <a:rPr sz="2100" spc="-8" dirty="0">
                <a:cs typeface="Calibri"/>
              </a:rPr>
              <a:t> </a:t>
            </a:r>
            <a:r>
              <a:rPr sz="2100" spc="-4" dirty="0">
                <a:cs typeface="Calibri"/>
              </a:rPr>
              <a:t>representative</a:t>
            </a:r>
            <a:endParaRPr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78527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2745</Words>
  <Application>Microsoft Office PowerPoint</Application>
  <PresentationFormat>شاشة عريضة</PresentationFormat>
  <Paragraphs>511</Paragraphs>
  <Slides>98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Times New Roman</vt:lpstr>
      <vt:lpstr>نسق Office</vt:lpstr>
      <vt:lpstr>Voice Material 2</vt:lpstr>
      <vt:lpstr> Methods for viewing the Vocal Folds (VF)</vt:lpstr>
      <vt:lpstr>Methods  for viewing the  Vocal Folds (VF) - Cont.</vt:lpstr>
      <vt:lpstr>Methods  for viewing the  Vocal Folds (VF) - Cont.</vt:lpstr>
      <vt:lpstr>Methods  for viewing the  Vocal Folds (VF) - Cont.</vt:lpstr>
      <vt:lpstr>عرض تقديمي في PowerPoint</vt:lpstr>
      <vt:lpstr>heArectoinmalploasgitteocfyucslee based  ocoanl sfoelvdesradluvroincgal fold</vt:lpstr>
      <vt:lpstr>Videostroboscopy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Main Ligaments/  Membranes</vt:lpstr>
      <vt:lpstr>Main Ligaments/  Membranes (Cont.)</vt:lpstr>
      <vt:lpstr>عرض تقديمي في PowerPoint</vt:lpstr>
      <vt:lpstr>Posterior  Cricoarytenoid  Ligament</vt:lpstr>
      <vt:lpstr>Anatomy of the Vocal Folds</vt:lpstr>
      <vt:lpstr>Anatomy of the Vocal Folds(Cont.)</vt:lpstr>
      <vt:lpstr>Lamina Propria</vt:lpstr>
      <vt:lpstr>Epithelium Superficial</vt:lpstr>
      <vt:lpstr>عرض تقديمي في PowerPoint</vt:lpstr>
      <vt:lpstr>عرض تقديمي في PowerPoint</vt:lpstr>
      <vt:lpstr>Mechanical properties</vt:lpstr>
      <vt:lpstr>عرض تقديمي في PowerPoint</vt:lpstr>
      <vt:lpstr>Theories to explain  production of VF vibration</vt:lpstr>
      <vt:lpstr>Neurochronaxic Theory</vt:lpstr>
      <vt:lpstr>Myoelastic-Aerodynamic Theory</vt:lpstr>
      <vt:lpstr>Aerodynamic</vt:lpstr>
      <vt:lpstr>Myoelastic</vt:lpstr>
      <vt:lpstr>Assumptions of Myoelastic-  Aerodynamic Theory of VF vibration</vt:lpstr>
      <vt:lpstr>Implications of Myoelastic-  Aerodynamic Theory of VF vibration</vt:lpstr>
      <vt:lpstr>عرض تقديمي في PowerPoint</vt:lpstr>
      <vt:lpstr>Forces that cause the vocal folds to close</vt:lpstr>
      <vt:lpstr>Bernoulli effect. A negative pressure  develops perpendicular to the high  speed flow sucking the surrounding  substance toward it</vt:lpstr>
      <vt:lpstr>Forces that cause the vocal  folds to close (Cont.)</vt:lpstr>
      <vt:lpstr>Important factors governing vocal fold vibration</vt:lpstr>
      <vt:lpstr>Mechanism of Vocal  Frequency Change</vt:lpstr>
      <vt:lpstr>Mechanism of Vocal  Intensity Change</vt:lpstr>
      <vt:lpstr>Mechanism of Vocal  Intensity Change</vt:lpstr>
      <vt:lpstr>  Mechanism of Vocal  Quality  Variation</vt:lpstr>
      <vt:lpstr>Some Etiologic Correlates</vt:lpstr>
      <vt:lpstr>عرض تقديمي في PowerPoint</vt:lpstr>
      <vt:lpstr>Vocal Abuse Behaviors</vt:lpstr>
      <vt:lpstr>Inappropriate Vocal Components</vt:lpstr>
      <vt:lpstr>عرض تقديمي في PowerPoint</vt:lpstr>
      <vt:lpstr>Medically-related Etiologies</vt:lpstr>
      <vt:lpstr>Surgical Trauma (Direct)</vt:lpstr>
      <vt:lpstr>Surgical Trauma (Indirect)</vt:lpstr>
      <vt:lpstr>Chronic Illnesses/Disorders</vt:lpstr>
      <vt:lpstr>عرض تقديمي في PowerPoint</vt:lpstr>
      <vt:lpstr>Primary Disorder Etiologies</vt:lpstr>
      <vt:lpstr>Personality-Related Etiologies</vt:lpstr>
      <vt:lpstr>Personality-Related Etiologies</vt:lpstr>
      <vt:lpstr>Incidence of Laryngeal Pathologies  Herrington-Hall et al (1988)</vt:lpstr>
      <vt:lpstr>Vocal nodules</vt:lpstr>
      <vt:lpstr>Edema</vt:lpstr>
      <vt:lpstr>Polyps</vt:lpstr>
      <vt:lpstr>Cancer</vt:lpstr>
      <vt:lpstr>Paralysis</vt:lpstr>
      <vt:lpstr>Laryngitis</vt:lpstr>
      <vt:lpstr>leukoplakia</vt:lpstr>
      <vt:lpstr>عرض تقديمي في PowerPoint</vt:lpstr>
      <vt:lpstr>Pathology Classifications</vt:lpstr>
      <vt:lpstr>Congenital Laryngeal Pathologies</vt:lpstr>
      <vt:lpstr>congenital web </vt:lpstr>
      <vt:lpstr>congenital subglottic stenosis</vt:lpstr>
      <vt:lpstr>Congenital Cyst</vt:lpstr>
      <vt:lpstr>laryngomalacia</vt:lpstr>
      <vt:lpstr>Pathologies of the Vocal fold Cover</vt:lpstr>
      <vt:lpstr>Neurogenic Laryngeal Pathologies</vt:lpstr>
      <vt:lpstr>Pathologies of Muscular Dysfunction</vt:lpstr>
      <vt:lpstr>THE DIAGNOSTIC VOICE EVALUATION</vt:lpstr>
      <vt:lpstr>Primary Objectives of the Voice Evaluation</vt:lpstr>
      <vt:lpstr>Secondary Objectives of the Voice Evaluation</vt:lpstr>
      <vt:lpstr>Referral Sources</vt:lpstr>
      <vt:lpstr>Professional Relationships</vt:lpstr>
      <vt:lpstr>The Medical Examination</vt:lpstr>
      <vt:lpstr>The Voice Pathology Evaluation</vt:lpstr>
      <vt:lpstr>INSTITUTE FOR VOICE ANALYSIS AND REHABILITATION (Evaluation Form)</vt:lpstr>
      <vt:lpstr>HISTORY OF THE  PROBLEM:</vt:lpstr>
      <vt:lpstr>عرض تقديمي في PowerPoint</vt:lpstr>
      <vt:lpstr>PERCEPTUAL EVALUATION</vt:lpstr>
      <vt:lpstr>Perceptual Evaluation cont.</vt:lpstr>
      <vt:lpstr>Perceptual evaluation cont.</vt:lpstr>
      <vt:lpstr>Instrumental Measurement of Voice: Clinical Utility</vt:lpstr>
      <vt:lpstr>Instrumental Measures in the Voice Laboratory</vt:lpstr>
      <vt:lpstr>Laryngeal Videostroboscopy</vt:lpstr>
      <vt:lpstr>Principles of Stroboscopy</vt:lpstr>
      <vt:lpstr>Principles of Stroboscopy cont.</vt:lpstr>
      <vt:lpstr>Principles of Stroboscopy cont.</vt:lpstr>
      <vt:lpstr>عرض تقديمي في PowerPoint</vt:lpstr>
      <vt:lpstr>عرض تقديمي في PowerPoint</vt:lpstr>
      <vt:lpstr>Instrumental Components of Stroboscopy</vt:lpstr>
      <vt:lpstr>Assessment of Stroboscopy Parameters</vt:lpstr>
      <vt:lpstr>Assessment of Stroboscopy Parameters cont.</vt:lpstr>
      <vt:lpstr>Assessment of Stroboscopy Parameters cont.</vt:lpstr>
      <vt:lpstr>Stroboscopy 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Material 2</dc:title>
  <dc:creator>Mukhalaf</dc:creator>
  <cp:lastModifiedBy>Double Click Uoser</cp:lastModifiedBy>
  <cp:revision>12</cp:revision>
  <cp:lastPrinted>2021-11-15T20:14:39Z</cp:lastPrinted>
  <dcterms:created xsi:type="dcterms:W3CDTF">2021-11-04T08:37:46Z</dcterms:created>
  <dcterms:modified xsi:type="dcterms:W3CDTF">2021-11-15T20:19:48Z</dcterms:modified>
</cp:coreProperties>
</file>