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59" r:id="rId2"/>
  </p:sldMasterIdLst>
  <p:notesMasterIdLst>
    <p:notesMasterId r:id="rId47"/>
  </p:notesMasterIdLst>
  <p:handoutMasterIdLst>
    <p:handoutMasterId r:id="rId48"/>
  </p:handoutMasterIdLst>
  <p:sldIdLst>
    <p:sldId id="330" r:id="rId3"/>
    <p:sldId id="408" r:id="rId4"/>
    <p:sldId id="414" r:id="rId5"/>
    <p:sldId id="415" r:id="rId6"/>
    <p:sldId id="416" r:id="rId7"/>
    <p:sldId id="417" r:id="rId8"/>
    <p:sldId id="418" r:id="rId9"/>
    <p:sldId id="419" r:id="rId10"/>
    <p:sldId id="420" r:id="rId11"/>
    <p:sldId id="421" r:id="rId12"/>
    <p:sldId id="422" r:id="rId13"/>
    <p:sldId id="451" r:id="rId14"/>
    <p:sldId id="423" r:id="rId15"/>
    <p:sldId id="424" r:id="rId16"/>
    <p:sldId id="425" r:id="rId17"/>
    <p:sldId id="410" r:id="rId18"/>
    <p:sldId id="426" r:id="rId19"/>
    <p:sldId id="427" r:id="rId20"/>
    <p:sldId id="428" r:id="rId21"/>
    <p:sldId id="429" r:id="rId22"/>
    <p:sldId id="430" r:id="rId23"/>
    <p:sldId id="431" r:id="rId24"/>
    <p:sldId id="432" r:id="rId25"/>
    <p:sldId id="433" r:id="rId26"/>
    <p:sldId id="434" r:id="rId27"/>
    <p:sldId id="435" r:id="rId28"/>
    <p:sldId id="436" r:id="rId29"/>
    <p:sldId id="437" r:id="rId30"/>
    <p:sldId id="438" r:id="rId31"/>
    <p:sldId id="413" r:id="rId32"/>
    <p:sldId id="411" r:id="rId33"/>
    <p:sldId id="439" r:id="rId34"/>
    <p:sldId id="440" r:id="rId35"/>
    <p:sldId id="441" r:id="rId36"/>
    <p:sldId id="442" r:id="rId37"/>
    <p:sldId id="443" r:id="rId38"/>
    <p:sldId id="444" r:id="rId39"/>
    <p:sldId id="445" r:id="rId40"/>
    <p:sldId id="446" r:id="rId41"/>
    <p:sldId id="447" r:id="rId42"/>
    <p:sldId id="448" r:id="rId43"/>
    <p:sldId id="449" r:id="rId44"/>
    <p:sldId id="450" r:id="rId45"/>
    <p:sldId id="298" r:id="rId46"/>
  </p:sldIdLst>
  <p:sldSz cx="9144000" cy="6858000" type="screen4x3"/>
  <p:notesSz cx="6858000" cy="9144000"/>
  <p:embeddedFontLst>
    <p:embeddedFont>
      <p:font typeface="Verdana" pitchFamily="34" charset="0"/>
      <p:regular r:id="rId49"/>
      <p:bold r:id="rId50"/>
      <p:italic r:id="rId51"/>
      <p:boldItalic r:id="rId52"/>
    </p:embeddedFont>
    <p:embeddedFont>
      <p:font typeface="MS PGothic" pitchFamily="34" charset="-128"/>
      <p:regular r:id="rId53"/>
    </p:embeddedFont>
    <p:embeddedFont>
      <p:font typeface="Calibri" pitchFamily="34" charset="0"/>
      <p:regular r:id="rId54"/>
      <p:bold r:id="rId55"/>
    </p:embeddedFont>
    <p:embeddedFont>
      <p:font typeface="Noto Sans Symbols" charset="0"/>
      <p:regular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3974" userDrawn="1">
          <p15:clr>
            <a:srgbClr val="A4A3A4"/>
          </p15:clr>
        </p15:guide>
        <p15:guide id="2" pos="295" userDrawn="1">
          <p15:clr>
            <a:srgbClr val="A4A3A4"/>
          </p15:clr>
        </p15:guide>
        <p15:guide id="3" orient="horz" pos="4178" userDrawn="1">
          <p15:clr>
            <a:srgbClr val="A4A3A4"/>
          </p15:clr>
        </p15:guide>
        <p15:guide id="4" orient="horz" pos="119" userDrawn="1">
          <p15:clr>
            <a:srgbClr val="A4A3A4"/>
          </p15:clr>
        </p15:guide>
        <p15:guide id="5" orient="horz" pos="822" userDrawn="1">
          <p15:clr>
            <a:srgbClr val="A4A3A4"/>
          </p15:clr>
        </p15:guide>
        <p15:guide id="6" orient="horz" pos="981" userDrawn="1">
          <p15:clr>
            <a:srgbClr val="A4A3A4"/>
          </p15:clr>
        </p15:guide>
        <p15:guide id="7" pos="635" userDrawn="1">
          <p15:clr>
            <a:srgbClr val="A4A3A4"/>
          </p15:clr>
        </p15:guide>
        <p15:guide id="8" pos="93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xmlns=""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FA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9175" autoAdjust="0"/>
    <p:restoredTop sz="77146" autoAdjust="0"/>
  </p:normalViewPr>
  <p:slideViewPr>
    <p:cSldViewPr snapToGrid="0" snapToObjects="1">
      <p:cViewPr varScale="1">
        <p:scale>
          <a:sx n="88" d="100"/>
          <a:sy n="88" d="100"/>
        </p:scale>
        <p:origin x="-2002" y="-77"/>
      </p:cViewPr>
      <p:guideLst>
        <p:guide orient="horz" pos="3974"/>
        <p:guide orient="horz" pos="4178"/>
        <p:guide orient="horz" pos="119"/>
        <p:guide orient="horz" pos="822"/>
        <p:guide orient="horz" pos="981"/>
        <p:guide pos="295"/>
        <p:guide pos="635"/>
        <p:guide pos="930"/>
      </p:guideLst>
    </p:cSldViewPr>
  </p:slideViewPr>
  <p:outlineViewPr>
    <p:cViewPr>
      <p:scale>
        <a:sx n="33" d="100"/>
        <a:sy n="33" d="100"/>
      </p:scale>
      <p:origin x="0" y="-3732"/>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68" d="100"/>
          <a:sy n="68" d="100"/>
        </p:scale>
        <p:origin x="3060" y="72"/>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56"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font" Target="fonts/font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12/2/2023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dirty="0"/>
          </a:p>
        </p:txBody>
      </p:sp>
    </p:spTree>
    <p:extLst>
      <p:ext uri="{BB962C8B-B14F-4D97-AF65-F5344CB8AC3E}">
        <p14:creationId xmlns:p14="http://schemas.microsoft.com/office/powerpoint/2010/main" xmlns=""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6060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2.4, Page 89. </a:t>
            </a:r>
          </a:p>
          <a:p>
            <a:pPr lvl="0" defTabSz="914400"/>
            <a:r>
              <a:rPr lang="en-US" sz="1200" b="0" i="0" u="none" strike="noStrike" kern="1200" cap="none" dirty="0">
                <a:solidFill>
                  <a:prstClr val="black"/>
                </a:solidFill>
                <a:latin typeface="Arial"/>
                <a:ea typeface="Arial"/>
                <a:cs typeface="Arial"/>
                <a:sym typeface="Arial"/>
              </a:rPr>
              <a:t>Every industry can be characterized by a set of value-adding activities performed by a variety of actors. E-commerce potentially affects the capabilities of each player as well as the overall operational efficiency of the industry.</a:t>
            </a:r>
          </a:p>
          <a:p>
            <a:pPr lvl="0" defTabSz="914400"/>
            <a:endParaRPr lang="en-US" sz="1200" b="0" i="0" u="none" strike="noStrike" kern="1200" cap="none" dirty="0">
              <a:solidFill>
                <a:prstClr val="black"/>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cap="none" dirty="0">
                <a:solidFill>
                  <a:prstClr val="black"/>
                </a:solidFill>
                <a:latin typeface="Arial"/>
                <a:ea typeface="Arial"/>
                <a:cs typeface="Arial"/>
                <a:sym typeface="Arial"/>
              </a:rPr>
              <a:t>Alt Text</a:t>
            </a:r>
          </a:p>
          <a:p>
            <a:pPr lvl="0" defTabSz="914400"/>
            <a:r>
              <a:rPr lang="en-US" sz="1200" b="0" i="0" u="none" strike="noStrike" kern="1200" cap="none" dirty="0">
                <a:solidFill>
                  <a:prstClr val="black"/>
                </a:solidFill>
                <a:latin typeface="Arial"/>
                <a:ea typeface="Arial"/>
                <a:cs typeface="Arial"/>
                <a:sym typeface="Arial"/>
              </a:rPr>
              <a:t>Long description:</a:t>
            </a:r>
            <a:r>
              <a:rPr lang="en-US" sz="1200" b="0" i="0" u="none" strike="noStrike" kern="1200" cap="none" baseline="0" dirty="0">
                <a:solidFill>
                  <a:prstClr val="black"/>
                </a:solidFill>
                <a:latin typeface="Arial"/>
                <a:ea typeface="Arial"/>
                <a:cs typeface="Arial"/>
                <a:sym typeface="Arial"/>
              </a:rPr>
              <a:t> </a:t>
            </a:r>
            <a:r>
              <a:rPr lang="en-US" sz="1200" b="0" i="0" u="none" strike="noStrike" kern="1200" cap="none" dirty="0">
                <a:solidFill>
                  <a:schemeClr val="dk1"/>
                </a:solidFill>
                <a:effectLst/>
                <a:latin typeface="Arial"/>
                <a:ea typeface="Calibri" panose="020F0502020204030204" pitchFamily="34" charset="0"/>
                <a:cs typeface="Arial"/>
                <a:sym typeface="Arial"/>
              </a:rPr>
              <a:t>An illustration depicts industry value chains, as follows: The value chain begins with suppliers. Manufacturers use supply chain management systems. Distributors use inventory management systems. Retailers use efficient customer response systems. Customers are the last link in the chain. Manufacturers can use transporters with transportation management systems to move inventory directly to customers via alternative direct channels such as the web.</a:t>
            </a:r>
            <a:r>
              <a:rPr lang="en-US" sz="1200" b="0" i="0" u="none" strike="noStrike" kern="1200" cap="none" baseline="0" dirty="0">
                <a:solidFill>
                  <a:schemeClr val="dk1"/>
                </a:solidFill>
                <a:effectLst/>
                <a:latin typeface="Arial"/>
                <a:ea typeface="Arial"/>
                <a:cs typeface="Arial"/>
                <a:sym typeface="Arial"/>
              </a:rPr>
              <a:t> </a:t>
            </a:r>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02801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r>
              <a:rPr lang="en-US" sz="1200" b="0" i="1" u="none" strike="noStrike" kern="1200" cap="none" dirty="0">
                <a:solidFill>
                  <a:prstClr val="black"/>
                </a:solidFill>
                <a:latin typeface="Arial"/>
                <a:ea typeface="Arial"/>
                <a:cs typeface="Arial"/>
                <a:sym typeface="Arial"/>
              </a:rPr>
              <a:t>Figure 2.5, page 90.</a:t>
            </a:r>
            <a:r>
              <a:rPr lang="en-US" sz="1200" b="0" i="0" u="none" strike="noStrike" kern="1200" cap="none" dirty="0">
                <a:solidFill>
                  <a:prstClr val="black"/>
                </a:solidFill>
                <a:latin typeface="Arial"/>
                <a:ea typeface="Arial"/>
                <a:cs typeface="Arial"/>
                <a:sym typeface="Arial"/>
              </a:rPr>
              <a:t> </a:t>
            </a:r>
          </a:p>
          <a:p>
            <a:pPr lvl="0" defTabSz="914400"/>
            <a:r>
              <a:rPr lang="en-US" sz="1200" b="0" i="0" u="none" strike="noStrike" kern="1200" cap="none" dirty="0">
                <a:solidFill>
                  <a:prstClr val="black"/>
                </a:solidFill>
                <a:latin typeface="Arial"/>
                <a:ea typeface="Arial"/>
                <a:cs typeface="Arial"/>
                <a:sym typeface="Arial"/>
              </a:rPr>
              <a:t>Every firm can be characterized by a set of value-adding primary and secondary activities performed by a variety of actors in the firm. A simple firm value chain performs five primary value-adding steps: inbound logistics, operations, outbound logistics, sales and marketing, and after sales service.</a:t>
            </a:r>
          </a:p>
          <a:p>
            <a:pPr lvl="0" defTabSz="914400"/>
            <a:endParaRPr lang="en-US" sz="1200" b="0" i="0" u="none" strike="noStrike" kern="1200" cap="none" dirty="0">
              <a:solidFill>
                <a:prstClr val="black"/>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cap="none" dirty="0">
                <a:solidFill>
                  <a:prstClr val="black"/>
                </a:solidFill>
                <a:latin typeface="Arial"/>
                <a:ea typeface="Arial"/>
                <a:cs typeface="Arial"/>
                <a:sym typeface="Arial"/>
              </a:rPr>
              <a:t>Alt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prstClr val="black"/>
                </a:solidFill>
                <a:latin typeface="Arial"/>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An illustration depicts firm value chains, as follows: Primary activities in a firm value chain include inbound logistics, operations, outbound logistics, sales and marketing, and after sales service. Secondary activities include administration, human resources, information systems, procurement, and finance and accounting.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009388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r>
              <a:rPr lang="en-US" sz="1200" b="0" i="1" u="none" strike="noStrike" kern="1200" cap="none" dirty="0">
                <a:solidFill>
                  <a:prstClr val="black"/>
                </a:solidFill>
                <a:latin typeface="Arial"/>
                <a:ea typeface="Arial"/>
                <a:cs typeface="Arial"/>
                <a:sym typeface="Arial"/>
              </a:rPr>
              <a:t>Figure 2.6, page 91.</a:t>
            </a:r>
          </a:p>
          <a:p>
            <a:pPr lvl="0" defTabSz="914400"/>
            <a:r>
              <a:rPr lang="en-US" sz="1200" b="0" i="0" u="none" strike="noStrike" kern="1200" cap="none" dirty="0">
                <a:solidFill>
                  <a:prstClr val="black"/>
                </a:solidFill>
                <a:latin typeface="Arial"/>
                <a:ea typeface="Arial"/>
                <a:cs typeface="Arial"/>
                <a:sym typeface="Arial"/>
              </a:rPr>
              <a:t>Internet technology enables firms to create an enhanced value web in cooperation with their strategic alliance and partner firms, customers, and direct and indirect suppliers.</a:t>
            </a:r>
          </a:p>
          <a:p>
            <a:pPr lvl="0" defTabSz="914400"/>
            <a:endParaRPr lang="en-US" sz="1200" b="0" i="0" u="none" strike="noStrike" kern="1200" cap="none" dirty="0">
              <a:solidFill>
                <a:prstClr val="black"/>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cap="none" dirty="0">
                <a:solidFill>
                  <a:prstClr val="black"/>
                </a:solidFill>
                <a:latin typeface="Arial"/>
                <a:ea typeface="Arial"/>
                <a:cs typeface="Arial"/>
                <a:sym typeface="Arial"/>
              </a:rPr>
              <a:t>Alt Text</a:t>
            </a:r>
          </a:p>
          <a:p>
            <a:pPr lvl="0" defTabSz="914400"/>
            <a:r>
              <a:rPr lang="en-US" sz="1200" b="0" i="0" u="none" strike="noStrike" kern="1200" cap="none" dirty="0">
                <a:solidFill>
                  <a:prstClr val="black"/>
                </a:solidFill>
                <a:latin typeface="Arial"/>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An illustration depicts an internet enabled value web, as follows: In a value web, a firm or industry uses e commerce technology to coordinate with strategic alliance and partner firms, customers through customer relationship management or C R M systems, and indirect suppliers or M R O and direct suppliers through E R P systems and legacy systems and supply chain management systems, private industrial networks and net marketplaces.</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397534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44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xmlns=""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xmlns=""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xmlns=""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xmlns=""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xmlns=""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xmlns=""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xmlns=""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xmlns="" val="839355990"/>
      </p:ext>
    </p:extLst>
  </p:cSld>
  <p:clrMapOvr>
    <a:masterClrMapping/>
  </p:clrMapOvr>
  <p:extLst>
    <p:ext uri="{DCECCB84-F9BA-43D5-87BE-67443E8EF086}">
      <p15:sldGuideLst xmlns:p15="http://schemas.microsoft.com/office/powerpoint/2012/main" xmlns="">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xmlns=""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88509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xmlns=""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xmlns=""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xmlns=""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xmlns=""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166042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xmlns=""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xmlns=""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xmlns=""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xmlns=""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xmlns=""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xmlns=""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xmlns=""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xmlns=""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xmlns=""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202789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xmlns=""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xmlns=""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xmlns=""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xmlns=""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xmlns=""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xmlns=""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xmlns=""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xmlns=""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xmlns=""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xmlns=""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xmlns=""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64872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xmlns=""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xmlns="" id="{00F45AE3-EB76-41DE-97B2-CFE79B73D3C6}"/>
              </a:ext>
            </a:extLst>
          </p:cNvPr>
          <p:cNvSpPr>
            <a:spLocks noGrp="1"/>
          </p:cNvSpPr>
          <p:nvPr>
            <p:ph sz="quarter" idx="13" hasCustomPrompt="1"/>
          </p:nvPr>
        </p:nvSpPr>
        <p:spPr>
          <a:xfrm>
            <a:off x="457200" y="1554920"/>
            <a:ext cx="8232775" cy="4663335"/>
          </a:xfrm>
        </p:spPr>
        <p:txBody>
          <a:bodyPr/>
          <a:lstStyle>
            <a:lvl1pPr indent="-255600">
              <a:defRPr sz="2400">
                <a:latin typeface="+mn-lt"/>
              </a:defRPr>
            </a:lvl1pPr>
            <a:lvl2pPr indent="-284400">
              <a:defRPr sz="2400">
                <a:latin typeface="+mn-lt"/>
              </a:defRPr>
            </a:lvl2pPr>
            <a:lvl3pPr indent="-230400">
              <a:buFont typeface="Wingdings" panose="05000000000000000000" pitchFamily="2" charset="2"/>
              <a:buChar char="§"/>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xmlns=""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xmlns="" id="{6F503D41-401A-43DB-9BC0-38F51965B892}"/>
              </a:ext>
            </a:extLst>
          </p:cNvPr>
          <p:cNvSpPr>
            <a:spLocks noGrp="1"/>
          </p:cNvSpPr>
          <p:nvPr>
            <p:ph sz="quarter" idx="15"/>
          </p:nvPr>
        </p:nvSpPr>
        <p:spPr>
          <a:xfrm>
            <a:off x="457200" y="1556327"/>
            <a:ext cx="363537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234542" y="1556327"/>
            <a:ext cx="4452257"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xmlns="" id="{820D01C0-4FD2-4065-9EC3-96A308398288}"/>
              </a:ext>
            </a:extLst>
          </p:cNvPr>
          <p:cNvSpPr>
            <a:spLocks noGrp="1"/>
          </p:cNvSpPr>
          <p:nvPr>
            <p:ph sz="quarter" idx="14"/>
          </p:nvPr>
        </p:nvSpPr>
        <p:spPr>
          <a:xfrm>
            <a:off x="4234542" y="3971925"/>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2769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41261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57201"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3274199"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41644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xmlns=""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301121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xmlns=""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xmlns="" val="447121803"/>
      </p:ext>
    </p:extLst>
  </p:cSld>
  <p:clrMapOvr>
    <a:masterClrMapping/>
  </p:clrMapOvr>
  <p:extLst>
    <p:ext uri="{DCECCB84-F9BA-43D5-87BE-67443E8EF086}">
      <p15:sldGuideLst xmlns:p15="http://schemas.microsoft.com/office/powerpoint/2012/main" xmlns="">
        <p15:guide id="1" orient="horz" pos="98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xmlns="" val="3246644562"/>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2022, 2019, 2018 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xmlns="" id="{9482BDEB-84DF-4344-AD30-389884976DF6}"/>
              </a:ext>
            </a:extLst>
          </p:cNvPr>
          <p:cNvPicPr>
            <a:picLocks noChangeAspect="1"/>
          </p:cNvPicPr>
          <p:nvPr userDrawn="1"/>
        </p:nvPicPr>
        <p:blipFill>
          <a:blip r:embed="rId15"/>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49" r:id="rId2"/>
    <p:sldLayoutId id="2147483650" r:id="rId3"/>
    <p:sldLayoutId id="2147483676" r:id="rId4"/>
    <p:sldLayoutId id="2147483677" r:id="rId5"/>
    <p:sldLayoutId id="2147483678" r:id="rId6"/>
    <p:sldLayoutId id="2147483679" r:id="rId7"/>
    <p:sldLayoutId id="2147483680" r:id="rId8"/>
    <p:sldLayoutId id="2147483671" r:id="rId9"/>
    <p:sldLayoutId id="2147483673" r:id="rId10"/>
    <p:sldLayoutId id="2147483670" r:id="rId11"/>
    <p:sldLayoutId id="2147483669" r:id="rId12"/>
    <p:sldLayoutId id="214748365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E98728-A241-43F4-95FF-6C49FEEA0911}"/>
              </a:ext>
              <a:ext uri="{C183D7F6-B498-43B3-948B-1728B52AA6E4}">
                <adec:decorative xmlns:adec="http://schemas.microsoft.com/office/drawing/2017/decorative" xmlns="" val="1"/>
              </a:ext>
            </a:extLst>
          </p:cNvPr>
          <p:cNvSpPr>
            <a:spLocks noGrp="1"/>
          </p:cNvSpPr>
          <p:nvPr>
            <p:ph type="title"/>
          </p:nvPr>
        </p:nvSpPr>
        <p:spPr>
          <a:xfrm>
            <a:off x="457199" y="143692"/>
            <a:ext cx="8229601" cy="987333"/>
          </a:xfrm>
        </p:spPr>
        <p:txBody>
          <a:bodyPr anchor="ctr"/>
          <a:lstStyle/>
          <a:p>
            <a:r>
              <a:rPr lang="en-US" altLang="en-US" sz="3000" dirty="0">
                <a:solidFill>
                  <a:schemeClr val="tx2"/>
                </a:solidFill>
                <a:cs typeface="Times New Roman" panose="02020603050405020304" pitchFamily="18" charset="0"/>
              </a:rPr>
              <a:t>E-commerce 2021: Business. Technology. Society.</a:t>
            </a:r>
            <a:endParaRPr lang="en-US" sz="3000" dirty="0"/>
          </a:p>
        </p:txBody>
      </p:sp>
      <p:sp>
        <p:nvSpPr>
          <p:cNvPr id="3" name="Content Placeholder 2">
            <a:extLst>
              <a:ext uri="{FF2B5EF4-FFF2-40B4-BE49-F238E27FC236}">
                <a16:creationId xmlns:a16="http://schemas.microsoft.com/office/drawing/2014/main" xmlns="" id="{ABE18F80-D4FC-4D8F-B2BD-E7BEE7E012B5}"/>
              </a:ext>
              <a:ext uri="{C183D7F6-B498-43B3-948B-1728B52AA6E4}">
                <adec:decorative xmlns:adec="http://schemas.microsoft.com/office/drawing/2017/decorative" xmlns="" val="1"/>
              </a:ext>
            </a:extLst>
          </p:cNvPr>
          <p:cNvSpPr>
            <a:spLocks noGrp="1"/>
          </p:cNvSpPr>
          <p:nvPr>
            <p:ph type="body" idx="1"/>
          </p:nvPr>
        </p:nvSpPr>
        <p:spPr>
          <a:xfrm>
            <a:off x="457200" y="1212419"/>
            <a:ext cx="8229600" cy="413524"/>
          </a:xfrm>
        </p:spPr>
        <p:txBody>
          <a:bodyPr anchor="ctr"/>
          <a:lstStyle/>
          <a:p>
            <a:r>
              <a:rPr lang="en-US" dirty="0">
                <a:solidFill>
                  <a:schemeClr val="tx2"/>
                </a:solidFill>
              </a:rPr>
              <a:t>Sixteenth Edition</a:t>
            </a:r>
          </a:p>
        </p:txBody>
      </p:sp>
      <p:sp>
        <p:nvSpPr>
          <p:cNvPr id="5" name="Content Placeholder 4">
            <a:extLst>
              <a:ext uri="{FF2B5EF4-FFF2-40B4-BE49-F238E27FC236}">
                <a16:creationId xmlns:a16="http://schemas.microsoft.com/office/drawing/2014/main" xmlns="" id="{2D222376-7AD7-4443-B67A-120BE12F4DDB}"/>
              </a:ext>
              <a:ext uri="{C183D7F6-B498-43B3-948B-1728B52AA6E4}">
                <adec:decorative xmlns:adec="http://schemas.microsoft.com/office/drawing/2017/decorative" xmlns="" val="1"/>
              </a:ext>
            </a:extLst>
          </p:cNvPr>
          <p:cNvSpPr>
            <a:spLocks noGrp="1"/>
          </p:cNvSpPr>
          <p:nvPr>
            <p:ph sz="quarter" idx="14"/>
          </p:nvPr>
        </p:nvSpPr>
        <p:spPr>
          <a:xfrm>
            <a:off x="5029200" y="1906104"/>
            <a:ext cx="3657600" cy="1186345"/>
          </a:xfrm>
        </p:spPr>
        <p:txBody>
          <a:bodyPr/>
          <a:lstStyle/>
          <a:p>
            <a:pPr marL="0" algn="ctr"/>
            <a:r>
              <a:rPr lang="en-US" b="1" dirty="0">
                <a:latin typeface="+mn-lt"/>
              </a:rPr>
              <a:t>Chapter 2</a:t>
            </a:r>
          </a:p>
        </p:txBody>
      </p:sp>
      <p:sp>
        <p:nvSpPr>
          <p:cNvPr id="6" name="Content Placeholder 5">
            <a:extLst>
              <a:ext uri="{FF2B5EF4-FFF2-40B4-BE49-F238E27FC236}">
                <a16:creationId xmlns:a16="http://schemas.microsoft.com/office/drawing/2014/main" xmlns="" id="{82FD4EC9-4778-4E2F-B136-2A176CA2BA69}"/>
              </a:ext>
              <a:ext uri="{C183D7F6-B498-43B3-948B-1728B52AA6E4}">
                <adec:decorative xmlns:adec="http://schemas.microsoft.com/office/drawing/2017/decorative" xmlns="" val="1"/>
              </a:ext>
            </a:extLst>
          </p:cNvPr>
          <p:cNvSpPr>
            <a:spLocks noGrp="1"/>
          </p:cNvSpPr>
          <p:nvPr>
            <p:ph sz="quarter" idx="15"/>
          </p:nvPr>
        </p:nvSpPr>
        <p:spPr>
          <a:xfrm>
            <a:off x="5029200" y="3252789"/>
            <a:ext cx="3657600" cy="1552675"/>
          </a:xfrm>
        </p:spPr>
        <p:txBody>
          <a:bodyPr/>
          <a:lstStyle/>
          <a:p>
            <a:r>
              <a:rPr lang="en-IN" dirty="0"/>
              <a:t>E-commerce Business Models and Concepts</a:t>
            </a:r>
          </a:p>
        </p:txBody>
      </p:sp>
      <p:pic>
        <p:nvPicPr>
          <p:cNvPr id="10" name="Picture 9" descr="Front Cover: E-commerce 2021: Business. Technology. Society. Sixteenth Edition by Laudon and Traver.">
            <a:extLst>
              <a:ext uri="{FF2B5EF4-FFF2-40B4-BE49-F238E27FC236}">
                <a16:creationId xmlns:a16="http://schemas.microsoft.com/office/drawing/2014/main" xmlns="" id="{B6F77C07-FCD6-41FD-A339-DDF76FCF8F25}"/>
              </a:ext>
            </a:extLst>
          </p:cNvPr>
          <p:cNvPicPr>
            <a:picLocks noChangeAspect="1"/>
          </p:cNvPicPr>
          <p:nvPr/>
        </p:nvPicPr>
        <p:blipFill>
          <a:blip r:embed="rId3"/>
          <a:stretch>
            <a:fillRect/>
          </a:stretch>
        </p:blipFill>
        <p:spPr>
          <a:xfrm>
            <a:off x="597266" y="1694010"/>
            <a:ext cx="3600000" cy="4525828"/>
          </a:xfrm>
          <a:prstGeom prst="rect">
            <a:avLst/>
          </a:prstGeom>
          <a:ln w="9525">
            <a:solidFill>
              <a:schemeClr val="tx1"/>
            </a:solidFill>
          </a:ln>
          <a:effectLst/>
        </p:spPr>
      </p:pic>
      <p:sp>
        <p:nvSpPr>
          <p:cNvPr id="8" name="Content Placeholder 7">
            <a:extLst>
              <a:ext uri="{FF2B5EF4-FFF2-40B4-BE49-F238E27FC236}">
                <a16:creationId xmlns:a16="http://schemas.microsoft.com/office/drawing/2014/main" xmlns="" id="{C8E88D28-1A9F-4FC4-946F-10B4629D1438}"/>
              </a:ext>
              <a:ext uri="{C183D7F6-B498-43B3-948B-1728B52AA6E4}">
                <adec:decorative xmlns:adec="http://schemas.microsoft.com/office/drawing/2017/decorative" xmlns="" val="1"/>
              </a:ext>
            </a:extLst>
          </p:cNvPr>
          <p:cNvSpPr>
            <a:spLocks noGrp="1"/>
          </p:cNvSpPr>
          <p:nvPr>
            <p:ph sz="quarter" idx="17"/>
          </p:nvPr>
        </p:nvSpPr>
        <p:spPr>
          <a:xfrm>
            <a:off x="2173000" y="6415232"/>
            <a:ext cx="6589712" cy="228600"/>
          </a:xfrm>
        </p:spPr>
        <p:txBody>
          <a:bodyPr/>
          <a:lstStyle/>
          <a:p>
            <a:pPr marL="0" indent="0"/>
            <a:r>
              <a:rPr lang="en-US" altLang="en-US" sz="1200" b="0" dirty="0">
                <a:latin typeface="Verdana"/>
                <a:ea typeface="Verdana" panose="020B0604030504040204" pitchFamily="34" charset="0"/>
                <a:cs typeface="Verdana" panose="020B0604030504040204" pitchFamily="34" charset="0"/>
              </a:rPr>
              <a:t>Copyright © </a:t>
            </a:r>
            <a:r>
              <a:rPr lang="en-IN" dirty="0"/>
              <a:t>2022, 2019, 2018 </a:t>
            </a:r>
            <a:r>
              <a:rPr lang="en-US" altLang="en-US" sz="1200" b="0" dirty="0">
                <a:latin typeface="Verdana"/>
                <a:ea typeface="Verdana" panose="020B0604030504040204" pitchFamily="34" charset="0"/>
                <a:cs typeface="Verdana" panose="020B0604030504040204" pitchFamily="34" charset="0"/>
              </a:rPr>
              <a:t>Pearson Education, Inc. All Rights Reserved</a:t>
            </a:r>
          </a:p>
        </p:txBody>
      </p:sp>
      <p:pic>
        <p:nvPicPr>
          <p:cNvPr id="22" name="Picture Placeholder 21" descr="Pearson Logo">
            <a:extLst>
              <a:ext uri="{FF2B5EF4-FFF2-40B4-BE49-F238E27FC236}">
                <a16:creationId xmlns:a16="http://schemas.microsoft.com/office/drawing/2014/main" xmlns="" id="{463657D3-0029-4FB6-A24C-CAB832988B4E}"/>
              </a:ext>
            </a:extLst>
          </p:cNvPr>
          <p:cNvPicPr>
            <a:picLocks noGrp="1" noChangeAspect="1"/>
          </p:cNvPicPr>
          <p:nvPr>
            <p:ph type="pic" sz="quarter" idx="16"/>
          </p:nvPr>
        </p:nvPicPr>
        <p:blipFill>
          <a:blip r:embed="rId4"/>
          <a:srcRect t="22152" b="22152"/>
          <a:stretch>
            <a:fillRect/>
          </a:stretch>
        </p:blipFill>
        <p:spPr>
          <a:xfrm>
            <a:off x="315677" y="6420639"/>
            <a:ext cx="1176574" cy="296443"/>
          </a:xfrm>
        </p:spPr>
      </p:pic>
    </p:spTree>
    <p:extLst>
      <p:ext uri="{BB962C8B-B14F-4D97-AF65-F5344CB8AC3E}">
        <p14:creationId xmlns:p14="http://schemas.microsoft.com/office/powerpoint/2010/main" xmlns=""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4. Competitive Environment</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AU" altLang="ja-JP" kern="1200" dirty="0">
                <a:solidFill>
                  <a:srgbClr val="000000"/>
                </a:solidFill>
                <a:latin typeface="Arial" panose="020B0604020202020204" pitchFamily="34" charset="0"/>
              </a:rPr>
              <a:t>“</a:t>
            </a:r>
            <a:r>
              <a:rPr lang="en-US" altLang="ja-JP" kern="1200" dirty="0">
                <a:solidFill>
                  <a:srgbClr val="000000"/>
                </a:solidFill>
                <a:latin typeface="Arial" panose="020B0604020202020204" pitchFamily="34" charset="0"/>
              </a:rPr>
              <a:t>Who else occupies your intended marketspace?</a:t>
            </a:r>
            <a:r>
              <a:rPr lang="en-AU" altLang="ja-JP" kern="1200" dirty="0">
                <a:solidFill>
                  <a:srgbClr val="000000"/>
                </a:solidFill>
                <a:latin typeface="Arial" panose="020B0604020202020204" pitchFamily="34" charset="0"/>
              </a:rPr>
              <a:t>”</a:t>
            </a:r>
            <a:endParaRPr lang="en-US" altLang="ja-JP" kern="1200" dirty="0">
              <a:solidFill>
                <a:srgbClr val="000000"/>
              </a:solidFill>
              <a:latin typeface="Arial" panose="020B0604020202020204" pitchFamily="34" charset="0"/>
            </a:endParaRPr>
          </a:p>
          <a:p>
            <a:pPr marL="741553" lvl="1" indent="-284353">
              <a:spcAft>
                <a:spcPct val="0"/>
              </a:spcAft>
              <a:buSzPts val="2400"/>
            </a:pPr>
            <a:r>
              <a:rPr lang="en-US" altLang="en-US" kern="1200" dirty="0">
                <a:solidFill>
                  <a:srgbClr val="000000"/>
                </a:solidFill>
                <a:latin typeface="Arial" panose="020B0604020202020204" pitchFamily="34" charset="0"/>
              </a:rPr>
              <a:t>Other companies selling similar products in the same marketspace</a:t>
            </a:r>
          </a:p>
          <a:p>
            <a:pPr marL="741553" lvl="1" indent="-284353">
              <a:spcAft>
                <a:spcPct val="0"/>
              </a:spcAft>
              <a:buSzPts val="2400"/>
            </a:pPr>
            <a:r>
              <a:rPr lang="en-US" altLang="en-US" kern="1200" dirty="0">
                <a:solidFill>
                  <a:srgbClr val="000000"/>
                </a:solidFill>
                <a:latin typeface="Arial" panose="020B0604020202020204" pitchFamily="34" charset="0"/>
              </a:rPr>
              <a:t>Includes both direct and indirect competitors</a:t>
            </a:r>
          </a:p>
          <a:p>
            <a:pPr marL="255651" lvl="0" indent="-255651">
              <a:spcAft>
                <a:spcPct val="0"/>
              </a:spcAft>
              <a:buSzPts val="2400"/>
              <a:tabLst/>
            </a:pPr>
            <a:r>
              <a:rPr lang="en-US" altLang="en-US" kern="1200" dirty="0">
                <a:solidFill>
                  <a:srgbClr val="000000"/>
                </a:solidFill>
                <a:latin typeface="Arial" panose="020B0604020202020204" pitchFamily="34" charset="0"/>
              </a:rPr>
              <a:t>Influenced by:</a:t>
            </a:r>
          </a:p>
          <a:p>
            <a:pPr marL="741553" lvl="1" indent="-284353">
              <a:spcAft>
                <a:spcPct val="0"/>
              </a:spcAft>
              <a:buSzPts val="2400"/>
            </a:pPr>
            <a:r>
              <a:rPr lang="en-US" altLang="en-US" kern="1200" dirty="0">
                <a:solidFill>
                  <a:srgbClr val="000000"/>
                </a:solidFill>
                <a:latin typeface="Arial" panose="020B0604020202020204" pitchFamily="34" charset="0"/>
              </a:rPr>
              <a:t>Number and size of active competitors</a:t>
            </a:r>
          </a:p>
          <a:p>
            <a:pPr marL="741553" lvl="1" indent="-284353">
              <a:spcAft>
                <a:spcPct val="0"/>
              </a:spcAft>
              <a:buSzPts val="2400"/>
            </a:pPr>
            <a:r>
              <a:rPr lang="en-US" altLang="en-US" kern="1200" dirty="0">
                <a:solidFill>
                  <a:srgbClr val="000000"/>
                </a:solidFill>
                <a:latin typeface="Arial" panose="020B0604020202020204" pitchFamily="34" charset="0"/>
              </a:rPr>
              <a:t>Each competitor</a:t>
            </a:r>
            <a:r>
              <a:rPr lang="en-AU" altLang="ja-JP" kern="1200" dirty="0">
                <a:solidFill>
                  <a:srgbClr val="000000"/>
                </a:solidFill>
                <a:latin typeface="Arial" panose="020B0604020202020204" pitchFamily="34" charset="0"/>
              </a:rPr>
              <a:t>’</a:t>
            </a:r>
            <a:r>
              <a:rPr lang="en-US" altLang="ja-JP" kern="1200" dirty="0">
                <a:solidFill>
                  <a:srgbClr val="000000"/>
                </a:solidFill>
                <a:latin typeface="Arial" panose="020B0604020202020204" pitchFamily="34" charset="0"/>
              </a:rPr>
              <a:t>s market share</a:t>
            </a:r>
          </a:p>
          <a:p>
            <a:pPr marL="741553" lvl="1" indent="-284353">
              <a:spcAft>
                <a:spcPct val="0"/>
              </a:spcAft>
              <a:buSzPts val="2400"/>
            </a:pPr>
            <a:r>
              <a:rPr lang="en-US" altLang="en-US" kern="1200" dirty="0">
                <a:solidFill>
                  <a:srgbClr val="000000"/>
                </a:solidFill>
                <a:latin typeface="Arial" panose="020B0604020202020204" pitchFamily="34" charset="0"/>
              </a:rPr>
              <a:t>Competitors</a:t>
            </a:r>
            <a:r>
              <a:rPr lang="en-AU" altLang="ja-JP" kern="1200" dirty="0">
                <a:solidFill>
                  <a:srgbClr val="000000"/>
                </a:solidFill>
                <a:latin typeface="Arial" panose="020B0604020202020204" pitchFamily="34" charset="0"/>
              </a:rPr>
              <a:t>’</a:t>
            </a:r>
            <a:r>
              <a:rPr lang="en-US" altLang="ja-JP" kern="1200" dirty="0">
                <a:solidFill>
                  <a:srgbClr val="000000"/>
                </a:solidFill>
                <a:latin typeface="Arial" panose="020B0604020202020204" pitchFamily="34" charset="0"/>
              </a:rPr>
              <a:t> profitability</a:t>
            </a:r>
          </a:p>
          <a:p>
            <a:pPr marL="741553" lvl="1" indent="-284353">
              <a:spcAft>
                <a:spcPct val="0"/>
              </a:spcAft>
              <a:buSzPts val="2400"/>
            </a:pPr>
            <a:r>
              <a:rPr lang="en-US" altLang="en-US" kern="1200" dirty="0">
                <a:solidFill>
                  <a:srgbClr val="000000"/>
                </a:solidFill>
                <a:latin typeface="Arial" panose="020B0604020202020204" pitchFamily="34" charset="0"/>
              </a:rPr>
              <a:t>Competitors</a:t>
            </a:r>
            <a:r>
              <a:rPr lang="en-AU" altLang="ja-JP" kern="1200" dirty="0">
                <a:solidFill>
                  <a:srgbClr val="000000"/>
                </a:solidFill>
                <a:latin typeface="Arial" panose="020B0604020202020204" pitchFamily="34" charset="0"/>
              </a:rPr>
              <a:t>’</a:t>
            </a:r>
            <a:r>
              <a:rPr lang="en-US" altLang="ja-JP" kern="1200" dirty="0">
                <a:solidFill>
                  <a:srgbClr val="000000"/>
                </a:solidFill>
                <a:latin typeface="Arial" panose="020B0604020202020204" pitchFamily="34" charset="0"/>
              </a:rPr>
              <a:t> pricing</a:t>
            </a:r>
            <a:endParaRPr lang="en-US" altLang="en-US"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1587261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5. Competitive Advantage</a:t>
            </a:r>
            <a:endParaRPr lang="en-IN" dirty="0"/>
          </a:p>
        </p:txBody>
      </p:sp>
      <p:sp>
        <p:nvSpPr>
          <p:cNvPr id="3" name="Content Placeholder 2"/>
          <p:cNvSpPr>
            <a:spLocks noGrp="1"/>
          </p:cNvSpPr>
          <p:nvPr>
            <p:ph sz="quarter" idx="13"/>
          </p:nvPr>
        </p:nvSpPr>
        <p:spPr>
          <a:xfrm>
            <a:off x="457201" y="1312650"/>
            <a:ext cx="8116784" cy="4663335"/>
          </a:xfrm>
        </p:spPr>
        <p:txBody>
          <a:bodyPr/>
          <a:lstStyle/>
          <a:p>
            <a:pPr marL="255651" lvl="0" indent="-255651">
              <a:spcAft>
                <a:spcPct val="0"/>
              </a:spcAft>
              <a:buSzPts val="2400"/>
              <a:tabLst/>
            </a:pPr>
            <a:r>
              <a:rPr lang="en-IN" altLang="ja-JP" sz="1800" kern="1200" dirty="0">
                <a:solidFill>
                  <a:srgbClr val="000000"/>
                </a:solidFill>
                <a:latin typeface="Arial" panose="020B0604020202020204" pitchFamily="34" charset="0"/>
              </a:rPr>
              <a:t>“</a:t>
            </a:r>
            <a:r>
              <a:rPr lang="en-US" altLang="ja-JP" sz="1800" kern="1200" dirty="0">
                <a:solidFill>
                  <a:srgbClr val="000000"/>
                </a:solidFill>
                <a:latin typeface="Arial" panose="020B0604020202020204" pitchFamily="34" charset="0"/>
              </a:rPr>
              <a:t>What special advantages does your firm bring to the marketspace?</a:t>
            </a:r>
            <a:r>
              <a:rPr lang="en-IN" altLang="ja-JP" sz="1800" kern="1200" dirty="0">
                <a:solidFill>
                  <a:srgbClr val="000000"/>
                </a:solidFill>
                <a:latin typeface="Arial" panose="020B0604020202020204" pitchFamily="34" charset="0"/>
              </a:rPr>
              <a:t>”</a:t>
            </a:r>
            <a:endParaRPr lang="en-US" altLang="ja-JP" sz="1800" kern="1200" dirty="0">
              <a:solidFill>
                <a:srgbClr val="000000"/>
              </a:solidFill>
              <a:latin typeface="Arial" panose="020B0604020202020204" pitchFamily="34" charset="0"/>
            </a:endParaRPr>
          </a:p>
          <a:p>
            <a:pPr marL="741553" lvl="1" indent="-284353">
              <a:spcAft>
                <a:spcPct val="0"/>
              </a:spcAft>
              <a:buSzPts val="2400"/>
            </a:pPr>
            <a:r>
              <a:rPr lang="en-US" altLang="en-US" sz="1800" kern="1200" dirty="0">
                <a:solidFill>
                  <a:srgbClr val="000000"/>
                </a:solidFill>
                <a:latin typeface="Arial" panose="020B0604020202020204" pitchFamily="34" charset="0"/>
              </a:rPr>
              <a:t>Is your product superior to or cheaper to produce than your competitors</a:t>
            </a:r>
            <a:r>
              <a:rPr lang="en-IN" altLang="ja-JP" sz="1800" kern="1200" dirty="0">
                <a:solidFill>
                  <a:srgbClr val="000000"/>
                </a:solidFill>
                <a:latin typeface="Arial" panose="020B0604020202020204" pitchFamily="34" charset="0"/>
              </a:rPr>
              <a:t>’</a:t>
            </a:r>
            <a:r>
              <a:rPr lang="en-US" altLang="ja-JP" sz="1800" kern="1200" dirty="0">
                <a:solidFill>
                  <a:srgbClr val="000000"/>
                </a:solidFill>
                <a:latin typeface="Arial" panose="020B0604020202020204" pitchFamily="34" charset="0"/>
              </a:rPr>
              <a:t>?</a:t>
            </a:r>
          </a:p>
          <a:p>
            <a:pPr marL="255651" lvl="0" indent="-255651">
              <a:spcAft>
                <a:spcPct val="0"/>
              </a:spcAft>
              <a:buSzPts val="2400"/>
              <a:tabLst/>
            </a:pPr>
            <a:r>
              <a:rPr lang="en-US" altLang="en-US" sz="1800" kern="1200" dirty="0">
                <a:solidFill>
                  <a:srgbClr val="000000"/>
                </a:solidFill>
                <a:latin typeface="Arial" panose="020B0604020202020204" pitchFamily="34" charset="0"/>
              </a:rPr>
              <a:t>Important concepts:</a:t>
            </a:r>
          </a:p>
          <a:p>
            <a:pPr marL="741553" lvl="1" indent="-284353">
              <a:spcAft>
                <a:spcPct val="0"/>
              </a:spcAft>
              <a:buSzPts val="2400"/>
            </a:pPr>
            <a:r>
              <a:rPr lang="en-US" altLang="en-US" sz="1800" kern="1200" dirty="0" smtClean="0">
                <a:solidFill>
                  <a:srgbClr val="FF0000"/>
                </a:solidFill>
                <a:latin typeface="Arial" panose="020B0604020202020204" pitchFamily="34" charset="0"/>
              </a:rPr>
              <a:t>Asymmetries: </a:t>
            </a:r>
            <a:r>
              <a:rPr lang="en-US" sz="1800" dirty="0" smtClean="0"/>
              <a:t>exists whenever one participant in a market has more resources than other participants</a:t>
            </a:r>
            <a:endParaRPr lang="en-US" altLang="en-US" sz="1800" kern="1200" dirty="0">
              <a:solidFill>
                <a:srgbClr val="000000"/>
              </a:solidFill>
              <a:latin typeface="Arial" panose="020B0604020202020204" pitchFamily="34" charset="0"/>
            </a:endParaRPr>
          </a:p>
          <a:p>
            <a:pPr marL="741553" lvl="1" indent="-284353">
              <a:spcAft>
                <a:spcPct val="0"/>
              </a:spcAft>
              <a:buSzPts val="2400"/>
            </a:pPr>
            <a:r>
              <a:rPr lang="en-US" altLang="en-US" sz="1800" kern="1200" dirty="0">
                <a:solidFill>
                  <a:srgbClr val="FF0000"/>
                </a:solidFill>
                <a:latin typeface="Arial" panose="020B0604020202020204" pitchFamily="34" charset="0"/>
              </a:rPr>
              <a:t>First-mover </a:t>
            </a:r>
            <a:r>
              <a:rPr lang="en-US" altLang="en-US" sz="1800" kern="1200" dirty="0" smtClean="0">
                <a:solidFill>
                  <a:srgbClr val="FF0000"/>
                </a:solidFill>
                <a:latin typeface="Arial" panose="020B0604020202020204" pitchFamily="34" charset="0"/>
              </a:rPr>
              <a:t>advantage: </a:t>
            </a:r>
            <a:r>
              <a:rPr lang="en-US" sz="1800" dirty="0" smtClean="0"/>
              <a:t>a competitive market advantage for a firm that results from being the first into a marketplace with a serviceable product or service</a:t>
            </a:r>
            <a:endParaRPr lang="en-US" altLang="en-US" sz="1800" kern="1200" dirty="0" smtClean="0">
              <a:solidFill>
                <a:srgbClr val="000000"/>
              </a:solidFill>
              <a:latin typeface="Arial" panose="020B0604020202020204" pitchFamily="34" charset="0"/>
            </a:endParaRPr>
          </a:p>
          <a:p>
            <a:pPr marL="1141603" lvl="2" indent="-284353">
              <a:spcAft>
                <a:spcPct val="0"/>
              </a:spcAft>
              <a:buSzPts val="2400"/>
            </a:pPr>
            <a:r>
              <a:rPr lang="en-US" altLang="en-US" sz="1800" kern="1200" dirty="0" smtClean="0">
                <a:solidFill>
                  <a:srgbClr val="FF0000"/>
                </a:solidFill>
                <a:latin typeface="Arial" panose="020B0604020202020204" pitchFamily="34" charset="0"/>
              </a:rPr>
              <a:t>complementary resources: </a:t>
            </a:r>
            <a:r>
              <a:rPr lang="en-US" sz="1800" dirty="0" smtClean="0"/>
              <a:t>resources and assets not directly involved in the production of the product but required for success, such as marketing, management, financial assets, and reputation</a:t>
            </a:r>
            <a:endParaRPr lang="en-US" altLang="en-US" sz="1800"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3039668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51460" y="1443841"/>
            <a:ext cx="8583930" cy="3477875"/>
          </a:xfrm>
          <a:prstGeom prst="rect">
            <a:avLst/>
          </a:prstGeom>
        </p:spPr>
        <p:txBody>
          <a:bodyPr wrap="square">
            <a:spAutoFit/>
          </a:bodyPr>
          <a:lstStyle/>
          <a:p>
            <a:pPr marL="741553" lvl="5" indent="-284353">
              <a:spcAft>
                <a:spcPct val="0"/>
              </a:spcAft>
              <a:buSzPts val="2400"/>
              <a:buFont typeface="Arial" pitchFamily="34" charset="0"/>
              <a:buChar char="•"/>
            </a:pPr>
            <a:r>
              <a:rPr lang="en-US" altLang="en-US" sz="2000" kern="1200" dirty="0" smtClean="0">
                <a:solidFill>
                  <a:srgbClr val="FF0000"/>
                </a:solidFill>
                <a:latin typeface="Arial" panose="020B0604020202020204" pitchFamily="34" charset="0"/>
              </a:rPr>
              <a:t>Unfair competitive advantage</a:t>
            </a:r>
            <a:r>
              <a:rPr lang="en-US" altLang="en-US" sz="2000" kern="1200" dirty="0" smtClean="0">
                <a:latin typeface="Arial" panose="020B0604020202020204" pitchFamily="34" charset="0"/>
              </a:rPr>
              <a:t>: </a:t>
            </a:r>
            <a:r>
              <a:rPr lang="en-US" sz="2000" dirty="0" smtClean="0"/>
              <a:t>occurs when one firm develops an advantage based on a factor that other firms cannot purchase</a:t>
            </a:r>
          </a:p>
          <a:p>
            <a:pPr marL="741553" lvl="5" indent="-284353">
              <a:spcAft>
                <a:spcPct val="0"/>
              </a:spcAft>
              <a:buSzPts val="2400"/>
            </a:pPr>
            <a:endParaRPr lang="en-US" altLang="en-US" sz="2000" kern="1200" dirty="0" smtClean="0">
              <a:latin typeface="Arial" panose="020B0604020202020204" pitchFamily="34" charset="0"/>
            </a:endParaRPr>
          </a:p>
          <a:p>
            <a:pPr marL="741553" lvl="5" indent="-284353">
              <a:spcAft>
                <a:spcPct val="0"/>
              </a:spcAft>
              <a:buSzPts val="2400"/>
              <a:buFont typeface="Arial" pitchFamily="34" charset="0"/>
              <a:buChar char="•"/>
            </a:pPr>
            <a:r>
              <a:rPr lang="en-US" altLang="en-US" sz="2000" kern="1200" dirty="0" smtClean="0">
                <a:solidFill>
                  <a:srgbClr val="FF0000"/>
                </a:solidFill>
                <a:latin typeface="Arial" panose="020B0604020202020204" pitchFamily="34" charset="0"/>
              </a:rPr>
              <a:t>Leverage: </a:t>
            </a:r>
            <a:r>
              <a:rPr lang="en-US" sz="2000" dirty="0" smtClean="0"/>
              <a:t>when a company uses its competitive advantages to achieve more advantage in surrounding markets</a:t>
            </a:r>
          </a:p>
          <a:p>
            <a:pPr marL="741553" lvl="5" indent="-284353">
              <a:spcAft>
                <a:spcPct val="0"/>
              </a:spcAft>
              <a:buSzPts val="2400"/>
            </a:pPr>
            <a:endParaRPr lang="en-US" altLang="en-US" sz="2000" kern="1200" dirty="0" smtClean="0">
              <a:latin typeface="Arial" panose="020B0604020202020204" pitchFamily="34" charset="0"/>
            </a:endParaRPr>
          </a:p>
          <a:p>
            <a:pPr marL="741553" lvl="5" indent="-284353">
              <a:spcAft>
                <a:spcPct val="0"/>
              </a:spcAft>
              <a:buSzPts val="2400"/>
              <a:buFont typeface="Arial" pitchFamily="34" charset="0"/>
              <a:buChar char="•"/>
            </a:pPr>
            <a:r>
              <a:rPr lang="en-US" altLang="en-US" sz="2000" kern="1200" dirty="0" smtClean="0">
                <a:solidFill>
                  <a:srgbClr val="FF0000"/>
                </a:solidFill>
                <a:latin typeface="Arial" panose="020B0604020202020204" pitchFamily="34" charset="0"/>
              </a:rPr>
              <a:t>Perfect markets: </a:t>
            </a:r>
            <a:r>
              <a:rPr lang="en-US" sz="2000" dirty="0" smtClean="0"/>
              <a:t>there are no competitive advantages or asymmetries because all firms have access to all the factors of production (including information and knowledge) equally. However, real markets are imperfect, and asymmetries leading to competitive advantages do exist,</a:t>
            </a:r>
          </a:p>
        </p:txBody>
      </p:sp>
      <p:sp>
        <p:nvSpPr>
          <p:cNvPr id="5" name="Title 1"/>
          <p:cNvSpPr>
            <a:spLocks noGrp="1"/>
          </p:cNvSpPr>
          <p:nvPr>
            <p:ph type="title"/>
          </p:nvPr>
        </p:nvSpPr>
        <p:spPr>
          <a:xfrm>
            <a:off x="457200" y="215371"/>
            <a:ext cx="8229600" cy="1097279"/>
          </a:xfrm>
        </p:spPr>
        <p:txBody>
          <a:bodyPr/>
          <a:lstStyle/>
          <a:p>
            <a:r>
              <a:rPr lang="en-US" kern="1200" dirty="0">
                <a:cs typeface="Times New Roman" panose="02020603050405020304" pitchFamily="18" charset="0"/>
              </a:rPr>
              <a:t>5. Competitive Advantage</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6. Market Strategy</a:t>
            </a:r>
            <a:endParaRPr lang="en-IN" dirty="0"/>
          </a:p>
        </p:txBody>
      </p:sp>
      <p:sp>
        <p:nvSpPr>
          <p:cNvPr id="3" name="Content Placeholder 2"/>
          <p:cNvSpPr>
            <a:spLocks noGrp="1"/>
          </p:cNvSpPr>
          <p:nvPr>
            <p:ph sz="quarter" idx="13"/>
          </p:nvPr>
        </p:nvSpPr>
        <p:spPr>
          <a:xfrm>
            <a:off x="457201" y="1554920"/>
            <a:ext cx="8116784" cy="4663335"/>
          </a:xfrm>
        </p:spPr>
        <p:txBody>
          <a:bodyPr/>
          <a:lstStyle/>
          <a:p>
            <a:pPr marL="255651" lvl="0" indent="-255651">
              <a:spcAft>
                <a:spcPct val="0"/>
              </a:spcAft>
              <a:buSzPts val="2400"/>
              <a:tabLst/>
            </a:pPr>
            <a:r>
              <a:rPr lang="en-IN" altLang="ja-JP" kern="1200" dirty="0">
                <a:solidFill>
                  <a:srgbClr val="000000"/>
                </a:solidFill>
                <a:latin typeface="Arial" panose="020B0604020202020204" pitchFamily="34" charset="0"/>
              </a:rPr>
              <a:t>“</a:t>
            </a:r>
            <a:r>
              <a:rPr lang="en-US" altLang="ja-JP" kern="1200" dirty="0">
                <a:solidFill>
                  <a:srgbClr val="000000"/>
                </a:solidFill>
                <a:latin typeface="Arial" panose="020B0604020202020204" pitchFamily="34" charset="0"/>
              </a:rPr>
              <a:t>How do you plan to promote your products or services to attract your target audience?</a:t>
            </a:r>
            <a:r>
              <a:rPr lang="en-IN" altLang="ja-JP" kern="1200" dirty="0" smtClean="0">
                <a:solidFill>
                  <a:srgbClr val="000000"/>
                </a:solidFill>
                <a:latin typeface="Arial" panose="020B0604020202020204" pitchFamily="34" charset="0"/>
              </a:rPr>
              <a:t>”</a:t>
            </a:r>
          </a:p>
          <a:p>
            <a:pPr marL="255651" lvl="0" indent="-255651">
              <a:spcAft>
                <a:spcPct val="0"/>
              </a:spcAft>
              <a:buSzPts val="2400"/>
              <a:tabLst/>
            </a:pPr>
            <a:r>
              <a:rPr lang="en-US" kern="1200" dirty="0" smtClean="0">
                <a:solidFill>
                  <a:srgbClr val="FF0000"/>
                </a:solidFill>
                <a:cs typeface="Times New Roman" panose="02020603050405020304" pitchFamily="18" charset="0"/>
              </a:rPr>
              <a:t>Market Strategy: </a:t>
            </a:r>
            <a:r>
              <a:rPr lang="en-US" dirty="0" smtClean="0"/>
              <a:t>Plan that describes how the company will organize the work that needs to be accomplished</a:t>
            </a:r>
            <a:endParaRPr lang="en-US" altLang="ja-JP" kern="1200" dirty="0">
              <a:solidFill>
                <a:srgbClr val="000000"/>
              </a:solidFill>
              <a:latin typeface="Arial" panose="020B0604020202020204" pitchFamily="34" charset="0"/>
            </a:endParaRPr>
          </a:p>
          <a:p>
            <a:pPr marL="741553" lvl="1" indent="-284353">
              <a:spcAft>
                <a:spcPct val="0"/>
              </a:spcAft>
              <a:buSzPts val="2400"/>
            </a:pPr>
            <a:r>
              <a:rPr lang="en-US" altLang="en-US" kern="1200" dirty="0">
                <a:solidFill>
                  <a:srgbClr val="000000"/>
                </a:solidFill>
                <a:latin typeface="Arial" panose="020B0604020202020204" pitchFamily="34" charset="0"/>
              </a:rPr>
              <a:t>Details how a company intends to enter market and attract customers</a:t>
            </a:r>
          </a:p>
          <a:p>
            <a:pPr marL="741553" lvl="1" indent="-284353">
              <a:spcAft>
                <a:spcPct val="0"/>
              </a:spcAft>
              <a:buSzPts val="2400"/>
            </a:pPr>
            <a:r>
              <a:rPr lang="en-US" altLang="en-US" kern="1200" dirty="0">
                <a:solidFill>
                  <a:srgbClr val="000000"/>
                </a:solidFill>
                <a:latin typeface="Arial" panose="020B0604020202020204" pitchFamily="34" charset="0"/>
              </a:rPr>
              <a:t>Best business concepts will fail if not properly marketed to potential customers</a:t>
            </a:r>
          </a:p>
        </p:txBody>
      </p:sp>
    </p:spTree>
    <p:extLst>
      <p:ext uri="{BB962C8B-B14F-4D97-AF65-F5344CB8AC3E}">
        <p14:creationId xmlns:p14="http://schemas.microsoft.com/office/powerpoint/2010/main" xmlns="" val="1341252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7. Organizational Development</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IN" altLang="ja-JP" kern="1200" dirty="0">
                <a:solidFill>
                  <a:srgbClr val="000000"/>
                </a:solidFill>
                <a:latin typeface="Arial" panose="020B0604020202020204" pitchFamily="34" charset="0"/>
              </a:rPr>
              <a:t>“</a:t>
            </a:r>
            <a:r>
              <a:rPr lang="en-US" altLang="ja-JP" kern="1200" dirty="0">
                <a:solidFill>
                  <a:srgbClr val="000000"/>
                </a:solidFill>
                <a:latin typeface="Arial" panose="020B0604020202020204" pitchFamily="34" charset="0"/>
              </a:rPr>
              <a:t>What types of organizational structures within the firm are necessary to carry out the business plan?</a:t>
            </a:r>
            <a:r>
              <a:rPr lang="en-IN" altLang="ja-JP" kern="1200" dirty="0">
                <a:solidFill>
                  <a:srgbClr val="000000"/>
                </a:solidFill>
                <a:latin typeface="Arial" panose="020B0604020202020204" pitchFamily="34" charset="0"/>
              </a:rPr>
              <a:t>”</a:t>
            </a:r>
            <a:endParaRPr lang="en-US" altLang="ja-JP" kern="1200" dirty="0">
              <a:solidFill>
                <a:srgbClr val="000000"/>
              </a:solidFill>
              <a:latin typeface="Arial" panose="020B0604020202020204" pitchFamily="34" charset="0"/>
            </a:endParaRPr>
          </a:p>
          <a:p>
            <a:pPr marL="255651" lvl="0" indent="-255651">
              <a:spcAft>
                <a:spcPct val="0"/>
              </a:spcAft>
              <a:buSzPts val="2400"/>
              <a:tabLst/>
            </a:pPr>
            <a:r>
              <a:rPr lang="en-US" altLang="en-US" kern="1200" dirty="0">
                <a:solidFill>
                  <a:srgbClr val="000000"/>
                </a:solidFill>
                <a:latin typeface="Arial" panose="020B0604020202020204" pitchFamily="34" charset="0"/>
              </a:rPr>
              <a:t>Describes how firm will organize work</a:t>
            </a:r>
          </a:p>
          <a:p>
            <a:pPr marL="741553" lvl="1" indent="-284353">
              <a:spcAft>
                <a:spcPct val="0"/>
              </a:spcAft>
              <a:buSzPts val="2400"/>
            </a:pPr>
            <a:r>
              <a:rPr lang="en-US" altLang="en-US" kern="1200" dirty="0">
                <a:solidFill>
                  <a:srgbClr val="000000"/>
                </a:solidFill>
                <a:latin typeface="Arial" panose="020B0604020202020204" pitchFamily="34" charset="0"/>
              </a:rPr>
              <a:t>Typically, divided into functional departments</a:t>
            </a:r>
          </a:p>
          <a:p>
            <a:pPr marL="741553" lvl="1" indent="-284353">
              <a:spcAft>
                <a:spcPct val="0"/>
              </a:spcAft>
              <a:buSzPts val="2400"/>
            </a:pPr>
            <a:r>
              <a:rPr lang="en-US" altLang="en-US" kern="1200" dirty="0">
                <a:solidFill>
                  <a:srgbClr val="000000"/>
                </a:solidFill>
                <a:latin typeface="Arial" panose="020B0604020202020204" pitchFamily="34" charset="0"/>
              </a:rPr>
              <a:t>As company grows, hiring moves from generalists to specialists</a:t>
            </a:r>
          </a:p>
        </p:txBody>
      </p:sp>
    </p:spTree>
    <p:extLst>
      <p:ext uri="{BB962C8B-B14F-4D97-AF65-F5344CB8AC3E}">
        <p14:creationId xmlns:p14="http://schemas.microsoft.com/office/powerpoint/2010/main" xmlns="" val="1475214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8. Management Team</a:t>
            </a:r>
            <a:endParaRPr lang="en-IN" dirty="0"/>
          </a:p>
        </p:txBody>
      </p:sp>
      <p:sp>
        <p:nvSpPr>
          <p:cNvPr id="3" name="Content Placeholder 2"/>
          <p:cNvSpPr>
            <a:spLocks noGrp="1"/>
          </p:cNvSpPr>
          <p:nvPr>
            <p:ph sz="quarter" idx="13"/>
          </p:nvPr>
        </p:nvSpPr>
        <p:spPr>
          <a:xfrm>
            <a:off x="457200" y="1554920"/>
            <a:ext cx="8686800" cy="4663335"/>
          </a:xfrm>
        </p:spPr>
        <p:txBody>
          <a:bodyPr/>
          <a:lstStyle/>
          <a:p>
            <a:pPr marL="255651" lvl="0" indent="-255651">
              <a:spcAft>
                <a:spcPct val="0"/>
              </a:spcAft>
              <a:buSzPts val="2400"/>
              <a:tabLst/>
            </a:pPr>
            <a:r>
              <a:rPr lang="en-IN" altLang="ja-JP" kern="1200" dirty="0">
                <a:solidFill>
                  <a:srgbClr val="000000"/>
                </a:solidFill>
                <a:latin typeface="Arial" panose="020B0604020202020204" pitchFamily="34" charset="0"/>
              </a:rPr>
              <a:t>“</a:t>
            </a:r>
            <a:r>
              <a:rPr lang="en-US" altLang="ja-JP" kern="1200" dirty="0">
                <a:solidFill>
                  <a:srgbClr val="000000"/>
                </a:solidFill>
                <a:latin typeface="Arial" panose="020B0604020202020204" pitchFamily="34" charset="0"/>
              </a:rPr>
              <a:t>What kind of backgrounds should the company</a:t>
            </a:r>
            <a:r>
              <a:rPr lang="en-IN" altLang="ja-JP" kern="1200" dirty="0">
                <a:solidFill>
                  <a:srgbClr val="000000"/>
                </a:solidFill>
                <a:latin typeface="Arial" panose="020B0604020202020204" pitchFamily="34" charset="0"/>
              </a:rPr>
              <a:t>’</a:t>
            </a:r>
            <a:r>
              <a:rPr lang="en-US" altLang="ja-JP" kern="1200" dirty="0">
                <a:solidFill>
                  <a:srgbClr val="000000"/>
                </a:solidFill>
                <a:latin typeface="Arial" panose="020B0604020202020204" pitchFamily="34" charset="0"/>
              </a:rPr>
              <a:t>s leaders have?</a:t>
            </a:r>
            <a:r>
              <a:rPr lang="en-IN" altLang="ja-JP" kern="1200" dirty="0" smtClean="0">
                <a:solidFill>
                  <a:srgbClr val="000000"/>
                </a:solidFill>
                <a:latin typeface="Arial" panose="020B0604020202020204" pitchFamily="34" charset="0"/>
              </a:rPr>
              <a:t>”</a:t>
            </a:r>
          </a:p>
          <a:p>
            <a:pPr marL="255651" lvl="0" indent="-255651">
              <a:spcAft>
                <a:spcPct val="0"/>
              </a:spcAft>
              <a:buSzPts val="2400"/>
              <a:tabLst/>
            </a:pPr>
            <a:r>
              <a:rPr lang="en-US" kern="1200" dirty="0" smtClean="0">
                <a:solidFill>
                  <a:srgbClr val="FF0000"/>
                </a:solidFill>
                <a:cs typeface="Times New Roman" panose="02020603050405020304" pitchFamily="18" charset="0"/>
              </a:rPr>
              <a:t>Management Team: </a:t>
            </a:r>
            <a:r>
              <a:rPr lang="en-US" dirty="0" smtClean="0"/>
              <a:t>employees of the company responsible for making the business model work</a:t>
            </a:r>
            <a:endParaRPr lang="en-US" altLang="ja-JP" kern="1200" dirty="0">
              <a:solidFill>
                <a:srgbClr val="000000"/>
              </a:solidFill>
              <a:latin typeface="Arial" panose="020B0604020202020204" pitchFamily="34" charset="0"/>
            </a:endParaRPr>
          </a:p>
          <a:p>
            <a:pPr marL="255651" lvl="0" indent="-255651">
              <a:spcAft>
                <a:spcPct val="0"/>
              </a:spcAft>
              <a:buSzPts val="2400"/>
              <a:tabLst/>
            </a:pPr>
            <a:r>
              <a:rPr lang="en-US" altLang="en-US" kern="1200" dirty="0">
                <a:solidFill>
                  <a:srgbClr val="000000"/>
                </a:solidFill>
                <a:latin typeface="Arial" panose="020B0604020202020204" pitchFamily="34" charset="0"/>
              </a:rPr>
              <a:t>A strong management team:</a:t>
            </a:r>
          </a:p>
          <a:p>
            <a:pPr marL="741553" lvl="1" indent="-284353">
              <a:spcAft>
                <a:spcPct val="0"/>
              </a:spcAft>
              <a:buSzPts val="2400"/>
            </a:pPr>
            <a:r>
              <a:rPr lang="en-US" altLang="en-US" kern="1200" dirty="0">
                <a:solidFill>
                  <a:srgbClr val="000000"/>
                </a:solidFill>
                <a:latin typeface="Arial" panose="020B0604020202020204" pitchFamily="34" charset="0"/>
              </a:rPr>
              <a:t>Can make the business model work</a:t>
            </a:r>
          </a:p>
          <a:p>
            <a:pPr marL="741553" lvl="1" indent="-284353">
              <a:spcAft>
                <a:spcPct val="0"/>
              </a:spcAft>
              <a:buSzPts val="2400"/>
            </a:pPr>
            <a:r>
              <a:rPr lang="en-US" altLang="en-US" kern="1200" dirty="0">
                <a:solidFill>
                  <a:srgbClr val="000000"/>
                </a:solidFill>
                <a:latin typeface="Arial" panose="020B0604020202020204" pitchFamily="34" charset="0"/>
              </a:rPr>
              <a:t>Can give credibility to outside investors</a:t>
            </a:r>
          </a:p>
          <a:p>
            <a:pPr marL="741553" lvl="1" indent="-284353">
              <a:spcAft>
                <a:spcPct val="0"/>
              </a:spcAft>
              <a:buSzPts val="2400"/>
            </a:pPr>
            <a:r>
              <a:rPr lang="en-US" altLang="en-US" kern="1200" dirty="0">
                <a:solidFill>
                  <a:srgbClr val="000000"/>
                </a:solidFill>
                <a:latin typeface="Arial" panose="020B0604020202020204" pitchFamily="34" charset="0"/>
              </a:rPr>
              <a:t>Has market-specific knowledge</a:t>
            </a:r>
          </a:p>
          <a:p>
            <a:pPr marL="741553" lvl="1" indent="-284353">
              <a:spcAft>
                <a:spcPct val="0"/>
              </a:spcAft>
              <a:buSzPts val="2400"/>
            </a:pPr>
            <a:r>
              <a:rPr lang="en-US" altLang="en-US" kern="1200" dirty="0">
                <a:solidFill>
                  <a:srgbClr val="000000"/>
                </a:solidFill>
                <a:latin typeface="Arial" panose="020B0604020202020204" pitchFamily="34" charset="0"/>
              </a:rPr>
              <a:t>Has experience in implementing business plans</a:t>
            </a:r>
          </a:p>
        </p:txBody>
      </p:sp>
    </p:spTree>
    <p:extLst>
      <p:ext uri="{BB962C8B-B14F-4D97-AF65-F5344CB8AC3E}">
        <p14:creationId xmlns:p14="http://schemas.microsoft.com/office/powerpoint/2010/main" xmlns="" val="831050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5" y="0"/>
            <a:ext cx="8229600" cy="1097279"/>
          </a:xfrm>
        </p:spPr>
        <p:txBody>
          <a:bodyPr/>
          <a:lstStyle/>
          <a:p>
            <a:r>
              <a:rPr lang="en-US" kern="1200" dirty="0">
                <a:cs typeface="Times New Roman" panose="02020603050405020304" pitchFamily="18" charset="0"/>
              </a:rPr>
              <a:t>Raising Capital</a:t>
            </a:r>
            <a:endParaRPr lang="en-IN" dirty="0"/>
          </a:p>
        </p:txBody>
      </p:sp>
      <p:sp>
        <p:nvSpPr>
          <p:cNvPr id="2" name="Content Placeholder 1"/>
          <p:cNvSpPr>
            <a:spLocks noGrp="1"/>
          </p:cNvSpPr>
          <p:nvPr>
            <p:ph sz="quarter" idx="13"/>
          </p:nvPr>
        </p:nvSpPr>
        <p:spPr>
          <a:xfrm>
            <a:off x="450850" y="1097279"/>
            <a:ext cx="8232775" cy="4663335"/>
          </a:xfrm>
        </p:spPr>
        <p:txBody>
          <a:bodyPr/>
          <a:lstStyle/>
          <a:p>
            <a:pPr marL="255651" lvl="0" indent="-255651">
              <a:spcAft>
                <a:spcPct val="0"/>
              </a:spcAft>
              <a:buSzPts val="2400"/>
              <a:tabLst/>
            </a:pPr>
            <a:r>
              <a:rPr lang="en-US" sz="1800" kern="1200" dirty="0">
                <a:solidFill>
                  <a:srgbClr val="FF0000"/>
                </a:solidFill>
                <a:latin typeface="Arial" panose="020B0604020202020204" pitchFamily="34" charset="0"/>
              </a:rPr>
              <a:t>Seed </a:t>
            </a:r>
            <a:r>
              <a:rPr lang="en-US" sz="1800" kern="1200" dirty="0" smtClean="0">
                <a:solidFill>
                  <a:srgbClr val="FF0000"/>
                </a:solidFill>
                <a:latin typeface="Arial" panose="020B0604020202020204" pitchFamily="34" charset="0"/>
              </a:rPr>
              <a:t>capital: </a:t>
            </a:r>
            <a:r>
              <a:rPr lang="en-US" sz="1800" dirty="0" smtClean="0"/>
              <a:t>an entrepreneur’s personal funds derived from savings, credit card advances, home equity loans, or from family and friends</a:t>
            </a:r>
            <a:endParaRPr lang="en-US" sz="1800" kern="1200" dirty="0">
              <a:solidFill>
                <a:srgbClr val="000000"/>
              </a:solidFill>
              <a:latin typeface="Arial" panose="020B0604020202020204" pitchFamily="34" charset="0"/>
            </a:endParaRPr>
          </a:p>
          <a:p>
            <a:pPr marL="255651" lvl="0" indent="-255651">
              <a:spcAft>
                <a:spcPct val="0"/>
              </a:spcAft>
              <a:buSzPts val="2400"/>
              <a:tabLst/>
            </a:pPr>
            <a:r>
              <a:rPr lang="en-US" sz="1800" kern="1200" dirty="0">
                <a:solidFill>
                  <a:srgbClr val="FF0000"/>
                </a:solidFill>
                <a:latin typeface="Arial" panose="020B0604020202020204" pitchFamily="34" charset="0"/>
              </a:rPr>
              <a:t>Elevator </a:t>
            </a:r>
            <a:r>
              <a:rPr lang="en-US" sz="1800" kern="1200" dirty="0" smtClean="0">
                <a:solidFill>
                  <a:srgbClr val="FF0000"/>
                </a:solidFill>
                <a:latin typeface="Arial" panose="020B0604020202020204" pitchFamily="34" charset="0"/>
              </a:rPr>
              <a:t>pitch: </a:t>
            </a:r>
            <a:r>
              <a:rPr lang="en-US" sz="1800" dirty="0" smtClean="0"/>
              <a:t>short two-to-three minute presentation aimed at convincing investors to invest </a:t>
            </a:r>
            <a:endParaRPr lang="en-US" sz="1800" kern="1200" dirty="0">
              <a:solidFill>
                <a:srgbClr val="000000"/>
              </a:solidFill>
              <a:latin typeface="Arial" panose="020B0604020202020204" pitchFamily="34" charset="0"/>
            </a:endParaRPr>
          </a:p>
          <a:p>
            <a:pPr marL="255651" lvl="0" indent="-255651">
              <a:spcAft>
                <a:spcPct val="0"/>
              </a:spcAft>
              <a:buSzPts val="2400"/>
              <a:tabLst/>
            </a:pPr>
            <a:r>
              <a:rPr lang="en-US" sz="1800" kern="1200" dirty="0">
                <a:solidFill>
                  <a:srgbClr val="000000"/>
                </a:solidFill>
                <a:latin typeface="Arial" panose="020B0604020202020204" pitchFamily="34" charset="0"/>
              </a:rPr>
              <a:t>Traditional sources</a:t>
            </a:r>
          </a:p>
          <a:p>
            <a:pPr marL="741553" lvl="1" indent="-284353">
              <a:spcAft>
                <a:spcPct val="0"/>
              </a:spcAft>
              <a:buSzPts val="2400"/>
            </a:pPr>
            <a:r>
              <a:rPr lang="en-US" sz="1800" kern="1200" dirty="0" smtClean="0">
                <a:solidFill>
                  <a:srgbClr val="FF0000"/>
                </a:solidFill>
                <a:latin typeface="Arial" panose="020B0604020202020204" pitchFamily="34" charset="0"/>
              </a:rPr>
              <a:t>Incubators:</a:t>
            </a:r>
            <a:r>
              <a:rPr lang="en-US" sz="1800" kern="1200" dirty="0" smtClean="0">
                <a:solidFill>
                  <a:srgbClr val="000000"/>
                </a:solidFill>
                <a:latin typeface="Arial" panose="020B0604020202020204" pitchFamily="34" charset="0"/>
              </a:rPr>
              <a:t> </a:t>
            </a:r>
            <a:r>
              <a:rPr lang="en-US" sz="1800" dirty="0" smtClean="0"/>
              <a:t>provide a small amount of funding and also an array of services to start-up companies</a:t>
            </a:r>
            <a:endParaRPr lang="en-US" sz="1800" kern="1200" dirty="0" smtClean="0">
              <a:solidFill>
                <a:srgbClr val="000000"/>
              </a:solidFill>
              <a:latin typeface="Arial" panose="020B0604020202020204" pitchFamily="34" charset="0"/>
            </a:endParaRPr>
          </a:p>
          <a:p>
            <a:pPr marL="741553" lvl="1" indent="-284353">
              <a:spcAft>
                <a:spcPct val="0"/>
              </a:spcAft>
              <a:buSzPts val="2400"/>
            </a:pPr>
            <a:r>
              <a:rPr lang="en-US" sz="1800" kern="1200" dirty="0" smtClean="0">
                <a:solidFill>
                  <a:srgbClr val="FF0000"/>
                </a:solidFill>
                <a:latin typeface="Arial" panose="020B0604020202020204" pitchFamily="34" charset="0"/>
              </a:rPr>
              <a:t>Angel investors</a:t>
            </a:r>
            <a:r>
              <a:rPr lang="en-US" sz="1800" kern="1200" dirty="0" smtClean="0">
                <a:solidFill>
                  <a:srgbClr val="000000"/>
                </a:solidFill>
                <a:latin typeface="Arial" panose="020B0604020202020204" pitchFamily="34" charset="0"/>
              </a:rPr>
              <a:t>: </a:t>
            </a:r>
            <a:r>
              <a:rPr lang="en-US" sz="1800" dirty="0" smtClean="0"/>
              <a:t>wealthy individuals or a group of individuals who invest their own money in exchange for an equity share in the stock of a business; often are the first outside investors in a start-up </a:t>
            </a:r>
            <a:endParaRPr lang="en-US" sz="1800" kern="1200" dirty="0">
              <a:solidFill>
                <a:srgbClr val="000000"/>
              </a:solidFill>
              <a:latin typeface="Arial" panose="020B0604020202020204" pitchFamily="34" charset="0"/>
            </a:endParaRPr>
          </a:p>
          <a:p>
            <a:pPr marL="741553" lvl="1" indent="-284353">
              <a:spcAft>
                <a:spcPct val="0"/>
              </a:spcAft>
              <a:buSzPts val="2400"/>
            </a:pPr>
            <a:r>
              <a:rPr lang="en-US" sz="1800" kern="1200" dirty="0">
                <a:solidFill>
                  <a:srgbClr val="000000"/>
                </a:solidFill>
                <a:latin typeface="Arial" panose="020B0604020202020204" pitchFamily="34" charset="0"/>
              </a:rPr>
              <a:t>Commercial banks, venture capital </a:t>
            </a:r>
            <a:r>
              <a:rPr lang="en-US" sz="1800" kern="1200" dirty="0" smtClean="0">
                <a:solidFill>
                  <a:srgbClr val="000000"/>
                </a:solidFill>
                <a:latin typeface="Arial" panose="020B0604020202020204" pitchFamily="34" charset="0"/>
              </a:rPr>
              <a:t>firms : </a:t>
            </a:r>
            <a:r>
              <a:rPr lang="en-US" sz="1800" dirty="0" smtClean="0"/>
              <a:t>invest funds they manage for other investors; usually later-stage investors</a:t>
            </a:r>
            <a:endParaRPr lang="en-US" sz="1800" kern="1200" dirty="0">
              <a:solidFill>
                <a:srgbClr val="000000"/>
              </a:solidFill>
              <a:latin typeface="Arial" panose="020B0604020202020204" pitchFamily="34" charset="0"/>
            </a:endParaRPr>
          </a:p>
          <a:p>
            <a:pPr marL="741553" lvl="1" indent="-284353">
              <a:spcAft>
                <a:spcPct val="0"/>
              </a:spcAft>
              <a:buSzPts val="2400"/>
            </a:pPr>
            <a:r>
              <a:rPr lang="en-US" sz="1800" kern="1200" dirty="0">
                <a:solidFill>
                  <a:srgbClr val="000000"/>
                </a:solidFill>
                <a:latin typeface="Arial" panose="020B0604020202020204" pitchFamily="34" charset="0"/>
              </a:rPr>
              <a:t>Strategic </a:t>
            </a:r>
            <a:r>
              <a:rPr lang="en-US" sz="1800" kern="1200" dirty="0" smtClean="0">
                <a:solidFill>
                  <a:srgbClr val="000000"/>
                </a:solidFill>
                <a:latin typeface="Arial" panose="020B0604020202020204" pitchFamily="34" charset="0"/>
              </a:rPr>
              <a:t>partners: </a:t>
            </a:r>
            <a:endParaRPr lang="en-US" sz="1800" kern="1200" dirty="0">
              <a:solidFill>
                <a:srgbClr val="000000"/>
              </a:solidFill>
              <a:latin typeface="Arial" panose="020B0604020202020204" pitchFamily="34" charset="0"/>
            </a:endParaRPr>
          </a:p>
          <a:p>
            <a:pPr marL="255651" lvl="0" indent="-255651">
              <a:spcAft>
                <a:spcPct val="0"/>
              </a:spcAft>
              <a:buSzPts val="2400"/>
              <a:tabLst/>
            </a:pPr>
            <a:r>
              <a:rPr lang="en-US" sz="1800" kern="1200" dirty="0">
                <a:solidFill>
                  <a:srgbClr val="FF0000"/>
                </a:solidFill>
                <a:latin typeface="Arial" panose="020B0604020202020204" pitchFamily="34" charset="0"/>
              </a:rPr>
              <a:t>Equity </a:t>
            </a:r>
            <a:r>
              <a:rPr lang="en-US" sz="1800" kern="1200" dirty="0" err="1" smtClean="0">
                <a:solidFill>
                  <a:srgbClr val="FF0000"/>
                </a:solidFill>
                <a:latin typeface="Arial" panose="020B0604020202020204" pitchFamily="34" charset="0"/>
              </a:rPr>
              <a:t>crowdfunding</a:t>
            </a:r>
            <a:r>
              <a:rPr lang="en-US" sz="1800" kern="1200" dirty="0" smtClean="0">
                <a:solidFill>
                  <a:srgbClr val="000000"/>
                </a:solidFill>
                <a:latin typeface="Arial" panose="020B0604020202020204" pitchFamily="34" charset="0"/>
              </a:rPr>
              <a:t>: </a:t>
            </a:r>
            <a:r>
              <a:rPr lang="en-US" sz="1800" dirty="0" smtClean="0"/>
              <a:t>involves using the Internet to enable individuals to collectively contribute money to support a project</a:t>
            </a:r>
            <a:endParaRPr lang="en-US" sz="1800" kern="1200" dirty="0">
              <a:solidFill>
                <a:srgbClr val="000000"/>
              </a:solidFill>
              <a:latin typeface="Arial" panose="020B0604020202020204" pitchFamily="34" charset="0"/>
            </a:endParaRPr>
          </a:p>
          <a:p>
            <a:pPr marL="741553" lvl="1" indent="-284353">
              <a:spcAft>
                <a:spcPct val="0"/>
              </a:spcAft>
              <a:buSzPts val="2400"/>
            </a:pPr>
            <a:r>
              <a:rPr lang="en-US" sz="1800" kern="1200" dirty="0">
                <a:solidFill>
                  <a:srgbClr val="000000"/>
                </a:solidFill>
                <a:latin typeface="Arial" panose="020B0604020202020204" pitchFamily="34" charset="0"/>
              </a:rPr>
              <a:t>J</a:t>
            </a:r>
            <a:r>
              <a:rPr lang="en-US" sz="100" kern="1200" dirty="0">
                <a:solidFill>
                  <a:srgbClr val="000000"/>
                </a:solidFill>
                <a:latin typeface="Arial" panose="020B0604020202020204" pitchFamily="34" charset="0"/>
              </a:rPr>
              <a:t> </a:t>
            </a:r>
            <a:r>
              <a:rPr lang="en-US" sz="1800" kern="1200" dirty="0">
                <a:solidFill>
                  <a:srgbClr val="000000"/>
                </a:solidFill>
                <a:latin typeface="Arial" panose="020B0604020202020204" pitchFamily="34" charset="0"/>
              </a:rPr>
              <a:t>O</a:t>
            </a:r>
            <a:r>
              <a:rPr lang="en-US" sz="100" kern="1200" dirty="0">
                <a:solidFill>
                  <a:srgbClr val="000000"/>
                </a:solidFill>
                <a:latin typeface="Arial" panose="020B0604020202020204" pitchFamily="34" charset="0"/>
              </a:rPr>
              <a:t> </a:t>
            </a:r>
            <a:r>
              <a:rPr lang="en-US" sz="1800" kern="1200" dirty="0">
                <a:solidFill>
                  <a:srgbClr val="000000"/>
                </a:solidFill>
                <a:latin typeface="Arial" panose="020B0604020202020204" pitchFamily="34" charset="0"/>
              </a:rPr>
              <a:t>B</a:t>
            </a:r>
            <a:r>
              <a:rPr lang="en-US" sz="100" kern="1200" dirty="0">
                <a:solidFill>
                  <a:srgbClr val="000000"/>
                </a:solidFill>
                <a:latin typeface="Arial" panose="020B0604020202020204" pitchFamily="34" charset="0"/>
              </a:rPr>
              <a:t> </a:t>
            </a:r>
            <a:r>
              <a:rPr lang="en-US" sz="1800" kern="1200" dirty="0">
                <a:solidFill>
                  <a:srgbClr val="000000"/>
                </a:solidFill>
                <a:latin typeface="Arial" panose="020B0604020202020204" pitchFamily="34" charset="0"/>
              </a:rPr>
              <a:t>S Act</a:t>
            </a:r>
          </a:p>
        </p:txBody>
      </p:sp>
    </p:spTree>
    <p:extLst>
      <p:ext uri="{BB962C8B-B14F-4D97-AF65-F5344CB8AC3E}">
        <p14:creationId xmlns:p14="http://schemas.microsoft.com/office/powerpoint/2010/main" xmlns="" val="2712661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Insight on Business: Startups Turn to Crowdfunding</a:t>
            </a:r>
            <a:endParaRPr lang="en-IN" sz="3200" dirty="0"/>
          </a:p>
        </p:txBody>
      </p:sp>
      <p:sp>
        <p:nvSpPr>
          <p:cNvPr id="3" name="Content Placeholder 2"/>
          <p:cNvSpPr>
            <a:spLocks noGrp="1"/>
          </p:cNvSpPr>
          <p:nvPr>
            <p:ph sz="quarter" idx="13"/>
          </p:nvPr>
        </p:nvSpPr>
        <p:spPr>
          <a:xfrm>
            <a:off x="457201" y="1554920"/>
            <a:ext cx="7950530" cy="4663335"/>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Class Discussion</a:t>
            </a:r>
          </a:p>
          <a:p>
            <a:pPr marL="741553" lvl="1" indent="-284353">
              <a:spcAft>
                <a:spcPct val="0"/>
              </a:spcAft>
              <a:buSzPts val="2400"/>
            </a:pPr>
            <a:r>
              <a:rPr lang="en-US" kern="1200" dirty="0">
                <a:solidFill>
                  <a:srgbClr val="000000"/>
                </a:solidFill>
                <a:latin typeface="Arial" panose="020B0604020202020204" pitchFamily="34" charset="0"/>
              </a:rPr>
              <a:t>Would you feel comfortable investing in a startup that raises capital using equity crowdfunding? Why or why not?</a:t>
            </a:r>
          </a:p>
          <a:p>
            <a:pPr marL="741553" lvl="1" indent="-284353">
              <a:spcAft>
                <a:spcPct val="0"/>
              </a:spcAft>
              <a:buSzPts val="2400"/>
            </a:pPr>
            <a:r>
              <a:rPr lang="en-US" kern="1200" dirty="0">
                <a:solidFill>
                  <a:srgbClr val="000000"/>
                </a:solidFill>
                <a:latin typeface="Arial" panose="020B0604020202020204" pitchFamily="34" charset="0"/>
              </a:rPr>
              <a:t>Why is it important to democratize access to capital?</a:t>
            </a:r>
          </a:p>
          <a:p>
            <a:pPr marL="741553" lvl="1" indent="-284353">
              <a:spcAft>
                <a:spcPct val="0"/>
              </a:spcAft>
              <a:buSzPts val="2400"/>
            </a:pPr>
            <a:r>
              <a:rPr lang="en-US" kern="1200" dirty="0">
                <a:solidFill>
                  <a:srgbClr val="000000"/>
                </a:solidFill>
                <a:latin typeface="Arial" panose="020B0604020202020204" pitchFamily="34" charset="0"/>
              </a:rPr>
              <a:t>What obstacles are presented in the use of crowdfunding as a method to fund startups?</a:t>
            </a:r>
          </a:p>
        </p:txBody>
      </p:sp>
    </p:spTree>
    <p:extLst>
      <p:ext uri="{BB962C8B-B14F-4D97-AF65-F5344CB8AC3E}">
        <p14:creationId xmlns:p14="http://schemas.microsoft.com/office/powerpoint/2010/main" xmlns="" val="3255508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cs typeface="Times New Roman" panose="02020603050405020304" pitchFamily="18" charset="0"/>
              </a:rPr>
              <a:t>Categorizing </a:t>
            </a:r>
            <a:r>
              <a:rPr lang="pt-BR" sz="3200" kern="1200" dirty="0">
                <a:cs typeface="Times New Roman" panose="02020603050405020304" pitchFamily="18" charset="0"/>
              </a:rPr>
              <a:t>E-commerce </a:t>
            </a:r>
            <a:r>
              <a:rPr lang="en-US" sz="3200" kern="1200" dirty="0">
                <a:cs typeface="Times New Roman" panose="02020603050405020304" pitchFamily="18" charset="0"/>
              </a:rPr>
              <a:t>Business Models</a:t>
            </a:r>
            <a:endParaRPr lang="en-IN" sz="320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No one correct way to categorize</a:t>
            </a:r>
          </a:p>
          <a:p>
            <a:pPr marL="255651" lvl="0" indent="-255651">
              <a:spcAft>
                <a:spcPct val="0"/>
              </a:spcAft>
              <a:buSzPts val="2400"/>
              <a:tabLst/>
            </a:pPr>
            <a:r>
              <a:rPr lang="en-US" kern="1200" dirty="0">
                <a:solidFill>
                  <a:srgbClr val="000000"/>
                </a:solidFill>
                <a:latin typeface="Arial" panose="020B0604020202020204" pitchFamily="34" charset="0"/>
              </a:rPr>
              <a:t>Text categorizes according to:</a:t>
            </a:r>
          </a:p>
          <a:p>
            <a:pPr marL="741553" lvl="1" indent="-284353">
              <a:spcAft>
                <a:spcPct val="0"/>
              </a:spcAft>
              <a:buSzPts val="2400"/>
            </a:pPr>
            <a:r>
              <a:rPr lang="pt-BR" kern="1200" dirty="0">
                <a:solidFill>
                  <a:srgbClr val="000000"/>
                </a:solidFill>
                <a:latin typeface="Arial" panose="020B0604020202020204" pitchFamily="34" charset="0"/>
              </a:rPr>
              <a:t>E-commerce </a:t>
            </a:r>
            <a:r>
              <a:rPr lang="en-US" kern="1200" dirty="0">
                <a:solidFill>
                  <a:srgbClr val="000000"/>
                </a:solidFill>
                <a:latin typeface="Arial" panose="020B0604020202020204" pitchFamily="34" charset="0"/>
              </a:rPr>
              <a:t>sector (e.g., B2B)</a:t>
            </a:r>
          </a:p>
          <a:p>
            <a:pPr marL="741553" lvl="1" indent="-284353">
              <a:spcAft>
                <a:spcPct val="0"/>
              </a:spcAft>
              <a:buSzPts val="2400"/>
            </a:pPr>
            <a:r>
              <a:rPr lang="pt-BR" kern="1200" dirty="0">
                <a:solidFill>
                  <a:srgbClr val="000000"/>
                </a:solidFill>
                <a:latin typeface="Arial" panose="020B0604020202020204" pitchFamily="34" charset="0"/>
              </a:rPr>
              <a:t>E-commerce </a:t>
            </a:r>
            <a:r>
              <a:rPr lang="en-US" kern="1200" dirty="0">
                <a:solidFill>
                  <a:srgbClr val="000000"/>
                </a:solidFill>
                <a:latin typeface="Arial" panose="020B0604020202020204" pitchFamily="34" charset="0"/>
              </a:rPr>
              <a:t>technology (e.g., m-commerce)</a:t>
            </a:r>
          </a:p>
          <a:p>
            <a:pPr marL="255651" lvl="0" indent="-255651">
              <a:spcAft>
                <a:spcPct val="0"/>
              </a:spcAft>
              <a:buSzPts val="2400"/>
              <a:tabLst/>
            </a:pPr>
            <a:r>
              <a:rPr lang="en-US" kern="1200" dirty="0">
                <a:solidFill>
                  <a:srgbClr val="000000"/>
                </a:solidFill>
                <a:latin typeface="Arial" panose="020B0604020202020204" pitchFamily="34" charset="0"/>
              </a:rPr>
              <a:t>Similar models appear in different sectors</a:t>
            </a:r>
          </a:p>
          <a:p>
            <a:pPr marL="255651" lvl="0" indent="-255651">
              <a:spcAft>
                <a:spcPct val="0"/>
              </a:spcAft>
              <a:buSzPts val="2400"/>
              <a:tabLst/>
            </a:pPr>
            <a:r>
              <a:rPr lang="en-US" kern="1200" dirty="0">
                <a:solidFill>
                  <a:srgbClr val="000000"/>
                </a:solidFill>
                <a:latin typeface="Arial" panose="020B0604020202020204" pitchFamily="34" charset="0"/>
              </a:rPr>
              <a:t>Companies may use multiple business models (e.g., eBay)</a:t>
            </a:r>
          </a:p>
          <a:p>
            <a:pPr marL="255651" lvl="0" indent="-255651">
              <a:spcAft>
                <a:spcPct val="0"/>
              </a:spcAft>
              <a:buSzPts val="2400"/>
              <a:tabLst/>
            </a:pPr>
            <a:r>
              <a:rPr lang="pt-BR" kern="1200" dirty="0">
                <a:solidFill>
                  <a:srgbClr val="000000"/>
                </a:solidFill>
                <a:latin typeface="Arial" panose="020B0604020202020204" pitchFamily="34" charset="0"/>
              </a:rPr>
              <a:t>E-commerce </a:t>
            </a:r>
            <a:r>
              <a:rPr lang="en-US" kern="1200" dirty="0">
                <a:solidFill>
                  <a:srgbClr val="000000"/>
                </a:solidFill>
                <a:latin typeface="Arial" panose="020B0604020202020204" pitchFamily="34" charset="0"/>
              </a:rPr>
              <a:t>enablers</a:t>
            </a:r>
          </a:p>
        </p:txBody>
      </p:sp>
    </p:spTree>
    <p:extLst>
      <p:ext uri="{BB962C8B-B14F-4D97-AF65-F5344CB8AC3E}">
        <p14:creationId xmlns:p14="http://schemas.microsoft.com/office/powerpoint/2010/main" xmlns="" val="3109483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B2C Business Models</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pt-BR" kern="1200" dirty="0">
                <a:solidFill>
                  <a:srgbClr val="000000"/>
                </a:solidFill>
                <a:latin typeface="Arial" panose="020B0604020202020204" pitchFamily="34" charset="0"/>
              </a:rPr>
              <a:t>E-tailer</a:t>
            </a:r>
            <a:endParaRPr lang="en-US" kern="1200" dirty="0">
              <a:solidFill>
                <a:srgbClr val="000000"/>
              </a:solidFill>
              <a:latin typeface="Arial" panose="020B0604020202020204" pitchFamily="34" charset="0"/>
            </a:endParaRPr>
          </a:p>
          <a:p>
            <a:pPr marL="255651" lvl="0" indent="-255651">
              <a:spcAft>
                <a:spcPct val="0"/>
              </a:spcAft>
              <a:buSzPts val="2400"/>
              <a:tabLst/>
            </a:pPr>
            <a:r>
              <a:rPr lang="en-US" kern="1200" dirty="0">
                <a:solidFill>
                  <a:srgbClr val="000000"/>
                </a:solidFill>
                <a:latin typeface="Arial" panose="020B0604020202020204" pitchFamily="34" charset="0"/>
              </a:rPr>
              <a:t>Community provider (social network)</a:t>
            </a:r>
          </a:p>
          <a:p>
            <a:pPr marL="255651" lvl="0" indent="-255651">
              <a:spcAft>
                <a:spcPct val="0"/>
              </a:spcAft>
              <a:buSzPts val="2400"/>
              <a:tabLst/>
            </a:pPr>
            <a:r>
              <a:rPr lang="en-US" kern="1200" dirty="0">
                <a:solidFill>
                  <a:srgbClr val="000000"/>
                </a:solidFill>
                <a:latin typeface="Arial" panose="020B0604020202020204" pitchFamily="34" charset="0"/>
              </a:rPr>
              <a:t>Content provider</a:t>
            </a:r>
          </a:p>
          <a:p>
            <a:pPr marL="255651" lvl="0" indent="-255651">
              <a:spcAft>
                <a:spcPct val="0"/>
              </a:spcAft>
              <a:buSzPts val="2400"/>
              <a:tabLst/>
            </a:pPr>
            <a:r>
              <a:rPr lang="en-US" kern="1200" dirty="0">
                <a:solidFill>
                  <a:srgbClr val="000000"/>
                </a:solidFill>
                <a:latin typeface="Arial" panose="020B0604020202020204" pitchFamily="34" charset="0"/>
              </a:rPr>
              <a:t>Portal</a:t>
            </a:r>
          </a:p>
          <a:p>
            <a:pPr marL="255651" lvl="0" indent="-255651">
              <a:spcAft>
                <a:spcPct val="0"/>
              </a:spcAft>
              <a:buSzPts val="2400"/>
              <a:tabLst/>
            </a:pPr>
            <a:r>
              <a:rPr lang="en-US" kern="1200" dirty="0">
                <a:solidFill>
                  <a:srgbClr val="000000"/>
                </a:solidFill>
                <a:latin typeface="Arial" panose="020B0604020202020204" pitchFamily="34" charset="0"/>
              </a:rPr>
              <a:t>Transaction broker</a:t>
            </a:r>
          </a:p>
          <a:p>
            <a:pPr marL="255651" lvl="0" indent="-255651">
              <a:spcAft>
                <a:spcPct val="0"/>
              </a:spcAft>
              <a:buSzPts val="2400"/>
              <a:tabLst/>
            </a:pPr>
            <a:r>
              <a:rPr lang="en-US" kern="1200" dirty="0">
                <a:solidFill>
                  <a:srgbClr val="000000"/>
                </a:solidFill>
                <a:latin typeface="Arial" panose="020B0604020202020204" pitchFamily="34" charset="0"/>
              </a:rPr>
              <a:t>Market creator</a:t>
            </a:r>
          </a:p>
          <a:p>
            <a:pPr marL="255651" lvl="0" indent="-255651">
              <a:spcAft>
                <a:spcPct val="0"/>
              </a:spcAft>
              <a:buSzPts val="2400"/>
              <a:tabLst/>
            </a:pPr>
            <a:r>
              <a:rPr lang="en-US" kern="1200" dirty="0">
                <a:solidFill>
                  <a:srgbClr val="000000"/>
                </a:solidFill>
                <a:latin typeface="Arial" panose="020B0604020202020204" pitchFamily="34" charset="0"/>
              </a:rPr>
              <a:t>Service provider</a:t>
            </a:r>
          </a:p>
        </p:txBody>
      </p:sp>
    </p:spTree>
    <p:extLst>
      <p:ext uri="{BB962C8B-B14F-4D97-AF65-F5344CB8AC3E}">
        <p14:creationId xmlns:p14="http://schemas.microsoft.com/office/powerpoint/2010/main" xmlns="" val="410717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Learning Objectives</a:t>
            </a:r>
            <a:endParaRPr lang="en-IN" dirty="0"/>
          </a:p>
        </p:txBody>
      </p:sp>
      <p:sp>
        <p:nvSpPr>
          <p:cNvPr id="3" name="Content Placeholder 2"/>
          <p:cNvSpPr>
            <a:spLocks noGrp="1"/>
          </p:cNvSpPr>
          <p:nvPr>
            <p:ph sz="quarter" idx="13"/>
          </p:nvPr>
        </p:nvSpPr>
        <p:spPr/>
        <p:txBody>
          <a:bodyPr/>
          <a:lstStyle/>
          <a:p>
            <a:pPr marL="0" lvl="0" indent="0">
              <a:spcAft>
                <a:spcPct val="0"/>
              </a:spcAft>
              <a:buSzPts val="2400"/>
              <a:buNone/>
            </a:pPr>
            <a:r>
              <a:rPr lang="en-US" b="1" kern="1200" dirty="0">
                <a:solidFill>
                  <a:schemeClr val="tx2"/>
                </a:solidFill>
                <a:latin typeface="Arial" panose="020B0604020202020204" pitchFamily="34" charset="0"/>
              </a:rPr>
              <a:t>2.1</a:t>
            </a:r>
            <a:r>
              <a:rPr lang="en-US" b="1"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Identify the key components of e-commerce business models.</a:t>
            </a:r>
          </a:p>
          <a:p>
            <a:pPr marL="0" lvl="0" indent="0">
              <a:spcAft>
                <a:spcPct val="0"/>
              </a:spcAft>
              <a:buSzPts val="2400"/>
              <a:buNone/>
            </a:pPr>
            <a:r>
              <a:rPr lang="en-US" b="1" kern="1200" dirty="0">
                <a:solidFill>
                  <a:schemeClr val="tx2"/>
                </a:solidFill>
                <a:latin typeface="Arial" panose="020B0604020202020204" pitchFamily="34" charset="0"/>
              </a:rPr>
              <a:t>2.2</a:t>
            </a:r>
            <a:r>
              <a:rPr lang="en-US" b="1"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Describe the major B2C business models.</a:t>
            </a:r>
          </a:p>
          <a:p>
            <a:pPr marL="0" lvl="0" indent="0">
              <a:spcAft>
                <a:spcPct val="0"/>
              </a:spcAft>
              <a:buSzPts val="2400"/>
              <a:buNone/>
            </a:pPr>
            <a:r>
              <a:rPr lang="en-US" b="1" kern="1200" dirty="0">
                <a:solidFill>
                  <a:schemeClr val="tx2"/>
                </a:solidFill>
                <a:latin typeface="Arial" panose="020B0604020202020204" pitchFamily="34" charset="0"/>
              </a:rPr>
              <a:t>2.3</a:t>
            </a:r>
            <a:r>
              <a:rPr lang="en-US" b="1"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Describe the major B2B business models.</a:t>
            </a:r>
          </a:p>
          <a:p>
            <a:pPr marL="0" lvl="0" indent="0">
              <a:spcAft>
                <a:spcPct val="0"/>
              </a:spcAft>
              <a:buSzPts val="2400"/>
              <a:buNone/>
            </a:pPr>
            <a:r>
              <a:rPr lang="en-US" b="1" kern="1200" dirty="0">
                <a:solidFill>
                  <a:schemeClr val="tx2"/>
                </a:solidFill>
                <a:latin typeface="Arial" panose="020B0604020202020204" pitchFamily="34" charset="0"/>
              </a:rPr>
              <a:t>2.4</a:t>
            </a:r>
            <a:r>
              <a:rPr lang="en-US" b="1"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Understand key business concepts and strategies applicable to e-commerce.</a:t>
            </a:r>
          </a:p>
        </p:txBody>
      </p:sp>
    </p:spTree>
    <p:extLst>
      <p:ext uri="{BB962C8B-B14F-4D97-AF65-F5344CB8AC3E}">
        <p14:creationId xmlns:p14="http://schemas.microsoft.com/office/powerpoint/2010/main" xmlns="" val="345209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B2C Models: E-Tailer</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Online version of traditional retailer</a:t>
            </a:r>
          </a:p>
          <a:p>
            <a:pPr marL="255651" lvl="0" indent="-255651">
              <a:spcAft>
                <a:spcPct val="0"/>
              </a:spcAft>
              <a:buSzPts val="2400"/>
              <a:tabLst/>
            </a:pPr>
            <a:r>
              <a:rPr lang="en-US" kern="1200" dirty="0">
                <a:solidFill>
                  <a:srgbClr val="000000"/>
                </a:solidFill>
                <a:latin typeface="Arial" panose="020B0604020202020204" pitchFamily="34" charset="0"/>
              </a:rPr>
              <a:t>Revenue model: Sales</a:t>
            </a:r>
          </a:p>
          <a:p>
            <a:pPr marL="255651" lvl="0" indent="-255651">
              <a:spcAft>
                <a:spcPct val="0"/>
              </a:spcAft>
              <a:buSzPts val="2400"/>
              <a:tabLst/>
            </a:pPr>
            <a:r>
              <a:rPr lang="en-US" kern="1200" dirty="0">
                <a:solidFill>
                  <a:srgbClr val="000000"/>
                </a:solidFill>
                <a:latin typeface="Arial" panose="020B0604020202020204" pitchFamily="34" charset="0"/>
              </a:rPr>
              <a:t>Variations:</a:t>
            </a:r>
          </a:p>
          <a:p>
            <a:pPr marL="741553" lvl="1" indent="-284353">
              <a:spcAft>
                <a:spcPct val="0"/>
              </a:spcAft>
              <a:buSzPts val="2400"/>
            </a:pPr>
            <a:r>
              <a:rPr lang="en-US" kern="1200" dirty="0">
                <a:solidFill>
                  <a:srgbClr val="000000"/>
                </a:solidFill>
                <a:latin typeface="Arial" panose="020B0604020202020204" pitchFamily="34" charset="0"/>
              </a:rPr>
              <a:t>Virtual merchant</a:t>
            </a:r>
          </a:p>
          <a:p>
            <a:pPr marL="741553" lvl="1" indent="-284353">
              <a:spcAft>
                <a:spcPct val="0"/>
              </a:spcAft>
              <a:buSzPts val="2400"/>
            </a:pPr>
            <a:r>
              <a:rPr lang="en-US" kern="1200" dirty="0">
                <a:solidFill>
                  <a:srgbClr val="000000"/>
                </a:solidFill>
                <a:latin typeface="Arial" panose="020B0604020202020204" pitchFamily="34" charset="0"/>
              </a:rPr>
              <a:t>Bricks-and-clicks</a:t>
            </a:r>
          </a:p>
          <a:p>
            <a:pPr marL="741553" lvl="1" indent="-284353">
              <a:spcAft>
                <a:spcPct val="0"/>
              </a:spcAft>
              <a:buSzPts val="2400"/>
            </a:pPr>
            <a:r>
              <a:rPr lang="en-US" kern="1200" dirty="0">
                <a:solidFill>
                  <a:srgbClr val="000000"/>
                </a:solidFill>
                <a:latin typeface="Arial" panose="020B0604020202020204" pitchFamily="34" charset="0"/>
              </a:rPr>
              <a:t>Catalog merchant</a:t>
            </a:r>
          </a:p>
          <a:p>
            <a:pPr marL="741553" lvl="1" indent="-284353">
              <a:spcAft>
                <a:spcPct val="0"/>
              </a:spcAft>
              <a:buSzPts val="2400"/>
            </a:pPr>
            <a:r>
              <a:rPr lang="en-US" kern="1200" dirty="0">
                <a:solidFill>
                  <a:srgbClr val="000000"/>
                </a:solidFill>
                <a:latin typeface="Arial" panose="020B0604020202020204" pitchFamily="34" charset="0"/>
              </a:rPr>
              <a:t>Manufacturer-direct</a:t>
            </a:r>
          </a:p>
          <a:p>
            <a:pPr marL="255651" lvl="0" indent="-255651">
              <a:spcAft>
                <a:spcPct val="0"/>
              </a:spcAft>
              <a:buSzPts val="2400"/>
              <a:tabLst/>
            </a:pPr>
            <a:r>
              <a:rPr lang="en-US" kern="1200" dirty="0">
                <a:solidFill>
                  <a:srgbClr val="000000"/>
                </a:solidFill>
                <a:latin typeface="Arial" panose="020B0604020202020204" pitchFamily="34" charset="0"/>
              </a:rPr>
              <a:t>Low barriers to </a:t>
            </a:r>
            <a:r>
              <a:rPr lang="en-US" kern="1200" dirty="0" smtClean="0">
                <a:solidFill>
                  <a:srgbClr val="000000"/>
                </a:solidFill>
                <a:latin typeface="Arial" panose="020B0604020202020204" pitchFamily="34" charset="0"/>
              </a:rPr>
              <a:t>entry: </a:t>
            </a:r>
            <a:r>
              <a:rPr lang="en-US" dirty="0" smtClean="0">
                <a:solidFill>
                  <a:srgbClr val="FF0000"/>
                </a:solidFill>
              </a:rPr>
              <a:t>the total cost of entering a new marketplace</a:t>
            </a:r>
            <a:endParaRPr lang="en-US" kern="1200" dirty="0">
              <a:solidFill>
                <a:srgbClr val="FF0000"/>
              </a:solidFill>
              <a:latin typeface="Arial" panose="020B0604020202020204" pitchFamily="34" charset="0"/>
            </a:endParaRPr>
          </a:p>
        </p:txBody>
      </p:sp>
    </p:spTree>
    <p:extLst>
      <p:ext uri="{BB962C8B-B14F-4D97-AF65-F5344CB8AC3E}">
        <p14:creationId xmlns:p14="http://schemas.microsoft.com/office/powerpoint/2010/main" xmlns="" val="332330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B2C Models: Community Provider</a:t>
            </a:r>
            <a:endParaRPr lang="en-IN" dirty="0"/>
          </a:p>
        </p:txBody>
      </p:sp>
      <p:sp>
        <p:nvSpPr>
          <p:cNvPr id="3" name="Content Placeholder 2"/>
          <p:cNvSpPr>
            <a:spLocks noGrp="1"/>
          </p:cNvSpPr>
          <p:nvPr>
            <p:ph sz="quarter" idx="13"/>
          </p:nvPr>
        </p:nvSpPr>
        <p:spPr>
          <a:xfrm>
            <a:off x="457200" y="1554920"/>
            <a:ext cx="7974281" cy="4663335"/>
          </a:xfrm>
        </p:spPr>
        <p:txBody>
          <a:bodyPr/>
          <a:lstStyle/>
          <a:p>
            <a:pPr marL="255651" lvl="0" indent="-255651">
              <a:spcAft>
                <a:spcPct val="0"/>
              </a:spcAft>
              <a:buSzPts val="2400"/>
              <a:tabLst/>
            </a:pPr>
            <a:r>
              <a:rPr lang="en-US" sz="2000" kern="1200" dirty="0">
                <a:solidFill>
                  <a:srgbClr val="000000"/>
                </a:solidFill>
                <a:latin typeface="Arial" panose="020B0604020202020204" pitchFamily="34" charset="0"/>
              </a:rPr>
              <a:t>Provide online environment (social network) where people with similar interests can transact, share content, and communicate</a:t>
            </a:r>
          </a:p>
          <a:p>
            <a:pPr marL="741553" lvl="1" indent="-284353">
              <a:spcAft>
                <a:spcPct val="0"/>
              </a:spcAft>
              <a:buSzPts val="2400"/>
            </a:pPr>
            <a:r>
              <a:rPr lang="en-US" kern="1200" dirty="0">
                <a:solidFill>
                  <a:srgbClr val="000000"/>
                </a:solidFill>
                <a:latin typeface="Arial" panose="020B0604020202020204" pitchFamily="34" charset="0"/>
              </a:rPr>
              <a:t>Examples: Facebook, LinkedIn, Twitter, </a:t>
            </a:r>
            <a:r>
              <a:rPr lang="en-US" kern="1200" dirty="0" err="1" smtClean="0">
                <a:solidFill>
                  <a:srgbClr val="000000"/>
                </a:solidFill>
                <a:latin typeface="Arial" panose="020B0604020202020204" pitchFamily="34" charset="0"/>
              </a:rPr>
              <a:t>Pinterest</a:t>
            </a:r>
            <a:endParaRPr lang="en-US" kern="1200" dirty="0" smtClean="0">
              <a:solidFill>
                <a:srgbClr val="000000"/>
              </a:solidFill>
              <a:latin typeface="Arial" panose="020B0604020202020204" pitchFamily="34" charset="0"/>
            </a:endParaRPr>
          </a:p>
          <a:p>
            <a:pPr marL="255651" indent="-255651">
              <a:spcAft>
                <a:spcPct val="0"/>
              </a:spcAft>
              <a:buSzPts val="2400"/>
            </a:pPr>
            <a:r>
              <a:rPr lang="en-US" sz="1800" kern="1200" dirty="0" smtClean="0">
                <a:solidFill>
                  <a:schemeClr val="accent3"/>
                </a:solidFill>
                <a:latin typeface="Arial" panose="020B0604020202020204" pitchFamily="34" charset="0"/>
              </a:rPr>
              <a:t>The basic value proposition of community providers is to create a fast, convenient, one-stop platform where users can focus on their most important concerns and interests, share the experience with friends, and learn more about their own interests.</a:t>
            </a:r>
          </a:p>
          <a:p>
            <a:pPr marL="255651" lvl="0" indent="-255651">
              <a:spcAft>
                <a:spcPct val="0"/>
              </a:spcAft>
              <a:buSzPts val="2400"/>
              <a:tabLst/>
            </a:pPr>
            <a:r>
              <a:rPr lang="en-US" kern="1200" dirty="0" smtClean="0">
                <a:solidFill>
                  <a:srgbClr val="000000"/>
                </a:solidFill>
                <a:latin typeface="Arial" panose="020B0604020202020204" pitchFamily="34" charset="0"/>
              </a:rPr>
              <a:t>Revenue </a:t>
            </a:r>
            <a:r>
              <a:rPr lang="en-US" kern="1200" dirty="0">
                <a:solidFill>
                  <a:srgbClr val="000000"/>
                </a:solidFill>
                <a:latin typeface="Arial" panose="020B0604020202020204" pitchFamily="34" charset="0"/>
              </a:rPr>
              <a:t>models:</a:t>
            </a:r>
          </a:p>
          <a:p>
            <a:pPr marL="741553" lvl="1" indent="-284353">
              <a:spcAft>
                <a:spcPct val="0"/>
              </a:spcAft>
              <a:buSzPts val="2400"/>
            </a:pPr>
            <a:r>
              <a:rPr lang="en-US" kern="1200" dirty="0">
                <a:solidFill>
                  <a:srgbClr val="000000"/>
                </a:solidFill>
                <a:latin typeface="Arial" panose="020B0604020202020204" pitchFamily="34" charset="0"/>
              </a:rPr>
              <a:t>Typically hybrid, combining advertising, subscriptions, sales, transaction fees, and so on</a:t>
            </a:r>
          </a:p>
        </p:txBody>
      </p:sp>
    </p:spTree>
    <p:extLst>
      <p:ext uri="{BB962C8B-B14F-4D97-AF65-F5344CB8AC3E}">
        <p14:creationId xmlns:p14="http://schemas.microsoft.com/office/powerpoint/2010/main" xmlns="" val="488284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B2C Models: Content Provider</a:t>
            </a:r>
            <a:endParaRPr lang="en-IN" dirty="0"/>
          </a:p>
        </p:txBody>
      </p:sp>
      <p:sp>
        <p:nvSpPr>
          <p:cNvPr id="3" name="Content Placeholder 2"/>
          <p:cNvSpPr>
            <a:spLocks noGrp="1"/>
          </p:cNvSpPr>
          <p:nvPr>
            <p:ph sz="quarter" idx="13"/>
          </p:nvPr>
        </p:nvSpPr>
        <p:spPr>
          <a:xfrm>
            <a:off x="454025" y="1312650"/>
            <a:ext cx="8232775" cy="4663335"/>
          </a:xfrm>
        </p:spPr>
        <p:txBody>
          <a:bodyPr/>
          <a:lstStyle/>
          <a:p>
            <a:pPr marL="255651" lvl="0" indent="-255651">
              <a:spcAft>
                <a:spcPct val="0"/>
              </a:spcAft>
              <a:buSzPts val="2400"/>
              <a:tabLst/>
            </a:pPr>
            <a:r>
              <a:rPr lang="en-US" sz="2000" dirty="0" smtClean="0"/>
              <a:t>Distributes information content, such as digital news, music, photos, video, and artwork</a:t>
            </a:r>
            <a:endParaRPr lang="en-US" sz="2000" kern="1200" dirty="0" smtClean="0">
              <a:solidFill>
                <a:srgbClr val="000000"/>
              </a:solidFill>
              <a:latin typeface="Arial" panose="020B0604020202020204" pitchFamily="34" charset="0"/>
            </a:endParaRPr>
          </a:p>
          <a:p>
            <a:pPr marL="255651" lvl="0" indent="-255651">
              <a:spcAft>
                <a:spcPct val="0"/>
              </a:spcAft>
              <a:buSzPts val="2400"/>
              <a:tabLst/>
            </a:pPr>
            <a:r>
              <a:rPr lang="en-US" sz="2000" kern="1200" dirty="0" smtClean="0">
                <a:solidFill>
                  <a:srgbClr val="000000"/>
                </a:solidFill>
                <a:latin typeface="Arial" panose="020B0604020202020204" pitchFamily="34" charset="0"/>
              </a:rPr>
              <a:t>Revenue </a:t>
            </a:r>
            <a:r>
              <a:rPr lang="en-US" sz="2000" kern="1200" dirty="0">
                <a:solidFill>
                  <a:srgbClr val="000000"/>
                </a:solidFill>
                <a:latin typeface="Arial" panose="020B0604020202020204" pitchFamily="34" charset="0"/>
              </a:rPr>
              <a:t>models:</a:t>
            </a:r>
          </a:p>
          <a:p>
            <a:pPr marL="741553" lvl="1" indent="-284353">
              <a:spcAft>
                <a:spcPct val="0"/>
              </a:spcAft>
              <a:buSzPts val="2400"/>
            </a:pPr>
            <a:r>
              <a:rPr lang="en-US" sz="2000" kern="1200" dirty="0">
                <a:solidFill>
                  <a:srgbClr val="000000"/>
                </a:solidFill>
                <a:latin typeface="Arial" panose="020B0604020202020204" pitchFamily="34" charset="0"/>
              </a:rPr>
              <a:t>Use variety of models, including advertising, subscription; sales of digital goods</a:t>
            </a:r>
          </a:p>
          <a:p>
            <a:pPr marL="741553" lvl="1" indent="-284353">
              <a:spcAft>
                <a:spcPct val="0"/>
              </a:spcAft>
              <a:buSzPts val="2400"/>
            </a:pPr>
            <a:r>
              <a:rPr lang="en-US" sz="2000" kern="1200" dirty="0">
                <a:solidFill>
                  <a:srgbClr val="000000"/>
                </a:solidFill>
                <a:latin typeface="Arial" panose="020B0604020202020204" pitchFamily="34" charset="0"/>
              </a:rPr>
              <a:t>Key to success is typically owning the content</a:t>
            </a:r>
          </a:p>
          <a:p>
            <a:pPr marL="255651" lvl="0" indent="-255651">
              <a:spcAft>
                <a:spcPct val="0"/>
              </a:spcAft>
              <a:buSzPts val="2400"/>
              <a:tabLst/>
            </a:pPr>
            <a:r>
              <a:rPr lang="en-US" sz="2000" kern="1200" dirty="0">
                <a:solidFill>
                  <a:srgbClr val="000000"/>
                </a:solidFill>
                <a:latin typeface="Arial" panose="020B0604020202020204" pitchFamily="34" charset="0"/>
              </a:rPr>
              <a:t>Variations:</a:t>
            </a:r>
          </a:p>
          <a:p>
            <a:pPr marL="741553" lvl="1" indent="-284353">
              <a:spcAft>
                <a:spcPct val="0"/>
              </a:spcAft>
              <a:buSzPts val="2400"/>
            </a:pPr>
            <a:r>
              <a:rPr lang="en-US" sz="2000" kern="1200" dirty="0" smtClean="0">
                <a:solidFill>
                  <a:srgbClr val="FF0000"/>
                </a:solidFill>
                <a:latin typeface="Arial" panose="020B0604020202020204" pitchFamily="34" charset="0"/>
              </a:rPr>
              <a:t>Syndication: </a:t>
            </a:r>
            <a:r>
              <a:rPr lang="en-US" sz="2000" dirty="0" smtClean="0"/>
              <a:t>do not own content, but syndicate (aggregate) and then distribute content produced by others</a:t>
            </a:r>
            <a:endParaRPr lang="en-US" sz="2000" kern="1200" dirty="0">
              <a:solidFill>
                <a:srgbClr val="000000"/>
              </a:solidFill>
              <a:latin typeface="Arial" panose="020B0604020202020204" pitchFamily="34" charset="0"/>
            </a:endParaRPr>
          </a:p>
          <a:p>
            <a:pPr marL="741553" lvl="1" indent="-284353">
              <a:spcAft>
                <a:spcPct val="0"/>
              </a:spcAft>
              <a:buSzPts val="2400"/>
            </a:pPr>
            <a:r>
              <a:rPr lang="en-US" sz="2000" kern="1200" dirty="0" smtClean="0">
                <a:solidFill>
                  <a:srgbClr val="FF0000"/>
                </a:solidFill>
                <a:latin typeface="Arial" panose="020B0604020202020204" pitchFamily="34" charset="0"/>
              </a:rPr>
              <a:t>Aggregators</a:t>
            </a:r>
            <a:r>
              <a:rPr lang="en-US" sz="2000" kern="1200" dirty="0" smtClean="0">
                <a:solidFill>
                  <a:srgbClr val="000000"/>
                </a:solidFill>
                <a:latin typeface="Arial" panose="020B0604020202020204" pitchFamily="34" charset="0"/>
              </a:rPr>
              <a:t>: </a:t>
            </a:r>
            <a:r>
              <a:rPr lang="en-US" sz="2000" dirty="0" smtClean="0"/>
              <a:t>who collect information from a wide variety of sources and then add value to that information through post-aggregation services,</a:t>
            </a:r>
          </a:p>
          <a:p>
            <a:pPr marL="741553" lvl="1" indent="-284353">
              <a:spcAft>
                <a:spcPct val="0"/>
              </a:spcAft>
              <a:buSzPts val="2400"/>
            </a:pPr>
            <a:r>
              <a:rPr lang="en-US" sz="2000" kern="1200" dirty="0" smtClean="0">
                <a:solidFill>
                  <a:srgbClr val="000000"/>
                </a:solidFill>
                <a:latin typeface="Arial" panose="020B0604020202020204" pitchFamily="34" charset="0"/>
              </a:rPr>
              <a:t>Example: </a:t>
            </a:r>
            <a:r>
              <a:rPr lang="en-US" sz="2000" dirty="0" err="1" smtClean="0"/>
              <a:t>Shopzilla</a:t>
            </a:r>
            <a:endParaRPr lang="en-US" sz="2000" dirty="0" smtClean="0"/>
          </a:p>
          <a:p>
            <a:pPr marL="741553" lvl="1" indent="-284353">
              <a:spcAft>
                <a:spcPct val="0"/>
              </a:spcAft>
              <a:buSzPts val="2400"/>
            </a:pPr>
            <a:endParaRPr lang="en-US" sz="2000"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3911528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Insight on Technology: Connected Cars </a:t>
            </a:r>
            <a:r>
              <a:rPr lang="en-US" sz="3200" dirty="0"/>
              <a:t>and the Future of E-commerce</a:t>
            </a:r>
            <a:endParaRPr lang="en-IN" sz="320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Class Discussion</a:t>
            </a:r>
          </a:p>
          <a:p>
            <a:pPr marL="741553" lvl="1" indent="-284353">
              <a:spcAft>
                <a:spcPct val="0"/>
              </a:spcAft>
              <a:buSzPts val="2400"/>
            </a:pPr>
            <a:r>
              <a:rPr lang="en-US" kern="1200" dirty="0">
                <a:solidFill>
                  <a:srgbClr val="000000"/>
                </a:solidFill>
                <a:latin typeface="Arial" panose="020B0604020202020204" pitchFamily="34" charset="0"/>
              </a:rPr>
              <a:t>How are new connected car technologies also creating new business models?</a:t>
            </a:r>
          </a:p>
          <a:p>
            <a:pPr marL="741553" lvl="1" indent="-284353">
              <a:spcAft>
                <a:spcPct val="0"/>
              </a:spcAft>
              <a:buSzPts val="2400"/>
            </a:pPr>
            <a:r>
              <a:rPr lang="en-US" kern="1200" dirty="0">
                <a:solidFill>
                  <a:srgbClr val="000000"/>
                </a:solidFill>
                <a:latin typeface="Arial" panose="020B0604020202020204" pitchFamily="34" charset="0"/>
              </a:rPr>
              <a:t>What is the potential impact on different forms of e-commerce, such as the content industry?</a:t>
            </a:r>
          </a:p>
          <a:p>
            <a:pPr marL="741553" lvl="1" indent="-284353">
              <a:spcAft>
                <a:spcPct val="0"/>
              </a:spcAft>
              <a:buSzPts val="2400"/>
            </a:pPr>
            <a:r>
              <a:rPr lang="en-US" kern="1200" dirty="0">
                <a:solidFill>
                  <a:srgbClr val="000000"/>
                </a:solidFill>
                <a:latin typeface="Arial" panose="020B0604020202020204" pitchFamily="34" charset="0"/>
              </a:rPr>
              <a:t>Why are tech companies so interested in the connected car platform?</a:t>
            </a:r>
          </a:p>
          <a:p>
            <a:pPr marL="741553" lvl="1" indent="-284353">
              <a:spcAft>
                <a:spcPct val="0"/>
              </a:spcAft>
              <a:buSzPts val="2400"/>
            </a:pPr>
            <a:r>
              <a:rPr lang="en-US" kern="1200" dirty="0">
                <a:solidFill>
                  <a:srgbClr val="000000"/>
                </a:solidFill>
                <a:latin typeface="Arial" panose="020B0604020202020204" pitchFamily="34" charset="0"/>
              </a:rPr>
              <a:t>Are there any issues with respect to “connected” cars?</a:t>
            </a:r>
          </a:p>
        </p:txBody>
      </p:sp>
    </p:spTree>
    <p:extLst>
      <p:ext uri="{BB962C8B-B14F-4D97-AF65-F5344CB8AC3E}">
        <p14:creationId xmlns:p14="http://schemas.microsoft.com/office/powerpoint/2010/main" xmlns="" val="589281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B2C Business Models: Portal</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Search plus an integrated package of content and </a:t>
            </a:r>
            <a:r>
              <a:rPr lang="en-US" kern="1200" dirty="0" smtClean="0">
                <a:solidFill>
                  <a:srgbClr val="000000"/>
                </a:solidFill>
                <a:latin typeface="Arial" panose="020B0604020202020204" pitchFamily="34" charset="0"/>
              </a:rPr>
              <a:t>services (</a:t>
            </a:r>
            <a:r>
              <a:rPr lang="en-US" dirty="0" smtClean="0"/>
              <a:t>such as news, e-mail, instant messaging, calendars, shopping, music downloads, video streaming, and more)</a:t>
            </a:r>
            <a:endParaRPr lang="en-US" kern="1200" dirty="0">
              <a:solidFill>
                <a:srgbClr val="000000"/>
              </a:solidFill>
              <a:latin typeface="Arial" panose="020B0604020202020204" pitchFamily="34" charset="0"/>
            </a:endParaRPr>
          </a:p>
          <a:p>
            <a:pPr marL="255651" lvl="0" indent="-255651">
              <a:spcAft>
                <a:spcPct val="0"/>
              </a:spcAft>
              <a:buSzPts val="2400"/>
              <a:tabLst/>
            </a:pPr>
            <a:r>
              <a:rPr lang="en-US" kern="1200" dirty="0">
                <a:solidFill>
                  <a:srgbClr val="000000"/>
                </a:solidFill>
                <a:latin typeface="Arial" panose="020B0604020202020204" pitchFamily="34" charset="0"/>
              </a:rPr>
              <a:t>Revenue models:</a:t>
            </a:r>
          </a:p>
          <a:p>
            <a:pPr marL="741553" lvl="1" indent="-284353">
              <a:spcAft>
                <a:spcPct val="0"/>
              </a:spcAft>
              <a:buSzPts val="2400"/>
            </a:pPr>
            <a:r>
              <a:rPr lang="en-US" kern="1200" dirty="0">
                <a:solidFill>
                  <a:srgbClr val="000000"/>
                </a:solidFill>
                <a:latin typeface="Arial" panose="020B0604020202020204" pitchFamily="34" charset="0"/>
              </a:rPr>
              <a:t>Advertising, referral fees, transaction fees, subscriptions for premium services</a:t>
            </a:r>
          </a:p>
          <a:p>
            <a:pPr marL="255651" lvl="0" indent="-255651">
              <a:spcAft>
                <a:spcPct val="0"/>
              </a:spcAft>
              <a:buSzPts val="2400"/>
              <a:tabLst/>
            </a:pPr>
            <a:r>
              <a:rPr lang="en-US" kern="1200" dirty="0">
                <a:solidFill>
                  <a:srgbClr val="000000"/>
                </a:solidFill>
                <a:latin typeface="Arial" panose="020B0604020202020204" pitchFamily="34" charset="0"/>
              </a:rPr>
              <a:t>Variations:</a:t>
            </a:r>
          </a:p>
          <a:p>
            <a:pPr marL="741553" lvl="1" indent="-284353">
              <a:spcAft>
                <a:spcPct val="0"/>
              </a:spcAft>
              <a:buSzPts val="2400"/>
            </a:pPr>
            <a:r>
              <a:rPr lang="en-US" kern="1200" dirty="0">
                <a:solidFill>
                  <a:srgbClr val="000000"/>
                </a:solidFill>
                <a:latin typeface="Arial" panose="020B0604020202020204" pitchFamily="34" charset="0"/>
              </a:rPr>
              <a:t>Horizontal/general (examples: Yahoo, A</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O</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L, M</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S</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N)</a:t>
            </a:r>
          </a:p>
          <a:p>
            <a:pPr marL="741553" lvl="1" indent="-284353">
              <a:spcAft>
                <a:spcPct val="0"/>
              </a:spcAft>
              <a:buSzPts val="2400"/>
            </a:pPr>
            <a:r>
              <a:rPr lang="en-US" kern="1200" dirty="0">
                <a:solidFill>
                  <a:srgbClr val="000000"/>
                </a:solidFill>
                <a:latin typeface="Arial" panose="020B0604020202020204" pitchFamily="34" charset="0"/>
              </a:rPr>
              <a:t>Vertical/specialized (vortal) (example: Sailnet)</a:t>
            </a:r>
          </a:p>
          <a:p>
            <a:pPr marL="741553" lvl="1" indent="-284353">
              <a:spcAft>
                <a:spcPct val="0"/>
              </a:spcAft>
              <a:buSzPts val="2400"/>
            </a:pPr>
            <a:r>
              <a:rPr lang="en-US" kern="1200" dirty="0">
                <a:solidFill>
                  <a:srgbClr val="000000"/>
                </a:solidFill>
                <a:latin typeface="Arial" panose="020B0604020202020204" pitchFamily="34" charset="0"/>
              </a:rPr>
              <a:t>Search (examples: Google, Bing)</a:t>
            </a:r>
          </a:p>
        </p:txBody>
      </p:sp>
    </p:spTree>
    <p:extLst>
      <p:ext uri="{BB962C8B-B14F-4D97-AF65-F5344CB8AC3E}">
        <p14:creationId xmlns:p14="http://schemas.microsoft.com/office/powerpoint/2010/main" xmlns="" val="828700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B2C Models: Transaction Broker</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altLang="en-US" kern="1200" dirty="0">
                <a:solidFill>
                  <a:srgbClr val="000000"/>
                </a:solidFill>
                <a:latin typeface="Arial" panose="020B0604020202020204" pitchFamily="34" charset="0"/>
              </a:rPr>
              <a:t>Process online transactions for consumers</a:t>
            </a:r>
          </a:p>
          <a:p>
            <a:pPr marL="741553" lvl="1" indent="-284353">
              <a:spcAft>
                <a:spcPct val="0"/>
              </a:spcAft>
              <a:buSzPts val="2400"/>
            </a:pPr>
            <a:r>
              <a:rPr lang="en-US" altLang="en-US" kern="1200" dirty="0">
                <a:solidFill>
                  <a:srgbClr val="000000"/>
                </a:solidFill>
                <a:latin typeface="Arial" panose="020B0604020202020204" pitchFamily="34" charset="0"/>
              </a:rPr>
              <a:t>Primary value proposition-saving time and </a:t>
            </a:r>
            <a:r>
              <a:rPr lang="en-US" altLang="en-US" kern="1200" dirty="0" smtClean="0">
                <a:solidFill>
                  <a:srgbClr val="000000"/>
                </a:solidFill>
                <a:latin typeface="Arial" panose="020B0604020202020204" pitchFamily="34" charset="0"/>
              </a:rPr>
              <a:t>money</a:t>
            </a:r>
            <a:endParaRPr lang="en-US" altLang="en-US" kern="1200" dirty="0">
              <a:solidFill>
                <a:srgbClr val="000000"/>
              </a:solidFill>
              <a:latin typeface="Arial" panose="020B0604020202020204" pitchFamily="34" charset="0"/>
            </a:endParaRPr>
          </a:p>
          <a:p>
            <a:pPr marL="255651" lvl="0" indent="-255651">
              <a:spcAft>
                <a:spcPct val="0"/>
              </a:spcAft>
              <a:buSzPts val="2400"/>
              <a:tabLst/>
            </a:pPr>
            <a:r>
              <a:rPr lang="en-US" altLang="en-US" kern="1200" dirty="0">
                <a:solidFill>
                  <a:srgbClr val="000000"/>
                </a:solidFill>
                <a:latin typeface="Arial" panose="020B0604020202020204" pitchFamily="34" charset="0"/>
              </a:rPr>
              <a:t>Revenue model:</a:t>
            </a:r>
          </a:p>
          <a:p>
            <a:pPr marL="741553" lvl="1" indent="-284353">
              <a:spcAft>
                <a:spcPct val="0"/>
              </a:spcAft>
              <a:buSzPts val="2400"/>
            </a:pPr>
            <a:r>
              <a:rPr lang="en-US" altLang="en-US" kern="1200" dirty="0">
                <a:solidFill>
                  <a:srgbClr val="000000"/>
                </a:solidFill>
                <a:latin typeface="Arial" panose="020B0604020202020204" pitchFamily="34" charset="0"/>
              </a:rPr>
              <a:t>Transaction fees</a:t>
            </a:r>
          </a:p>
          <a:p>
            <a:pPr marL="255651" lvl="0" indent="-255651">
              <a:spcAft>
                <a:spcPct val="0"/>
              </a:spcAft>
              <a:buSzPts val="2400"/>
              <a:tabLst/>
            </a:pPr>
            <a:r>
              <a:rPr lang="en-US" altLang="en-US" kern="1200" dirty="0">
                <a:solidFill>
                  <a:srgbClr val="000000"/>
                </a:solidFill>
                <a:latin typeface="Arial" panose="020B0604020202020204" pitchFamily="34" charset="0"/>
              </a:rPr>
              <a:t>Industries using this model:</a:t>
            </a:r>
          </a:p>
          <a:p>
            <a:pPr marL="741553" lvl="1" indent="-284353">
              <a:spcAft>
                <a:spcPct val="0"/>
              </a:spcAft>
              <a:buSzPts val="2400"/>
            </a:pPr>
            <a:r>
              <a:rPr lang="en-US" altLang="en-US" kern="1200" dirty="0">
                <a:solidFill>
                  <a:srgbClr val="000000"/>
                </a:solidFill>
                <a:latin typeface="Arial" panose="020B0604020202020204" pitchFamily="34" charset="0"/>
              </a:rPr>
              <a:t>Financial services</a:t>
            </a:r>
          </a:p>
          <a:p>
            <a:pPr marL="741553" lvl="1" indent="-284353">
              <a:spcAft>
                <a:spcPct val="0"/>
              </a:spcAft>
              <a:buSzPts val="2400"/>
            </a:pPr>
            <a:r>
              <a:rPr lang="en-US" altLang="en-US" kern="1200" dirty="0">
                <a:solidFill>
                  <a:srgbClr val="000000"/>
                </a:solidFill>
                <a:latin typeface="Arial" panose="020B0604020202020204" pitchFamily="34" charset="0"/>
              </a:rPr>
              <a:t>Travel services</a:t>
            </a:r>
          </a:p>
          <a:p>
            <a:pPr marL="741553" lvl="1" indent="-284353">
              <a:spcAft>
                <a:spcPct val="0"/>
              </a:spcAft>
              <a:buSzPts val="2400"/>
            </a:pPr>
            <a:r>
              <a:rPr lang="en-US" altLang="en-US" kern="1200" dirty="0">
                <a:solidFill>
                  <a:srgbClr val="000000"/>
                </a:solidFill>
                <a:latin typeface="Arial" panose="020B0604020202020204" pitchFamily="34" charset="0"/>
              </a:rPr>
              <a:t>Job placement services</a:t>
            </a:r>
          </a:p>
        </p:txBody>
      </p:sp>
    </p:spTree>
    <p:extLst>
      <p:ext uri="{BB962C8B-B14F-4D97-AF65-F5344CB8AC3E}">
        <p14:creationId xmlns:p14="http://schemas.microsoft.com/office/powerpoint/2010/main" xmlns="" val="665919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B2C Models: Market Creator</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Create digital environment where buyers and sellers can meet and </a:t>
            </a:r>
            <a:r>
              <a:rPr lang="en-US" kern="1200" dirty="0" smtClean="0">
                <a:solidFill>
                  <a:srgbClr val="000000"/>
                </a:solidFill>
                <a:latin typeface="Arial" panose="020B0604020202020204" pitchFamily="34" charset="0"/>
              </a:rPr>
              <a:t>transact (</a:t>
            </a:r>
            <a:r>
              <a:rPr lang="en-US" dirty="0" smtClean="0"/>
              <a:t>display and search for products and services, and establish prices)</a:t>
            </a:r>
            <a:endParaRPr lang="en-US" kern="1200" dirty="0">
              <a:solidFill>
                <a:srgbClr val="000000"/>
              </a:solidFill>
              <a:latin typeface="Arial" panose="020B0604020202020204" pitchFamily="34" charset="0"/>
            </a:endParaRPr>
          </a:p>
          <a:p>
            <a:pPr marL="741553" lvl="1" indent="-284353">
              <a:spcAft>
                <a:spcPct val="0"/>
              </a:spcAft>
              <a:buSzPts val="2400"/>
            </a:pPr>
            <a:r>
              <a:rPr lang="en-US" kern="1200" dirty="0">
                <a:solidFill>
                  <a:srgbClr val="000000"/>
                </a:solidFill>
                <a:latin typeface="Arial" panose="020B0604020202020204" pitchFamily="34" charset="0"/>
              </a:rPr>
              <a:t>Examples: Priceline, eBay</a:t>
            </a:r>
          </a:p>
          <a:p>
            <a:pPr marL="741553" lvl="1" indent="-284353">
              <a:spcAft>
                <a:spcPct val="0"/>
              </a:spcAft>
              <a:buSzPts val="2400"/>
            </a:pPr>
            <a:r>
              <a:rPr lang="en-US" kern="1200" dirty="0">
                <a:solidFill>
                  <a:srgbClr val="000000"/>
                </a:solidFill>
                <a:latin typeface="Arial" panose="020B0604020202020204" pitchFamily="34" charset="0"/>
              </a:rPr>
              <a:t>Revenue model: Transaction fees, fees to merchants for access</a:t>
            </a:r>
          </a:p>
          <a:p>
            <a:pPr marL="255651" lvl="0" indent="-255651">
              <a:spcAft>
                <a:spcPct val="0"/>
              </a:spcAft>
              <a:buSzPts val="2400"/>
              <a:tabLst/>
            </a:pPr>
            <a:r>
              <a:rPr lang="en-US" kern="1200" dirty="0">
                <a:solidFill>
                  <a:srgbClr val="000000"/>
                </a:solidFill>
                <a:latin typeface="Arial" panose="020B0604020202020204" pitchFamily="34" charset="0"/>
              </a:rPr>
              <a:t>On-demand service companies (sharing economy): platforms that allow people to sell services</a:t>
            </a:r>
          </a:p>
          <a:p>
            <a:pPr marL="741553" lvl="1" indent="-284353">
              <a:spcAft>
                <a:spcPct val="0"/>
              </a:spcAft>
              <a:buSzPts val="2400"/>
            </a:pPr>
            <a:r>
              <a:rPr lang="en-US" kern="1200" dirty="0">
                <a:solidFill>
                  <a:srgbClr val="000000"/>
                </a:solidFill>
                <a:latin typeface="Arial" panose="020B0604020202020204" pitchFamily="34" charset="0"/>
              </a:rPr>
              <a:t>Examples: Uber, Airbnb</a:t>
            </a:r>
          </a:p>
        </p:txBody>
      </p:sp>
    </p:spTree>
    <p:extLst>
      <p:ext uri="{BB962C8B-B14F-4D97-AF65-F5344CB8AC3E}">
        <p14:creationId xmlns:p14="http://schemas.microsoft.com/office/powerpoint/2010/main" xmlns="" val="3315565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B2C Models: Service Provider</a:t>
            </a:r>
            <a:endParaRPr lang="en-IN" dirty="0"/>
          </a:p>
        </p:txBody>
      </p:sp>
      <p:sp>
        <p:nvSpPr>
          <p:cNvPr id="3" name="Content Placeholder 2"/>
          <p:cNvSpPr>
            <a:spLocks noGrp="1"/>
          </p:cNvSpPr>
          <p:nvPr>
            <p:ph sz="quarter" idx="13"/>
          </p:nvPr>
        </p:nvSpPr>
        <p:spPr>
          <a:xfrm>
            <a:off x="457201" y="1554920"/>
            <a:ext cx="8045532" cy="4663335"/>
          </a:xfrm>
        </p:spPr>
        <p:txBody>
          <a:bodyPr/>
          <a:lstStyle/>
          <a:p>
            <a:pPr marL="255651" lvl="0" indent="-255651">
              <a:spcAft>
                <a:spcPct val="0"/>
              </a:spcAft>
              <a:buSzPts val="2400"/>
              <a:tabLst/>
            </a:pPr>
            <a:r>
              <a:rPr lang="en-US" altLang="en-US" kern="1200" dirty="0">
                <a:solidFill>
                  <a:srgbClr val="000000"/>
                </a:solidFill>
                <a:latin typeface="Arial" panose="020B0604020202020204" pitchFamily="34" charset="0"/>
              </a:rPr>
              <a:t>Online services</a:t>
            </a:r>
          </a:p>
          <a:p>
            <a:pPr marL="741553" lvl="1" indent="-284353">
              <a:spcAft>
                <a:spcPct val="0"/>
              </a:spcAft>
              <a:buSzPts val="2400"/>
            </a:pPr>
            <a:r>
              <a:rPr lang="en-US" altLang="en-US" kern="1200" dirty="0">
                <a:solidFill>
                  <a:srgbClr val="000000"/>
                </a:solidFill>
                <a:latin typeface="Arial" panose="020B0604020202020204" pitchFamily="34" charset="0"/>
              </a:rPr>
              <a:t>Examples: Google</a:t>
            </a:r>
          </a:p>
          <a:p>
            <a:pPr marL="1141603" lvl="2" indent="-284353">
              <a:spcAft>
                <a:spcPct val="0"/>
              </a:spcAft>
              <a:buSzPts val="2400"/>
            </a:pPr>
            <a:r>
              <a:rPr lang="en-US" altLang="en-US" kern="1200" dirty="0">
                <a:solidFill>
                  <a:srgbClr val="000000"/>
                </a:solidFill>
                <a:latin typeface="Arial" panose="020B0604020202020204" pitchFamily="34" charset="0"/>
              </a:rPr>
              <a:t>Google Maps, Gmail, and so on</a:t>
            </a:r>
          </a:p>
          <a:p>
            <a:pPr marL="255651" lvl="0" indent="-255651">
              <a:spcAft>
                <a:spcPct val="0"/>
              </a:spcAft>
              <a:buSzPts val="2400"/>
              <a:tabLst/>
            </a:pPr>
            <a:r>
              <a:rPr lang="en-US" altLang="en-US" kern="1200" dirty="0">
                <a:solidFill>
                  <a:srgbClr val="000000"/>
                </a:solidFill>
                <a:latin typeface="Arial" panose="020B0604020202020204" pitchFamily="34" charset="0"/>
              </a:rPr>
              <a:t>Value proposition</a:t>
            </a:r>
          </a:p>
          <a:p>
            <a:pPr marL="741553" lvl="1" indent="-284353">
              <a:spcAft>
                <a:spcPct val="0"/>
              </a:spcAft>
              <a:buSzPts val="2400"/>
            </a:pPr>
            <a:r>
              <a:rPr lang="en-US" altLang="en-US" kern="1200" dirty="0">
                <a:solidFill>
                  <a:srgbClr val="000000"/>
                </a:solidFill>
                <a:latin typeface="Arial" panose="020B0604020202020204" pitchFamily="34" charset="0"/>
              </a:rPr>
              <a:t>Valuable, convenient, time-saving, low-cost alternatives to traditional service providers</a:t>
            </a:r>
          </a:p>
          <a:p>
            <a:pPr marL="255651" lvl="0" indent="-255651">
              <a:spcAft>
                <a:spcPct val="0"/>
              </a:spcAft>
              <a:buSzPts val="2400"/>
              <a:tabLst/>
            </a:pPr>
            <a:r>
              <a:rPr lang="en-US" altLang="en-US" kern="1200" dirty="0">
                <a:solidFill>
                  <a:srgbClr val="000000"/>
                </a:solidFill>
                <a:latin typeface="Arial" panose="020B0604020202020204" pitchFamily="34" charset="0"/>
              </a:rPr>
              <a:t>Revenue models:</a:t>
            </a:r>
          </a:p>
          <a:p>
            <a:pPr marL="741553" lvl="1" indent="-284353">
              <a:spcAft>
                <a:spcPct val="0"/>
              </a:spcAft>
              <a:buSzPts val="2400"/>
            </a:pPr>
            <a:r>
              <a:rPr lang="en-US" altLang="en-US" kern="1200" dirty="0">
                <a:solidFill>
                  <a:srgbClr val="000000"/>
                </a:solidFill>
                <a:latin typeface="Arial" panose="020B0604020202020204" pitchFamily="34" charset="0"/>
              </a:rPr>
              <a:t>Sales of services, subscription fees, advertising, sales of marketing data</a:t>
            </a:r>
          </a:p>
        </p:txBody>
      </p:sp>
    </p:spTree>
    <p:extLst>
      <p:ext uri="{BB962C8B-B14F-4D97-AF65-F5344CB8AC3E}">
        <p14:creationId xmlns:p14="http://schemas.microsoft.com/office/powerpoint/2010/main" xmlns="" val="559396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B2B Business Models</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Net marketplaces</a:t>
            </a:r>
          </a:p>
          <a:p>
            <a:pPr marL="741553" lvl="1" indent="-284353">
              <a:spcAft>
                <a:spcPct val="0"/>
              </a:spcAft>
              <a:buSzPts val="2400"/>
            </a:pPr>
            <a:r>
              <a:rPr lang="pt-BR" kern="1200" dirty="0">
                <a:solidFill>
                  <a:srgbClr val="000000"/>
                </a:solidFill>
                <a:latin typeface="Arial" panose="020B0604020202020204" pitchFamily="34" charset="0"/>
              </a:rPr>
              <a:t>E-distributor</a:t>
            </a:r>
            <a:endParaRPr lang="en-US" kern="1200" dirty="0">
              <a:solidFill>
                <a:srgbClr val="000000"/>
              </a:solidFill>
              <a:latin typeface="Arial" panose="020B0604020202020204" pitchFamily="34" charset="0"/>
            </a:endParaRPr>
          </a:p>
          <a:p>
            <a:pPr marL="741553" lvl="1" indent="-284353">
              <a:spcAft>
                <a:spcPct val="0"/>
              </a:spcAft>
              <a:buSzPts val="2400"/>
            </a:pPr>
            <a:r>
              <a:rPr lang="pt-BR" kern="1200" dirty="0">
                <a:solidFill>
                  <a:srgbClr val="000000"/>
                </a:solidFill>
                <a:latin typeface="Arial" panose="020B0604020202020204" pitchFamily="34" charset="0"/>
              </a:rPr>
              <a:t>E-procurement</a:t>
            </a:r>
            <a:endParaRPr lang="en-US" kern="1200" dirty="0">
              <a:solidFill>
                <a:srgbClr val="000000"/>
              </a:solidFill>
              <a:latin typeface="Arial" panose="020B0604020202020204" pitchFamily="34" charset="0"/>
            </a:endParaRPr>
          </a:p>
          <a:p>
            <a:pPr marL="741553" lvl="1" indent="-284353">
              <a:spcAft>
                <a:spcPct val="0"/>
              </a:spcAft>
              <a:buSzPts val="2400"/>
            </a:pPr>
            <a:r>
              <a:rPr lang="en-US" kern="1200" dirty="0">
                <a:solidFill>
                  <a:srgbClr val="000000"/>
                </a:solidFill>
                <a:latin typeface="Arial" panose="020B0604020202020204" pitchFamily="34" charset="0"/>
              </a:rPr>
              <a:t>Exchange</a:t>
            </a:r>
          </a:p>
          <a:p>
            <a:pPr marL="741553" lvl="1" indent="-284353">
              <a:spcAft>
                <a:spcPct val="0"/>
              </a:spcAft>
              <a:buSzPts val="2400"/>
            </a:pPr>
            <a:r>
              <a:rPr lang="en-US" kern="1200" dirty="0">
                <a:solidFill>
                  <a:srgbClr val="000000"/>
                </a:solidFill>
                <a:latin typeface="Arial" panose="020B0604020202020204" pitchFamily="34" charset="0"/>
              </a:rPr>
              <a:t>Industry consortium</a:t>
            </a:r>
          </a:p>
          <a:p>
            <a:pPr marL="255651" lvl="0" indent="-255651">
              <a:spcAft>
                <a:spcPct val="0"/>
              </a:spcAft>
              <a:buSzPts val="2400"/>
              <a:tabLst/>
            </a:pPr>
            <a:r>
              <a:rPr lang="en-US" kern="1200" dirty="0">
                <a:solidFill>
                  <a:srgbClr val="000000"/>
                </a:solidFill>
                <a:latin typeface="Arial" panose="020B0604020202020204" pitchFamily="34" charset="0"/>
              </a:rPr>
              <a:t>Private industrial network</a:t>
            </a:r>
          </a:p>
        </p:txBody>
      </p:sp>
    </p:spTree>
    <p:extLst>
      <p:ext uri="{BB962C8B-B14F-4D97-AF65-F5344CB8AC3E}">
        <p14:creationId xmlns:p14="http://schemas.microsoft.com/office/powerpoint/2010/main" xmlns="" val="1261161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B2B Models: E-distributor</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dirty="0" smtClean="0"/>
              <a:t>A company that supplies products and services directly to individual businesses.</a:t>
            </a:r>
            <a:endParaRPr lang="en-US" kern="1200" dirty="0" smtClean="0">
              <a:solidFill>
                <a:srgbClr val="000000"/>
              </a:solidFill>
              <a:latin typeface="Arial" panose="020B0604020202020204" pitchFamily="34" charset="0"/>
            </a:endParaRPr>
          </a:p>
          <a:p>
            <a:pPr marL="255651" lvl="0" indent="-255651">
              <a:spcAft>
                <a:spcPct val="0"/>
              </a:spcAft>
              <a:buSzPts val="2400"/>
              <a:tabLst/>
            </a:pPr>
            <a:r>
              <a:rPr lang="en-US" kern="1200" dirty="0" smtClean="0">
                <a:solidFill>
                  <a:srgbClr val="000000"/>
                </a:solidFill>
                <a:latin typeface="Arial" panose="020B0604020202020204" pitchFamily="34" charset="0"/>
              </a:rPr>
              <a:t>Version </a:t>
            </a:r>
            <a:r>
              <a:rPr lang="en-US" kern="1200" dirty="0">
                <a:solidFill>
                  <a:srgbClr val="000000"/>
                </a:solidFill>
                <a:latin typeface="Arial" panose="020B0604020202020204" pitchFamily="34" charset="0"/>
              </a:rPr>
              <a:t>of retail and wholesale store, M</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R</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O goods, and indirect goods</a:t>
            </a:r>
          </a:p>
          <a:p>
            <a:pPr marL="255651" lvl="0" indent="-255651">
              <a:spcAft>
                <a:spcPct val="0"/>
              </a:spcAft>
              <a:buSzPts val="2400"/>
              <a:tabLst/>
            </a:pPr>
            <a:r>
              <a:rPr lang="en-US" kern="1200" dirty="0">
                <a:solidFill>
                  <a:srgbClr val="000000"/>
                </a:solidFill>
                <a:latin typeface="Arial" panose="020B0604020202020204" pitchFamily="34" charset="0"/>
              </a:rPr>
              <a:t>Owned by one company seeking to serve many customers</a:t>
            </a:r>
          </a:p>
          <a:p>
            <a:pPr marL="255651" lvl="0" indent="-255651">
              <a:spcAft>
                <a:spcPct val="0"/>
              </a:spcAft>
              <a:buSzPts val="2400"/>
              <a:tabLst/>
            </a:pPr>
            <a:r>
              <a:rPr lang="en-US" kern="1200" dirty="0">
                <a:solidFill>
                  <a:srgbClr val="000000"/>
                </a:solidFill>
                <a:latin typeface="Arial" panose="020B0604020202020204" pitchFamily="34" charset="0"/>
              </a:rPr>
              <a:t>Revenue model: Sales of goods</a:t>
            </a:r>
          </a:p>
          <a:p>
            <a:pPr marL="255651" lvl="0" indent="-255651">
              <a:spcAft>
                <a:spcPct val="0"/>
              </a:spcAft>
              <a:buSzPts val="2400"/>
              <a:tabLst/>
            </a:pPr>
            <a:r>
              <a:rPr lang="en-US" kern="1200" dirty="0">
                <a:solidFill>
                  <a:srgbClr val="000000"/>
                </a:solidFill>
                <a:latin typeface="Arial" panose="020B0604020202020204" pitchFamily="34" charset="0"/>
              </a:rPr>
              <a:t>Example: Grainger</a:t>
            </a:r>
          </a:p>
        </p:txBody>
      </p:sp>
    </p:spTree>
    <p:extLst>
      <p:ext uri="{BB962C8B-B14F-4D97-AF65-F5344CB8AC3E}">
        <p14:creationId xmlns:p14="http://schemas.microsoft.com/office/powerpoint/2010/main" xmlns="" val="422615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3200" kern="1200" dirty="0">
                <a:cs typeface="Times New Roman" panose="02020603050405020304" pitchFamily="18" charset="0"/>
              </a:rPr>
              <a:t>Coping with a Pandemic: Small Businesses Reinvent with E-commerce</a:t>
            </a:r>
            <a:endParaRPr lang="en-IN" sz="3200" dirty="0"/>
          </a:p>
        </p:txBody>
      </p:sp>
      <p:sp>
        <p:nvSpPr>
          <p:cNvPr id="3" name="Content Placeholder 2"/>
          <p:cNvSpPr>
            <a:spLocks noGrp="1"/>
          </p:cNvSpPr>
          <p:nvPr>
            <p:ph sz="quarter" idx="13"/>
          </p:nvPr>
        </p:nvSpPr>
        <p:spPr>
          <a:xfrm>
            <a:off x="457201" y="1554921"/>
            <a:ext cx="8081158" cy="4323366"/>
          </a:xfrm>
        </p:spPr>
        <p:txBody>
          <a:bodyPr/>
          <a:lstStyle/>
          <a:p>
            <a:pPr marL="255651" lvl="0" indent="-255651">
              <a:spcAft>
                <a:spcPct val="0"/>
              </a:spcAft>
              <a:buSzPts val="2400"/>
              <a:tabLst/>
            </a:pPr>
            <a:r>
              <a:rPr lang="en-US" kern="1200" dirty="0">
                <a:solidFill>
                  <a:srgbClr val="000000"/>
                </a:solidFill>
              </a:rPr>
              <a:t>Class Discussion</a:t>
            </a:r>
          </a:p>
          <a:p>
            <a:pPr marL="741553" lvl="1" indent="-284353">
              <a:spcAft>
                <a:spcPct val="0"/>
              </a:spcAft>
              <a:buSzPts val="2400"/>
            </a:pPr>
            <a:r>
              <a:rPr lang="en-US" altLang="en-US" kern="1200" dirty="0">
                <a:solidFill>
                  <a:srgbClr val="000000"/>
                </a:solidFill>
              </a:rPr>
              <a:t>Prior to the pandemic, did you physically shop at small businesses in your community?</a:t>
            </a:r>
          </a:p>
          <a:p>
            <a:pPr marL="741553" lvl="1" indent="-284353">
              <a:spcAft>
                <a:spcPct val="0"/>
              </a:spcAft>
              <a:buSzPts val="2400"/>
            </a:pPr>
            <a:r>
              <a:rPr lang="en-US" altLang="en-US" kern="1200" dirty="0">
                <a:solidFill>
                  <a:srgbClr val="000000"/>
                </a:solidFill>
              </a:rPr>
              <a:t>What steps have small businesses with which you are familiar taken to continue operating during the pandemic?</a:t>
            </a:r>
          </a:p>
          <a:p>
            <a:pPr marL="741553" lvl="1" indent="-284353">
              <a:spcAft>
                <a:spcPct val="0"/>
              </a:spcAft>
              <a:buSzPts val="2400"/>
            </a:pPr>
            <a:r>
              <a:rPr lang="en-US" altLang="en-US" kern="1200" dirty="0">
                <a:solidFill>
                  <a:srgbClr val="000000"/>
                </a:solidFill>
              </a:rPr>
              <a:t>How likely are you to continue new consumer behaviors instituted during the pandemic after it is over? For instance, if you ordered groceries online, will you continue to do so</a:t>
            </a:r>
            <a:r>
              <a:rPr lang="en-US" altLang="ja-JP" kern="1200" dirty="0">
                <a:solidFill>
                  <a:srgbClr val="000000"/>
                </a:solidFill>
              </a:rPr>
              <a:t>?</a:t>
            </a:r>
          </a:p>
        </p:txBody>
      </p:sp>
    </p:spTree>
    <p:extLst>
      <p:ext uri="{BB962C8B-B14F-4D97-AF65-F5344CB8AC3E}">
        <p14:creationId xmlns:p14="http://schemas.microsoft.com/office/powerpoint/2010/main" xmlns="" val="205722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kern="1200" dirty="0">
                <a:cs typeface="Times New Roman" panose="02020603050405020304" pitchFamily="18" charset="0"/>
              </a:rPr>
              <a:t>B2B Models: E-procurement</a:t>
            </a:r>
            <a:endParaRPr lang="en-IN" dirty="0"/>
          </a:p>
        </p:txBody>
      </p:sp>
      <p:sp>
        <p:nvSpPr>
          <p:cNvPr id="2" name="Content Placeholder 1"/>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Creates digital markets where participants transact for indirect goods</a:t>
            </a:r>
          </a:p>
          <a:p>
            <a:pPr marL="741553" lvl="1" indent="-284353">
              <a:spcAft>
                <a:spcPct val="0"/>
              </a:spcAft>
              <a:buSzPts val="2400"/>
            </a:pPr>
            <a:r>
              <a:rPr lang="en-US" kern="1200" dirty="0">
                <a:solidFill>
                  <a:srgbClr val="000000"/>
                </a:solidFill>
                <a:latin typeface="Arial" panose="020B0604020202020204" pitchFamily="34" charset="0"/>
              </a:rPr>
              <a:t>B2B service providers, S</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a</a:t>
            </a:r>
            <a:r>
              <a:rPr lang="en-US" sz="100" kern="1200" dirty="0">
                <a:solidFill>
                  <a:srgbClr val="000000"/>
                </a:solidFill>
                <a:latin typeface="Arial" panose="020B0604020202020204" pitchFamily="34" charset="0"/>
              </a:rPr>
              <a:t> </a:t>
            </a:r>
            <a:r>
              <a:rPr lang="en-US" kern="1200" dirty="0" err="1">
                <a:solidFill>
                  <a:srgbClr val="000000"/>
                </a:solidFill>
                <a:latin typeface="Arial" panose="020B0604020202020204" pitchFamily="34" charset="0"/>
              </a:rPr>
              <a:t>a</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S and P</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a</a:t>
            </a:r>
            <a:r>
              <a:rPr lang="en-US" sz="100" kern="1200" dirty="0">
                <a:solidFill>
                  <a:srgbClr val="000000"/>
                </a:solidFill>
                <a:latin typeface="Arial" panose="020B0604020202020204" pitchFamily="34" charset="0"/>
              </a:rPr>
              <a:t> </a:t>
            </a:r>
            <a:r>
              <a:rPr lang="en-US" kern="1200" dirty="0" err="1">
                <a:solidFill>
                  <a:srgbClr val="000000"/>
                </a:solidFill>
                <a:latin typeface="Arial" panose="020B0604020202020204" pitchFamily="34" charset="0"/>
              </a:rPr>
              <a:t>a</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S providers</a:t>
            </a:r>
          </a:p>
          <a:p>
            <a:pPr marL="741553" lvl="1" indent="-284353">
              <a:spcAft>
                <a:spcPct val="0"/>
              </a:spcAft>
              <a:buSzPts val="2400"/>
            </a:pPr>
            <a:r>
              <a:rPr lang="en-US" kern="1200" dirty="0">
                <a:solidFill>
                  <a:srgbClr val="000000"/>
                </a:solidFill>
                <a:latin typeface="Arial" panose="020B0604020202020204" pitchFamily="34" charset="0"/>
              </a:rPr>
              <a:t>Scale </a:t>
            </a:r>
            <a:r>
              <a:rPr lang="en-US" kern="1200" dirty="0" smtClean="0">
                <a:solidFill>
                  <a:srgbClr val="000000"/>
                </a:solidFill>
                <a:latin typeface="Arial" panose="020B0604020202020204" pitchFamily="34" charset="0"/>
              </a:rPr>
              <a:t>economies: </a:t>
            </a:r>
            <a:r>
              <a:rPr lang="en-US" dirty="0" smtClean="0"/>
              <a:t>efficiencies that arise from increasing the size of a business</a:t>
            </a:r>
            <a:endParaRPr lang="en-US" kern="1200" dirty="0">
              <a:solidFill>
                <a:srgbClr val="000000"/>
              </a:solidFill>
              <a:latin typeface="Arial" panose="020B0604020202020204" pitchFamily="34" charset="0"/>
            </a:endParaRPr>
          </a:p>
          <a:p>
            <a:pPr marL="255651" lvl="0" indent="-255651">
              <a:spcAft>
                <a:spcPct val="0"/>
              </a:spcAft>
              <a:buSzPts val="2400"/>
              <a:tabLst/>
            </a:pPr>
            <a:r>
              <a:rPr lang="en-US" kern="1200" dirty="0">
                <a:solidFill>
                  <a:srgbClr val="000000"/>
                </a:solidFill>
                <a:latin typeface="Arial" panose="020B0604020202020204" pitchFamily="34" charset="0"/>
              </a:rPr>
              <a:t>Revenue model:</a:t>
            </a:r>
          </a:p>
          <a:p>
            <a:pPr marL="741553" lvl="1" indent="-284353">
              <a:spcAft>
                <a:spcPct val="0"/>
              </a:spcAft>
              <a:buSzPts val="2400"/>
            </a:pPr>
            <a:r>
              <a:rPr lang="en-US" kern="1200" dirty="0">
                <a:solidFill>
                  <a:srgbClr val="000000"/>
                </a:solidFill>
                <a:latin typeface="Arial" panose="020B0604020202020204" pitchFamily="34" charset="0"/>
              </a:rPr>
              <a:t>Service fees, supply-chain management, fulfillment services</a:t>
            </a:r>
          </a:p>
          <a:p>
            <a:pPr marL="255651" lvl="0" indent="-255651">
              <a:spcAft>
                <a:spcPct val="0"/>
              </a:spcAft>
              <a:buSzPts val="2400"/>
              <a:tabLst/>
            </a:pPr>
            <a:r>
              <a:rPr lang="en-US" kern="1200" dirty="0">
                <a:solidFill>
                  <a:srgbClr val="000000"/>
                </a:solidFill>
                <a:latin typeface="Arial" panose="020B0604020202020204" pitchFamily="34" charset="0"/>
              </a:rPr>
              <a:t>Example: Ariba</a:t>
            </a:r>
          </a:p>
        </p:txBody>
      </p:sp>
    </p:spTree>
    <p:extLst>
      <p:ext uri="{BB962C8B-B14F-4D97-AF65-F5344CB8AC3E}">
        <p14:creationId xmlns:p14="http://schemas.microsoft.com/office/powerpoint/2010/main" xmlns="" val="1651138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B2B Models: Exchanges</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dirty="0" smtClean="0"/>
              <a:t>An independent digital marketplace where suppliers and commercial purchasers can conduct transactions</a:t>
            </a:r>
            <a:endParaRPr lang="en-US" kern="1200" dirty="0" smtClean="0">
              <a:solidFill>
                <a:srgbClr val="000000"/>
              </a:solidFill>
              <a:latin typeface="Arial" panose="020B0604020202020204" pitchFamily="34" charset="0"/>
            </a:endParaRPr>
          </a:p>
          <a:p>
            <a:pPr marL="255651" lvl="0" indent="-255651">
              <a:spcAft>
                <a:spcPct val="0"/>
              </a:spcAft>
              <a:buSzPts val="2400"/>
              <a:tabLst/>
            </a:pPr>
            <a:r>
              <a:rPr lang="en-US" kern="1200" dirty="0" smtClean="0">
                <a:solidFill>
                  <a:srgbClr val="000000"/>
                </a:solidFill>
                <a:latin typeface="Arial" panose="020B0604020202020204" pitchFamily="34" charset="0"/>
              </a:rPr>
              <a:t>Independently </a:t>
            </a:r>
            <a:r>
              <a:rPr lang="en-US" kern="1200" dirty="0">
                <a:solidFill>
                  <a:srgbClr val="000000"/>
                </a:solidFill>
                <a:latin typeface="Arial" panose="020B0604020202020204" pitchFamily="34" charset="0"/>
              </a:rPr>
              <a:t>owned vertical digital marketplace for direct inputs</a:t>
            </a:r>
          </a:p>
          <a:p>
            <a:pPr marL="255651" lvl="0" indent="-255651">
              <a:spcAft>
                <a:spcPct val="0"/>
              </a:spcAft>
              <a:buSzPts val="2400"/>
              <a:tabLst/>
            </a:pPr>
            <a:r>
              <a:rPr lang="en-US" kern="1200" dirty="0">
                <a:solidFill>
                  <a:srgbClr val="000000"/>
                </a:solidFill>
                <a:latin typeface="Arial" panose="020B0604020202020204" pitchFamily="34" charset="0"/>
              </a:rPr>
              <a:t>Revenue model: Transaction, commission fees</a:t>
            </a:r>
          </a:p>
          <a:p>
            <a:pPr marL="255651" lvl="0" indent="-255651">
              <a:spcAft>
                <a:spcPct val="0"/>
              </a:spcAft>
              <a:buSzPts val="2400"/>
              <a:tabLst/>
            </a:pPr>
            <a:r>
              <a:rPr lang="en-US" kern="1200" dirty="0">
                <a:solidFill>
                  <a:srgbClr val="000000"/>
                </a:solidFill>
                <a:latin typeface="Arial" panose="020B0604020202020204" pitchFamily="34" charset="0"/>
              </a:rPr>
              <a:t>Create powerful competition between suppliers</a:t>
            </a:r>
          </a:p>
          <a:p>
            <a:pPr marL="255651" lvl="0" indent="-255651">
              <a:spcAft>
                <a:spcPct val="0"/>
              </a:spcAft>
              <a:buSzPts val="2400"/>
              <a:tabLst/>
            </a:pPr>
            <a:r>
              <a:rPr lang="en-US" kern="1200" dirty="0">
                <a:solidFill>
                  <a:srgbClr val="000000"/>
                </a:solidFill>
                <a:latin typeface="Arial" panose="020B0604020202020204" pitchFamily="34" charset="0"/>
              </a:rPr>
              <a:t>Tend to force suppliers into powerful price competition; number of exchanges has dropped dramatically</a:t>
            </a:r>
          </a:p>
          <a:p>
            <a:pPr marL="255651" lvl="0" indent="-255651">
              <a:spcAft>
                <a:spcPct val="0"/>
              </a:spcAft>
              <a:buSzPts val="2400"/>
              <a:tabLst/>
            </a:pPr>
            <a:r>
              <a:rPr lang="en-US" kern="1200" dirty="0">
                <a:solidFill>
                  <a:srgbClr val="000000"/>
                </a:solidFill>
                <a:latin typeface="Arial" panose="020B0604020202020204" pitchFamily="34" charset="0"/>
              </a:rPr>
              <a:t>Example: Go2Paper</a:t>
            </a:r>
          </a:p>
        </p:txBody>
      </p:sp>
    </p:spTree>
    <p:extLst>
      <p:ext uri="{BB962C8B-B14F-4D97-AF65-F5344CB8AC3E}">
        <p14:creationId xmlns:p14="http://schemas.microsoft.com/office/powerpoint/2010/main" xmlns="" val="2426735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B2B Models: Industry Consortia</a:t>
            </a:r>
            <a:endParaRPr lang="en-IN" dirty="0"/>
          </a:p>
        </p:txBody>
      </p:sp>
      <p:sp>
        <p:nvSpPr>
          <p:cNvPr id="3" name="Content Placeholder 2"/>
          <p:cNvSpPr>
            <a:spLocks noGrp="1"/>
          </p:cNvSpPr>
          <p:nvPr>
            <p:ph sz="quarter" idx="13"/>
          </p:nvPr>
        </p:nvSpPr>
        <p:spPr>
          <a:xfrm>
            <a:off x="457201" y="1554920"/>
            <a:ext cx="8045532" cy="4663335"/>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Industry-owned vertical digital marketplace open to select suppliers</a:t>
            </a:r>
          </a:p>
          <a:p>
            <a:pPr marL="255651" lvl="0" indent="-255651">
              <a:spcAft>
                <a:spcPct val="0"/>
              </a:spcAft>
              <a:buSzPts val="2400"/>
              <a:tabLst/>
            </a:pPr>
            <a:r>
              <a:rPr lang="en-US" kern="1200" dirty="0">
                <a:solidFill>
                  <a:srgbClr val="000000"/>
                </a:solidFill>
                <a:latin typeface="Arial" panose="020B0604020202020204" pitchFamily="34" charset="0"/>
              </a:rPr>
              <a:t>More successful than exchanges</a:t>
            </a:r>
          </a:p>
          <a:p>
            <a:pPr marL="741553" lvl="1" indent="-284353">
              <a:spcAft>
                <a:spcPct val="0"/>
              </a:spcAft>
              <a:buSzPts val="2400"/>
            </a:pPr>
            <a:r>
              <a:rPr lang="en-US" kern="1200" dirty="0">
                <a:solidFill>
                  <a:srgbClr val="000000"/>
                </a:solidFill>
                <a:latin typeface="Arial" panose="020B0604020202020204" pitchFamily="34" charset="0"/>
              </a:rPr>
              <a:t>Sponsored by powerful industry players</a:t>
            </a:r>
          </a:p>
          <a:p>
            <a:pPr marL="741553" lvl="1" indent="-284353">
              <a:spcAft>
                <a:spcPct val="0"/>
              </a:spcAft>
              <a:buSzPts val="2400"/>
            </a:pPr>
            <a:r>
              <a:rPr lang="en-US" kern="1200" dirty="0">
                <a:solidFill>
                  <a:srgbClr val="000000"/>
                </a:solidFill>
                <a:latin typeface="Arial" panose="020B0604020202020204" pitchFamily="34" charset="0"/>
              </a:rPr>
              <a:t>Strengthen traditional purchasing behavior</a:t>
            </a:r>
          </a:p>
          <a:p>
            <a:pPr marL="255651" lvl="0" indent="-255651">
              <a:spcAft>
                <a:spcPct val="0"/>
              </a:spcAft>
              <a:buSzPts val="2400"/>
              <a:tabLst/>
            </a:pPr>
            <a:r>
              <a:rPr lang="en-US" kern="1200" dirty="0">
                <a:solidFill>
                  <a:srgbClr val="000000"/>
                </a:solidFill>
                <a:latin typeface="Arial" panose="020B0604020202020204" pitchFamily="34" charset="0"/>
              </a:rPr>
              <a:t>Revenue model: Transaction, commission fees</a:t>
            </a:r>
          </a:p>
          <a:p>
            <a:pPr marL="255651" lvl="0" indent="-255651">
              <a:spcAft>
                <a:spcPct val="0"/>
              </a:spcAft>
              <a:buSzPts val="2400"/>
              <a:tabLst/>
            </a:pPr>
            <a:r>
              <a:rPr lang="en-US" kern="1200" dirty="0">
                <a:solidFill>
                  <a:srgbClr val="000000"/>
                </a:solidFill>
                <a:latin typeface="Arial" panose="020B0604020202020204" pitchFamily="34" charset="0"/>
              </a:rPr>
              <a:t>Example: SupplyOn</a:t>
            </a:r>
          </a:p>
        </p:txBody>
      </p:sp>
    </p:spTree>
    <p:extLst>
      <p:ext uri="{BB962C8B-B14F-4D97-AF65-F5344CB8AC3E}">
        <p14:creationId xmlns:p14="http://schemas.microsoft.com/office/powerpoint/2010/main" xmlns="" val="2238890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cs typeface="Times New Roman" panose="02020603050405020304" pitchFamily="18" charset="0"/>
              </a:rPr>
              <a:t>B2B Models: Private Industrial Networks</a:t>
            </a:r>
            <a:endParaRPr lang="en-IN" sz="320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altLang="en-US" kern="1200" dirty="0">
                <a:solidFill>
                  <a:srgbClr val="000000"/>
                </a:solidFill>
                <a:latin typeface="Arial" panose="020B0604020202020204" pitchFamily="34" charset="0"/>
              </a:rPr>
              <a:t>Digital network used to coordinate among firms engaged in business together</a:t>
            </a:r>
          </a:p>
          <a:p>
            <a:pPr marL="255651" lvl="0" indent="-255651">
              <a:spcAft>
                <a:spcPct val="0"/>
              </a:spcAft>
              <a:buSzPts val="2400"/>
              <a:tabLst/>
            </a:pPr>
            <a:r>
              <a:rPr lang="en-US" altLang="en-US" kern="1200" dirty="0">
                <a:solidFill>
                  <a:srgbClr val="000000"/>
                </a:solidFill>
                <a:latin typeface="Arial" panose="020B0604020202020204" pitchFamily="34" charset="0"/>
              </a:rPr>
              <a:t>Typically evolve out of large company</a:t>
            </a:r>
            <a:r>
              <a:rPr lang="en-IN" altLang="ja-JP" kern="1200" dirty="0">
                <a:solidFill>
                  <a:srgbClr val="000000"/>
                </a:solidFill>
                <a:latin typeface="Arial" panose="020B0604020202020204" pitchFamily="34" charset="0"/>
              </a:rPr>
              <a:t>’</a:t>
            </a:r>
            <a:r>
              <a:rPr lang="en-US" altLang="ja-JP" kern="1200" dirty="0">
                <a:solidFill>
                  <a:srgbClr val="000000"/>
                </a:solidFill>
                <a:latin typeface="Arial" panose="020B0604020202020204" pitchFamily="34" charset="0"/>
              </a:rPr>
              <a:t>s internal enterprise system</a:t>
            </a:r>
          </a:p>
          <a:p>
            <a:pPr marL="741553" lvl="1" indent="-284353">
              <a:spcAft>
                <a:spcPct val="0"/>
              </a:spcAft>
              <a:buSzPts val="2400"/>
            </a:pPr>
            <a:r>
              <a:rPr lang="en-US" altLang="ja-JP" kern="1200" dirty="0">
                <a:solidFill>
                  <a:srgbClr val="000000"/>
                </a:solidFill>
                <a:latin typeface="Arial" panose="020B0604020202020204" pitchFamily="34" charset="0"/>
              </a:rPr>
              <a:t>Key, trusted, long-term suppliers invited to network</a:t>
            </a:r>
          </a:p>
          <a:p>
            <a:pPr marL="255651" lvl="0" indent="-255651">
              <a:spcAft>
                <a:spcPct val="0"/>
              </a:spcAft>
              <a:buSzPts val="2400"/>
              <a:tabLst/>
            </a:pPr>
            <a:r>
              <a:rPr lang="en-US" altLang="en-US" kern="1200" dirty="0">
                <a:solidFill>
                  <a:srgbClr val="000000"/>
                </a:solidFill>
                <a:latin typeface="Arial" panose="020B0604020202020204" pitchFamily="34" charset="0"/>
              </a:rPr>
              <a:t>Example: Walmart</a:t>
            </a:r>
            <a:r>
              <a:rPr lang="en-IN" altLang="ja-JP" kern="1200" dirty="0">
                <a:solidFill>
                  <a:srgbClr val="000000"/>
                </a:solidFill>
                <a:latin typeface="Arial" panose="020B0604020202020204" pitchFamily="34" charset="0"/>
              </a:rPr>
              <a:t>’</a:t>
            </a:r>
            <a:r>
              <a:rPr lang="en-US" altLang="ja-JP" kern="1200" dirty="0">
                <a:solidFill>
                  <a:srgbClr val="000000"/>
                </a:solidFill>
                <a:latin typeface="Arial" panose="020B0604020202020204" pitchFamily="34" charset="0"/>
              </a:rPr>
              <a:t>s network for suppliers</a:t>
            </a:r>
          </a:p>
        </p:txBody>
      </p:sp>
    </p:spTree>
    <p:extLst>
      <p:ext uri="{BB962C8B-B14F-4D97-AF65-F5344CB8AC3E}">
        <p14:creationId xmlns:p14="http://schemas.microsoft.com/office/powerpoint/2010/main" xmlns="" val="2849014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cs typeface="Times New Roman" panose="02020603050405020304" pitchFamily="18" charset="0"/>
              </a:rPr>
              <a:t>How </a:t>
            </a:r>
            <a:r>
              <a:rPr lang="pt-BR" sz="3200" kern="1200" dirty="0">
                <a:cs typeface="Times New Roman" panose="02020603050405020304" pitchFamily="18" charset="0"/>
              </a:rPr>
              <a:t>E-commerce </a:t>
            </a:r>
            <a:r>
              <a:rPr lang="en-US" sz="3200" kern="1200" dirty="0">
                <a:cs typeface="Times New Roman" panose="02020603050405020304" pitchFamily="18" charset="0"/>
              </a:rPr>
              <a:t>Changes Business</a:t>
            </a:r>
            <a:endParaRPr lang="en-IN" sz="3200" dirty="0"/>
          </a:p>
        </p:txBody>
      </p:sp>
      <p:sp>
        <p:nvSpPr>
          <p:cNvPr id="3" name="Content Placeholder 2"/>
          <p:cNvSpPr>
            <a:spLocks noGrp="1"/>
          </p:cNvSpPr>
          <p:nvPr>
            <p:ph sz="quarter" idx="13"/>
          </p:nvPr>
        </p:nvSpPr>
        <p:spPr>
          <a:xfrm>
            <a:off x="457201" y="1554920"/>
            <a:ext cx="3717984" cy="4663335"/>
          </a:xfrm>
        </p:spPr>
        <p:txBody>
          <a:bodyPr/>
          <a:lstStyle/>
          <a:p>
            <a:pPr marL="255651" lvl="0" indent="-255651">
              <a:spcAft>
                <a:spcPct val="0"/>
              </a:spcAft>
              <a:buSzPts val="2400"/>
              <a:tabLst/>
              <a:defRPr/>
            </a:pPr>
            <a:r>
              <a:rPr lang="pt-BR" sz="1800" kern="1200" dirty="0">
                <a:solidFill>
                  <a:srgbClr val="000000"/>
                </a:solidFill>
                <a:latin typeface="Arial" panose="020B0604020202020204" pitchFamily="34" charset="0"/>
              </a:rPr>
              <a:t>E-commerce </a:t>
            </a:r>
            <a:r>
              <a:rPr lang="en-US" sz="1800" kern="1200" dirty="0">
                <a:solidFill>
                  <a:srgbClr val="000000"/>
                </a:solidFill>
                <a:latin typeface="Arial" panose="020B0604020202020204" pitchFamily="34" charset="0"/>
              </a:rPr>
              <a:t>changes industry structure by changing:</a:t>
            </a:r>
          </a:p>
          <a:p>
            <a:pPr marL="741553" lvl="1" indent="-284353">
              <a:spcAft>
                <a:spcPct val="0"/>
              </a:spcAft>
              <a:buSzPts val="2400"/>
              <a:defRPr/>
            </a:pPr>
            <a:r>
              <a:rPr lang="en-US" sz="1800" kern="1200" dirty="0">
                <a:solidFill>
                  <a:srgbClr val="000000"/>
                </a:solidFill>
                <a:latin typeface="Arial" panose="020B0604020202020204" pitchFamily="34" charset="0"/>
                <a:ea typeface="ＭＳ Ｐゴシック" charset="0"/>
              </a:rPr>
              <a:t>Rivalry among existing competitors</a:t>
            </a:r>
          </a:p>
          <a:p>
            <a:pPr marL="741553" lvl="1" indent="-284353">
              <a:spcAft>
                <a:spcPct val="0"/>
              </a:spcAft>
              <a:buSzPts val="2400"/>
              <a:defRPr/>
            </a:pPr>
            <a:r>
              <a:rPr lang="en-US" sz="1800" kern="1200" dirty="0">
                <a:solidFill>
                  <a:srgbClr val="000000"/>
                </a:solidFill>
                <a:latin typeface="Arial" panose="020B0604020202020204" pitchFamily="34" charset="0"/>
                <a:ea typeface="ＭＳ Ｐゴシック" charset="0"/>
              </a:rPr>
              <a:t>Barriers to entry</a:t>
            </a:r>
          </a:p>
          <a:p>
            <a:pPr marL="741553" lvl="1" indent="-284353">
              <a:spcAft>
                <a:spcPct val="0"/>
              </a:spcAft>
              <a:buSzPts val="2400"/>
              <a:defRPr/>
            </a:pPr>
            <a:r>
              <a:rPr lang="en-US" sz="1800" kern="1200" dirty="0">
                <a:solidFill>
                  <a:srgbClr val="000000"/>
                </a:solidFill>
                <a:latin typeface="Arial" panose="020B0604020202020204" pitchFamily="34" charset="0"/>
                <a:ea typeface="ＭＳ Ｐゴシック" charset="0"/>
              </a:rPr>
              <a:t>Threat of new substitute products</a:t>
            </a:r>
          </a:p>
          <a:p>
            <a:pPr marL="741553" lvl="1" indent="-284353">
              <a:spcAft>
                <a:spcPct val="0"/>
              </a:spcAft>
              <a:buSzPts val="2400"/>
              <a:defRPr/>
            </a:pPr>
            <a:r>
              <a:rPr lang="en-US" sz="1800" kern="1200" dirty="0">
                <a:solidFill>
                  <a:srgbClr val="000000"/>
                </a:solidFill>
                <a:latin typeface="Arial" panose="020B0604020202020204" pitchFamily="34" charset="0"/>
                <a:ea typeface="ＭＳ Ｐゴシック" charset="0"/>
              </a:rPr>
              <a:t>Strength of suppliers</a:t>
            </a:r>
          </a:p>
          <a:p>
            <a:pPr marL="741553" lvl="1" indent="-284353">
              <a:spcAft>
                <a:spcPct val="0"/>
              </a:spcAft>
              <a:buSzPts val="2400"/>
              <a:defRPr/>
            </a:pPr>
            <a:r>
              <a:rPr lang="en-US" sz="1800" kern="1200" dirty="0">
                <a:solidFill>
                  <a:srgbClr val="000000"/>
                </a:solidFill>
                <a:latin typeface="Arial" panose="020B0604020202020204" pitchFamily="34" charset="0"/>
                <a:ea typeface="ＭＳ Ｐゴシック" charset="0"/>
              </a:rPr>
              <a:t>Bargaining power of buyers</a:t>
            </a:r>
          </a:p>
          <a:p>
            <a:pPr marL="255651" lvl="0" indent="-255651">
              <a:spcAft>
                <a:spcPct val="0"/>
              </a:spcAft>
              <a:buSzPts val="2400"/>
              <a:tabLst/>
              <a:defRPr/>
            </a:pPr>
            <a:r>
              <a:rPr lang="en-US" sz="1800" kern="1200" dirty="0">
                <a:solidFill>
                  <a:srgbClr val="000000"/>
                </a:solidFill>
                <a:latin typeface="Arial" panose="020B0604020202020204" pitchFamily="34" charset="0"/>
                <a:ea typeface="ＭＳ Ｐゴシック" charset="0"/>
              </a:rPr>
              <a:t>Industry structural analysis</a:t>
            </a:r>
          </a:p>
        </p:txBody>
      </p:sp>
      <p:pic>
        <p:nvPicPr>
          <p:cNvPr id="5" name="صورة 4" descr="4444.png"/>
          <p:cNvPicPr>
            <a:picLocks noChangeAspect="1"/>
          </p:cNvPicPr>
          <p:nvPr/>
        </p:nvPicPr>
        <p:blipFill>
          <a:blip r:embed="rId2"/>
          <a:stretch>
            <a:fillRect/>
          </a:stretch>
        </p:blipFill>
        <p:spPr>
          <a:xfrm>
            <a:off x="4418179" y="1441463"/>
            <a:ext cx="4268621" cy="4776791"/>
          </a:xfrm>
          <a:prstGeom prst="rect">
            <a:avLst/>
          </a:prstGeom>
        </p:spPr>
      </p:pic>
    </p:spTree>
    <p:extLst>
      <p:ext uri="{BB962C8B-B14F-4D97-AF65-F5344CB8AC3E}">
        <p14:creationId xmlns:p14="http://schemas.microsoft.com/office/powerpoint/2010/main" xmlns="" val="2530919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Industry Value Chains</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Set of activities performed by suppliers, manufacturers, transporters, distributors, and retailers that transform raw inputs into final products and services</a:t>
            </a:r>
          </a:p>
          <a:p>
            <a:pPr marL="255651" lvl="0" indent="-255651">
              <a:spcAft>
                <a:spcPct val="0"/>
              </a:spcAft>
              <a:buSzPts val="2400"/>
              <a:tabLst/>
            </a:pPr>
            <a:r>
              <a:rPr lang="en-US" kern="1200" dirty="0">
                <a:solidFill>
                  <a:srgbClr val="000000"/>
                </a:solidFill>
                <a:latin typeface="Arial" panose="020B0604020202020204" pitchFamily="34" charset="0"/>
              </a:rPr>
              <a:t>Internet reduces cost of information and other transactional costs</a:t>
            </a:r>
          </a:p>
          <a:p>
            <a:pPr marL="255651" lvl="0" indent="-255651">
              <a:spcAft>
                <a:spcPct val="0"/>
              </a:spcAft>
              <a:buSzPts val="2400"/>
              <a:tabLst/>
            </a:pPr>
            <a:r>
              <a:rPr lang="en-US" kern="1200" dirty="0">
                <a:solidFill>
                  <a:srgbClr val="000000"/>
                </a:solidFill>
                <a:latin typeface="Arial" panose="020B0604020202020204" pitchFamily="34" charset="0"/>
              </a:rPr>
              <a:t>Leads to greater operational efficiencies, lowering cost, prices, adding value for customers</a:t>
            </a:r>
          </a:p>
        </p:txBody>
      </p:sp>
    </p:spTree>
    <p:extLst>
      <p:ext uri="{BB962C8B-B14F-4D97-AF65-F5344CB8AC3E}">
        <p14:creationId xmlns:p14="http://schemas.microsoft.com/office/powerpoint/2010/main" xmlns="" val="2124991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Figure 2.4 </a:t>
            </a:r>
            <a:r>
              <a:rPr lang="pt-BR" sz="3200" kern="1200" dirty="0">
                <a:cs typeface="Times New Roman" panose="02020603050405020304" pitchFamily="18" charset="0"/>
              </a:rPr>
              <a:t>E-commerce </a:t>
            </a:r>
            <a:r>
              <a:rPr lang="en-IN" sz="3200" kern="1200" dirty="0">
                <a:cs typeface="Times New Roman" panose="02020603050405020304" pitchFamily="18" charset="0"/>
              </a:rPr>
              <a:t>and Industry Value Chains</a:t>
            </a:r>
            <a:endParaRPr lang="en-IN" sz="3200" dirty="0"/>
          </a:p>
        </p:txBody>
      </p:sp>
      <p:pic>
        <p:nvPicPr>
          <p:cNvPr id="7" name="Content Placeholder 6" descr="An illustration depicts industry value chains. For a full description, see Notes. Press F6."/>
          <p:cNvPicPr>
            <a:picLocks noGrp="1" noChangeAspect="1"/>
          </p:cNvPicPr>
          <p:nvPr>
            <p:ph sz="quarter" idx="13"/>
          </p:nvPr>
        </p:nvPicPr>
        <p:blipFill rotWithShape="1">
          <a:blip r:embed="rId3"/>
          <a:srcRect b="7466"/>
          <a:stretch/>
        </p:blipFill>
        <p:spPr>
          <a:xfrm>
            <a:off x="511078" y="1768781"/>
            <a:ext cx="8121842" cy="4024237"/>
          </a:xfrm>
          <a:prstGeom prst="rect">
            <a:avLst/>
          </a:prstGeom>
        </p:spPr>
      </p:pic>
    </p:spTree>
    <p:extLst>
      <p:ext uri="{BB962C8B-B14F-4D97-AF65-F5344CB8AC3E}">
        <p14:creationId xmlns:p14="http://schemas.microsoft.com/office/powerpoint/2010/main" xmlns="" val="689937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Firm Value Chains</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Activities that a firm engages in to create final products from raw inputs</a:t>
            </a:r>
          </a:p>
          <a:p>
            <a:pPr marL="255651" lvl="0" indent="-255651">
              <a:spcAft>
                <a:spcPct val="0"/>
              </a:spcAft>
              <a:buSzPts val="2400"/>
              <a:tabLst/>
            </a:pPr>
            <a:r>
              <a:rPr lang="en-US" kern="1200" dirty="0">
                <a:solidFill>
                  <a:srgbClr val="000000"/>
                </a:solidFill>
                <a:latin typeface="Arial" panose="020B0604020202020204" pitchFamily="34" charset="0"/>
              </a:rPr>
              <a:t>Each step adds value</a:t>
            </a:r>
          </a:p>
          <a:p>
            <a:pPr marL="255651" lvl="0" indent="-255651">
              <a:spcAft>
                <a:spcPct val="0"/>
              </a:spcAft>
              <a:buSzPts val="2400"/>
              <a:tabLst/>
            </a:pPr>
            <a:r>
              <a:rPr lang="en-US" kern="1200" dirty="0">
                <a:solidFill>
                  <a:srgbClr val="000000"/>
                </a:solidFill>
                <a:latin typeface="Arial" panose="020B0604020202020204" pitchFamily="34" charset="0"/>
              </a:rPr>
              <a:t>Effect of Internet:</a:t>
            </a:r>
          </a:p>
          <a:p>
            <a:pPr marL="741553" lvl="1" indent="-284353">
              <a:spcAft>
                <a:spcPct val="0"/>
              </a:spcAft>
              <a:buSzPts val="2400"/>
            </a:pPr>
            <a:r>
              <a:rPr lang="en-US" kern="1200" dirty="0">
                <a:solidFill>
                  <a:srgbClr val="000000"/>
                </a:solidFill>
                <a:latin typeface="Arial" panose="020B0604020202020204" pitchFamily="34" charset="0"/>
              </a:rPr>
              <a:t>Increases operational efficiency</a:t>
            </a:r>
          </a:p>
          <a:p>
            <a:pPr marL="741553" lvl="1" indent="-284353">
              <a:spcAft>
                <a:spcPct val="0"/>
              </a:spcAft>
              <a:buSzPts val="2400"/>
            </a:pPr>
            <a:r>
              <a:rPr lang="en-US" kern="1200" dirty="0">
                <a:solidFill>
                  <a:srgbClr val="000000"/>
                </a:solidFill>
                <a:latin typeface="Arial" panose="020B0604020202020204" pitchFamily="34" charset="0"/>
              </a:rPr>
              <a:t>Enables product differentiation</a:t>
            </a:r>
          </a:p>
          <a:p>
            <a:pPr marL="741553" lvl="1" indent="-284353">
              <a:spcAft>
                <a:spcPct val="0"/>
              </a:spcAft>
              <a:buSzPts val="2400"/>
            </a:pPr>
            <a:r>
              <a:rPr lang="en-US" kern="1200" dirty="0">
                <a:solidFill>
                  <a:srgbClr val="000000"/>
                </a:solidFill>
                <a:latin typeface="Arial" panose="020B0604020202020204" pitchFamily="34" charset="0"/>
              </a:rPr>
              <a:t>Enables precise coordination of steps in chain</a:t>
            </a:r>
          </a:p>
        </p:txBody>
      </p:sp>
    </p:spTree>
    <p:extLst>
      <p:ext uri="{BB962C8B-B14F-4D97-AF65-F5344CB8AC3E}">
        <p14:creationId xmlns:p14="http://schemas.microsoft.com/office/powerpoint/2010/main" xmlns="" val="1822336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Figure 2.5 </a:t>
            </a:r>
            <a:r>
              <a:rPr lang="pt-BR" sz="3200" kern="1200" dirty="0">
                <a:cs typeface="Times New Roman" panose="02020603050405020304" pitchFamily="18" charset="0"/>
              </a:rPr>
              <a:t>E-commerce </a:t>
            </a:r>
            <a:r>
              <a:rPr lang="en-IN" sz="3200" kern="1200" dirty="0">
                <a:cs typeface="Times New Roman" panose="02020603050405020304" pitchFamily="18" charset="0"/>
              </a:rPr>
              <a:t>and Firm Value Chains</a:t>
            </a:r>
            <a:endParaRPr lang="en-IN" sz="3200" dirty="0"/>
          </a:p>
        </p:txBody>
      </p:sp>
      <p:pic>
        <p:nvPicPr>
          <p:cNvPr id="7" name="Content Placeholder 6" descr="An illustration depicts firm value chains. For a full description, see Notes. Press F6. "/>
          <p:cNvPicPr>
            <a:picLocks noGrp="1" noChangeAspect="1"/>
          </p:cNvPicPr>
          <p:nvPr>
            <p:ph sz="quarter" idx="13"/>
          </p:nvPr>
        </p:nvPicPr>
        <p:blipFill rotWithShape="1">
          <a:blip r:embed="rId3"/>
          <a:srcRect b="7857"/>
          <a:stretch/>
        </p:blipFill>
        <p:spPr>
          <a:xfrm>
            <a:off x="507843" y="1778936"/>
            <a:ext cx="8128315" cy="3989319"/>
          </a:xfrm>
          <a:prstGeom prst="rect">
            <a:avLst/>
          </a:prstGeom>
        </p:spPr>
      </p:pic>
    </p:spTree>
    <p:extLst>
      <p:ext uri="{BB962C8B-B14F-4D97-AF65-F5344CB8AC3E}">
        <p14:creationId xmlns:p14="http://schemas.microsoft.com/office/powerpoint/2010/main" xmlns="" val="4036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Firm Value Webs</a:t>
            </a:r>
            <a:endParaRPr lang="en-IN" dirty="0"/>
          </a:p>
        </p:txBody>
      </p:sp>
      <p:sp>
        <p:nvSpPr>
          <p:cNvPr id="3" name="Content Placeholder 2"/>
          <p:cNvSpPr>
            <a:spLocks noGrp="1"/>
          </p:cNvSpPr>
          <p:nvPr>
            <p:ph sz="quarter" idx="13"/>
          </p:nvPr>
        </p:nvSpPr>
        <p:spPr>
          <a:xfrm>
            <a:off x="457200" y="1554920"/>
            <a:ext cx="8104909" cy="4663335"/>
          </a:xfrm>
        </p:spPr>
        <p:txBody>
          <a:bodyPr/>
          <a:lstStyle/>
          <a:p>
            <a:pPr marL="255651" lvl="0" indent="-255651">
              <a:spcAft>
                <a:spcPct val="0"/>
              </a:spcAft>
              <a:buSzPts val="2400"/>
              <a:tabLst/>
            </a:pPr>
            <a:r>
              <a:rPr lang="en-US" altLang="en-US" kern="1200" dirty="0">
                <a:solidFill>
                  <a:srgbClr val="000000"/>
                </a:solidFill>
                <a:latin typeface="Arial" panose="020B0604020202020204" pitchFamily="34" charset="0"/>
              </a:rPr>
              <a:t>Networked business ecosystem</a:t>
            </a:r>
          </a:p>
          <a:p>
            <a:pPr marL="255651" lvl="0" indent="-255651">
              <a:spcAft>
                <a:spcPct val="0"/>
              </a:spcAft>
              <a:buSzPts val="2400"/>
              <a:tabLst/>
            </a:pPr>
            <a:r>
              <a:rPr lang="en-US" altLang="en-US" kern="1200" dirty="0">
                <a:solidFill>
                  <a:srgbClr val="000000"/>
                </a:solidFill>
                <a:latin typeface="Arial" panose="020B0604020202020204" pitchFamily="34" charset="0"/>
              </a:rPr>
              <a:t>Uses Internet technology to coordinate the value chains of business partners</a:t>
            </a:r>
          </a:p>
          <a:p>
            <a:pPr marL="255651" lvl="0" indent="-255651">
              <a:spcAft>
                <a:spcPct val="0"/>
              </a:spcAft>
              <a:buSzPts val="2400"/>
              <a:tabLst/>
            </a:pPr>
            <a:r>
              <a:rPr lang="en-US" altLang="en-US" kern="1200" dirty="0">
                <a:solidFill>
                  <a:srgbClr val="000000"/>
                </a:solidFill>
                <a:latin typeface="Arial" panose="020B0604020202020204" pitchFamily="34" charset="0"/>
              </a:rPr>
              <a:t>Coordinates a firm</a:t>
            </a:r>
            <a:r>
              <a:rPr lang="en-IN" altLang="ja-JP" kern="1200" dirty="0">
                <a:solidFill>
                  <a:srgbClr val="000000"/>
                </a:solidFill>
                <a:latin typeface="Arial" panose="020B0604020202020204" pitchFamily="34" charset="0"/>
              </a:rPr>
              <a:t>’</a:t>
            </a:r>
            <a:r>
              <a:rPr lang="en-US" altLang="ja-JP" kern="1200" dirty="0">
                <a:solidFill>
                  <a:srgbClr val="000000"/>
                </a:solidFill>
                <a:latin typeface="Arial" panose="020B0604020202020204" pitchFamily="34" charset="0"/>
              </a:rPr>
              <a:t>s suppliers with its own production needs using an Internet-based supply chain management system</a:t>
            </a:r>
            <a:endParaRPr lang="en-US" altLang="en-US"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3618852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kern="1200" dirty="0">
                <a:cs typeface="Times New Roman" panose="02020603050405020304" pitchFamily="18" charset="0"/>
              </a:rPr>
              <a:t>E-commerce </a:t>
            </a:r>
            <a:r>
              <a:rPr lang="en-US" kern="1200" dirty="0">
                <a:cs typeface="Times New Roman" panose="02020603050405020304" pitchFamily="18" charset="0"/>
              </a:rPr>
              <a:t>Business Models</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altLang="en-US" kern="1200" dirty="0">
                <a:solidFill>
                  <a:srgbClr val="000000"/>
                </a:solidFill>
                <a:latin typeface="Arial" panose="020B0604020202020204" pitchFamily="34" charset="0"/>
              </a:rPr>
              <a:t>Business model</a:t>
            </a:r>
          </a:p>
          <a:p>
            <a:pPr marL="741553" lvl="1" indent="-284353">
              <a:spcAft>
                <a:spcPct val="0"/>
              </a:spcAft>
              <a:buSzPts val="2400"/>
            </a:pPr>
            <a:r>
              <a:rPr lang="en-US" altLang="en-US" kern="1200" dirty="0">
                <a:solidFill>
                  <a:srgbClr val="000000"/>
                </a:solidFill>
                <a:latin typeface="Arial" panose="020B0604020202020204" pitchFamily="34" charset="0"/>
              </a:rPr>
              <a:t>Set of planned activities designed to result in a profit in a marketplace</a:t>
            </a:r>
          </a:p>
          <a:p>
            <a:pPr marL="255651" lvl="0" indent="-255651">
              <a:spcAft>
                <a:spcPct val="0"/>
              </a:spcAft>
              <a:buSzPts val="2400"/>
              <a:tabLst/>
            </a:pPr>
            <a:r>
              <a:rPr lang="en-US" altLang="en-US" kern="1200" dirty="0">
                <a:solidFill>
                  <a:srgbClr val="000000"/>
                </a:solidFill>
                <a:latin typeface="Arial" panose="020B0604020202020204" pitchFamily="34" charset="0"/>
              </a:rPr>
              <a:t>Business plan</a:t>
            </a:r>
          </a:p>
          <a:p>
            <a:pPr marL="741553" lvl="1" indent="-284353">
              <a:spcAft>
                <a:spcPct val="0"/>
              </a:spcAft>
              <a:buSzPts val="2400"/>
            </a:pPr>
            <a:r>
              <a:rPr lang="en-US" altLang="en-US" kern="1200" dirty="0">
                <a:solidFill>
                  <a:srgbClr val="000000"/>
                </a:solidFill>
                <a:latin typeface="Arial" panose="020B0604020202020204" pitchFamily="34" charset="0"/>
              </a:rPr>
              <a:t>Describes a firm</a:t>
            </a:r>
            <a:r>
              <a:rPr lang="en-IN" altLang="ja-JP" kern="1200" dirty="0">
                <a:solidFill>
                  <a:srgbClr val="000000"/>
                </a:solidFill>
                <a:latin typeface="Arial" panose="020B0604020202020204" pitchFamily="34" charset="0"/>
              </a:rPr>
              <a:t>’</a:t>
            </a:r>
            <a:r>
              <a:rPr lang="en-US" altLang="ja-JP" kern="1200" dirty="0">
                <a:solidFill>
                  <a:srgbClr val="000000"/>
                </a:solidFill>
                <a:latin typeface="Arial" panose="020B0604020202020204" pitchFamily="34" charset="0"/>
              </a:rPr>
              <a:t>s business model</a:t>
            </a:r>
          </a:p>
          <a:p>
            <a:pPr marL="255651" lvl="0" indent="-255651">
              <a:spcAft>
                <a:spcPct val="0"/>
              </a:spcAft>
              <a:buSzPts val="2400"/>
              <a:tabLst/>
            </a:pPr>
            <a:r>
              <a:rPr lang="pt-BR" altLang="en-US" kern="1200" dirty="0">
                <a:solidFill>
                  <a:srgbClr val="000000"/>
                </a:solidFill>
                <a:latin typeface="Arial" panose="020B0604020202020204" pitchFamily="34" charset="0"/>
              </a:rPr>
              <a:t>E-commerce </a:t>
            </a:r>
            <a:r>
              <a:rPr lang="en-US" altLang="en-US" kern="1200" dirty="0">
                <a:solidFill>
                  <a:srgbClr val="000000"/>
                </a:solidFill>
                <a:latin typeface="Arial" panose="020B0604020202020204" pitchFamily="34" charset="0"/>
              </a:rPr>
              <a:t>business model</a:t>
            </a:r>
          </a:p>
          <a:p>
            <a:pPr marL="741553" lvl="1" indent="-284353">
              <a:spcAft>
                <a:spcPct val="0"/>
              </a:spcAft>
              <a:buSzPts val="2400"/>
            </a:pPr>
            <a:r>
              <a:rPr lang="en-US" altLang="en-US" kern="1200" dirty="0">
                <a:solidFill>
                  <a:srgbClr val="000000"/>
                </a:solidFill>
                <a:latin typeface="Arial" panose="020B0604020202020204" pitchFamily="34" charset="0"/>
              </a:rPr>
              <a:t>Uses/leverages unique qualities of Internet and Web</a:t>
            </a:r>
          </a:p>
        </p:txBody>
      </p:sp>
    </p:spTree>
    <p:extLst>
      <p:ext uri="{BB962C8B-B14F-4D97-AF65-F5344CB8AC3E}">
        <p14:creationId xmlns:p14="http://schemas.microsoft.com/office/powerpoint/2010/main" xmlns="" val="779963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400" kern="1200" dirty="0">
                <a:cs typeface="Times New Roman" panose="02020603050405020304" pitchFamily="18" charset="0"/>
              </a:rPr>
              <a:t>Figure 2.6 Internet-Enabled Value Web</a:t>
            </a:r>
            <a:endParaRPr lang="en-IN" sz="3400" dirty="0"/>
          </a:p>
        </p:txBody>
      </p:sp>
      <p:pic>
        <p:nvPicPr>
          <p:cNvPr id="7" name="Content Placeholder 6" descr="An illustration depicts an internet enabled value web. For a full description, see Notes. Press F6."/>
          <p:cNvPicPr>
            <a:picLocks noGrp="1" noChangeAspect="1"/>
          </p:cNvPicPr>
          <p:nvPr>
            <p:ph sz="quarter" idx="13"/>
          </p:nvPr>
        </p:nvPicPr>
        <p:blipFill rotWithShape="1">
          <a:blip r:embed="rId3"/>
          <a:srcRect b="4802"/>
          <a:stretch/>
        </p:blipFill>
        <p:spPr>
          <a:xfrm>
            <a:off x="1782748" y="1577926"/>
            <a:ext cx="5578505" cy="4535044"/>
          </a:xfrm>
          <a:prstGeom prst="rect">
            <a:avLst/>
          </a:prstGeom>
        </p:spPr>
      </p:pic>
    </p:spTree>
    <p:extLst>
      <p:ext uri="{BB962C8B-B14F-4D97-AF65-F5344CB8AC3E}">
        <p14:creationId xmlns:p14="http://schemas.microsoft.com/office/powerpoint/2010/main" xmlns="" val="3483183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Business Strategy</a:t>
            </a:r>
          </a:p>
        </p:txBody>
      </p:sp>
      <p:sp>
        <p:nvSpPr>
          <p:cNvPr id="3" name="Content Placeholder 2"/>
          <p:cNvSpPr>
            <a:spLocks noGrp="1"/>
          </p:cNvSpPr>
          <p:nvPr>
            <p:ph sz="quarter" idx="13"/>
          </p:nvPr>
        </p:nvSpPr>
        <p:spPr/>
        <p:txBody>
          <a:bodyPr/>
          <a:lstStyle/>
          <a:p>
            <a:pPr marL="255651" lvl="0" indent="-255651">
              <a:spcAft>
                <a:spcPct val="0"/>
              </a:spcAft>
              <a:buSzPts val="2400"/>
              <a:tabLst/>
              <a:defRPr/>
            </a:pPr>
            <a:r>
              <a:rPr lang="en-US" kern="1200" dirty="0">
                <a:solidFill>
                  <a:srgbClr val="000000"/>
                </a:solidFill>
                <a:latin typeface="Arial" panose="020B0604020202020204" pitchFamily="34" charset="0"/>
              </a:rPr>
              <a:t>Plan for achieving superior long-term returns on capital invested: that is, profit</a:t>
            </a:r>
          </a:p>
          <a:p>
            <a:pPr marL="255651" lvl="0" indent="-255651">
              <a:spcAft>
                <a:spcPct val="0"/>
              </a:spcAft>
              <a:buSzPts val="2400"/>
              <a:tabLst/>
              <a:defRPr/>
            </a:pPr>
            <a:r>
              <a:rPr lang="en-US" kern="1200" dirty="0">
                <a:solidFill>
                  <a:srgbClr val="000000"/>
                </a:solidFill>
                <a:latin typeface="Arial" panose="020B0604020202020204" pitchFamily="34" charset="0"/>
              </a:rPr>
              <a:t>Five generic strategies</a:t>
            </a:r>
          </a:p>
          <a:p>
            <a:pPr marL="741553" lvl="1" indent="-284353">
              <a:spcAft>
                <a:spcPct val="0"/>
              </a:spcAft>
              <a:buSzPts val="2400"/>
              <a:defRPr/>
            </a:pPr>
            <a:r>
              <a:rPr lang="en-US" kern="1200" dirty="0">
                <a:solidFill>
                  <a:srgbClr val="000000"/>
                </a:solidFill>
                <a:latin typeface="Arial" panose="020B0604020202020204" pitchFamily="34" charset="0"/>
                <a:ea typeface="ＭＳ Ｐゴシック" charset="0"/>
              </a:rPr>
              <a:t>Product/service differentiation</a:t>
            </a:r>
          </a:p>
          <a:p>
            <a:pPr marL="741553" lvl="1" indent="-284353">
              <a:spcAft>
                <a:spcPct val="0"/>
              </a:spcAft>
              <a:buSzPts val="2400"/>
              <a:defRPr/>
            </a:pPr>
            <a:r>
              <a:rPr lang="en-US" kern="1200" dirty="0">
                <a:solidFill>
                  <a:srgbClr val="000000"/>
                </a:solidFill>
                <a:latin typeface="Arial" panose="020B0604020202020204" pitchFamily="34" charset="0"/>
                <a:ea typeface="ＭＳ Ｐゴシック" charset="0"/>
              </a:rPr>
              <a:t>Cost competition</a:t>
            </a:r>
          </a:p>
          <a:p>
            <a:pPr marL="741553" lvl="1" indent="-284353">
              <a:spcAft>
                <a:spcPct val="0"/>
              </a:spcAft>
              <a:buSzPts val="2400"/>
              <a:defRPr/>
            </a:pPr>
            <a:r>
              <a:rPr lang="en-US" kern="1200" dirty="0">
                <a:solidFill>
                  <a:srgbClr val="000000"/>
                </a:solidFill>
                <a:latin typeface="Arial" panose="020B0604020202020204" pitchFamily="34" charset="0"/>
                <a:ea typeface="ＭＳ Ｐゴシック" charset="0"/>
              </a:rPr>
              <a:t>Scope</a:t>
            </a:r>
          </a:p>
          <a:p>
            <a:pPr marL="741553" lvl="1" indent="-284353">
              <a:spcAft>
                <a:spcPct val="0"/>
              </a:spcAft>
              <a:buSzPts val="2400"/>
              <a:defRPr/>
            </a:pPr>
            <a:r>
              <a:rPr lang="en-US" kern="1200" dirty="0">
                <a:solidFill>
                  <a:srgbClr val="000000"/>
                </a:solidFill>
                <a:latin typeface="Arial" panose="020B0604020202020204" pitchFamily="34" charset="0"/>
                <a:ea typeface="ＭＳ Ｐゴシック" charset="0"/>
              </a:rPr>
              <a:t>Focus/market niche</a:t>
            </a:r>
          </a:p>
          <a:p>
            <a:pPr marL="741553" lvl="1" indent="-284353">
              <a:spcAft>
                <a:spcPct val="0"/>
              </a:spcAft>
              <a:buSzPts val="2400"/>
              <a:defRPr/>
            </a:pPr>
            <a:r>
              <a:rPr lang="en-US" kern="1200" dirty="0">
                <a:solidFill>
                  <a:srgbClr val="000000"/>
                </a:solidFill>
                <a:latin typeface="Arial" panose="020B0604020202020204" pitchFamily="34" charset="0"/>
                <a:ea typeface="ＭＳ Ｐゴシック" charset="0"/>
              </a:rPr>
              <a:t>Customer intimacy</a:t>
            </a:r>
          </a:p>
        </p:txBody>
      </p:sp>
    </p:spTree>
    <p:extLst>
      <p:ext uri="{BB962C8B-B14F-4D97-AF65-F5344CB8AC3E}">
        <p14:creationId xmlns:p14="http://schemas.microsoft.com/office/powerpoint/2010/main" xmlns="" val="3493707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200" kern="1200" dirty="0">
                <a:cs typeface="Times New Roman" panose="02020603050405020304" pitchFamily="18" charset="0"/>
              </a:rPr>
              <a:t>E-commerce </a:t>
            </a:r>
            <a:r>
              <a:rPr lang="en-IN" sz="3200" kern="1200" dirty="0">
                <a:cs typeface="Times New Roman" panose="02020603050405020304" pitchFamily="18" charset="0"/>
              </a:rPr>
              <a:t>Technology and Business Model Disruption</a:t>
            </a:r>
            <a:endParaRPr lang="en-IN" sz="3200" dirty="0"/>
          </a:p>
        </p:txBody>
      </p:sp>
      <p:sp>
        <p:nvSpPr>
          <p:cNvPr id="3" name="Content Placeholder 2"/>
          <p:cNvSpPr>
            <a:spLocks noGrp="1"/>
          </p:cNvSpPr>
          <p:nvPr>
            <p:ph sz="quarter" idx="13"/>
          </p:nvPr>
        </p:nvSpPr>
        <p:spPr/>
        <p:txBody>
          <a:bodyPr/>
          <a:lstStyle/>
          <a:p>
            <a:pPr marL="255651" lvl="0" indent="-255651">
              <a:spcAft>
                <a:spcPct val="0"/>
              </a:spcAft>
              <a:buSzPts val="2400"/>
              <a:tabLst/>
              <a:defRPr/>
            </a:pPr>
            <a:r>
              <a:rPr lang="en-US" kern="1200" dirty="0">
                <a:solidFill>
                  <a:srgbClr val="000000"/>
                </a:solidFill>
                <a:latin typeface="Arial" panose="020B0604020202020204" pitchFamily="34" charset="0"/>
              </a:rPr>
              <a:t>Disruptive technologies</a:t>
            </a:r>
          </a:p>
          <a:p>
            <a:pPr marL="255651" lvl="0" indent="-255651">
              <a:spcAft>
                <a:spcPct val="0"/>
              </a:spcAft>
              <a:buSzPts val="2400"/>
              <a:tabLst/>
              <a:defRPr/>
            </a:pPr>
            <a:r>
              <a:rPr lang="en-US" kern="1200" dirty="0">
                <a:solidFill>
                  <a:srgbClr val="000000"/>
                </a:solidFill>
                <a:latin typeface="Arial" panose="020B0604020202020204" pitchFamily="34" charset="0"/>
              </a:rPr>
              <a:t>Digital disruption</a:t>
            </a:r>
          </a:p>
          <a:p>
            <a:pPr marL="255651" lvl="0" indent="-255651">
              <a:spcAft>
                <a:spcPct val="0"/>
              </a:spcAft>
              <a:buSzPts val="2400"/>
              <a:tabLst/>
              <a:defRPr/>
            </a:pPr>
            <a:r>
              <a:rPr lang="en-US" kern="1200" dirty="0">
                <a:solidFill>
                  <a:srgbClr val="000000"/>
                </a:solidFill>
                <a:latin typeface="Arial" panose="020B0604020202020204" pitchFamily="34" charset="0"/>
              </a:rPr>
              <a:t>Sustaining technology</a:t>
            </a:r>
          </a:p>
          <a:p>
            <a:pPr marL="255651" lvl="0" indent="-255651">
              <a:spcAft>
                <a:spcPct val="0"/>
              </a:spcAft>
              <a:buSzPts val="2400"/>
              <a:tabLst/>
              <a:defRPr/>
            </a:pPr>
            <a:r>
              <a:rPr lang="en-US" kern="1200" dirty="0">
                <a:solidFill>
                  <a:srgbClr val="000000"/>
                </a:solidFill>
                <a:latin typeface="Arial" panose="020B0604020202020204" pitchFamily="34" charset="0"/>
              </a:rPr>
              <a:t>Stages</a:t>
            </a:r>
          </a:p>
          <a:p>
            <a:pPr marL="741553" lvl="1" indent="-284353">
              <a:spcAft>
                <a:spcPct val="0"/>
              </a:spcAft>
              <a:buSzPts val="2400"/>
              <a:defRPr/>
            </a:pPr>
            <a:r>
              <a:rPr lang="en-US" kern="1200" dirty="0">
                <a:solidFill>
                  <a:srgbClr val="000000"/>
                </a:solidFill>
                <a:latin typeface="Arial" panose="020B0604020202020204" pitchFamily="34" charset="0"/>
              </a:rPr>
              <a:t>Disruptors introduce new products of lower quality</a:t>
            </a:r>
          </a:p>
          <a:p>
            <a:pPr marL="741553" lvl="1" indent="-284353">
              <a:spcAft>
                <a:spcPct val="0"/>
              </a:spcAft>
              <a:buSzPts val="2400"/>
              <a:defRPr/>
            </a:pPr>
            <a:r>
              <a:rPr lang="en-US" kern="1200" dirty="0">
                <a:solidFill>
                  <a:srgbClr val="000000"/>
                </a:solidFill>
                <a:latin typeface="Arial" panose="020B0604020202020204" pitchFamily="34" charset="0"/>
              </a:rPr>
              <a:t>Disruptors improve products</a:t>
            </a:r>
          </a:p>
          <a:p>
            <a:pPr marL="741553" lvl="1" indent="-284353">
              <a:spcAft>
                <a:spcPct val="0"/>
              </a:spcAft>
              <a:buSzPts val="2400"/>
              <a:defRPr/>
            </a:pPr>
            <a:r>
              <a:rPr lang="en-US" kern="1200" dirty="0">
                <a:solidFill>
                  <a:srgbClr val="000000"/>
                </a:solidFill>
                <a:latin typeface="Arial" panose="020B0604020202020204" pitchFamily="34" charset="0"/>
              </a:rPr>
              <a:t>New products become superior to existing products</a:t>
            </a:r>
          </a:p>
          <a:p>
            <a:pPr marL="741553" lvl="1" indent="-284353">
              <a:spcAft>
                <a:spcPct val="0"/>
              </a:spcAft>
              <a:buSzPts val="2400"/>
              <a:defRPr/>
            </a:pPr>
            <a:r>
              <a:rPr lang="en-US" kern="1200" dirty="0">
                <a:solidFill>
                  <a:srgbClr val="000000"/>
                </a:solidFill>
                <a:latin typeface="Arial" panose="020B0604020202020204" pitchFamily="34" charset="0"/>
              </a:rPr>
              <a:t>Incumbent companies lose market share</a:t>
            </a:r>
          </a:p>
        </p:txBody>
      </p:sp>
    </p:spTree>
    <p:extLst>
      <p:ext uri="{BB962C8B-B14F-4D97-AF65-F5344CB8AC3E}">
        <p14:creationId xmlns:p14="http://schemas.microsoft.com/office/powerpoint/2010/main" xmlns="" val="1027747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Careers in </a:t>
            </a:r>
            <a:r>
              <a:rPr lang="pt-BR" kern="1200" dirty="0">
                <a:cs typeface="Times New Roman" panose="02020603050405020304" pitchFamily="18" charset="0"/>
              </a:rPr>
              <a:t>E-commerce</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Position: Assistant Manager of </a:t>
            </a:r>
            <a:r>
              <a:rPr lang="pt-BR" kern="1200" dirty="0">
                <a:solidFill>
                  <a:srgbClr val="000000"/>
                </a:solidFill>
                <a:latin typeface="Arial" panose="020B0604020202020204" pitchFamily="34" charset="0"/>
              </a:rPr>
              <a:t>E-business</a:t>
            </a:r>
            <a:endParaRPr lang="en-US" kern="1200" dirty="0">
              <a:solidFill>
                <a:srgbClr val="000000"/>
              </a:solidFill>
              <a:latin typeface="Arial" panose="020B0604020202020204" pitchFamily="34" charset="0"/>
            </a:endParaRPr>
          </a:p>
          <a:p>
            <a:pPr marL="255651" lvl="0" indent="-255651">
              <a:spcAft>
                <a:spcPct val="0"/>
              </a:spcAft>
              <a:buSzPts val="2400"/>
              <a:tabLst/>
            </a:pPr>
            <a:r>
              <a:rPr lang="en-US" kern="1200" dirty="0">
                <a:solidFill>
                  <a:srgbClr val="000000"/>
                </a:solidFill>
                <a:latin typeface="Arial" panose="020B0604020202020204" pitchFamily="34" charset="0"/>
              </a:rPr>
              <a:t>Qualification/Skills</a:t>
            </a:r>
          </a:p>
          <a:p>
            <a:pPr marL="255651" lvl="0" indent="-255651">
              <a:spcAft>
                <a:spcPct val="0"/>
              </a:spcAft>
              <a:buSzPts val="2400"/>
              <a:tabLst/>
            </a:pPr>
            <a:r>
              <a:rPr lang="en-US" kern="1200" dirty="0">
                <a:solidFill>
                  <a:srgbClr val="000000"/>
                </a:solidFill>
                <a:latin typeface="Arial" panose="020B0604020202020204" pitchFamily="34" charset="0"/>
              </a:rPr>
              <a:t>Preparing for the Interview</a:t>
            </a:r>
          </a:p>
          <a:p>
            <a:pPr marL="255651" lvl="0" indent="-255651">
              <a:spcAft>
                <a:spcPct val="0"/>
              </a:spcAft>
              <a:buSzPts val="2400"/>
              <a:tabLst/>
            </a:pPr>
            <a:r>
              <a:rPr lang="en-US" kern="1200" dirty="0">
                <a:solidFill>
                  <a:srgbClr val="000000"/>
                </a:solidFill>
                <a:latin typeface="Arial" panose="020B0604020202020204" pitchFamily="34" charset="0"/>
              </a:rPr>
              <a:t>Possible Interview Questions</a:t>
            </a:r>
          </a:p>
        </p:txBody>
      </p:sp>
    </p:spTree>
    <p:extLst>
      <p:ext uri="{BB962C8B-B14F-4D97-AF65-F5344CB8AC3E}">
        <p14:creationId xmlns:p14="http://schemas.microsoft.com/office/powerpoint/2010/main" xmlns="" val="1433900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a16="http://schemas.microsoft.com/office/drawing/2014/main" xmlns=""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xmlns=""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kern="1200" dirty="0">
                <a:cs typeface="Times New Roman" panose="02020603050405020304" pitchFamily="18" charset="0"/>
              </a:rPr>
              <a:t>Eight Key Elements of a Business Model</a:t>
            </a:r>
            <a:endParaRPr lang="en-IN" sz="3200" dirty="0"/>
          </a:p>
        </p:txBody>
      </p:sp>
      <p:sp>
        <p:nvSpPr>
          <p:cNvPr id="3" name="Content Placeholder 2"/>
          <p:cNvSpPr>
            <a:spLocks noGrp="1"/>
          </p:cNvSpPr>
          <p:nvPr>
            <p:ph sz="quarter" idx="13"/>
          </p:nvPr>
        </p:nvSpPr>
        <p:spPr/>
        <p:txBody>
          <a:bodyPr/>
          <a:lstStyle/>
          <a:p>
            <a:pPr marL="432054" lvl="0" indent="-432054">
              <a:spcAft>
                <a:spcPct val="0"/>
              </a:spcAft>
              <a:buSzPts val="2400"/>
              <a:buFont typeface="+mj-lt"/>
              <a:buAutoNum type="arabicPeriod"/>
              <a:tabLst/>
            </a:pPr>
            <a:r>
              <a:rPr lang="en-US" kern="1200" dirty="0">
                <a:solidFill>
                  <a:srgbClr val="000000"/>
                </a:solidFill>
                <a:latin typeface="Arial" panose="020B0604020202020204" pitchFamily="34" charset="0"/>
              </a:rPr>
              <a:t>Value proposition</a:t>
            </a:r>
          </a:p>
          <a:p>
            <a:pPr marL="432054" lvl="0" indent="-432054">
              <a:spcAft>
                <a:spcPct val="0"/>
              </a:spcAft>
              <a:buSzPts val="2400"/>
              <a:buFont typeface="+mj-lt"/>
              <a:buAutoNum type="arabicPeriod"/>
              <a:tabLst/>
            </a:pPr>
            <a:r>
              <a:rPr lang="en-US" kern="1200" dirty="0">
                <a:solidFill>
                  <a:srgbClr val="000000"/>
                </a:solidFill>
                <a:latin typeface="Arial" panose="020B0604020202020204" pitchFamily="34" charset="0"/>
              </a:rPr>
              <a:t>Revenue model</a:t>
            </a:r>
          </a:p>
          <a:p>
            <a:pPr marL="432054" lvl="0" indent="-432054">
              <a:spcAft>
                <a:spcPct val="0"/>
              </a:spcAft>
              <a:buSzPts val="2400"/>
              <a:buFont typeface="+mj-lt"/>
              <a:buAutoNum type="arabicPeriod"/>
              <a:tabLst/>
            </a:pPr>
            <a:r>
              <a:rPr lang="en-US" kern="1200" dirty="0">
                <a:solidFill>
                  <a:srgbClr val="000000"/>
                </a:solidFill>
                <a:latin typeface="Arial" panose="020B0604020202020204" pitchFamily="34" charset="0"/>
              </a:rPr>
              <a:t>Market opportunity</a:t>
            </a:r>
          </a:p>
          <a:p>
            <a:pPr marL="432054" lvl="0" indent="-432054">
              <a:spcAft>
                <a:spcPct val="0"/>
              </a:spcAft>
              <a:buSzPts val="2400"/>
              <a:buFont typeface="+mj-lt"/>
              <a:buAutoNum type="arabicPeriod"/>
              <a:tabLst/>
            </a:pPr>
            <a:r>
              <a:rPr lang="en-US" kern="1200" dirty="0">
                <a:solidFill>
                  <a:srgbClr val="000000"/>
                </a:solidFill>
                <a:latin typeface="Arial" panose="020B0604020202020204" pitchFamily="34" charset="0"/>
              </a:rPr>
              <a:t>Competitive environment</a:t>
            </a:r>
          </a:p>
          <a:p>
            <a:pPr marL="432054" lvl="0" indent="-432054">
              <a:spcAft>
                <a:spcPct val="0"/>
              </a:spcAft>
              <a:buSzPts val="2400"/>
              <a:buFont typeface="+mj-lt"/>
              <a:buAutoNum type="arabicPeriod"/>
              <a:tabLst/>
            </a:pPr>
            <a:r>
              <a:rPr lang="en-US" kern="1200" dirty="0">
                <a:solidFill>
                  <a:srgbClr val="000000"/>
                </a:solidFill>
                <a:latin typeface="Arial" panose="020B0604020202020204" pitchFamily="34" charset="0"/>
              </a:rPr>
              <a:t>Competitive advantage</a:t>
            </a:r>
          </a:p>
          <a:p>
            <a:pPr marL="432054" lvl="0" indent="-432054">
              <a:spcAft>
                <a:spcPct val="0"/>
              </a:spcAft>
              <a:buSzPts val="2400"/>
              <a:buFont typeface="+mj-lt"/>
              <a:buAutoNum type="arabicPeriod"/>
              <a:tabLst/>
            </a:pPr>
            <a:r>
              <a:rPr lang="en-US" kern="1200" dirty="0">
                <a:solidFill>
                  <a:srgbClr val="000000"/>
                </a:solidFill>
                <a:latin typeface="Arial" panose="020B0604020202020204" pitchFamily="34" charset="0"/>
              </a:rPr>
              <a:t>Market strategy</a:t>
            </a:r>
          </a:p>
          <a:p>
            <a:pPr marL="432054" lvl="0" indent="-432054">
              <a:spcAft>
                <a:spcPct val="0"/>
              </a:spcAft>
              <a:buSzPts val="2400"/>
              <a:buFont typeface="+mj-lt"/>
              <a:buAutoNum type="arabicPeriod"/>
              <a:tabLst/>
            </a:pPr>
            <a:r>
              <a:rPr lang="en-US" kern="1200" dirty="0">
                <a:solidFill>
                  <a:srgbClr val="000000"/>
                </a:solidFill>
                <a:latin typeface="Arial" panose="020B0604020202020204" pitchFamily="34" charset="0"/>
              </a:rPr>
              <a:t>Organizational development</a:t>
            </a:r>
          </a:p>
          <a:p>
            <a:pPr marL="432054" lvl="0" indent="-432054">
              <a:spcAft>
                <a:spcPct val="0"/>
              </a:spcAft>
              <a:buSzPts val="2400"/>
              <a:buFont typeface="+mj-lt"/>
              <a:buAutoNum type="arabicPeriod"/>
              <a:tabLst/>
            </a:pPr>
            <a:r>
              <a:rPr lang="en-US" kern="1200" dirty="0">
                <a:solidFill>
                  <a:srgbClr val="000000"/>
                </a:solidFill>
                <a:latin typeface="Arial" panose="020B0604020202020204" pitchFamily="34" charset="0"/>
              </a:rPr>
              <a:t>Management team</a:t>
            </a:r>
          </a:p>
        </p:txBody>
      </p:sp>
    </p:spTree>
    <p:extLst>
      <p:ext uri="{BB962C8B-B14F-4D97-AF65-F5344CB8AC3E}">
        <p14:creationId xmlns:p14="http://schemas.microsoft.com/office/powerpoint/2010/main" xmlns="" val="1110894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1. Value Proposition</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IN" altLang="ja-JP" kern="1200" dirty="0">
                <a:solidFill>
                  <a:srgbClr val="000000"/>
                </a:solidFill>
                <a:latin typeface="Arial" panose="020B0604020202020204" pitchFamily="34" charset="0"/>
              </a:rPr>
              <a:t>“</a:t>
            </a:r>
            <a:r>
              <a:rPr lang="en-US" altLang="ja-JP" kern="1200" dirty="0">
                <a:solidFill>
                  <a:srgbClr val="000000"/>
                </a:solidFill>
                <a:latin typeface="Arial" panose="020B0604020202020204" pitchFamily="34" charset="0"/>
              </a:rPr>
              <a:t>Why should the customer buy from you?</a:t>
            </a:r>
            <a:r>
              <a:rPr lang="en-IN" altLang="ja-JP" kern="1200" dirty="0">
                <a:solidFill>
                  <a:srgbClr val="000000"/>
                </a:solidFill>
                <a:latin typeface="Arial" panose="020B0604020202020204" pitchFamily="34" charset="0"/>
              </a:rPr>
              <a:t>”</a:t>
            </a:r>
            <a:endParaRPr lang="en-US" altLang="ja-JP" kern="1200" dirty="0">
              <a:solidFill>
                <a:srgbClr val="000000"/>
              </a:solidFill>
              <a:latin typeface="Arial" panose="020B0604020202020204" pitchFamily="34" charset="0"/>
            </a:endParaRPr>
          </a:p>
          <a:p>
            <a:pPr marL="255651" lvl="0" indent="-255651">
              <a:spcAft>
                <a:spcPct val="0"/>
              </a:spcAft>
              <a:buSzPts val="2400"/>
              <a:tabLst/>
            </a:pPr>
            <a:r>
              <a:rPr lang="en-US" altLang="en-US" kern="1200" dirty="0">
                <a:solidFill>
                  <a:srgbClr val="000000"/>
                </a:solidFill>
                <a:latin typeface="Arial" panose="020B0604020202020204" pitchFamily="34" charset="0"/>
              </a:rPr>
              <a:t>Successful e-commerce value propositions:</a:t>
            </a:r>
          </a:p>
          <a:p>
            <a:pPr marL="741553" lvl="1" indent="-284353">
              <a:spcAft>
                <a:spcPct val="0"/>
              </a:spcAft>
              <a:buSzPts val="2400"/>
            </a:pPr>
            <a:r>
              <a:rPr lang="en-US" altLang="en-US" kern="1200" dirty="0">
                <a:solidFill>
                  <a:srgbClr val="000000"/>
                </a:solidFill>
                <a:latin typeface="Arial" panose="020B0604020202020204" pitchFamily="34" charset="0"/>
              </a:rPr>
              <a:t>Personalization/customization</a:t>
            </a:r>
          </a:p>
          <a:p>
            <a:pPr marL="741553" lvl="1" indent="-284353">
              <a:spcAft>
                <a:spcPct val="0"/>
              </a:spcAft>
              <a:buSzPts val="2400"/>
            </a:pPr>
            <a:r>
              <a:rPr lang="en-US" altLang="en-US" kern="1200" dirty="0">
                <a:solidFill>
                  <a:srgbClr val="000000"/>
                </a:solidFill>
                <a:latin typeface="Arial" panose="020B0604020202020204" pitchFamily="34" charset="0"/>
              </a:rPr>
              <a:t>Reduction of product search, price discovery costs</a:t>
            </a:r>
          </a:p>
          <a:p>
            <a:pPr marL="741553" lvl="1" indent="-284353">
              <a:spcAft>
                <a:spcPct val="0"/>
              </a:spcAft>
              <a:buSzPts val="2400"/>
            </a:pPr>
            <a:r>
              <a:rPr lang="en-US" altLang="en-US" kern="1200" dirty="0">
                <a:solidFill>
                  <a:srgbClr val="000000"/>
                </a:solidFill>
                <a:latin typeface="Arial" panose="020B0604020202020204" pitchFamily="34" charset="0"/>
              </a:rPr>
              <a:t>Facilitation of transactions by managing product delivery</a:t>
            </a:r>
          </a:p>
        </p:txBody>
      </p:sp>
    </p:spTree>
    <p:extLst>
      <p:ext uri="{BB962C8B-B14F-4D97-AF65-F5344CB8AC3E}">
        <p14:creationId xmlns:p14="http://schemas.microsoft.com/office/powerpoint/2010/main" xmlns="" val="363753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2. Revenue Model</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AU" altLang="ja-JP" kern="1200" dirty="0">
                <a:solidFill>
                  <a:srgbClr val="000000"/>
                </a:solidFill>
              </a:rPr>
              <a:t>“</a:t>
            </a:r>
            <a:r>
              <a:rPr lang="en-US" altLang="ja-JP" kern="1200" dirty="0">
                <a:solidFill>
                  <a:srgbClr val="000000"/>
                </a:solidFill>
              </a:rPr>
              <a:t>How will you earn money?</a:t>
            </a:r>
            <a:r>
              <a:rPr lang="en-AU" altLang="ja-JP" kern="1200" dirty="0">
                <a:solidFill>
                  <a:srgbClr val="000000"/>
                </a:solidFill>
              </a:rPr>
              <a:t>”</a:t>
            </a:r>
            <a:endParaRPr lang="en-US" altLang="ja-JP" kern="1200" dirty="0">
              <a:solidFill>
                <a:srgbClr val="000000"/>
              </a:solidFill>
            </a:endParaRPr>
          </a:p>
          <a:p>
            <a:pPr marL="255651" lvl="0" indent="-255651">
              <a:spcAft>
                <a:spcPct val="0"/>
              </a:spcAft>
              <a:buSzPts val="2400"/>
              <a:tabLst/>
            </a:pPr>
            <a:r>
              <a:rPr lang="en-US" altLang="en-US" kern="1200" dirty="0">
                <a:solidFill>
                  <a:srgbClr val="000000"/>
                </a:solidFill>
              </a:rPr>
              <a:t>Major types of revenue models:</a:t>
            </a:r>
          </a:p>
          <a:p>
            <a:pPr marL="741553" lvl="1" indent="-284353">
              <a:spcAft>
                <a:spcPct val="0"/>
              </a:spcAft>
              <a:buSzPts val="2400"/>
            </a:pPr>
            <a:r>
              <a:rPr lang="en-US" altLang="en-US" kern="1200" dirty="0">
                <a:solidFill>
                  <a:srgbClr val="000000"/>
                </a:solidFill>
              </a:rPr>
              <a:t>Advertising revenue model</a:t>
            </a:r>
          </a:p>
          <a:p>
            <a:pPr marL="741553" lvl="1" indent="-284353">
              <a:spcAft>
                <a:spcPct val="0"/>
              </a:spcAft>
              <a:buSzPts val="2400"/>
            </a:pPr>
            <a:r>
              <a:rPr lang="en-US" altLang="en-US" kern="1200" dirty="0">
                <a:solidFill>
                  <a:srgbClr val="000000"/>
                </a:solidFill>
              </a:rPr>
              <a:t>Subscription revenue model</a:t>
            </a:r>
          </a:p>
          <a:p>
            <a:pPr marL="1144778" lvl="2" indent="-230378">
              <a:spcAft>
                <a:spcPct val="0"/>
              </a:spcAft>
              <a:buSzPts val="2400"/>
            </a:pPr>
            <a:r>
              <a:rPr lang="en-US" altLang="en-US" kern="1200" dirty="0">
                <a:solidFill>
                  <a:srgbClr val="000000"/>
                </a:solidFill>
              </a:rPr>
              <a:t>Freemium strategy</a:t>
            </a:r>
            <a:endParaRPr lang="en-US" altLang="en-US" kern="1200" dirty="0">
              <a:solidFill>
                <a:prstClr val="black"/>
              </a:solidFill>
            </a:endParaRPr>
          </a:p>
          <a:p>
            <a:pPr marL="741553" lvl="1" indent="-284353">
              <a:spcAft>
                <a:spcPct val="0"/>
              </a:spcAft>
              <a:buSzPts val="2400"/>
            </a:pPr>
            <a:r>
              <a:rPr lang="en-US" altLang="en-US" kern="1200" dirty="0">
                <a:solidFill>
                  <a:srgbClr val="000000"/>
                </a:solidFill>
              </a:rPr>
              <a:t>Transaction fee revenue model</a:t>
            </a:r>
          </a:p>
          <a:p>
            <a:pPr marL="741553" lvl="1" indent="-284353">
              <a:spcAft>
                <a:spcPct val="0"/>
              </a:spcAft>
              <a:buSzPts val="2400"/>
            </a:pPr>
            <a:r>
              <a:rPr lang="en-US" altLang="en-US" kern="1200" dirty="0">
                <a:solidFill>
                  <a:srgbClr val="000000"/>
                </a:solidFill>
              </a:rPr>
              <a:t>Sales revenue model</a:t>
            </a:r>
          </a:p>
          <a:p>
            <a:pPr marL="741553" lvl="1" indent="-284353">
              <a:spcAft>
                <a:spcPct val="0"/>
              </a:spcAft>
              <a:buSzPts val="2400"/>
            </a:pPr>
            <a:r>
              <a:rPr lang="en-US" altLang="en-US" kern="1200" dirty="0">
                <a:solidFill>
                  <a:srgbClr val="000000"/>
                </a:solidFill>
              </a:rPr>
              <a:t>Affiliate revenue model</a:t>
            </a:r>
          </a:p>
        </p:txBody>
      </p:sp>
    </p:spTree>
    <p:extLst>
      <p:ext uri="{BB962C8B-B14F-4D97-AF65-F5344CB8AC3E}">
        <p14:creationId xmlns:p14="http://schemas.microsoft.com/office/powerpoint/2010/main" xmlns="" val="959023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000" kern="1200" dirty="0">
                <a:cs typeface="Times New Roman" panose="02020603050405020304" pitchFamily="18" charset="0"/>
              </a:rPr>
              <a:t>Insight on Society: Foursquare’s Evolving Business Model: Leveraging Your Location</a:t>
            </a:r>
            <a:endParaRPr lang="en-IN" sz="300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Class discussion:</a:t>
            </a:r>
          </a:p>
          <a:p>
            <a:pPr marL="741553" lvl="1" indent="-284353">
              <a:spcAft>
                <a:spcPct val="0"/>
              </a:spcAft>
              <a:buSzPts val="2400"/>
            </a:pPr>
            <a:r>
              <a:rPr lang="en-US" kern="1200" dirty="0">
                <a:solidFill>
                  <a:srgbClr val="000000"/>
                </a:solidFill>
                <a:latin typeface="Arial" panose="020B0604020202020204" pitchFamily="34" charset="0"/>
              </a:rPr>
              <a:t>Why has the shift in Foursquare’s business model been the key to success for Foursquare?</a:t>
            </a:r>
          </a:p>
          <a:p>
            <a:pPr marL="741553" lvl="1" indent="-284353">
              <a:spcAft>
                <a:spcPct val="0"/>
              </a:spcAft>
              <a:buSzPts val="2400"/>
            </a:pPr>
            <a:r>
              <a:rPr lang="en-US" kern="1200" dirty="0">
                <a:solidFill>
                  <a:srgbClr val="000000"/>
                </a:solidFill>
                <a:latin typeface="Arial" panose="020B0604020202020204" pitchFamily="34" charset="0"/>
              </a:rPr>
              <a:t>How comfortable are you with the ability of Foursquare to characterize behavior into various personas?</a:t>
            </a:r>
          </a:p>
          <a:p>
            <a:pPr marL="741553" lvl="1" indent="-284353">
              <a:spcAft>
                <a:spcPct val="0"/>
              </a:spcAft>
              <a:buSzPts val="2400"/>
            </a:pPr>
            <a:r>
              <a:rPr lang="en-US" kern="1200" dirty="0">
                <a:solidFill>
                  <a:srgbClr val="000000"/>
                </a:solidFill>
                <a:latin typeface="Arial" panose="020B0604020202020204" pitchFamily="34" charset="0"/>
              </a:rPr>
              <a:t>What is your opinion of Foursquare’s characterization of itself as one of the “good guys” in the location data industry?</a:t>
            </a:r>
          </a:p>
          <a:p>
            <a:pPr marL="741553" lvl="1" indent="-284353">
              <a:spcAft>
                <a:spcPct val="0"/>
              </a:spcAft>
              <a:buSzPts val="2400"/>
            </a:pPr>
            <a:r>
              <a:rPr lang="en-US" kern="1200" dirty="0">
                <a:solidFill>
                  <a:srgbClr val="000000"/>
                </a:solidFill>
                <a:latin typeface="Arial" panose="020B0604020202020204" pitchFamily="34" charset="0"/>
              </a:rPr>
              <a:t>How is Foursquare attempting to cope with a more privacy-conscious business environment?</a:t>
            </a:r>
          </a:p>
        </p:txBody>
      </p:sp>
    </p:spTree>
    <p:extLst>
      <p:ext uri="{BB962C8B-B14F-4D97-AF65-F5344CB8AC3E}">
        <p14:creationId xmlns:p14="http://schemas.microsoft.com/office/powerpoint/2010/main" xmlns="" val="2704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3. Market Opportunity</a:t>
            </a:r>
            <a:endParaRPr lang="en-IN" dirty="0"/>
          </a:p>
        </p:txBody>
      </p:sp>
      <p:sp>
        <p:nvSpPr>
          <p:cNvPr id="3" name="Content Placeholder 2"/>
          <p:cNvSpPr>
            <a:spLocks noGrp="1"/>
          </p:cNvSpPr>
          <p:nvPr>
            <p:ph sz="quarter" idx="13"/>
          </p:nvPr>
        </p:nvSpPr>
        <p:spPr>
          <a:xfrm>
            <a:off x="457200" y="1554920"/>
            <a:ext cx="8104909" cy="4663335"/>
          </a:xfrm>
        </p:spPr>
        <p:txBody>
          <a:bodyPr/>
          <a:lstStyle/>
          <a:p>
            <a:pPr marL="255651" lvl="0" indent="-255651">
              <a:spcAft>
                <a:spcPct val="0"/>
              </a:spcAft>
              <a:buSzPts val="2400"/>
              <a:tabLst/>
            </a:pPr>
            <a:r>
              <a:rPr lang="ja-JP" altLang="en-US" kern="1200" dirty="0">
                <a:solidFill>
                  <a:srgbClr val="000000"/>
                </a:solidFill>
                <a:latin typeface="Arial" panose="020B0604020202020204" pitchFamily="34" charset="0"/>
              </a:rPr>
              <a:t>“</a:t>
            </a:r>
            <a:r>
              <a:rPr lang="en-US" altLang="ja-JP" kern="1200" dirty="0">
                <a:solidFill>
                  <a:srgbClr val="000000"/>
                </a:solidFill>
                <a:latin typeface="Arial" panose="020B0604020202020204" pitchFamily="34" charset="0"/>
              </a:rPr>
              <a:t>What marketspace do you intend to serve and what is its size?</a:t>
            </a:r>
            <a:r>
              <a:rPr lang="ja-JP" altLang="en-US" kern="1200" dirty="0">
                <a:solidFill>
                  <a:srgbClr val="000000"/>
                </a:solidFill>
                <a:latin typeface="Arial" panose="020B0604020202020204" pitchFamily="34" charset="0"/>
              </a:rPr>
              <a:t>”</a:t>
            </a:r>
            <a:endParaRPr lang="en-US" altLang="ja-JP" kern="1200" dirty="0">
              <a:solidFill>
                <a:srgbClr val="000000"/>
              </a:solidFill>
              <a:latin typeface="Arial" panose="020B0604020202020204" pitchFamily="34" charset="0"/>
            </a:endParaRPr>
          </a:p>
          <a:p>
            <a:pPr marL="741553" lvl="1" indent="-284353">
              <a:spcAft>
                <a:spcPct val="0"/>
              </a:spcAft>
              <a:buSzPts val="2400"/>
            </a:pPr>
            <a:r>
              <a:rPr lang="en-US" altLang="en-US" kern="1200" dirty="0">
                <a:solidFill>
                  <a:srgbClr val="000000"/>
                </a:solidFill>
                <a:latin typeface="Arial" panose="020B0604020202020204" pitchFamily="34" charset="0"/>
              </a:rPr>
              <a:t>Marketspace: Area of actual or potential commercial value in which company intends to operate</a:t>
            </a:r>
          </a:p>
          <a:p>
            <a:pPr marL="741553" lvl="1" indent="-284353">
              <a:spcAft>
                <a:spcPct val="0"/>
              </a:spcAft>
              <a:buSzPts val="2400"/>
            </a:pPr>
            <a:r>
              <a:rPr lang="en-US" altLang="en-US" kern="1200" dirty="0">
                <a:solidFill>
                  <a:srgbClr val="000000"/>
                </a:solidFill>
                <a:latin typeface="Arial" panose="020B0604020202020204" pitchFamily="34" charset="0"/>
              </a:rPr>
              <a:t>Realistic market opportunity: Defined by revenue potential in each market niche in which company hopes to compete</a:t>
            </a:r>
          </a:p>
          <a:p>
            <a:pPr marL="255651" lvl="0" indent="-255651">
              <a:spcAft>
                <a:spcPct val="0"/>
              </a:spcAft>
              <a:buSzPts val="2400"/>
              <a:tabLst/>
            </a:pPr>
            <a:r>
              <a:rPr lang="en-US" altLang="en-US" kern="1200" dirty="0">
                <a:solidFill>
                  <a:srgbClr val="000000"/>
                </a:solidFill>
                <a:latin typeface="Arial" panose="020B0604020202020204" pitchFamily="34" charset="0"/>
              </a:rPr>
              <a:t>Market opportunity typically divided into smaller niches</a:t>
            </a:r>
          </a:p>
        </p:txBody>
      </p:sp>
    </p:spTree>
    <p:extLst>
      <p:ext uri="{BB962C8B-B14F-4D97-AF65-F5344CB8AC3E}">
        <p14:creationId xmlns:p14="http://schemas.microsoft.com/office/powerpoint/2010/main" xmlns="" val="1666307449"/>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146701</TotalTime>
  <Words>2625</Words>
  <Application>Microsoft Office PowerPoint</Application>
  <PresentationFormat>عرض على الشاشة (3:4)‏</PresentationFormat>
  <Paragraphs>302</Paragraphs>
  <Slides>44</Slides>
  <Notes>5</Notes>
  <HiddenSlides>0</HiddenSlides>
  <MMClips>0</MMClips>
  <ScaleCrop>false</ScaleCrop>
  <HeadingPairs>
    <vt:vector size="6" baseType="variant">
      <vt:variant>
        <vt:lpstr>الخطوط المستخدمة</vt:lpstr>
      </vt:variant>
      <vt:variant>
        <vt:i4>7</vt:i4>
      </vt:variant>
      <vt:variant>
        <vt:lpstr>سمة</vt:lpstr>
      </vt:variant>
      <vt:variant>
        <vt:i4>2</vt:i4>
      </vt:variant>
      <vt:variant>
        <vt:lpstr>عناوين الشرائح</vt:lpstr>
      </vt:variant>
      <vt:variant>
        <vt:i4>44</vt:i4>
      </vt:variant>
    </vt:vector>
  </HeadingPairs>
  <TitlesOfParts>
    <vt:vector size="53" baseType="lpstr">
      <vt:lpstr>Arial</vt:lpstr>
      <vt:lpstr>Times New Roman</vt:lpstr>
      <vt:lpstr>Verdana</vt:lpstr>
      <vt:lpstr>Wingdings</vt:lpstr>
      <vt:lpstr>MS PGothic</vt:lpstr>
      <vt:lpstr>Calibri</vt:lpstr>
      <vt:lpstr>Noto Sans Symbols</vt:lpstr>
      <vt:lpstr>USHE</vt:lpstr>
      <vt:lpstr>USHE_slide options</vt:lpstr>
      <vt:lpstr>E-commerce 2021: Business. Technology. Society.</vt:lpstr>
      <vt:lpstr>Learning Objectives</vt:lpstr>
      <vt:lpstr>Coping with a Pandemic: Small Businesses Reinvent with E-commerce</vt:lpstr>
      <vt:lpstr>E-commerce Business Models</vt:lpstr>
      <vt:lpstr>Eight Key Elements of a Business Model</vt:lpstr>
      <vt:lpstr>1. Value Proposition</vt:lpstr>
      <vt:lpstr>2. Revenue Model</vt:lpstr>
      <vt:lpstr>Insight on Society: Foursquare’s Evolving Business Model: Leveraging Your Location</vt:lpstr>
      <vt:lpstr>3. Market Opportunity</vt:lpstr>
      <vt:lpstr>4. Competitive Environment</vt:lpstr>
      <vt:lpstr>5. Competitive Advantage</vt:lpstr>
      <vt:lpstr>5. Competitive Advantage</vt:lpstr>
      <vt:lpstr>6. Market Strategy</vt:lpstr>
      <vt:lpstr>7. Organizational Development</vt:lpstr>
      <vt:lpstr>8. Management Team</vt:lpstr>
      <vt:lpstr>Raising Capital</vt:lpstr>
      <vt:lpstr>Insight on Business: Startups Turn to Crowdfunding</vt:lpstr>
      <vt:lpstr>Categorizing E-commerce Business Models</vt:lpstr>
      <vt:lpstr>B2C Business Models</vt:lpstr>
      <vt:lpstr>B2C Models: E-Tailer</vt:lpstr>
      <vt:lpstr>B2C Models: Community Provider</vt:lpstr>
      <vt:lpstr>B2C Models: Content Provider</vt:lpstr>
      <vt:lpstr>Insight on Technology: Connected Cars and the Future of E-commerce</vt:lpstr>
      <vt:lpstr>B2C Business Models: Portal</vt:lpstr>
      <vt:lpstr>B2C Models: Transaction Broker</vt:lpstr>
      <vt:lpstr>B2C Models: Market Creator</vt:lpstr>
      <vt:lpstr>B2C Models: Service Provider</vt:lpstr>
      <vt:lpstr>B2B Business Models</vt:lpstr>
      <vt:lpstr>B2B Models: E-distributor</vt:lpstr>
      <vt:lpstr>B2B Models: E-procurement</vt:lpstr>
      <vt:lpstr>B2B Models: Exchanges</vt:lpstr>
      <vt:lpstr>B2B Models: Industry Consortia</vt:lpstr>
      <vt:lpstr>B2B Models: Private Industrial Networks</vt:lpstr>
      <vt:lpstr>How E-commerce Changes Business</vt:lpstr>
      <vt:lpstr>Industry Value Chains</vt:lpstr>
      <vt:lpstr>Figure 2.4 E-commerce and Industry Value Chains</vt:lpstr>
      <vt:lpstr>Firm Value Chains</vt:lpstr>
      <vt:lpstr>Figure 2.5 E-commerce and Firm Value Chains</vt:lpstr>
      <vt:lpstr>Firm Value Webs</vt:lpstr>
      <vt:lpstr>Figure 2.6 Internet-Enabled Value Web</vt:lpstr>
      <vt:lpstr>Business Strategy</vt:lpstr>
      <vt:lpstr>E-commerce Technology and Business Model Disruption</vt:lpstr>
      <vt:lpstr>Careers in E-commerce</vt:lpstr>
      <vt:lpstr>Copyright</vt:lpstr>
    </vt:vector>
  </TitlesOfParts>
  <Company>Pearson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 2021: Business. Technology. Society., Sixteenth Edition, Chapter 2, E-commerce Business Models and Concepts</dc:title>
  <dc:subject>MIS</dc:subject>
  <dc:creator>Laudon/Traver</dc:creator>
  <cp:keywords>E-commerce 2021</cp:keywords>
  <cp:lastModifiedBy>Labtop Center</cp:lastModifiedBy>
  <cp:revision>748</cp:revision>
  <dcterms:modified xsi:type="dcterms:W3CDTF">2023-12-02T05:50:04Z</dcterms:modified>
</cp:coreProperties>
</file>