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sldIdLst>
    <p:sldId id="257" r:id="rId5"/>
    <p:sldId id="258" r:id="rId6"/>
    <p:sldId id="264" r:id="rId7"/>
    <p:sldId id="265" r:id="rId8"/>
    <p:sldId id="266" r:id="rId9"/>
    <p:sldId id="267" r:id="rId10"/>
    <p:sldId id="278" r:id="rId11"/>
    <p:sldId id="277" r:id="rId12"/>
    <p:sldId id="276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269" r:id="rId40"/>
    <p:sldId id="270" r:id="rId41"/>
    <p:sldId id="27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1" autoAdjust="0"/>
  </p:normalViewPr>
  <p:slideViewPr>
    <p:cSldViewPr>
      <p:cViewPr varScale="1">
        <p:scale>
          <a:sx n="63" d="100"/>
          <a:sy n="63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6DA34-6527-4FAE-A23C-7E69ED80E1CB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240EB-C9B2-40CC-86B3-17D822D74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n=3</a:t>
            </a:r>
            <a:r>
              <a:rPr lang="en-US" baseline="0" dirty="0" smtClean="0"/>
              <a:t> from the curve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240EB-C9B2-40CC-86B3-17D822D7428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n=5</a:t>
            </a:r>
            <a:r>
              <a:rPr lang="en-US" baseline="0" dirty="0" smtClean="0"/>
              <a:t> from the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240EB-C9B2-40CC-86B3-17D822D7428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Cascade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240EB-C9B2-40CC-86B3-17D822D7428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Choose the pair have having the least separation,</a:t>
            </a:r>
            <a:r>
              <a:rPr lang="en-US" baseline="0" dirty="0" smtClean="0"/>
              <a:t> which represents more severe requirements-375 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240EB-C9B2-40CC-86B3-17D822D7428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curve n=3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240EB-C9B2-40CC-86B3-17D822D7428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Choose</a:t>
            </a:r>
            <a:r>
              <a:rPr lang="en-US" baseline="0" dirty="0" smtClean="0"/>
              <a:t> convenient value of C, let it 0.01</a:t>
            </a:r>
            <a:r>
              <a:rPr lang="el-GR" baseline="0" dirty="0" smtClean="0"/>
              <a:t>μ</a:t>
            </a:r>
            <a:r>
              <a:rPr lang="en-US" baseline="0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240EB-C9B2-40CC-86B3-17D822D7428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n=3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240EB-C9B2-40CC-86B3-17D822D7428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BAAAEC-7BCC-4943-90F9-B8993F79DA7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1C9387-D188-4525-9B11-1A6813110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AAEC-7BCC-4943-90F9-B8993F79DA7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9387-D188-4525-9B11-1A6813110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AAEC-7BCC-4943-90F9-B8993F79DA7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9387-D188-4525-9B11-1A6813110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AAEC-7BCC-4943-90F9-B8993F79DA7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9387-D188-4525-9B11-1A6813110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AAEC-7BCC-4943-90F9-B8993F79DA7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9387-D188-4525-9B11-1A6813110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AAEC-7BCC-4943-90F9-B8993F79DA7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9387-D188-4525-9B11-1A6813110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AAEC-7BCC-4943-90F9-B8993F79DA7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9387-D188-4525-9B11-1A6813110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AAEC-7BCC-4943-90F9-B8993F79DA7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9387-D188-4525-9B11-1A6813110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AAEC-7BCC-4943-90F9-B8993F79DA7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9387-D188-4525-9B11-1A6813110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8BAAAEC-7BCC-4943-90F9-B8993F79DA7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9387-D188-4525-9B11-1A6813110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BAAAEC-7BCC-4943-90F9-B8993F79DA7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1C9387-D188-4525-9B11-1A6813110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8BAAAEC-7BCC-4943-90F9-B8993F79DA7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1C9387-D188-4525-9B11-1A6813110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 of DAQ systems</a:t>
            </a:r>
          </a:p>
          <a:p>
            <a:r>
              <a:rPr lang="en-US" dirty="0" smtClean="0"/>
              <a:t>Signal conditioning</a:t>
            </a:r>
          </a:p>
          <a:p>
            <a:r>
              <a:rPr lang="en-US" dirty="0" smtClean="0"/>
              <a:t>Aliasing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 Low Pass Filter network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539860" cy="221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7639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889564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0207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Step 1: Normalization</a:t>
            </a:r>
            <a:endParaRPr lang="en-US" sz="20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6096000" cy="241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04800" y="3733800"/>
            <a:ext cx="8001000" cy="10207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Step 2&amp;3: Pick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Response Curve and determine number of Poles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4800600"/>
            <a:ext cx="4230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n=3 from the curve for Butterworth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Step 4: Create Normalized Filter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399"/>
            <a:ext cx="4114800" cy="178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28600" y="2743200"/>
            <a:ext cx="47244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Step 5: Frequency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and Impedance Scaling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667000"/>
            <a:ext cx="4286250" cy="350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Filter Design 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6858000" cy="254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Curves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5514975" cy="479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Exqample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199"/>
            <a:ext cx="4800600" cy="118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59027"/>
            <a:ext cx="4029075" cy="168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905000"/>
            <a:ext cx="1476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0" y="3429000"/>
            <a:ext cx="249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n=5 from the curves</a:t>
            </a:r>
            <a:endParaRPr lang="en-US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038600"/>
            <a:ext cx="3924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267200"/>
            <a:ext cx="38290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562600"/>
            <a:ext cx="1924050" cy="80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Pass Filter –Passive-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676400"/>
            <a:ext cx="784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Suppose that you want to design a high-pass filter that has an </a:t>
            </a:r>
            <a:r>
              <a:rPr lang="en-US" i="1" dirty="0" smtClean="0"/>
              <a:t>f3dB = 1000 Hz and an</a:t>
            </a:r>
          </a:p>
          <a:p>
            <a:r>
              <a:rPr lang="en-US" dirty="0" smtClean="0"/>
              <a:t>attenuation of at least −45 dB at 300 Hz—which we call the </a:t>
            </a:r>
            <a:r>
              <a:rPr lang="en-US" i="1" dirty="0" smtClean="0"/>
              <a:t>stop frequency </a:t>
            </a:r>
            <a:r>
              <a:rPr lang="en-US" i="1" dirty="0" err="1" smtClean="0"/>
              <a:t>fs</a:t>
            </a:r>
            <a:r>
              <a:rPr lang="en-US" i="1" dirty="0" smtClean="0"/>
              <a:t>. Assume</a:t>
            </a:r>
          </a:p>
          <a:p>
            <a:r>
              <a:rPr lang="en-US" dirty="0" smtClean="0"/>
              <a:t>that the filter is hooked up to a source and load that both have impedances of 50 Ω</a:t>
            </a:r>
          </a:p>
          <a:p>
            <a:r>
              <a:rPr lang="en-US" dirty="0" smtClean="0"/>
              <a:t>and that a Butterworth response is desired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3886200"/>
            <a:ext cx="3462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How do you design the filter?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5105400" cy="253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657600"/>
            <a:ext cx="254394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81600" y="1752600"/>
            <a:ext cx="249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n=5 from the curves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133600"/>
            <a:ext cx="37719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343400"/>
            <a:ext cx="4343400" cy="205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5410200"/>
            <a:ext cx="405147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657600"/>
            <a:ext cx="41910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 of data acquisition systems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794520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Scaling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868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733800"/>
            <a:ext cx="5943600" cy="231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Pass Filter-Active-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427" y="2133600"/>
            <a:ext cx="843957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10210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732906"/>
            <a:ext cx="4267200" cy="205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15000" y="2667000"/>
            <a:ext cx="249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n=5 from the curves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4465" y="3048000"/>
            <a:ext cx="486953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5029200"/>
            <a:ext cx="4191000" cy="127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6019800"/>
            <a:ext cx="1524000" cy="20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Follow…..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599"/>
            <a:ext cx="5105400" cy="202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04999"/>
            <a:ext cx="1752600" cy="103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657600"/>
            <a:ext cx="6934200" cy="252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124200"/>
            <a:ext cx="2466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Bandpass</a:t>
            </a:r>
            <a:r>
              <a:rPr lang="en-US" sz="2800" dirty="0" smtClean="0"/>
              <a:t> Filter Design-Wide Band-Passive- 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2028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1447800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When is the filter wide band??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0"/>
            <a:ext cx="74104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81400"/>
            <a:ext cx="39052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124200"/>
            <a:ext cx="27432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4407" y="4343400"/>
            <a:ext cx="561909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105400" y="6096000"/>
            <a:ext cx="2390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Just Cascade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76295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Bandpass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Filter Design-Wide Band-Active-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1628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667000"/>
            <a:ext cx="3200400" cy="123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86200"/>
            <a:ext cx="5562600" cy="271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5875" y="2971800"/>
            <a:ext cx="40481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Follow…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49720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572000"/>
            <a:ext cx="28765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55340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657600"/>
            <a:ext cx="30670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Narrow Bandwidth BPF-Passive (optional)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846095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743200"/>
            <a:ext cx="63276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276600"/>
            <a:ext cx="2990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352800"/>
            <a:ext cx="2124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419600"/>
            <a:ext cx="6019800" cy="153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810000"/>
            <a:ext cx="652885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14600" y="59436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Choose the pair having the least separation, which represents more severe requirements-375 Hz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Follow…..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4267200" cy="283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50395"/>
            <a:ext cx="3276600" cy="23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514600"/>
            <a:ext cx="3600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724400" y="3124200"/>
            <a:ext cx="241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From the curve n=3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276726"/>
            <a:ext cx="4038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Follow……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42957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512598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724400"/>
            <a:ext cx="4048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419600"/>
            <a:ext cx="16192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BPF-Narrow Band-Active Design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7572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90800"/>
            <a:ext cx="30289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0" y="2514600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Cascading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95600"/>
            <a:ext cx="38385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048000"/>
            <a:ext cx="21240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3962400"/>
            <a:ext cx="342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18240" y="4876800"/>
            <a:ext cx="412576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34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Choose convenient value of C, let it 0.01</a:t>
            </a:r>
            <a:r>
              <a:rPr lang="el-GR" dirty="0" smtClean="0"/>
              <a:t>μ</a:t>
            </a:r>
            <a:r>
              <a:rPr lang="en-US" dirty="0" smtClean="0"/>
              <a:t>F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Filters are used to remove unwanted bandwidths from a signal</a:t>
            </a:r>
          </a:p>
          <a:p>
            <a:r>
              <a:rPr lang="en-US" dirty="0" smtClean="0"/>
              <a:t> Filter classification according to implementation</a:t>
            </a:r>
          </a:p>
          <a:p>
            <a:pPr lvl="1"/>
            <a:r>
              <a:rPr lang="en-US" dirty="0" smtClean="0"/>
              <a:t> Active filters include RC networks and op-amps</a:t>
            </a:r>
          </a:p>
          <a:p>
            <a:pPr lvl="2"/>
            <a:r>
              <a:rPr lang="en-US" dirty="0" smtClean="0"/>
              <a:t>Suitable for low frequency, small signal</a:t>
            </a:r>
          </a:p>
          <a:p>
            <a:pPr lvl="2"/>
            <a:r>
              <a:rPr lang="en-US" dirty="0" smtClean="0"/>
              <a:t> Active filters are preferred since avoid the bulk and non-linearity of inductors and can have gains greater than 0dB</a:t>
            </a:r>
          </a:p>
          <a:p>
            <a:pPr lvl="2"/>
            <a:r>
              <a:rPr lang="en-US" dirty="0" smtClean="0"/>
              <a:t>However, active filters require a power supply</a:t>
            </a:r>
          </a:p>
          <a:p>
            <a:pPr lvl="1"/>
            <a:r>
              <a:rPr lang="en-US" dirty="0" smtClean="0"/>
              <a:t>Passive filters consist of RCL networks</a:t>
            </a:r>
          </a:p>
          <a:p>
            <a:pPr lvl="2"/>
            <a:r>
              <a:rPr lang="en-US" dirty="0" smtClean="0"/>
              <a:t>Simple, more suitable for frequencies above audio range, where active filters are limited by the op-map bandwidth</a:t>
            </a:r>
          </a:p>
          <a:p>
            <a:r>
              <a:rPr lang="en-US" dirty="0" smtClean="0"/>
              <a:t> Digital filters</a:t>
            </a:r>
          </a:p>
          <a:p>
            <a:pPr lvl="1"/>
            <a:r>
              <a:rPr lang="en-US" dirty="0" smtClean="0"/>
              <a:t> DSP is beyond the scope of this course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 …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199"/>
            <a:ext cx="4343400" cy="308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Notch Filter (optional)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77247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1976"/>
            <a:ext cx="4171950" cy="68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971800"/>
            <a:ext cx="4419600" cy="240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5486400"/>
            <a:ext cx="4953000" cy="71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Follow….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57531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75" y="1905000"/>
            <a:ext cx="36671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62525"/>
            <a:ext cx="41243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71800" y="5181600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n=3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914900"/>
            <a:ext cx="4114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810000"/>
            <a:ext cx="2600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Follow…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3148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00"/>
            <a:ext cx="40957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43719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4343400"/>
            <a:ext cx="4857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Notch Filter –Wide-Band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6101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057400"/>
            <a:ext cx="392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590800"/>
            <a:ext cx="1790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733800"/>
            <a:ext cx="590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Narrow-Band Notch Filter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00200"/>
            <a:ext cx="4495800" cy="174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657600"/>
            <a:ext cx="3267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5105400"/>
            <a:ext cx="39147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343400"/>
            <a:ext cx="3581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0144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sampling theorem</a:t>
            </a:r>
          </a:p>
          <a:p>
            <a:pPr lvl="1"/>
            <a:r>
              <a:rPr lang="en-US" dirty="0" smtClean="0"/>
              <a:t> A continuous signal can be represented completely by, and reconstructed from, a set of instantaneous measurements or samples of its voltage which are made at equally-spaced times.  The interval T(=1/</a:t>
            </a:r>
            <a:r>
              <a:rPr lang="en-US" dirty="0" err="1" smtClean="0"/>
              <a:t>f</a:t>
            </a:r>
            <a:r>
              <a:rPr lang="en-US" sz="1600" dirty="0" err="1" smtClean="0"/>
              <a:t>S</a:t>
            </a:r>
            <a:r>
              <a:rPr lang="en-US" dirty="0" smtClean="0"/>
              <a:t>) between such samples must be less than one-half the period of the highest-frequency component </a:t>
            </a:r>
            <a:r>
              <a:rPr lang="en-US" dirty="0" err="1" smtClean="0"/>
              <a:t>f</a:t>
            </a:r>
            <a:r>
              <a:rPr lang="en-US" sz="1600" dirty="0" err="1" smtClean="0"/>
              <a:t>MAX</a:t>
            </a:r>
            <a:r>
              <a:rPr lang="en-US" dirty="0" smtClean="0"/>
              <a:t> in the signal</a:t>
            </a:r>
          </a:p>
          <a:p>
            <a:pPr lvl="1"/>
            <a:r>
              <a:rPr lang="en-US" dirty="0" smtClean="0"/>
              <a:t>In other words: you must sample at least twice the rate of the maximum frequency in your signal to prevent aliasing (F</a:t>
            </a:r>
            <a:r>
              <a:rPr lang="en-US" sz="1600" dirty="0" smtClean="0"/>
              <a:t>S</a:t>
            </a:r>
            <a:r>
              <a:rPr lang="en-US" dirty="0" smtClean="0"/>
              <a:t>≥2F</a:t>
            </a:r>
            <a:r>
              <a:rPr lang="en-US" sz="1600" dirty="0" smtClean="0"/>
              <a:t>MAX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The sampling rate F</a:t>
            </a:r>
            <a:r>
              <a:rPr lang="en-US" sz="1600" dirty="0" smtClean="0"/>
              <a:t>S</a:t>
            </a:r>
            <a:r>
              <a:rPr lang="en-US" dirty="0" smtClean="0"/>
              <a:t>=2F</a:t>
            </a:r>
            <a:r>
              <a:rPr lang="en-US" sz="1600" dirty="0" smtClean="0"/>
              <a:t>MAX</a:t>
            </a:r>
            <a:r>
              <a:rPr lang="en-US" dirty="0" smtClean="0"/>
              <a:t> is called the </a:t>
            </a:r>
            <a:r>
              <a:rPr lang="en-US" dirty="0" err="1" smtClean="0"/>
              <a:t>Nyquist</a:t>
            </a:r>
            <a:r>
              <a:rPr lang="en-US" dirty="0" smtClean="0"/>
              <a:t> rate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Anti-aliasing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419600"/>
            <a:ext cx="4191000" cy="213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Anti-aliasing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17528"/>
            <a:ext cx="8153400" cy="489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352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 anti-aliasing filter is a low-pass filter designed to filter out frequencies higher than the sampling frequency</a:t>
            </a:r>
          </a:p>
          <a:p>
            <a:pPr lvl="1"/>
            <a:r>
              <a:rPr lang="en-US" dirty="0" smtClean="0"/>
              <a:t>An anti-aliasing filter should have </a:t>
            </a:r>
          </a:p>
          <a:p>
            <a:pPr lvl="2"/>
            <a:r>
              <a:rPr lang="en-US" dirty="0" smtClean="0"/>
              <a:t>Steep cut-off and</a:t>
            </a:r>
          </a:p>
          <a:p>
            <a:pPr lvl="2"/>
            <a:r>
              <a:rPr lang="en-US" dirty="0" smtClean="0"/>
              <a:t>Flat response in the frequency band</a:t>
            </a:r>
          </a:p>
          <a:p>
            <a:r>
              <a:rPr lang="en-US" dirty="0" smtClean="0"/>
              <a:t>Typical filters are:</a:t>
            </a:r>
          </a:p>
          <a:p>
            <a:pPr lvl="1"/>
            <a:r>
              <a:rPr lang="en-US" dirty="0" smtClean="0"/>
              <a:t>Butterworth: flattest response in the frequency band but phase shifts well below the break frequency</a:t>
            </a:r>
          </a:p>
          <a:p>
            <a:pPr lvl="1"/>
            <a:r>
              <a:rPr lang="en-US" dirty="0" smtClean="0"/>
              <a:t> Bessel: phase shift proportional to frequency, so the signal is not distorted by the filter</a:t>
            </a:r>
          </a:p>
          <a:p>
            <a:pPr lvl="2"/>
            <a:r>
              <a:rPr lang="en-US" dirty="0" smtClean="0"/>
              <a:t> Recommended for anti-aliasing if it is important to preserve the waveform</a:t>
            </a:r>
          </a:p>
          <a:p>
            <a:pPr lvl="1"/>
            <a:r>
              <a:rPr lang="en-US" dirty="0" err="1" smtClean="0"/>
              <a:t>Chebyshev</a:t>
            </a:r>
            <a:r>
              <a:rPr lang="en-US" dirty="0" smtClean="0"/>
              <a:t>: steepest cut-off  but it has ripples in the band-pass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Anti-aliasing filters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343400"/>
            <a:ext cx="351230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1762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Filter classification according to frequency response</a:t>
            </a:r>
          </a:p>
          <a:p>
            <a:pPr lvl="1"/>
            <a:r>
              <a:rPr lang="en-US" dirty="0" smtClean="0"/>
              <a:t> Low-pass filter</a:t>
            </a:r>
          </a:p>
          <a:p>
            <a:pPr lvl="1"/>
            <a:r>
              <a:rPr lang="en-US" dirty="0" smtClean="0"/>
              <a:t>n High-pass filter</a:t>
            </a:r>
          </a:p>
          <a:p>
            <a:pPr lvl="1"/>
            <a:r>
              <a:rPr lang="en-US" dirty="0" smtClean="0"/>
              <a:t> Band-pass filter</a:t>
            </a:r>
          </a:p>
          <a:p>
            <a:pPr lvl="1"/>
            <a:r>
              <a:rPr lang="en-US" dirty="0" smtClean="0"/>
              <a:t> Band-stop (Notch)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726105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 and high-pass filters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48038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Band-pass and band-stop filters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046" y="1219200"/>
            <a:ext cx="8429154" cy="511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Filters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6188151" cy="383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371600"/>
            <a:ext cx="417078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467599" cy="646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Attenuation curves for Butterworth LPF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3999"/>
            <a:ext cx="8001000" cy="487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018F3D9EC5F4788BBD7794933A4F6" ma:contentTypeVersion="8" ma:contentTypeDescription="Create a new document." ma:contentTypeScope="" ma:versionID="f6416c7451e77e1986136dcfe8dfc0b8">
  <xsd:schema xmlns:xsd="http://www.w3.org/2001/XMLSchema" xmlns:xs="http://www.w3.org/2001/XMLSchema" xmlns:p="http://schemas.microsoft.com/office/2006/metadata/properties" xmlns:ns3="b418dfde-d119-4429-bad3-7af51b18d436" targetNamespace="http://schemas.microsoft.com/office/2006/metadata/properties" ma:root="true" ma:fieldsID="b2737066336d3c6a837fae35a4916346" ns3:_="">
    <xsd:import namespace="b418dfde-d119-4429-bad3-7af51b18d4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8dfde-d119-4429-bad3-7af51b18d4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7109E6-6753-44EA-A604-F3FFE5A7E3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18dfde-d119-4429-bad3-7af51b18d4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4FF8E8-169A-498F-B7ED-0D71E3A38E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9722F1-CD9B-4E72-AAB6-175AA7BAFCE0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b418dfde-d119-4429-bad3-7af51b18d436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4086</TotalTime>
  <Words>613</Words>
  <Application>Microsoft Office PowerPoint</Application>
  <PresentationFormat>On-screen Show (4:3)</PresentationFormat>
  <Paragraphs>100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Calibri</vt:lpstr>
      <vt:lpstr>Lucida Sans Unicode</vt:lpstr>
      <vt:lpstr>Verdana</vt:lpstr>
      <vt:lpstr>Wingdings 2</vt:lpstr>
      <vt:lpstr>Wingdings 3</vt:lpstr>
      <vt:lpstr>Concourse</vt:lpstr>
      <vt:lpstr>Data Acquisition I</vt:lpstr>
      <vt:lpstr>Architecture of data acquisition systems</vt:lpstr>
      <vt:lpstr>Filters</vt:lpstr>
      <vt:lpstr>Filters</vt:lpstr>
      <vt:lpstr>Low- and high-pass filters</vt:lpstr>
      <vt:lpstr>Band-pass and band-stop filters</vt:lpstr>
      <vt:lpstr>Types of Filters</vt:lpstr>
      <vt:lpstr>PowerPoint Presentation</vt:lpstr>
      <vt:lpstr>Attenuation curves for Butterworth LPF</vt:lpstr>
      <vt:lpstr>LC Low Pass Filter network</vt:lpstr>
      <vt:lpstr>Example </vt:lpstr>
      <vt:lpstr>Step 1: Normalization</vt:lpstr>
      <vt:lpstr>Step 4: Create Normalized Filter</vt:lpstr>
      <vt:lpstr>Active Filter Design  </vt:lpstr>
      <vt:lpstr>Normalized Curves</vt:lpstr>
      <vt:lpstr>Exqample</vt:lpstr>
      <vt:lpstr>Solution</vt:lpstr>
      <vt:lpstr>High Pass Filter –Passive-</vt:lpstr>
      <vt:lpstr>Solution</vt:lpstr>
      <vt:lpstr>Now Scaling</vt:lpstr>
      <vt:lpstr>High Pass Filter-Active-</vt:lpstr>
      <vt:lpstr>Follow…..</vt:lpstr>
      <vt:lpstr>Bandpass Filter Design-Wide Band-Passive- </vt:lpstr>
      <vt:lpstr>PowerPoint Presentation</vt:lpstr>
      <vt:lpstr>Follow…</vt:lpstr>
      <vt:lpstr>Narrow Bandwidth BPF-Passive (optional)</vt:lpstr>
      <vt:lpstr>Follow…..</vt:lpstr>
      <vt:lpstr>Follow……</vt:lpstr>
      <vt:lpstr>BPF-Narrow Band-Active Design</vt:lpstr>
      <vt:lpstr>Final Design …</vt:lpstr>
      <vt:lpstr>Passive Notch Filter (optional) </vt:lpstr>
      <vt:lpstr>Follow….</vt:lpstr>
      <vt:lpstr>Follow…</vt:lpstr>
      <vt:lpstr>Active Notch Filter –Wide-Band</vt:lpstr>
      <vt:lpstr>Narrow-Band Notch Filter</vt:lpstr>
      <vt:lpstr>Anti-aliasing</vt:lpstr>
      <vt:lpstr>Anti-aliasing</vt:lpstr>
      <vt:lpstr>Anti-aliasing filters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Sensing Principles</dc:title>
  <dc:creator>ghanem</dc:creator>
  <cp:lastModifiedBy>Tec</cp:lastModifiedBy>
  <cp:revision>148</cp:revision>
  <dcterms:created xsi:type="dcterms:W3CDTF">2011-09-24T03:38:14Z</dcterms:created>
  <dcterms:modified xsi:type="dcterms:W3CDTF">2020-11-30T09:18:40Z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0x010100627018F3D9EC5F4788BBD7794933A4F6</vt:lpwstr>
  </property>
</Properties>
</file>