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media/image31.jpg" ContentType="image/jpeg"/>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7" r:id="rId3"/>
    <p:sldId id="294" r:id="rId4"/>
    <p:sldId id="295" r:id="rId5"/>
    <p:sldId id="296" r:id="rId6"/>
    <p:sldId id="297" r:id="rId7"/>
    <p:sldId id="298" r:id="rId8"/>
    <p:sldId id="299" r:id="rId9"/>
    <p:sldId id="300" r:id="rId10"/>
    <p:sldId id="301" r:id="rId11"/>
    <p:sldId id="266" r:id="rId12"/>
    <p:sldId id="267"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5" r:id="rId29"/>
    <p:sldId id="286" r:id="rId30"/>
    <p:sldId id="287" r:id="rId31"/>
    <p:sldId id="288" r:id="rId32"/>
    <p:sldId id="289" r:id="rId33"/>
    <p:sldId id="290" r:id="rId34"/>
    <p:sldId id="291" r:id="rId35"/>
    <p:sldId id="292" r:id="rId36"/>
    <p:sldId id="293" r:id="rId37"/>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613" autoAdjust="0"/>
  </p:normalViewPr>
  <p:slideViewPr>
    <p:cSldViewPr>
      <p:cViewPr varScale="1">
        <p:scale>
          <a:sx n="50" d="100"/>
          <a:sy n="50" d="100"/>
        </p:scale>
        <p:origin x="1956" y="4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B18FB942-D497-42F7-B96B-60C264B474D1}" type="datetimeFigureOut">
              <a:rPr lang="en-US" smtClean="0"/>
              <a:t>9/5/2019</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D04108A9-9CBA-4AE8-9557-1C6AC2033E24}" type="slidenum">
              <a:rPr lang="en-US" smtClean="0"/>
              <a:t>‹#›</a:t>
            </a:fld>
            <a:endParaRPr lang="en-US"/>
          </a:p>
        </p:txBody>
      </p:sp>
    </p:spTree>
    <p:extLst>
      <p:ext uri="{BB962C8B-B14F-4D97-AF65-F5344CB8AC3E}">
        <p14:creationId xmlns:p14="http://schemas.microsoft.com/office/powerpoint/2010/main" val="1072212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The Luddites were a protest group that primarily operated between 1811 and 1816.  They were</a:t>
            </a:r>
            <a:r>
              <a:rPr lang="en-NZ" sz="1200" kern="1200" baseline="0" dirty="0" smtClean="0">
                <a:solidFill>
                  <a:schemeClr val="tx1"/>
                </a:solidFill>
                <a:effectLst/>
                <a:latin typeface="+mn-lt"/>
                <a:ea typeface="+mn-ea"/>
                <a:cs typeface="+mn-cs"/>
              </a:rPr>
              <a:t> primarily workers in the garment industry.  </a:t>
            </a:r>
            <a:r>
              <a:rPr lang="en-NZ" sz="1200" kern="1200" dirty="0" smtClean="0">
                <a:solidFill>
                  <a:schemeClr val="tx1"/>
                </a:solidFill>
                <a:effectLst/>
                <a:latin typeface="+mn-lt"/>
                <a:ea typeface="+mn-ea"/>
                <a:cs typeface="+mn-cs"/>
              </a:rPr>
              <a:t>They started riots and destroyed machinery.  These days, the name Luddite is applied to anyone who struggles with or opposes new technology.  However, the original Luddites however weren't so much opposed to technology as  to it's effects.  In particular they feared the loss of work from automation and the replacements of skilled labour with unskilled.  </a:t>
            </a:r>
          </a:p>
          <a:p>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The Luddites were correct in their fears.  The industrial revolution eventually resulted in</a:t>
            </a:r>
            <a:r>
              <a:rPr lang="en-NZ" sz="1200" kern="1200" baseline="0" dirty="0" smtClean="0">
                <a:solidFill>
                  <a:schemeClr val="tx1"/>
                </a:solidFill>
                <a:effectLst/>
                <a:latin typeface="+mn-lt"/>
                <a:ea typeface="+mn-ea"/>
                <a:cs typeface="+mn-cs"/>
              </a:rPr>
              <a:t> better working conditions, better wages and an improved standard of living standard.  However it took a long time to get there</a:t>
            </a:r>
            <a:r>
              <a:rPr lang="en-NZ" sz="1200" kern="1200" dirty="0" smtClean="0">
                <a:solidFill>
                  <a:schemeClr val="tx1"/>
                </a:solidFill>
                <a:effectLst/>
                <a:latin typeface="+mn-lt"/>
                <a:ea typeface="+mn-ea"/>
                <a:cs typeface="+mn-cs"/>
              </a:rPr>
              <a:t>. On the way, it resulted in widespread pain and unemployment.</a:t>
            </a:r>
            <a:endParaRPr lang="en-NZ" dirty="0"/>
          </a:p>
        </p:txBody>
      </p:sp>
      <p:sp>
        <p:nvSpPr>
          <p:cNvPr id="4" name="Slide Number Placeholder 3"/>
          <p:cNvSpPr>
            <a:spLocks noGrp="1"/>
          </p:cNvSpPr>
          <p:nvPr>
            <p:ph type="sldNum" sz="quarter" idx="10"/>
          </p:nvPr>
        </p:nvSpPr>
        <p:spPr/>
        <p:txBody>
          <a:bodyPr/>
          <a:lstStyle/>
          <a:p>
            <a:pPr>
              <a:defRPr/>
            </a:pPr>
            <a:fld id="{59E313E5-DAB2-4677-95BB-9C168FE3915A}" type="slidenum">
              <a:rPr lang="en-US" smtClean="0"/>
              <a:pPr>
                <a:defRPr/>
              </a:pPr>
              <a:t>12</a:t>
            </a:fld>
            <a:endParaRPr lang="en-US"/>
          </a:p>
        </p:txBody>
      </p:sp>
    </p:spTree>
    <p:extLst>
      <p:ext uri="{BB962C8B-B14F-4D97-AF65-F5344CB8AC3E}">
        <p14:creationId xmlns:p14="http://schemas.microsoft.com/office/powerpoint/2010/main" val="862700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NZ" dirty="0" smtClean="0"/>
              <a:t>IBM have</a:t>
            </a:r>
            <a:r>
              <a:rPr lang="en-NZ" baseline="0" dirty="0" smtClean="0"/>
              <a:t> been working on an AI called Watson.  A few years ago it won the American game show </a:t>
            </a:r>
            <a:r>
              <a:rPr lang="en-NZ" sz="1200" kern="1200" dirty="0" smtClean="0">
                <a:solidFill>
                  <a:schemeClr val="tx1"/>
                </a:solidFill>
                <a:effectLst/>
                <a:latin typeface="+mn-lt"/>
                <a:ea typeface="+mn-ea"/>
                <a:cs typeface="+mn-cs"/>
              </a:rPr>
              <a:t>Jeopardy,</a:t>
            </a:r>
            <a:r>
              <a:rPr lang="en-NZ" sz="1200" kern="1200" baseline="0" dirty="0" smtClean="0">
                <a:solidFill>
                  <a:schemeClr val="tx1"/>
                </a:solidFill>
                <a:effectLst/>
                <a:latin typeface="+mn-lt"/>
                <a:ea typeface="+mn-ea"/>
                <a:cs typeface="+mn-cs"/>
              </a:rPr>
              <a:t> beating out previous champions.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NZ" sz="1200" kern="1200" baseline="0" dirty="0" smtClean="0">
                <a:solidFill>
                  <a:schemeClr val="tx1"/>
                </a:solidFill>
                <a:effectLst/>
                <a:latin typeface="+mn-lt"/>
                <a:ea typeface="+mn-ea"/>
                <a:cs typeface="+mn-cs"/>
              </a:rPr>
              <a:t>Now it is being used in m</a:t>
            </a:r>
            <a:r>
              <a:rPr lang="en-NZ" sz="1200" kern="1200" dirty="0" smtClean="0">
                <a:solidFill>
                  <a:schemeClr val="tx1"/>
                </a:solidFill>
                <a:effectLst/>
                <a:latin typeface="+mn-lt"/>
                <a:ea typeface="+mn-ea"/>
                <a:cs typeface="+mn-cs"/>
              </a:rPr>
              <a:t>edicine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NZ" sz="1200" kern="1200" dirty="0" smtClean="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pPr>
              <a:defRPr/>
            </a:pPr>
            <a:fld id="{59E313E5-DAB2-4677-95BB-9C168FE3915A}" type="slidenum">
              <a:rPr lang="en-US" smtClean="0"/>
              <a:pPr>
                <a:defRPr/>
              </a:pPr>
              <a:t>21</a:t>
            </a:fld>
            <a:endParaRPr lang="en-US"/>
          </a:p>
        </p:txBody>
      </p:sp>
    </p:spTree>
    <p:extLst>
      <p:ext uri="{BB962C8B-B14F-4D97-AF65-F5344CB8AC3E}">
        <p14:creationId xmlns:p14="http://schemas.microsoft.com/office/powerpoint/2010/main" val="3459034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As a </a:t>
            </a:r>
            <a:r>
              <a:rPr lang="en-NZ" dirty="0" err="1" smtClean="0"/>
              <a:t>laywer</a:t>
            </a:r>
            <a:endParaRPr lang="en-NZ" dirty="0" smtClean="0"/>
          </a:p>
          <a:p>
            <a:r>
              <a:rPr lang="en-NZ" dirty="0" smtClean="0"/>
              <a:t>And in other fields such as teaching</a:t>
            </a:r>
            <a:endParaRPr lang="en-NZ" dirty="0"/>
          </a:p>
        </p:txBody>
      </p:sp>
      <p:sp>
        <p:nvSpPr>
          <p:cNvPr id="4" name="Slide Number Placeholder 3"/>
          <p:cNvSpPr>
            <a:spLocks noGrp="1"/>
          </p:cNvSpPr>
          <p:nvPr>
            <p:ph type="sldNum" sz="quarter" idx="10"/>
          </p:nvPr>
        </p:nvSpPr>
        <p:spPr/>
        <p:txBody>
          <a:bodyPr/>
          <a:lstStyle/>
          <a:p>
            <a:pPr>
              <a:defRPr/>
            </a:pPr>
            <a:fld id="{59E313E5-DAB2-4677-95BB-9C168FE3915A}" type="slidenum">
              <a:rPr lang="en-US" smtClean="0"/>
              <a:pPr>
                <a:defRPr/>
              </a:pPr>
              <a:t>22</a:t>
            </a:fld>
            <a:endParaRPr lang="en-US"/>
          </a:p>
        </p:txBody>
      </p:sp>
    </p:spTree>
    <p:extLst>
      <p:ext uri="{BB962C8B-B14F-4D97-AF65-F5344CB8AC3E}">
        <p14:creationId xmlns:p14="http://schemas.microsoft.com/office/powerpoint/2010/main" val="1741424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Amazon is my poster</a:t>
            </a:r>
            <a:r>
              <a:rPr lang="en-NZ" baseline="0" dirty="0" smtClean="0"/>
              <a:t> child for IR4.  They started out as a website bypassing physical stores to reduce prices.  Now they have giant warehouses heavily using robots and autonomous delivery cart.  Now they are working on using drones to deliver directly to purchasers.</a:t>
            </a:r>
            <a:endParaRPr lang="en-NZ" dirty="0"/>
          </a:p>
        </p:txBody>
      </p:sp>
      <p:sp>
        <p:nvSpPr>
          <p:cNvPr id="4" name="Slide Number Placeholder 3"/>
          <p:cNvSpPr>
            <a:spLocks noGrp="1"/>
          </p:cNvSpPr>
          <p:nvPr>
            <p:ph type="sldNum" sz="quarter" idx="10"/>
          </p:nvPr>
        </p:nvSpPr>
        <p:spPr/>
        <p:txBody>
          <a:bodyPr/>
          <a:lstStyle/>
          <a:p>
            <a:pPr>
              <a:defRPr/>
            </a:pPr>
            <a:fld id="{59E313E5-DAB2-4677-95BB-9C168FE3915A}" type="slidenum">
              <a:rPr lang="en-US" smtClean="0"/>
              <a:pPr>
                <a:defRPr/>
              </a:pPr>
              <a:t>23</a:t>
            </a:fld>
            <a:endParaRPr lang="en-US"/>
          </a:p>
        </p:txBody>
      </p:sp>
    </p:spTree>
    <p:extLst>
      <p:ext uri="{BB962C8B-B14F-4D97-AF65-F5344CB8AC3E}">
        <p14:creationId xmlns:p14="http://schemas.microsoft.com/office/powerpoint/2010/main" val="29505195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There is going to be a big impact.  Many job categories will disappear or become much</a:t>
            </a:r>
            <a:r>
              <a:rPr lang="en-NZ" baseline="0" dirty="0" smtClean="0"/>
              <a:t> smaller.</a:t>
            </a:r>
            <a:endParaRPr lang="en-NZ" dirty="0"/>
          </a:p>
        </p:txBody>
      </p:sp>
      <p:sp>
        <p:nvSpPr>
          <p:cNvPr id="4" name="Slide Number Placeholder 3"/>
          <p:cNvSpPr>
            <a:spLocks noGrp="1"/>
          </p:cNvSpPr>
          <p:nvPr>
            <p:ph type="sldNum" sz="quarter" idx="10"/>
          </p:nvPr>
        </p:nvSpPr>
        <p:spPr/>
        <p:txBody>
          <a:bodyPr/>
          <a:lstStyle/>
          <a:p>
            <a:pPr>
              <a:defRPr/>
            </a:pPr>
            <a:fld id="{59E313E5-DAB2-4677-95BB-9C168FE3915A}" type="slidenum">
              <a:rPr lang="en-US" smtClean="0"/>
              <a:pPr>
                <a:defRPr/>
              </a:pPr>
              <a:t>24</a:t>
            </a:fld>
            <a:endParaRPr lang="en-US"/>
          </a:p>
        </p:txBody>
      </p:sp>
    </p:spTree>
    <p:extLst>
      <p:ext uri="{BB962C8B-B14F-4D97-AF65-F5344CB8AC3E}">
        <p14:creationId xmlns:p14="http://schemas.microsoft.com/office/powerpoint/2010/main" val="1840539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Foxconn is the</a:t>
            </a:r>
            <a:r>
              <a:rPr lang="en-NZ" baseline="0" dirty="0" smtClean="0"/>
              <a:t> company that makes iPhones.  They employ 480,000 people.  Well they used to, now they employ about 420,000.  These are people that make $5 per day, and it is still cheaper to use robots.</a:t>
            </a:r>
            <a:endParaRPr lang="en-NZ" dirty="0"/>
          </a:p>
        </p:txBody>
      </p:sp>
      <p:sp>
        <p:nvSpPr>
          <p:cNvPr id="4" name="Slide Number Placeholder 3"/>
          <p:cNvSpPr>
            <a:spLocks noGrp="1"/>
          </p:cNvSpPr>
          <p:nvPr>
            <p:ph type="sldNum" sz="quarter" idx="10"/>
          </p:nvPr>
        </p:nvSpPr>
        <p:spPr/>
        <p:txBody>
          <a:bodyPr/>
          <a:lstStyle/>
          <a:p>
            <a:pPr>
              <a:defRPr/>
            </a:pPr>
            <a:fld id="{59E313E5-DAB2-4677-95BB-9C168FE3915A}" type="slidenum">
              <a:rPr lang="en-US" smtClean="0"/>
              <a:pPr>
                <a:defRPr/>
              </a:pPr>
              <a:t>28</a:t>
            </a:fld>
            <a:endParaRPr lang="en-US"/>
          </a:p>
        </p:txBody>
      </p:sp>
    </p:spTree>
    <p:extLst>
      <p:ext uri="{BB962C8B-B14F-4D97-AF65-F5344CB8AC3E}">
        <p14:creationId xmlns:p14="http://schemas.microsoft.com/office/powerpoint/2010/main" val="42463576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If you think China is too far away to care about, </a:t>
            </a:r>
            <a:r>
              <a:rPr lang="en-NZ" dirty="0" err="1" smtClean="0"/>
              <a:t>Watties</a:t>
            </a:r>
            <a:r>
              <a:rPr lang="en-NZ" dirty="0" smtClean="0"/>
              <a:t> is right next door.  They</a:t>
            </a:r>
            <a:r>
              <a:rPr lang="en-NZ" baseline="0" dirty="0" smtClean="0"/>
              <a:t> have been replacing workers with robots for the past 20 years</a:t>
            </a:r>
            <a:endParaRPr lang="en-NZ" dirty="0"/>
          </a:p>
        </p:txBody>
      </p:sp>
      <p:sp>
        <p:nvSpPr>
          <p:cNvPr id="4" name="Slide Number Placeholder 3"/>
          <p:cNvSpPr>
            <a:spLocks noGrp="1"/>
          </p:cNvSpPr>
          <p:nvPr>
            <p:ph type="sldNum" sz="quarter" idx="10"/>
          </p:nvPr>
        </p:nvSpPr>
        <p:spPr/>
        <p:txBody>
          <a:bodyPr/>
          <a:lstStyle/>
          <a:p>
            <a:pPr>
              <a:defRPr/>
            </a:pPr>
            <a:fld id="{59E313E5-DAB2-4677-95BB-9C168FE3915A}" type="slidenum">
              <a:rPr lang="en-US" smtClean="0"/>
              <a:pPr>
                <a:defRPr/>
              </a:pPr>
              <a:t>29</a:t>
            </a:fld>
            <a:endParaRPr lang="en-US"/>
          </a:p>
        </p:txBody>
      </p:sp>
    </p:spTree>
    <p:extLst>
      <p:ext uri="{BB962C8B-B14F-4D97-AF65-F5344CB8AC3E}">
        <p14:creationId xmlns:p14="http://schemas.microsoft.com/office/powerpoint/2010/main" val="10935452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This graph shows the change in income</a:t>
            </a:r>
            <a:r>
              <a:rPr lang="en-NZ" baseline="0" dirty="0" smtClean="0"/>
              <a:t> across the world from 88-2008.  The poor are on the left, the rich on the right.</a:t>
            </a:r>
          </a:p>
          <a:p>
            <a:r>
              <a:rPr lang="en-NZ" baseline="0" dirty="0" smtClean="0"/>
              <a:t>The area around 50-60% is mostly China and India.  New Zealand and other rich countries are mostly from 75% - 100%.</a:t>
            </a:r>
          </a:p>
          <a:p>
            <a:endParaRPr lang="en-NZ" baseline="0" dirty="0" smtClean="0"/>
          </a:p>
          <a:p>
            <a:r>
              <a:rPr lang="en-NZ" baseline="0" dirty="0" smtClean="0"/>
              <a:t>This graph is both good news and bad news.</a:t>
            </a:r>
          </a:p>
          <a:p>
            <a:r>
              <a:rPr lang="en-NZ" baseline="0" dirty="0" smtClean="0"/>
              <a:t>Good news.  If you are rich, well you got even richer.</a:t>
            </a:r>
          </a:p>
          <a:p>
            <a:r>
              <a:rPr lang="en-NZ" baseline="0" dirty="0" smtClean="0"/>
              <a:t>If you are poor, then it’s also good news.  Offshoring and globalisation have made many of the poorer countries much better off.</a:t>
            </a:r>
          </a:p>
          <a:p>
            <a:r>
              <a:rPr lang="en-NZ" baseline="0" dirty="0" smtClean="0"/>
              <a:t>But for those of us in the room, we mostly fall in the 80-95% range.  And we haven’t seen much growth in our incomes.</a:t>
            </a:r>
          </a:p>
          <a:p>
            <a:endParaRPr lang="en-NZ" baseline="0" dirty="0" smtClean="0"/>
          </a:p>
          <a:p>
            <a:r>
              <a:rPr lang="en-NZ" baseline="0" dirty="0" smtClean="0"/>
              <a:t>IR4 may (and we don’t really know) make the dip even wider, as the rich keep getting richer but the drop in employment reducing incomes for the for the rest.</a:t>
            </a:r>
            <a:endParaRPr lang="en-NZ" dirty="0"/>
          </a:p>
        </p:txBody>
      </p:sp>
      <p:sp>
        <p:nvSpPr>
          <p:cNvPr id="4" name="Slide Number Placeholder 3"/>
          <p:cNvSpPr>
            <a:spLocks noGrp="1"/>
          </p:cNvSpPr>
          <p:nvPr>
            <p:ph type="sldNum" sz="quarter" idx="10"/>
          </p:nvPr>
        </p:nvSpPr>
        <p:spPr/>
        <p:txBody>
          <a:bodyPr/>
          <a:lstStyle/>
          <a:p>
            <a:pPr>
              <a:defRPr/>
            </a:pPr>
            <a:fld id="{59E313E5-DAB2-4677-95BB-9C168FE3915A}" type="slidenum">
              <a:rPr lang="en-US" smtClean="0"/>
              <a:pPr>
                <a:defRPr/>
              </a:pPr>
              <a:t>30</a:t>
            </a:fld>
            <a:endParaRPr lang="en-US"/>
          </a:p>
        </p:txBody>
      </p:sp>
    </p:spTree>
    <p:extLst>
      <p:ext uri="{BB962C8B-B14F-4D97-AF65-F5344CB8AC3E}">
        <p14:creationId xmlns:p14="http://schemas.microsoft.com/office/powerpoint/2010/main" val="1520112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Before the 1</a:t>
            </a:r>
            <a:r>
              <a:rPr lang="en-NZ" baseline="30000" dirty="0" smtClean="0"/>
              <a:t>st</a:t>
            </a:r>
            <a:r>
              <a:rPr lang="en-NZ" dirty="0" smtClean="0"/>
              <a:t> IR,</a:t>
            </a:r>
            <a:r>
              <a:rPr lang="en-NZ" baseline="0" dirty="0" smtClean="0"/>
              <a:t> the average working week was about 70 hours.  Now it’s more like 40.  If half of the jobs disappear then perhaps we will only need a 20 hour week.  The French have already started moving in this direction.</a:t>
            </a:r>
            <a:endParaRPr lang="en-NZ" dirty="0"/>
          </a:p>
        </p:txBody>
      </p:sp>
      <p:sp>
        <p:nvSpPr>
          <p:cNvPr id="4" name="Slide Number Placeholder 3"/>
          <p:cNvSpPr>
            <a:spLocks noGrp="1"/>
          </p:cNvSpPr>
          <p:nvPr>
            <p:ph type="sldNum" sz="quarter" idx="10"/>
          </p:nvPr>
        </p:nvSpPr>
        <p:spPr/>
        <p:txBody>
          <a:bodyPr/>
          <a:lstStyle/>
          <a:p>
            <a:pPr>
              <a:defRPr/>
            </a:pPr>
            <a:fld id="{59E313E5-DAB2-4677-95BB-9C168FE3915A}" type="slidenum">
              <a:rPr lang="en-US" smtClean="0"/>
              <a:pPr>
                <a:defRPr/>
              </a:pPr>
              <a:t>32</a:t>
            </a:fld>
            <a:endParaRPr lang="en-US"/>
          </a:p>
        </p:txBody>
      </p:sp>
    </p:spTree>
    <p:extLst>
      <p:ext uri="{BB962C8B-B14F-4D97-AF65-F5344CB8AC3E}">
        <p14:creationId xmlns:p14="http://schemas.microsoft.com/office/powerpoint/2010/main" val="16151884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The UBI is a payment made to every adult in a jurisdiction with very</a:t>
            </a:r>
            <a:r>
              <a:rPr lang="en-NZ" baseline="0" dirty="0" smtClean="0"/>
              <a:t> few eligibility criteria.  It provides enough money for people to live without working and replaces most government benefits.  It’s much like National Superannuation if it had a starting date age of 18.  </a:t>
            </a:r>
          </a:p>
          <a:p>
            <a:r>
              <a:rPr lang="en-NZ" baseline="0" dirty="0" smtClean="0"/>
              <a:t>This is been trialled in many areas around the world.  </a:t>
            </a:r>
            <a:endParaRPr lang="en-NZ" dirty="0"/>
          </a:p>
        </p:txBody>
      </p:sp>
      <p:sp>
        <p:nvSpPr>
          <p:cNvPr id="4" name="Slide Number Placeholder 3"/>
          <p:cNvSpPr>
            <a:spLocks noGrp="1"/>
          </p:cNvSpPr>
          <p:nvPr>
            <p:ph type="sldNum" sz="quarter" idx="10"/>
          </p:nvPr>
        </p:nvSpPr>
        <p:spPr/>
        <p:txBody>
          <a:bodyPr/>
          <a:lstStyle/>
          <a:p>
            <a:pPr>
              <a:defRPr/>
            </a:pPr>
            <a:fld id="{59E313E5-DAB2-4677-95BB-9C168FE3915A}" type="slidenum">
              <a:rPr lang="en-US" smtClean="0"/>
              <a:pPr>
                <a:defRPr/>
              </a:pPr>
              <a:t>33</a:t>
            </a:fld>
            <a:endParaRPr lang="en-US"/>
          </a:p>
        </p:txBody>
      </p:sp>
    </p:spTree>
    <p:extLst>
      <p:ext uri="{BB962C8B-B14F-4D97-AF65-F5344CB8AC3E}">
        <p14:creationId xmlns:p14="http://schemas.microsoft.com/office/powerpoint/2010/main" val="32290032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Education will be key, but it will</a:t>
            </a:r>
            <a:r>
              <a:rPr lang="en-NZ" baseline="0" dirty="0" smtClean="0"/>
              <a:t> be lifelong education as employment requirements change.</a:t>
            </a:r>
            <a:endParaRPr lang="en-NZ" dirty="0"/>
          </a:p>
        </p:txBody>
      </p:sp>
      <p:sp>
        <p:nvSpPr>
          <p:cNvPr id="4" name="Slide Number Placeholder 3"/>
          <p:cNvSpPr>
            <a:spLocks noGrp="1"/>
          </p:cNvSpPr>
          <p:nvPr>
            <p:ph type="sldNum" sz="quarter" idx="10"/>
          </p:nvPr>
        </p:nvSpPr>
        <p:spPr/>
        <p:txBody>
          <a:bodyPr/>
          <a:lstStyle/>
          <a:p>
            <a:pPr>
              <a:defRPr/>
            </a:pPr>
            <a:fld id="{59E313E5-DAB2-4677-95BB-9C168FE3915A}" type="slidenum">
              <a:rPr lang="en-US" smtClean="0"/>
              <a:pPr>
                <a:defRPr/>
              </a:pPr>
              <a:t>34</a:t>
            </a:fld>
            <a:endParaRPr lang="en-US"/>
          </a:p>
        </p:txBody>
      </p:sp>
    </p:spTree>
    <p:extLst>
      <p:ext uri="{BB962C8B-B14F-4D97-AF65-F5344CB8AC3E}">
        <p14:creationId xmlns:p14="http://schemas.microsoft.com/office/powerpoint/2010/main" val="818522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I am not actually going to talk about</a:t>
            </a:r>
            <a:r>
              <a:rPr lang="en-NZ" baseline="0" dirty="0" smtClean="0"/>
              <a:t> the first industrial revolution, the one we learned about in school.</a:t>
            </a:r>
            <a:endParaRPr lang="en-NZ" dirty="0"/>
          </a:p>
        </p:txBody>
      </p:sp>
      <p:sp>
        <p:nvSpPr>
          <p:cNvPr id="4" name="Slide Number Placeholder 3"/>
          <p:cNvSpPr>
            <a:spLocks noGrp="1"/>
          </p:cNvSpPr>
          <p:nvPr>
            <p:ph type="sldNum" sz="quarter" idx="10"/>
          </p:nvPr>
        </p:nvSpPr>
        <p:spPr/>
        <p:txBody>
          <a:bodyPr/>
          <a:lstStyle/>
          <a:p>
            <a:pPr>
              <a:defRPr/>
            </a:pPr>
            <a:fld id="{59E313E5-DAB2-4677-95BB-9C168FE3915A}" type="slidenum">
              <a:rPr lang="en-US" smtClean="0"/>
              <a:pPr>
                <a:defRPr/>
              </a:pPr>
              <a:t>13</a:t>
            </a:fld>
            <a:endParaRPr lang="en-US"/>
          </a:p>
        </p:txBody>
      </p:sp>
    </p:spTree>
    <p:extLst>
      <p:ext uri="{BB962C8B-B14F-4D97-AF65-F5344CB8AC3E}">
        <p14:creationId xmlns:p14="http://schemas.microsoft.com/office/powerpoint/2010/main" val="10305180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In the long term, the 1</a:t>
            </a:r>
            <a:r>
              <a:rPr lang="en-NZ" baseline="30000" dirty="0" smtClean="0"/>
              <a:t>st</a:t>
            </a:r>
            <a:r>
              <a:rPr lang="en-NZ" dirty="0" smtClean="0"/>
              <a:t> industrial revolution was a good thing.</a:t>
            </a:r>
            <a:r>
              <a:rPr lang="en-NZ" baseline="0" dirty="0" smtClean="0"/>
              <a:t>  It reduced working hours, lowered the cost, and raised the standard, of living .  However there was a lot of pain along the way.  We can expect this again, the trick will be to navigate the 20-50 years till we </a:t>
            </a:r>
            <a:r>
              <a:rPr lang="en-NZ" baseline="0" smtClean="0"/>
              <a:t>get there.</a:t>
            </a:r>
            <a:endParaRPr lang="en-NZ" dirty="0"/>
          </a:p>
        </p:txBody>
      </p:sp>
      <p:sp>
        <p:nvSpPr>
          <p:cNvPr id="4" name="Slide Number Placeholder 3"/>
          <p:cNvSpPr>
            <a:spLocks noGrp="1"/>
          </p:cNvSpPr>
          <p:nvPr>
            <p:ph type="sldNum" sz="quarter" idx="10"/>
          </p:nvPr>
        </p:nvSpPr>
        <p:spPr/>
        <p:txBody>
          <a:bodyPr/>
          <a:lstStyle/>
          <a:p>
            <a:pPr>
              <a:defRPr/>
            </a:pPr>
            <a:fld id="{59E313E5-DAB2-4677-95BB-9C168FE3915A}" type="slidenum">
              <a:rPr lang="en-US" smtClean="0"/>
              <a:pPr>
                <a:defRPr/>
              </a:pPr>
              <a:t>35</a:t>
            </a:fld>
            <a:endParaRPr lang="en-US"/>
          </a:p>
        </p:txBody>
      </p:sp>
    </p:spTree>
    <p:extLst>
      <p:ext uri="{BB962C8B-B14F-4D97-AF65-F5344CB8AC3E}">
        <p14:creationId xmlns:p14="http://schemas.microsoft.com/office/powerpoint/2010/main" val="4055646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Nor am I going to talk about</a:t>
            </a:r>
            <a:r>
              <a:rPr lang="en-NZ" baseline="0" dirty="0" smtClean="0"/>
              <a:t> the second one, exemplified by Henry Ford’s introduction of the assembly line</a:t>
            </a:r>
            <a:endParaRPr lang="en-NZ" dirty="0"/>
          </a:p>
        </p:txBody>
      </p:sp>
      <p:sp>
        <p:nvSpPr>
          <p:cNvPr id="4" name="Slide Number Placeholder 3"/>
          <p:cNvSpPr>
            <a:spLocks noGrp="1"/>
          </p:cNvSpPr>
          <p:nvPr>
            <p:ph type="sldNum" sz="quarter" idx="10"/>
          </p:nvPr>
        </p:nvSpPr>
        <p:spPr/>
        <p:txBody>
          <a:bodyPr/>
          <a:lstStyle/>
          <a:p>
            <a:pPr>
              <a:defRPr/>
            </a:pPr>
            <a:fld id="{59E313E5-DAB2-4677-95BB-9C168FE3915A}" type="slidenum">
              <a:rPr lang="en-US" smtClean="0"/>
              <a:pPr>
                <a:defRPr/>
              </a:pPr>
              <a:t>14</a:t>
            </a:fld>
            <a:endParaRPr lang="en-US"/>
          </a:p>
        </p:txBody>
      </p:sp>
    </p:spTree>
    <p:extLst>
      <p:ext uri="{BB962C8B-B14F-4D97-AF65-F5344CB8AC3E}">
        <p14:creationId xmlns:p14="http://schemas.microsoft.com/office/powerpoint/2010/main" val="701099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The</a:t>
            </a:r>
            <a:r>
              <a:rPr lang="en-NZ" baseline="0" dirty="0" smtClean="0"/>
              <a:t> third revolution was the digital revolution.  Most of us have lived through it.  But I am not going to talk about it</a:t>
            </a:r>
            <a:endParaRPr lang="en-NZ" dirty="0"/>
          </a:p>
        </p:txBody>
      </p:sp>
      <p:sp>
        <p:nvSpPr>
          <p:cNvPr id="4" name="Slide Number Placeholder 3"/>
          <p:cNvSpPr>
            <a:spLocks noGrp="1"/>
          </p:cNvSpPr>
          <p:nvPr>
            <p:ph type="sldNum" sz="quarter" idx="10"/>
          </p:nvPr>
        </p:nvSpPr>
        <p:spPr/>
        <p:txBody>
          <a:bodyPr/>
          <a:lstStyle/>
          <a:p>
            <a:pPr>
              <a:defRPr/>
            </a:pPr>
            <a:fld id="{59E313E5-DAB2-4677-95BB-9C168FE3915A}" type="slidenum">
              <a:rPr lang="en-US" smtClean="0"/>
              <a:pPr>
                <a:defRPr/>
              </a:pPr>
              <a:t>15</a:t>
            </a:fld>
            <a:endParaRPr lang="en-US"/>
          </a:p>
        </p:txBody>
      </p:sp>
    </p:spTree>
    <p:extLst>
      <p:ext uri="{BB962C8B-B14F-4D97-AF65-F5344CB8AC3E}">
        <p14:creationId xmlns:p14="http://schemas.microsoft.com/office/powerpoint/2010/main" val="1608409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I am going to talk about the one happening right now, the fourth industrial revolution. </a:t>
            </a:r>
            <a:endParaRPr lang="en-NZ" dirty="0"/>
          </a:p>
        </p:txBody>
      </p:sp>
      <p:sp>
        <p:nvSpPr>
          <p:cNvPr id="4" name="Slide Number Placeholder 3"/>
          <p:cNvSpPr>
            <a:spLocks noGrp="1"/>
          </p:cNvSpPr>
          <p:nvPr>
            <p:ph type="sldNum" sz="quarter" idx="10"/>
          </p:nvPr>
        </p:nvSpPr>
        <p:spPr/>
        <p:txBody>
          <a:bodyPr/>
          <a:lstStyle/>
          <a:p>
            <a:pPr>
              <a:defRPr/>
            </a:pPr>
            <a:fld id="{59E313E5-DAB2-4677-95BB-9C168FE3915A}" type="slidenum">
              <a:rPr lang="en-US" smtClean="0"/>
              <a:pPr>
                <a:defRPr/>
              </a:pPr>
              <a:t>16</a:t>
            </a:fld>
            <a:endParaRPr lang="en-US"/>
          </a:p>
        </p:txBody>
      </p:sp>
    </p:spTree>
    <p:extLst>
      <p:ext uri="{BB962C8B-B14F-4D97-AF65-F5344CB8AC3E}">
        <p14:creationId xmlns:p14="http://schemas.microsoft.com/office/powerpoint/2010/main" val="2600047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59E313E5-DAB2-4677-95BB-9C168FE3915A}" type="slidenum">
              <a:rPr lang="en-US" smtClean="0"/>
              <a:pPr>
                <a:defRPr/>
              </a:pPr>
              <a:t>17</a:t>
            </a:fld>
            <a:endParaRPr lang="en-US"/>
          </a:p>
        </p:txBody>
      </p:sp>
    </p:spTree>
    <p:extLst>
      <p:ext uri="{BB962C8B-B14F-4D97-AF65-F5344CB8AC3E}">
        <p14:creationId xmlns:p14="http://schemas.microsoft.com/office/powerpoint/2010/main" val="1980015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There area number of technologies making up IR4 such as </a:t>
            </a:r>
          </a:p>
          <a:p>
            <a:r>
              <a:rPr lang="en-NZ" dirty="0" smtClean="0"/>
              <a:t>AI</a:t>
            </a:r>
          </a:p>
          <a:p>
            <a:r>
              <a:rPr lang="en-NZ" dirty="0" smtClean="0"/>
              <a:t>Robotics</a:t>
            </a:r>
          </a:p>
          <a:p>
            <a:r>
              <a:rPr lang="en-NZ" dirty="0" smtClean="0"/>
              <a:t>Automation</a:t>
            </a:r>
          </a:p>
          <a:p>
            <a:r>
              <a:rPr lang="en-NZ" dirty="0" smtClean="0"/>
              <a:t>genetic engineering/biotechnology</a:t>
            </a:r>
          </a:p>
          <a:p>
            <a:r>
              <a:rPr lang="en-NZ" dirty="0" smtClean="0"/>
              <a:t>Nano technology</a:t>
            </a:r>
          </a:p>
          <a:p>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Most of these are autonomous,</a:t>
            </a:r>
            <a:r>
              <a:rPr lang="en-NZ" sz="1200" kern="1200" baseline="0" dirty="0" smtClean="0">
                <a:solidFill>
                  <a:schemeClr val="tx1"/>
                </a:solidFill>
                <a:effectLst/>
                <a:latin typeface="+mn-lt"/>
                <a:ea typeface="+mn-ea"/>
                <a:cs typeface="+mn-cs"/>
              </a:rPr>
              <a:t> things that happen without human intervention.</a:t>
            </a:r>
            <a:r>
              <a:rPr lang="en-NZ" sz="1200" kern="1200" dirty="0" smtClean="0">
                <a:solidFill>
                  <a:schemeClr val="tx1"/>
                </a:solidFill>
                <a:effectLst/>
                <a:latin typeface="+mn-lt"/>
                <a:ea typeface="+mn-ea"/>
                <a:cs typeface="+mn-cs"/>
              </a:rPr>
              <a:t/>
            </a:r>
            <a:br>
              <a:rPr lang="en-NZ" sz="1200" kern="1200" dirty="0" smtClean="0">
                <a:solidFill>
                  <a:schemeClr val="tx1"/>
                </a:solidFill>
                <a:effectLst/>
                <a:latin typeface="+mn-lt"/>
                <a:ea typeface="+mn-ea"/>
                <a:cs typeface="+mn-cs"/>
              </a:rPr>
            </a:b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Individually any of these would have a large impact.  together, it is a perfect storm of change.</a:t>
            </a:r>
          </a:p>
          <a:p>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Let me give you a few examples:</a:t>
            </a:r>
          </a:p>
        </p:txBody>
      </p:sp>
      <p:sp>
        <p:nvSpPr>
          <p:cNvPr id="4" name="Slide Number Placeholder 3"/>
          <p:cNvSpPr>
            <a:spLocks noGrp="1"/>
          </p:cNvSpPr>
          <p:nvPr>
            <p:ph type="sldNum" sz="quarter" idx="10"/>
          </p:nvPr>
        </p:nvSpPr>
        <p:spPr/>
        <p:txBody>
          <a:bodyPr/>
          <a:lstStyle/>
          <a:p>
            <a:pPr>
              <a:defRPr/>
            </a:pPr>
            <a:fld id="{59E313E5-DAB2-4677-95BB-9C168FE3915A}" type="slidenum">
              <a:rPr lang="en-US" smtClean="0"/>
              <a:pPr>
                <a:defRPr/>
              </a:pPr>
              <a:t>18</a:t>
            </a:fld>
            <a:endParaRPr lang="en-US"/>
          </a:p>
        </p:txBody>
      </p:sp>
    </p:spTree>
    <p:extLst>
      <p:ext uri="{BB962C8B-B14F-4D97-AF65-F5344CB8AC3E}">
        <p14:creationId xmlns:p14="http://schemas.microsoft.com/office/powerpoint/2010/main" val="3394875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Every major car manufacturer</a:t>
            </a:r>
            <a:r>
              <a:rPr lang="en-NZ" baseline="0" dirty="0" smtClean="0"/>
              <a:t> is working on self-driving cars.  Tesla has one out now.  Uber is trialling self driving cars in Pittsburgh this month. </a:t>
            </a:r>
            <a:endParaRPr lang="en-NZ" dirty="0"/>
          </a:p>
        </p:txBody>
      </p:sp>
      <p:sp>
        <p:nvSpPr>
          <p:cNvPr id="4" name="Slide Number Placeholder 3"/>
          <p:cNvSpPr>
            <a:spLocks noGrp="1"/>
          </p:cNvSpPr>
          <p:nvPr>
            <p:ph type="sldNum" sz="quarter" idx="10"/>
          </p:nvPr>
        </p:nvSpPr>
        <p:spPr/>
        <p:txBody>
          <a:bodyPr/>
          <a:lstStyle/>
          <a:p>
            <a:pPr>
              <a:defRPr/>
            </a:pPr>
            <a:fld id="{59E313E5-DAB2-4677-95BB-9C168FE3915A}" type="slidenum">
              <a:rPr lang="en-US" smtClean="0"/>
              <a:pPr>
                <a:defRPr/>
              </a:pPr>
              <a:t>19</a:t>
            </a:fld>
            <a:endParaRPr lang="en-US"/>
          </a:p>
        </p:txBody>
      </p:sp>
    </p:spTree>
    <p:extLst>
      <p:ext uri="{BB962C8B-B14F-4D97-AF65-F5344CB8AC3E}">
        <p14:creationId xmlns:p14="http://schemas.microsoft.com/office/powerpoint/2010/main" val="148230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Major</a:t>
            </a:r>
            <a:r>
              <a:rPr lang="en-NZ" baseline="0" dirty="0" smtClean="0"/>
              <a:t> truck manufacturers such as Mercedes Benz and Volvo are working on self driving trucks.  The intention is that a local driver will drive the truck to a motorway, the truck will drive cross country to near it’s destination and then a second driver will handle driving the last few kilometres to the final destination.  Long haul truckers will become short haul truckers</a:t>
            </a:r>
            <a:endParaRPr lang="en-NZ" dirty="0"/>
          </a:p>
        </p:txBody>
      </p:sp>
      <p:sp>
        <p:nvSpPr>
          <p:cNvPr id="4" name="Slide Number Placeholder 3"/>
          <p:cNvSpPr>
            <a:spLocks noGrp="1"/>
          </p:cNvSpPr>
          <p:nvPr>
            <p:ph type="sldNum" sz="quarter" idx="10"/>
          </p:nvPr>
        </p:nvSpPr>
        <p:spPr/>
        <p:txBody>
          <a:bodyPr/>
          <a:lstStyle/>
          <a:p>
            <a:pPr>
              <a:defRPr/>
            </a:pPr>
            <a:fld id="{59E313E5-DAB2-4677-95BB-9C168FE3915A}" type="slidenum">
              <a:rPr lang="en-US" smtClean="0"/>
              <a:pPr>
                <a:defRPr/>
              </a:pPr>
              <a:t>20</a:t>
            </a:fld>
            <a:endParaRPr lang="en-US"/>
          </a:p>
        </p:txBody>
      </p:sp>
    </p:spTree>
    <p:extLst>
      <p:ext uri="{BB962C8B-B14F-4D97-AF65-F5344CB8AC3E}">
        <p14:creationId xmlns:p14="http://schemas.microsoft.com/office/powerpoint/2010/main" val="1148073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45668" y="1414872"/>
            <a:ext cx="7852663" cy="1362075"/>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9/5/2019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0" i="0">
                <a:solidFill>
                  <a:schemeClr val="tx1"/>
                </a:solidFill>
                <a:latin typeface="Lucida Sans Unicode"/>
                <a:cs typeface="Lucida Sans Unicode"/>
              </a:defRPr>
            </a:lvl1pPr>
          </a:lstStyle>
          <a:p>
            <a:endParaRPr/>
          </a:p>
        </p:txBody>
      </p:sp>
      <p:sp>
        <p:nvSpPr>
          <p:cNvPr id="3" name="Holder 3"/>
          <p:cNvSpPr>
            <a:spLocks noGrp="1"/>
          </p:cNvSpPr>
          <p:nvPr>
            <p:ph type="body" idx="1"/>
          </p:nvPr>
        </p:nvSpPr>
        <p:spPr/>
        <p:txBody>
          <a:bodyPr lIns="0" tIns="0" rIns="0" bIns="0"/>
          <a:lstStyle>
            <a:lvl1pPr>
              <a:defRPr sz="2500" b="0" i="0" u="heavy">
                <a:solidFill>
                  <a:srgbClr val="FF8118"/>
                </a:solidFill>
                <a:latin typeface="Lucida Sans Unicode"/>
                <a:cs typeface="Lucida Sans Unicode"/>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9/5/2019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0" i="0">
                <a:solidFill>
                  <a:schemeClr val="tx1"/>
                </a:solidFill>
                <a:latin typeface="Lucida Sans Unicode"/>
                <a:cs typeface="Lucida Sans Unicode"/>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9/5/2019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0" i="0">
                <a:solidFill>
                  <a:schemeClr val="tx1"/>
                </a:solidFill>
                <a:latin typeface="Lucida Sans Unicode"/>
                <a:cs typeface="Lucida Sans Unicode"/>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9/5/2019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99275" y="5944933"/>
            <a:ext cx="4897755" cy="913130"/>
          </a:xfrm>
          <a:custGeom>
            <a:avLst/>
            <a:gdLst/>
            <a:ahLst/>
            <a:cxnLst/>
            <a:rect l="l" t="t" r="r" b="b"/>
            <a:pathLst>
              <a:path w="4897755" h="913129">
                <a:moveTo>
                  <a:pt x="85714" y="21358"/>
                </a:moveTo>
                <a:lnTo>
                  <a:pt x="3636702" y="913064"/>
                </a:lnTo>
                <a:lnTo>
                  <a:pt x="4897405" y="913064"/>
                </a:lnTo>
                <a:lnTo>
                  <a:pt x="85714" y="21358"/>
                </a:lnTo>
                <a:close/>
              </a:path>
              <a:path w="4897755" h="913129">
                <a:moveTo>
                  <a:pt x="660" y="0"/>
                </a:moveTo>
                <a:lnTo>
                  <a:pt x="0" y="5473"/>
                </a:lnTo>
                <a:lnTo>
                  <a:pt x="85714" y="21358"/>
                </a:lnTo>
                <a:lnTo>
                  <a:pt x="660" y="0"/>
                </a:lnTo>
                <a:close/>
              </a:path>
            </a:pathLst>
          </a:custGeom>
          <a:solidFill>
            <a:srgbClr val="9FCADC">
              <a:alpha val="39999"/>
            </a:srgbClr>
          </a:solidFill>
        </p:spPr>
        <p:txBody>
          <a:bodyPr wrap="square" lIns="0" tIns="0" rIns="0" bIns="0" rtlCol="0"/>
          <a:lstStyle/>
          <a:p>
            <a:endParaRPr/>
          </a:p>
        </p:txBody>
      </p:sp>
      <p:sp>
        <p:nvSpPr>
          <p:cNvPr id="17" name="bk object 17"/>
          <p:cNvSpPr/>
          <p:nvPr/>
        </p:nvSpPr>
        <p:spPr>
          <a:xfrm>
            <a:off x="485711" y="5939015"/>
            <a:ext cx="3651885" cy="919480"/>
          </a:xfrm>
          <a:custGeom>
            <a:avLst/>
            <a:gdLst/>
            <a:ahLst/>
            <a:cxnLst/>
            <a:rect l="l" t="t" r="r" b="b"/>
            <a:pathLst>
              <a:path w="3651885" h="919479">
                <a:moveTo>
                  <a:pt x="0" y="0"/>
                </a:moveTo>
                <a:lnTo>
                  <a:pt x="7924" y="6349"/>
                </a:lnTo>
                <a:lnTo>
                  <a:pt x="2868870" y="918983"/>
                </a:lnTo>
                <a:lnTo>
                  <a:pt x="3651885" y="918983"/>
                </a:lnTo>
                <a:lnTo>
                  <a:pt x="0" y="0"/>
                </a:lnTo>
                <a:close/>
              </a:path>
            </a:pathLst>
          </a:custGeom>
          <a:solidFill>
            <a:srgbClr val="000000"/>
          </a:solidFill>
        </p:spPr>
        <p:txBody>
          <a:bodyPr wrap="square" lIns="0" tIns="0" rIns="0" bIns="0" rtlCol="0"/>
          <a:lstStyle/>
          <a:p>
            <a:endParaRPr/>
          </a:p>
        </p:txBody>
      </p:sp>
      <p:sp>
        <p:nvSpPr>
          <p:cNvPr id="18" name="bk object 18"/>
          <p:cNvSpPr/>
          <p:nvPr/>
        </p:nvSpPr>
        <p:spPr>
          <a:xfrm>
            <a:off x="0" y="5789674"/>
            <a:ext cx="3398520" cy="1068324"/>
          </a:xfrm>
          <a:prstGeom prst="rect">
            <a:avLst/>
          </a:prstGeom>
          <a:blipFill>
            <a:blip r:embed="rId2" cstate="print"/>
            <a:stretch>
              <a:fillRect/>
            </a:stretch>
          </a:blipFill>
        </p:spPr>
        <p:txBody>
          <a:bodyPr wrap="square" lIns="0" tIns="0" rIns="0" bIns="0" rtlCol="0"/>
          <a:lstStyle/>
          <a:p>
            <a:endParaRPr/>
          </a:p>
        </p:txBody>
      </p:sp>
      <p:sp>
        <p:nvSpPr>
          <p:cNvPr id="19" name="bk object 19"/>
          <p:cNvSpPr/>
          <p:nvPr/>
        </p:nvSpPr>
        <p:spPr>
          <a:xfrm>
            <a:off x="0" y="5784350"/>
            <a:ext cx="3371845" cy="1073647"/>
          </a:xfrm>
          <a:prstGeom prst="rect">
            <a:avLst/>
          </a:prstGeom>
          <a:blipFill>
            <a:blip r:embed="rId3" cstate="print"/>
            <a:stretch>
              <a:fillRect/>
            </a:stretch>
          </a:blipFill>
        </p:spPr>
        <p:txBody>
          <a:bodyPr wrap="square" lIns="0" tIns="0" rIns="0" bIns="0" rtlCol="0"/>
          <a:lstStyle/>
          <a:p>
            <a:endParaRPr/>
          </a:p>
        </p:txBody>
      </p:sp>
      <p:sp>
        <p:nvSpPr>
          <p:cNvPr id="20" name="bk object 20"/>
          <p:cNvSpPr/>
          <p:nvPr/>
        </p:nvSpPr>
        <p:spPr>
          <a:xfrm>
            <a:off x="201168" y="205740"/>
            <a:ext cx="5486400" cy="1142999"/>
          </a:xfrm>
          <a:prstGeom prst="rect">
            <a:avLst/>
          </a:prstGeom>
          <a:blipFill>
            <a:blip r:embed="rId4" cstate="print"/>
            <a:stretch>
              <a:fillRect/>
            </a:stretch>
          </a:blipFill>
        </p:spPr>
        <p:txBody>
          <a:bodyPr wrap="square" lIns="0" tIns="0" rIns="0" bIns="0" rtlCol="0"/>
          <a:lstStyle/>
          <a:p>
            <a:endParaRPr/>
          </a:p>
        </p:txBody>
      </p:sp>
      <p:sp>
        <p:nvSpPr>
          <p:cNvPr id="21" name="bk object 21"/>
          <p:cNvSpPr/>
          <p:nvPr/>
        </p:nvSpPr>
        <p:spPr>
          <a:xfrm>
            <a:off x="571500" y="1591691"/>
            <a:ext cx="7734300" cy="3437509"/>
          </a:xfrm>
          <a:prstGeom prst="rect">
            <a:avLst/>
          </a:prstGeom>
          <a:blipFill>
            <a:blip r:embed="rId5"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9/5/2019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99275" y="5944933"/>
            <a:ext cx="4897755" cy="913130"/>
          </a:xfrm>
          <a:custGeom>
            <a:avLst/>
            <a:gdLst/>
            <a:ahLst/>
            <a:cxnLst/>
            <a:rect l="l" t="t" r="r" b="b"/>
            <a:pathLst>
              <a:path w="4897755" h="913129">
                <a:moveTo>
                  <a:pt x="85714" y="21358"/>
                </a:moveTo>
                <a:lnTo>
                  <a:pt x="3636702" y="913064"/>
                </a:lnTo>
                <a:lnTo>
                  <a:pt x="4897405" y="913064"/>
                </a:lnTo>
                <a:lnTo>
                  <a:pt x="85714" y="21358"/>
                </a:lnTo>
                <a:close/>
              </a:path>
              <a:path w="4897755" h="913129">
                <a:moveTo>
                  <a:pt x="660" y="0"/>
                </a:moveTo>
                <a:lnTo>
                  <a:pt x="0" y="5473"/>
                </a:lnTo>
                <a:lnTo>
                  <a:pt x="85714" y="21358"/>
                </a:lnTo>
                <a:lnTo>
                  <a:pt x="660" y="0"/>
                </a:lnTo>
                <a:close/>
              </a:path>
            </a:pathLst>
          </a:custGeom>
          <a:solidFill>
            <a:srgbClr val="9FCADC">
              <a:alpha val="39999"/>
            </a:srgbClr>
          </a:solidFill>
        </p:spPr>
        <p:txBody>
          <a:bodyPr wrap="square" lIns="0" tIns="0" rIns="0" bIns="0" rtlCol="0"/>
          <a:lstStyle/>
          <a:p>
            <a:endParaRPr/>
          </a:p>
        </p:txBody>
      </p:sp>
      <p:sp>
        <p:nvSpPr>
          <p:cNvPr id="17" name="bk object 17"/>
          <p:cNvSpPr/>
          <p:nvPr/>
        </p:nvSpPr>
        <p:spPr>
          <a:xfrm>
            <a:off x="485711" y="5939015"/>
            <a:ext cx="3651885" cy="919480"/>
          </a:xfrm>
          <a:custGeom>
            <a:avLst/>
            <a:gdLst/>
            <a:ahLst/>
            <a:cxnLst/>
            <a:rect l="l" t="t" r="r" b="b"/>
            <a:pathLst>
              <a:path w="3651885" h="919479">
                <a:moveTo>
                  <a:pt x="0" y="0"/>
                </a:moveTo>
                <a:lnTo>
                  <a:pt x="7924" y="6349"/>
                </a:lnTo>
                <a:lnTo>
                  <a:pt x="2868870" y="918983"/>
                </a:lnTo>
                <a:lnTo>
                  <a:pt x="3651885" y="918983"/>
                </a:lnTo>
                <a:lnTo>
                  <a:pt x="0" y="0"/>
                </a:lnTo>
                <a:close/>
              </a:path>
            </a:pathLst>
          </a:custGeom>
          <a:solidFill>
            <a:srgbClr val="000000"/>
          </a:solidFill>
        </p:spPr>
        <p:txBody>
          <a:bodyPr wrap="square" lIns="0" tIns="0" rIns="0" bIns="0" rtlCol="0"/>
          <a:lstStyle/>
          <a:p>
            <a:endParaRPr/>
          </a:p>
        </p:txBody>
      </p:sp>
      <p:sp>
        <p:nvSpPr>
          <p:cNvPr id="18" name="bk object 18"/>
          <p:cNvSpPr/>
          <p:nvPr/>
        </p:nvSpPr>
        <p:spPr>
          <a:xfrm>
            <a:off x="0" y="5789674"/>
            <a:ext cx="3398520" cy="1068324"/>
          </a:xfrm>
          <a:prstGeom prst="rect">
            <a:avLst/>
          </a:prstGeom>
          <a:blipFill>
            <a:blip r:embed="rId7" cstate="print"/>
            <a:stretch>
              <a:fillRect/>
            </a:stretch>
          </a:blipFill>
        </p:spPr>
        <p:txBody>
          <a:bodyPr wrap="square" lIns="0" tIns="0" rIns="0" bIns="0" rtlCol="0"/>
          <a:lstStyle/>
          <a:p>
            <a:endParaRPr/>
          </a:p>
        </p:txBody>
      </p:sp>
      <p:sp>
        <p:nvSpPr>
          <p:cNvPr id="19" name="bk object 19"/>
          <p:cNvSpPr/>
          <p:nvPr/>
        </p:nvSpPr>
        <p:spPr>
          <a:xfrm>
            <a:off x="0" y="5784350"/>
            <a:ext cx="3371845" cy="1073647"/>
          </a:xfrm>
          <a:prstGeom prst="rect">
            <a:avLst/>
          </a:prstGeom>
          <a:blipFill>
            <a:blip r:embed="rId8" cstate="print"/>
            <a:stretch>
              <a:fillRect/>
            </a:stretch>
          </a:blipFill>
        </p:spPr>
        <p:txBody>
          <a:bodyPr wrap="square" lIns="0" tIns="0" rIns="0" bIns="0" rtlCol="0"/>
          <a:lstStyle/>
          <a:p>
            <a:endParaRPr/>
          </a:p>
        </p:txBody>
      </p:sp>
      <p:sp>
        <p:nvSpPr>
          <p:cNvPr id="2" name="Holder 2"/>
          <p:cNvSpPr>
            <a:spLocks noGrp="1"/>
          </p:cNvSpPr>
          <p:nvPr>
            <p:ph type="title"/>
          </p:nvPr>
        </p:nvSpPr>
        <p:spPr>
          <a:xfrm>
            <a:off x="645668" y="1441145"/>
            <a:ext cx="3691890" cy="749935"/>
          </a:xfrm>
          <a:prstGeom prst="rect">
            <a:avLst/>
          </a:prstGeom>
        </p:spPr>
        <p:txBody>
          <a:bodyPr wrap="square" lIns="0" tIns="0" rIns="0" bIns="0">
            <a:spAutoFit/>
          </a:bodyPr>
          <a:lstStyle>
            <a:lvl1pPr>
              <a:defRPr sz="2500" b="0" i="0">
                <a:solidFill>
                  <a:schemeClr val="tx1"/>
                </a:solidFill>
                <a:latin typeface="Lucida Sans Unicode"/>
                <a:cs typeface="Lucida Sans Unicode"/>
              </a:defRPr>
            </a:lvl1pPr>
          </a:lstStyle>
          <a:p>
            <a:endParaRPr/>
          </a:p>
        </p:txBody>
      </p:sp>
      <p:sp>
        <p:nvSpPr>
          <p:cNvPr id="3" name="Holder 3"/>
          <p:cNvSpPr>
            <a:spLocks noGrp="1"/>
          </p:cNvSpPr>
          <p:nvPr>
            <p:ph type="body" idx="1"/>
          </p:nvPr>
        </p:nvSpPr>
        <p:spPr>
          <a:xfrm>
            <a:off x="645668" y="2177923"/>
            <a:ext cx="4302125" cy="3455035"/>
          </a:xfrm>
          <a:prstGeom prst="rect">
            <a:avLst/>
          </a:prstGeom>
        </p:spPr>
        <p:txBody>
          <a:bodyPr wrap="square" lIns="0" tIns="0" rIns="0" bIns="0">
            <a:spAutoFit/>
          </a:bodyPr>
          <a:lstStyle>
            <a:lvl1pPr>
              <a:defRPr sz="2500" b="0" i="0" u="heavy">
                <a:solidFill>
                  <a:srgbClr val="FF8118"/>
                </a:solidFill>
                <a:latin typeface="Lucida Sans Unicode"/>
                <a:cs typeface="Lucida Sans Unicode"/>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9/5/2019</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botanicalls.com/about/" TargetMode="Externa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thingiverse.com/" TargetMode="External"/><Relationship Id="rId1" Type="http://schemas.openxmlformats.org/officeDocument/2006/relationships/slideLayout" Target="../slideLayouts/slideLayout2.xml"/><Relationship Id="rId4" Type="http://schemas.openxmlformats.org/officeDocument/2006/relationships/hyperlink" Target="http://www.thingiverse.com/popular"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ourceitsoftware.blogspot.co.nz/" TargetMode="External"/><Relationship Id="rId2" Type="http://schemas.openxmlformats.org/officeDocument/2006/relationships/hyperlink" Target="https://twitter.com/IntnlManOfCod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makezine.com/" TargetMode="External"/><Relationship Id="rId2" Type="http://schemas.openxmlformats.org/officeDocument/2006/relationships/hyperlink" Target="http://www.arduino.cc/" TargetMode="Externa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instructables.com/" TargetMode="Externa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kickstarter.com/projects/575960623/ardusat-your-arduino-experiment-in-space" TargetMode="External"/><Relationship Id="rId1" Type="http://schemas.openxmlformats.org/officeDocument/2006/relationships/slideLayout" Target="../slideLayouts/slideLayout4.xml"/><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creativity-online.com/work/matt-richardson-the-enough-already/24181"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lucaderosso.com/expo/" TargetMode="External"/><Relationship Id="rId1" Type="http://schemas.openxmlformats.org/officeDocument/2006/relationships/slideLayout" Target="../slideLayouts/slideLayout2.xml"/><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687576" y="4953000"/>
            <a:ext cx="7456805" cy="488315"/>
          </a:xfrm>
          <a:custGeom>
            <a:avLst/>
            <a:gdLst/>
            <a:ahLst/>
            <a:cxnLst/>
            <a:rect l="l" t="t" r="r" b="b"/>
            <a:pathLst>
              <a:path w="7456805" h="488314">
                <a:moveTo>
                  <a:pt x="7456424" y="0"/>
                </a:moveTo>
                <a:lnTo>
                  <a:pt x="0" y="289941"/>
                </a:lnTo>
                <a:lnTo>
                  <a:pt x="7456424" y="488188"/>
                </a:lnTo>
                <a:lnTo>
                  <a:pt x="7456424" y="0"/>
                </a:lnTo>
                <a:close/>
              </a:path>
            </a:pathLst>
          </a:custGeom>
          <a:solidFill>
            <a:srgbClr val="9FCADC">
              <a:alpha val="39999"/>
            </a:srgbClr>
          </a:solidFill>
        </p:spPr>
        <p:txBody>
          <a:bodyPr wrap="square" lIns="0" tIns="0" rIns="0" bIns="0" rtlCol="0"/>
          <a:lstStyle/>
          <a:p>
            <a:endParaRPr/>
          </a:p>
        </p:txBody>
      </p:sp>
      <p:sp>
        <p:nvSpPr>
          <p:cNvPr id="3" name="object 3"/>
          <p:cNvSpPr/>
          <p:nvPr/>
        </p:nvSpPr>
        <p:spPr>
          <a:xfrm>
            <a:off x="111347" y="5237734"/>
            <a:ext cx="9032875" cy="788670"/>
          </a:xfrm>
          <a:custGeom>
            <a:avLst/>
            <a:gdLst/>
            <a:ahLst/>
            <a:cxnLst/>
            <a:rect l="l" t="t" r="r" b="b"/>
            <a:pathLst>
              <a:path w="9032875" h="788670">
                <a:moveTo>
                  <a:pt x="9032652" y="0"/>
                </a:moveTo>
                <a:lnTo>
                  <a:pt x="0" y="0"/>
                </a:lnTo>
                <a:lnTo>
                  <a:pt x="9032652" y="788669"/>
                </a:lnTo>
                <a:lnTo>
                  <a:pt x="9032652" y="0"/>
                </a:lnTo>
                <a:close/>
              </a:path>
            </a:pathLst>
          </a:custGeom>
          <a:solidFill>
            <a:srgbClr val="000000"/>
          </a:solidFill>
        </p:spPr>
        <p:txBody>
          <a:bodyPr wrap="square" lIns="0" tIns="0" rIns="0" bIns="0" rtlCol="0"/>
          <a:lstStyle/>
          <a:p>
            <a:endParaRPr/>
          </a:p>
        </p:txBody>
      </p:sp>
      <p:sp>
        <p:nvSpPr>
          <p:cNvPr id="4" name="object 4"/>
          <p:cNvSpPr/>
          <p:nvPr/>
        </p:nvSpPr>
        <p:spPr>
          <a:xfrm>
            <a:off x="0" y="4998718"/>
            <a:ext cx="9144000" cy="185928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0" y="4991888"/>
            <a:ext cx="9144000" cy="802092"/>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370331" y="2601467"/>
            <a:ext cx="7959852" cy="987551"/>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2961513" y="3543427"/>
            <a:ext cx="3156585" cy="761365"/>
          </a:xfrm>
          <a:prstGeom prst="rect">
            <a:avLst/>
          </a:prstGeom>
        </p:spPr>
        <p:txBody>
          <a:bodyPr vert="horz" wrap="square" lIns="0" tIns="12065" rIns="0" bIns="0" rtlCol="0">
            <a:spAutoFit/>
          </a:bodyPr>
          <a:lstStyle/>
          <a:p>
            <a:pPr algn="ctr">
              <a:lnSpc>
                <a:spcPts val="2900"/>
              </a:lnSpc>
              <a:spcBef>
                <a:spcPts val="95"/>
              </a:spcBef>
            </a:pPr>
            <a:r>
              <a:rPr sz="2500" spc="-10" dirty="0">
                <a:solidFill>
                  <a:srgbClr val="464646"/>
                </a:solidFill>
                <a:latin typeface="Lucida Sans Unicode"/>
                <a:cs typeface="Lucida Sans Unicode"/>
              </a:rPr>
              <a:t>Introductory</a:t>
            </a:r>
            <a:r>
              <a:rPr sz="2500" spc="-15" dirty="0">
                <a:solidFill>
                  <a:srgbClr val="464646"/>
                </a:solidFill>
                <a:latin typeface="Lucida Sans Unicode"/>
                <a:cs typeface="Lucida Sans Unicode"/>
              </a:rPr>
              <a:t> </a:t>
            </a:r>
            <a:r>
              <a:rPr sz="2500" spc="-10" dirty="0">
                <a:solidFill>
                  <a:srgbClr val="464646"/>
                </a:solidFill>
                <a:latin typeface="Lucida Sans Unicode"/>
                <a:cs typeface="Lucida Sans Unicode"/>
              </a:rPr>
              <a:t>Lecture</a:t>
            </a:r>
            <a:endParaRPr sz="2500">
              <a:latin typeface="Lucida Sans Unicode"/>
              <a:cs typeface="Lucida Sans Unicode"/>
            </a:endParaRPr>
          </a:p>
          <a:p>
            <a:pPr marL="635" algn="ctr">
              <a:lnSpc>
                <a:spcPts val="2900"/>
              </a:lnSpc>
            </a:pPr>
            <a:r>
              <a:rPr sz="2500" spc="-5" dirty="0">
                <a:solidFill>
                  <a:srgbClr val="464646"/>
                </a:solidFill>
                <a:latin typeface="Lucida Sans Unicode"/>
                <a:cs typeface="Lucida Sans Unicode"/>
              </a:rPr>
              <a:t>By:</a:t>
            </a:r>
            <a:endParaRPr sz="2500">
              <a:latin typeface="Lucida Sans Unicode"/>
              <a:cs typeface="Lucida Sans Unicode"/>
            </a:endParaRPr>
          </a:p>
        </p:txBody>
      </p:sp>
      <p:sp>
        <p:nvSpPr>
          <p:cNvPr id="8" name="object 8"/>
          <p:cNvSpPr txBox="1"/>
          <p:nvPr/>
        </p:nvSpPr>
        <p:spPr>
          <a:xfrm>
            <a:off x="3121532" y="4255389"/>
            <a:ext cx="2840355" cy="406400"/>
          </a:xfrm>
          <a:prstGeom prst="rect">
            <a:avLst/>
          </a:prstGeom>
        </p:spPr>
        <p:txBody>
          <a:bodyPr vert="horz" wrap="square" lIns="0" tIns="12065" rIns="0" bIns="0" rtlCol="0">
            <a:spAutoFit/>
          </a:bodyPr>
          <a:lstStyle/>
          <a:p>
            <a:pPr marL="12700">
              <a:lnSpc>
                <a:spcPct val="100000"/>
              </a:lnSpc>
              <a:spcBef>
                <a:spcPts val="95"/>
              </a:spcBef>
            </a:pPr>
            <a:r>
              <a:rPr sz="2500" spc="-10" dirty="0">
                <a:solidFill>
                  <a:srgbClr val="464646"/>
                </a:solidFill>
                <a:latin typeface="Lucida Sans Unicode"/>
                <a:cs typeface="Lucida Sans Unicode"/>
              </a:rPr>
              <a:t>Dr. Wasel</a:t>
            </a:r>
            <a:r>
              <a:rPr sz="2500" spc="-50" dirty="0">
                <a:solidFill>
                  <a:srgbClr val="464646"/>
                </a:solidFill>
                <a:latin typeface="Lucida Sans Unicode"/>
                <a:cs typeface="Lucida Sans Unicode"/>
              </a:rPr>
              <a:t> </a:t>
            </a:r>
            <a:r>
              <a:rPr sz="2500" spc="-5" dirty="0">
                <a:solidFill>
                  <a:srgbClr val="464646"/>
                </a:solidFill>
                <a:latin typeface="Lucida Sans Unicode"/>
                <a:cs typeface="Lucida Sans Unicode"/>
              </a:rPr>
              <a:t>Ghanem</a:t>
            </a:r>
            <a:endParaRPr sz="2500">
              <a:latin typeface="Lucida Sans Unicode"/>
              <a:cs typeface="Lucida Sans Unicod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5668" y="1465529"/>
            <a:ext cx="6258560" cy="437515"/>
          </a:xfrm>
          <a:prstGeom prst="rect">
            <a:avLst/>
          </a:prstGeom>
        </p:spPr>
        <p:txBody>
          <a:bodyPr vert="horz" wrap="square" lIns="0" tIns="12700" rIns="0" bIns="0" rtlCol="0">
            <a:spAutoFit/>
          </a:bodyPr>
          <a:lstStyle/>
          <a:p>
            <a:pPr marL="12700">
              <a:lnSpc>
                <a:spcPct val="100000"/>
              </a:lnSpc>
              <a:spcBef>
                <a:spcPts val="100"/>
              </a:spcBef>
              <a:tabLst>
                <a:tab pos="268605" algn="l"/>
              </a:tabLst>
            </a:pPr>
            <a:r>
              <a:rPr sz="1800" spc="10" dirty="0">
                <a:solidFill>
                  <a:srgbClr val="2CA1BE"/>
                </a:solidFill>
                <a:latin typeface="Wingdings 3"/>
                <a:cs typeface="Wingdings 3"/>
              </a:rPr>
              <a:t></a:t>
            </a:r>
            <a:r>
              <a:rPr sz="1800" spc="10" dirty="0">
                <a:solidFill>
                  <a:srgbClr val="2CA1BE"/>
                </a:solidFill>
                <a:latin typeface="Times New Roman"/>
                <a:cs typeface="Times New Roman"/>
              </a:rPr>
              <a:t>	</a:t>
            </a:r>
            <a:r>
              <a:rPr sz="2700" u="heavy" spc="-5" dirty="0">
                <a:solidFill>
                  <a:srgbClr val="FF8118"/>
                </a:solidFill>
                <a:hlinkClick r:id="rId2"/>
              </a:rPr>
              <a:t>http://www.botanicalls.com/about/</a:t>
            </a:r>
            <a:endParaRPr sz="2700">
              <a:latin typeface="Times New Roman"/>
              <a:cs typeface="Times New Roman"/>
            </a:endParaRPr>
          </a:p>
        </p:txBody>
      </p:sp>
      <p:sp>
        <p:nvSpPr>
          <p:cNvPr id="3" name="object 3"/>
          <p:cNvSpPr/>
          <p:nvPr/>
        </p:nvSpPr>
        <p:spPr>
          <a:xfrm>
            <a:off x="201168" y="361188"/>
            <a:ext cx="3561588" cy="845819"/>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764540" y="2133726"/>
            <a:ext cx="4918710" cy="4141470"/>
          </a:xfrm>
          <a:prstGeom prst="rect">
            <a:avLst/>
          </a:prstGeom>
        </p:spPr>
        <p:txBody>
          <a:bodyPr vert="horz" wrap="square" lIns="0" tIns="12700" rIns="0" bIns="0" rtlCol="0">
            <a:spAutoFit/>
          </a:bodyPr>
          <a:lstStyle/>
          <a:p>
            <a:pPr marL="12700" marR="106680">
              <a:lnSpc>
                <a:spcPct val="100000"/>
              </a:lnSpc>
              <a:spcBef>
                <a:spcPts val="100"/>
              </a:spcBef>
            </a:pPr>
            <a:r>
              <a:rPr sz="1800" b="1" spc="-5" dirty="0">
                <a:latin typeface="Lucida Sans Unicode"/>
                <a:cs typeface="Lucida Sans Unicode"/>
              </a:rPr>
              <a:t>Botanicalls </a:t>
            </a:r>
            <a:r>
              <a:rPr sz="1800" spc="-5" dirty="0">
                <a:latin typeface="Lucida Sans Unicode"/>
                <a:cs typeface="Lucida Sans Unicode"/>
              </a:rPr>
              <a:t>opens </a:t>
            </a:r>
            <a:r>
              <a:rPr sz="1800" dirty="0">
                <a:latin typeface="Lucida Sans Unicode"/>
                <a:cs typeface="Lucida Sans Unicode"/>
              </a:rPr>
              <a:t>a new </a:t>
            </a:r>
            <a:r>
              <a:rPr sz="1800" spc="-5" dirty="0">
                <a:latin typeface="Lucida Sans Unicode"/>
                <a:cs typeface="Lucida Sans Unicode"/>
              </a:rPr>
              <a:t>channel of  communication between plants and  humans, in an effort to promote successful  inter-species</a:t>
            </a:r>
            <a:r>
              <a:rPr sz="1800" spc="-100" dirty="0">
                <a:latin typeface="Lucida Sans Unicode"/>
                <a:cs typeface="Lucida Sans Unicode"/>
              </a:rPr>
              <a:t> </a:t>
            </a:r>
            <a:r>
              <a:rPr sz="1800" spc="-5" dirty="0">
                <a:latin typeface="Lucida Sans Unicode"/>
                <a:cs typeface="Lucida Sans Unicode"/>
              </a:rPr>
              <a:t>understanding.</a:t>
            </a:r>
            <a:endParaRPr sz="1800">
              <a:latin typeface="Lucida Sans Unicode"/>
              <a:cs typeface="Lucida Sans Unicode"/>
            </a:endParaRPr>
          </a:p>
          <a:p>
            <a:pPr marL="12700" marR="5080">
              <a:lnSpc>
                <a:spcPct val="100000"/>
              </a:lnSpc>
            </a:pPr>
            <a:r>
              <a:rPr sz="1800" spc="-5" dirty="0">
                <a:latin typeface="Lucida Sans Unicode"/>
                <a:cs typeface="Lucida Sans Unicode"/>
              </a:rPr>
              <a:t>The </a:t>
            </a:r>
            <a:r>
              <a:rPr sz="1800" spc="-10" dirty="0">
                <a:latin typeface="Lucida Sans Unicode"/>
                <a:cs typeface="Lucida Sans Unicode"/>
              </a:rPr>
              <a:t>Botanicalls </a:t>
            </a:r>
            <a:r>
              <a:rPr sz="1800" spc="-5" dirty="0">
                <a:latin typeface="Lucida Sans Unicode"/>
                <a:cs typeface="Lucida Sans Unicode"/>
              </a:rPr>
              <a:t>project is fundamentally  about communication between plants and  people. We are empowering both by  inventing </a:t>
            </a:r>
            <a:r>
              <a:rPr sz="1800" dirty="0">
                <a:latin typeface="Lucida Sans Unicode"/>
                <a:cs typeface="Lucida Sans Unicode"/>
              </a:rPr>
              <a:t>new </a:t>
            </a:r>
            <a:r>
              <a:rPr sz="1800" spc="-5" dirty="0">
                <a:latin typeface="Lucida Sans Unicode"/>
                <a:cs typeface="Lucida Sans Unicode"/>
              </a:rPr>
              <a:t>avenues of interaction. </a:t>
            </a:r>
            <a:r>
              <a:rPr sz="1800" dirty="0">
                <a:latin typeface="Lucida Sans Unicode"/>
                <a:cs typeface="Lucida Sans Unicode"/>
              </a:rPr>
              <a:t>Plants  </a:t>
            </a:r>
            <a:r>
              <a:rPr sz="1800" spc="-5" dirty="0">
                <a:latin typeface="Lucida Sans Unicode"/>
                <a:cs typeface="Lucida Sans Unicode"/>
              </a:rPr>
              <a:t>that might otherwise be neglected are </a:t>
            </a:r>
            <a:r>
              <a:rPr sz="1800" dirty="0">
                <a:latin typeface="Lucida Sans Unicode"/>
                <a:cs typeface="Lucida Sans Unicode"/>
              </a:rPr>
              <a:t>given  </a:t>
            </a:r>
            <a:r>
              <a:rPr sz="1800" spc="-5" dirty="0">
                <a:latin typeface="Lucida Sans Unicode"/>
                <a:cs typeface="Lucida Sans Unicode"/>
              </a:rPr>
              <a:t>the </a:t>
            </a:r>
            <a:r>
              <a:rPr sz="1800" spc="-10" dirty="0">
                <a:latin typeface="Lucida Sans Unicode"/>
                <a:cs typeface="Lucida Sans Unicode"/>
              </a:rPr>
              <a:t>ability </a:t>
            </a:r>
            <a:r>
              <a:rPr sz="1800" spc="-5" dirty="0">
                <a:latin typeface="Lucida Sans Unicode"/>
                <a:cs typeface="Lucida Sans Unicode"/>
              </a:rPr>
              <a:t>to call and text message people  to request </a:t>
            </a:r>
            <a:r>
              <a:rPr sz="1800" spc="-10" dirty="0">
                <a:latin typeface="Lucida Sans Unicode"/>
                <a:cs typeface="Lucida Sans Unicode"/>
              </a:rPr>
              <a:t>assistance. </a:t>
            </a:r>
            <a:r>
              <a:rPr sz="1800" spc="-5" dirty="0">
                <a:latin typeface="Lucida Sans Unicode"/>
                <a:cs typeface="Lucida Sans Unicode"/>
              </a:rPr>
              <a:t>People </a:t>
            </a:r>
            <a:r>
              <a:rPr sz="1800" dirty="0">
                <a:latin typeface="Lucida Sans Unicode"/>
                <a:cs typeface="Lucida Sans Unicode"/>
              </a:rPr>
              <a:t>who </a:t>
            </a:r>
            <a:r>
              <a:rPr sz="1800" spc="-5" dirty="0">
                <a:latin typeface="Lucida Sans Unicode"/>
                <a:cs typeface="Lucida Sans Unicode"/>
              </a:rPr>
              <a:t>are  unsure of their </a:t>
            </a:r>
            <a:r>
              <a:rPr sz="1800" spc="-10" dirty="0">
                <a:latin typeface="Lucida Sans Unicode"/>
                <a:cs typeface="Lucida Sans Unicode"/>
              </a:rPr>
              <a:t>ability </a:t>
            </a:r>
            <a:r>
              <a:rPr sz="1800" spc="-5" dirty="0">
                <a:latin typeface="Lucida Sans Unicode"/>
                <a:cs typeface="Lucida Sans Unicode"/>
              </a:rPr>
              <a:t>to effectively care </a:t>
            </a:r>
            <a:r>
              <a:rPr sz="1800" dirty="0">
                <a:latin typeface="Lucida Sans Unicode"/>
                <a:cs typeface="Lucida Sans Unicode"/>
              </a:rPr>
              <a:t>for  </a:t>
            </a:r>
            <a:r>
              <a:rPr sz="1800" spc="-5" dirty="0">
                <a:latin typeface="Lucida Sans Unicode"/>
                <a:cs typeface="Lucida Sans Unicode"/>
              </a:rPr>
              <a:t>growing things are </a:t>
            </a:r>
            <a:r>
              <a:rPr sz="1800" dirty="0">
                <a:latin typeface="Lucida Sans Unicode"/>
                <a:cs typeface="Lucida Sans Unicode"/>
              </a:rPr>
              <a:t>given </a:t>
            </a:r>
            <a:r>
              <a:rPr sz="1800" spc="-5" dirty="0">
                <a:latin typeface="Lucida Sans Unicode"/>
                <a:cs typeface="Lucida Sans Unicode"/>
              </a:rPr>
              <a:t>visual and aural  clues using common </a:t>
            </a:r>
            <a:r>
              <a:rPr sz="1800" dirty="0">
                <a:latin typeface="Lucida Sans Unicode"/>
                <a:cs typeface="Lucida Sans Unicode"/>
              </a:rPr>
              <a:t>human methods </a:t>
            </a:r>
            <a:r>
              <a:rPr sz="1800" spc="-5" dirty="0">
                <a:latin typeface="Lucida Sans Unicode"/>
                <a:cs typeface="Lucida Sans Unicode"/>
              </a:rPr>
              <a:t>of  </a:t>
            </a:r>
            <a:r>
              <a:rPr sz="1800" spc="-10" dirty="0">
                <a:latin typeface="Lucida Sans Unicode"/>
                <a:cs typeface="Lucida Sans Unicode"/>
              </a:rPr>
              <a:t>communication.</a:t>
            </a:r>
            <a:endParaRPr sz="1800">
              <a:latin typeface="Lucida Sans Unicode"/>
              <a:cs typeface="Lucida Sans Unicode"/>
            </a:endParaRPr>
          </a:p>
        </p:txBody>
      </p:sp>
      <p:sp>
        <p:nvSpPr>
          <p:cNvPr id="5" name="object 5"/>
          <p:cNvSpPr/>
          <p:nvPr/>
        </p:nvSpPr>
        <p:spPr>
          <a:xfrm>
            <a:off x="6400800" y="2819400"/>
            <a:ext cx="1914525" cy="1914525"/>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051573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668" y="838201"/>
            <a:ext cx="7660132" cy="384721"/>
          </a:xfrm>
        </p:spPr>
        <p:txBody>
          <a:bodyPr/>
          <a:lstStyle/>
          <a:p>
            <a:r>
              <a:rPr lang="en-US" dirty="0" smtClean="0"/>
              <a:t>4</a:t>
            </a:r>
            <a:r>
              <a:rPr lang="en-US" baseline="30000" dirty="0" smtClean="0"/>
              <a:t>th</a:t>
            </a:r>
            <a:r>
              <a:rPr lang="en-US" dirty="0" smtClean="0"/>
              <a:t> Industrial Revolution </a:t>
            </a:r>
            <a:endParaRPr lang="en-US" dirty="0"/>
          </a:p>
        </p:txBody>
      </p:sp>
      <p:sp>
        <p:nvSpPr>
          <p:cNvPr id="3" name="Text Placeholder 2"/>
          <p:cNvSpPr>
            <a:spLocks noGrp="1"/>
          </p:cNvSpPr>
          <p:nvPr>
            <p:ph type="body" idx="1"/>
          </p:nvPr>
        </p:nvSpPr>
        <p:spPr>
          <a:xfrm>
            <a:off x="645668" y="2177923"/>
            <a:ext cx="7888732" cy="3689477"/>
          </a:xfrm>
        </p:spPr>
        <p:txBody>
          <a:bodyPr/>
          <a:lstStyle/>
          <a:p>
            <a:endParaRPr lang="en-US" dirty="0"/>
          </a:p>
        </p:txBody>
      </p:sp>
    </p:spTree>
    <p:extLst>
      <p:ext uri="{BB962C8B-B14F-4D97-AF65-F5344CB8AC3E}">
        <p14:creationId xmlns:p14="http://schemas.microsoft.com/office/powerpoint/2010/main" val="21414067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00453" y="317368"/>
            <a:ext cx="4052747" cy="6083432"/>
          </a:xfrm>
        </p:spPr>
      </p:pic>
    </p:spTree>
    <p:extLst>
      <p:ext uri="{BB962C8B-B14F-4D97-AF65-F5344CB8AC3E}">
        <p14:creationId xmlns:p14="http://schemas.microsoft.com/office/powerpoint/2010/main" val="2113785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91499" y="1600200"/>
            <a:ext cx="6799001" cy="4525962"/>
          </a:xfrm>
        </p:spPr>
      </p:pic>
    </p:spTree>
    <p:extLst>
      <p:ext uri="{BB962C8B-B14F-4D97-AF65-F5344CB8AC3E}">
        <p14:creationId xmlns:p14="http://schemas.microsoft.com/office/powerpoint/2010/main" val="34800704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91499" y="1600200"/>
            <a:ext cx="6799001" cy="4525963"/>
          </a:xfrm>
        </p:spPr>
      </p:pic>
    </p:spTree>
    <p:extLst>
      <p:ext uri="{BB962C8B-B14F-4D97-AF65-F5344CB8AC3E}">
        <p14:creationId xmlns:p14="http://schemas.microsoft.com/office/powerpoint/2010/main" val="1117655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91499" y="1600200"/>
            <a:ext cx="6799001" cy="4525963"/>
          </a:xfrm>
        </p:spPr>
      </p:pic>
    </p:spTree>
    <p:extLst>
      <p:ext uri="{BB962C8B-B14F-4D97-AF65-F5344CB8AC3E}">
        <p14:creationId xmlns:p14="http://schemas.microsoft.com/office/powerpoint/2010/main" val="4169856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91499" y="1600200"/>
            <a:ext cx="6799001" cy="4525963"/>
          </a:xfrm>
        </p:spPr>
      </p:pic>
    </p:spTree>
    <p:extLst>
      <p:ext uri="{BB962C8B-B14F-4D97-AF65-F5344CB8AC3E}">
        <p14:creationId xmlns:p14="http://schemas.microsoft.com/office/powerpoint/2010/main" val="82808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668" y="1441145"/>
            <a:ext cx="3691890" cy="677108"/>
          </a:xfrm>
        </p:spPr>
        <p:txBody>
          <a:bodyPr/>
          <a:lstStyle/>
          <a:p>
            <a:r>
              <a:rPr lang="en-NZ" sz="4400" dirty="0" smtClean="0"/>
              <a:t>revolution</a:t>
            </a:r>
            <a:endParaRPr lang="en-NZ" sz="4400" dirty="0"/>
          </a:p>
        </p:txBody>
      </p:sp>
      <p:sp>
        <p:nvSpPr>
          <p:cNvPr id="3" name="Content Placeholder 2"/>
          <p:cNvSpPr>
            <a:spLocks noGrp="1"/>
          </p:cNvSpPr>
          <p:nvPr>
            <p:ph idx="1"/>
          </p:nvPr>
        </p:nvSpPr>
        <p:spPr/>
        <p:txBody>
          <a:bodyPr/>
          <a:lstStyle/>
          <a:p>
            <a:r>
              <a:rPr lang="en-NZ" dirty="0" smtClean="0"/>
              <a:t>What is it?</a:t>
            </a:r>
          </a:p>
          <a:p>
            <a:r>
              <a:rPr lang="en-NZ" dirty="0" smtClean="0"/>
              <a:t>What is the impact?</a:t>
            </a:r>
          </a:p>
          <a:p>
            <a:r>
              <a:rPr lang="en-NZ" dirty="0"/>
              <a:t>What can be done?</a:t>
            </a:r>
          </a:p>
        </p:txBody>
      </p:sp>
    </p:spTree>
    <p:extLst>
      <p:ext uri="{BB962C8B-B14F-4D97-AF65-F5344CB8AC3E}">
        <p14:creationId xmlns:p14="http://schemas.microsoft.com/office/powerpoint/2010/main" val="39118036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What is it?</a:t>
            </a:r>
            <a:endParaRPr lang="en-NZ" dirty="0"/>
          </a:p>
        </p:txBody>
      </p:sp>
      <p:sp>
        <p:nvSpPr>
          <p:cNvPr id="3" name="Content Placeholder 2"/>
          <p:cNvSpPr>
            <a:spLocks noGrp="1"/>
          </p:cNvSpPr>
          <p:nvPr>
            <p:ph idx="1"/>
          </p:nvPr>
        </p:nvSpPr>
        <p:spPr/>
        <p:txBody>
          <a:bodyPr/>
          <a:lstStyle/>
          <a:p>
            <a:r>
              <a:rPr lang="en-NZ" dirty="0" smtClean="0"/>
              <a:t>AI</a:t>
            </a:r>
          </a:p>
          <a:p>
            <a:r>
              <a:rPr lang="en-NZ" dirty="0" smtClean="0"/>
              <a:t>Robotics</a:t>
            </a:r>
          </a:p>
          <a:p>
            <a:r>
              <a:rPr lang="en-NZ" dirty="0" smtClean="0"/>
              <a:t>Automation</a:t>
            </a:r>
          </a:p>
          <a:p>
            <a:r>
              <a:rPr lang="en-NZ" dirty="0"/>
              <a:t>genetic </a:t>
            </a:r>
            <a:r>
              <a:rPr lang="en-NZ" dirty="0" smtClean="0"/>
              <a:t>engineering/biotechnology</a:t>
            </a:r>
          </a:p>
          <a:p>
            <a:r>
              <a:rPr lang="en-NZ" dirty="0" smtClean="0"/>
              <a:t>Nano technology</a:t>
            </a:r>
          </a:p>
          <a:p>
            <a:r>
              <a:rPr lang="en-NZ" dirty="0" smtClean="0"/>
              <a:t>AUTONOMOUS</a:t>
            </a:r>
          </a:p>
          <a:p>
            <a:endParaRPr lang="en-NZ" dirty="0"/>
          </a:p>
        </p:txBody>
      </p:sp>
    </p:spTree>
    <p:extLst>
      <p:ext uri="{BB962C8B-B14F-4D97-AF65-F5344CB8AC3E}">
        <p14:creationId xmlns:p14="http://schemas.microsoft.com/office/powerpoint/2010/main" val="10394014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elf driving car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42335" y="558840"/>
            <a:ext cx="8344465" cy="5567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64322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5668" y="1420113"/>
            <a:ext cx="5931535" cy="376555"/>
          </a:xfrm>
          <a:prstGeom prst="rect">
            <a:avLst/>
          </a:prstGeom>
        </p:spPr>
        <p:txBody>
          <a:bodyPr vert="horz" wrap="square" lIns="0" tIns="12700" rIns="0" bIns="0" rtlCol="0">
            <a:spAutoFit/>
          </a:bodyPr>
          <a:lstStyle/>
          <a:p>
            <a:pPr marL="12700">
              <a:lnSpc>
                <a:spcPct val="100000"/>
              </a:lnSpc>
              <a:spcBef>
                <a:spcPts val="100"/>
              </a:spcBef>
            </a:pPr>
            <a:r>
              <a:rPr sz="2300" spc="-5" dirty="0">
                <a:latin typeface="Lucida Sans Unicode"/>
                <a:cs typeface="Lucida Sans Unicode"/>
              </a:rPr>
              <a:t>ThingIverse:</a:t>
            </a:r>
            <a:r>
              <a:rPr sz="2300" u="heavy" spc="-5" dirty="0">
                <a:solidFill>
                  <a:srgbClr val="FF8118"/>
                </a:solidFill>
                <a:latin typeface="Lucida Sans Unicode"/>
                <a:cs typeface="Lucida Sans Unicode"/>
                <a:hlinkClick r:id="rId2"/>
              </a:rPr>
              <a:t>http://www.thingiverse.com/</a:t>
            </a:r>
            <a:endParaRPr sz="2300">
              <a:latin typeface="Lucida Sans Unicode"/>
              <a:cs typeface="Lucida Sans Unicode"/>
            </a:endParaRPr>
          </a:p>
        </p:txBody>
      </p:sp>
      <p:sp>
        <p:nvSpPr>
          <p:cNvPr id="3" name="object 3"/>
          <p:cNvSpPr txBox="1">
            <a:spLocks noGrp="1"/>
          </p:cNvSpPr>
          <p:nvPr>
            <p:ph type="title"/>
          </p:nvPr>
        </p:nvSpPr>
        <p:spPr>
          <a:xfrm>
            <a:off x="645668" y="1750898"/>
            <a:ext cx="7651115" cy="377190"/>
          </a:xfrm>
          <a:prstGeom prst="rect">
            <a:avLst/>
          </a:prstGeom>
        </p:spPr>
        <p:txBody>
          <a:bodyPr vert="horz" wrap="square" lIns="0" tIns="13335" rIns="0" bIns="0" rtlCol="0">
            <a:spAutoFit/>
          </a:bodyPr>
          <a:lstStyle/>
          <a:p>
            <a:pPr marL="12700">
              <a:lnSpc>
                <a:spcPct val="100000"/>
              </a:lnSpc>
              <a:spcBef>
                <a:spcPts val="105"/>
              </a:spcBef>
              <a:tabLst>
                <a:tab pos="268605" algn="l"/>
              </a:tabLst>
            </a:pPr>
            <a:r>
              <a:rPr sz="1550" spc="0" dirty="0">
                <a:solidFill>
                  <a:srgbClr val="2CA1BE"/>
                </a:solidFill>
                <a:latin typeface="Wingdings 3"/>
                <a:cs typeface="Wingdings 3"/>
              </a:rPr>
              <a:t></a:t>
            </a:r>
            <a:r>
              <a:rPr sz="1550" spc="0" dirty="0">
                <a:solidFill>
                  <a:srgbClr val="2CA1BE"/>
                </a:solidFill>
                <a:latin typeface="Times New Roman"/>
                <a:cs typeface="Times New Roman"/>
              </a:rPr>
              <a:t>	</a:t>
            </a:r>
            <a:r>
              <a:rPr sz="2300" b="1" dirty="0">
                <a:latin typeface="Lucida Sans Unicode"/>
                <a:cs typeface="Lucida Sans Unicode"/>
              </a:rPr>
              <a:t>Digital designs for real, physical objects. A</a:t>
            </a:r>
            <a:r>
              <a:rPr sz="2300" b="1" spc="-265" dirty="0">
                <a:latin typeface="Lucida Sans Unicode"/>
                <a:cs typeface="Lucida Sans Unicode"/>
              </a:rPr>
              <a:t> </a:t>
            </a:r>
            <a:r>
              <a:rPr sz="2300" b="1" dirty="0">
                <a:latin typeface="Lucida Sans Unicode"/>
                <a:cs typeface="Lucida Sans Unicode"/>
              </a:rPr>
              <a:t>Universe</a:t>
            </a:r>
            <a:endParaRPr sz="2300">
              <a:latin typeface="Lucida Sans Unicode"/>
              <a:cs typeface="Lucida Sans Unicode"/>
            </a:endParaRPr>
          </a:p>
        </p:txBody>
      </p:sp>
      <p:sp>
        <p:nvSpPr>
          <p:cNvPr id="4" name="object 4"/>
          <p:cNvSpPr/>
          <p:nvPr/>
        </p:nvSpPr>
        <p:spPr>
          <a:xfrm>
            <a:off x="201168" y="361188"/>
            <a:ext cx="4018788" cy="84581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267904" y="3325240"/>
            <a:ext cx="4485005" cy="886460"/>
          </a:xfrm>
          <a:custGeom>
            <a:avLst/>
            <a:gdLst/>
            <a:ahLst/>
            <a:cxnLst/>
            <a:rect l="l" t="t" r="r" b="b"/>
            <a:pathLst>
              <a:path w="4485005" h="886460">
                <a:moveTo>
                  <a:pt x="4456874" y="0"/>
                </a:moveTo>
                <a:lnTo>
                  <a:pt x="27495" y="0"/>
                </a:lnTo>
                <a:lnTo>
                  <a:pt x="16769" y="2162"/>
                </a:lnTo>
                <a:lnTo>
                  <a:pt x="8032" y="8064"/>
                </a:lnTo>
                <a:lnTo>
                  <a:pt x="2153" y="16823"/>
                </a:lnTo>
                <a:lnTo>
                  <a:pt x="0" y="27559"/>
                </a:lnTo>
                <a:lnTo>
                  <a:pt x="0" y="858520"/>
                </a:lnTo>
                <a:lnTo>
                  <a:pt x="2153" y="869255"/>
                </a:lnTo>
                <a:lnTo>
                  <a:pt x="8032" y="878014"/>
                </a:lnTo>
                <a:lnTo>
                  <a:pt x="16769" y="883916"/>
                </a:lnTo>
                <a:lnTo>
                  <a:pt x="27495" y="886079"/>
                </a:lnTo>
                <a:lnTo>
                  <a:pt x="4456874" y="886079"/>
                </a:lnTo>
                <a:lnTo>
                  <a:pt x="4467609" y="883916"/>
                </a:lnTo>
                <a:lnTo>
                  <a:pt x="4476369" y="878014"/>
                </a:lnTo>
                <a:lnTo>
                  <a:pt x="4482270" y="869255"/>
                </a:lnTo>
                <a:lnTo>
                  <a:pt x="4484433" y="858520"/>
                </a:lnTo>
                <a:lnTo>
                  <a:pt x="4484433" y="853059"/>
                </a:lnTo>
                <a:lnTo>
                  <a:pt x="32956" y="853059"/>
                </a:lnTo>
                <a:lnTo>
                  <a:pt x="32956" y="33020"/>
                </a:lnTo>
                <a:lnTo>
                  <a:pt x="4484433" y="33020"/>
                </a:lnTo>
                <a:lnTo>
                  <a:pt x="4484433" y="27559"/>
                </a:lnTo>
                <a:lnTo>
                  <a:pt x="4482270" y="16823"/>
                </a:lnTo>
                <a:lnTo>
                  <a:pt x="4476369" y="8064"/>
                </a:lnTo>
                <a:lnTo>
                  <a:pt x="4467609" y="2162"/>
                </a:lnTo>
                <a:lnTo>
                  <a:pt x="4456874" y="0"/>
                </a:lnTo>
                <a:close/>
              </a:path>
              <a:path w="4485005" h="886460">
                <a:moveTo>
                  <a:pt x="4484433" y="33020"/>
                </a:moveTo>
                <a:lnTo>
                  <a:pt x="4451413" y="33020"/>
                </a:lnTo>
                <a:lnTo>
                  <a:pt x="4451413" y="853059"/>
                </a:lnTo>
                <a:lnTo>
                  <a:pt x="4484433" y="853059"/>
                </a:lnTo>
                <a:lnTo>
                  <a:pt x="4484433" y="33020"/>
                </a:lnTo>
                <a:close/>
              </a:path>
              <a:path w="4485005" h="886460">
                <a:moveTo>
                  <a:pt x="4440364" y="44069"/>
                </a:moveTo>
                <a:lnTo>
                  <a:pt x="44005" y="44069"/>
                </a:lnTo>
                <a:lnTo>
                  <a:pt x="44005" y="842010"/>
                </a:lnTo>
                <a:lnTo>
                  <a:pt x="4440364" y="842010"/>
                </a:lnTo>
                <a:lnTo>
                  <a:pt x="4440364" y="831088"/>
                </a:lnTo>
                <a:lnTo>
                  <a:pt x="55054" y="831088"/>
                </a:lnTo>
                <a:lnTo>
                  <a:pt x="55054" y="55118"/>
                </a:lnTo>
                <a:lnTo>
                  <a:pt x="4440364" y="55118"/>
                </a:lnTo>
                <a:lnTo>
                  <a:pt x="4440364" y="44069"/>
                </a:lnTo>
                <a:close/>
              </a:path>
              <a:path w="4485005" h="886460">
                <a:moveTo>
                  <a:pt x="4440364" y="55118"/>
                </a:moveTo>
                <a:lnTo>
                  <a:pt x="4429442" y="55118"/>
                </a:lnTo>
                <a:lnTo>
                  <a:pt x="4429442" y="831088"/>
                </a:lnTo>
                <a:lnTo>
                  <a:pt x="4440364" y="831088"/>
                </a:lnTo>
                <a:lnTo>
                  <a:pt x="4440364" y="55118"/>
                </a:lnTo>
                <a:close/>
              </a:path>
            </a:pathLst>
          </a:custGeom>
          <a:solidFill>
            <a:srgbClr val="DA1F28"/>
          </a:solidFill>
        </p:spPr>
        <p:txBody>
          <a:bodyPr wrap="square" lIns="0" tIns="0" rIns="0" bIns="0" rtlCol="0"/>
          <a:lstStyle/>
          <a:p>
            <a:endParaRPr/>
          </a:p>
        </p:txBody>
      </p:sp>
      <p:sp>
        <p:nvSpPr>
          <p:cNvPr id="6" name="object 6"/>
          <p:cNvSpPr txBox="1"/>
          <p:nvPr/>
        </p:nvSpPr>
        <p:spPr>
          <a:xfrm>
            <a:off x="645668" y="2031619"/>
            <a:ext cx="5543550" cy="2068195"/>
          </a:xfrm>
          <a:prstGeom prst="rect">
            <a:avLst/>
          </a:prstGeom>
        </p:spPr>
        <p:txBody>
          <a:bodyPr vert="horz" wrap="square" lIns="0" tIns="13335" rIns="0" bIns="0" rtlCol="0">
            <a:spAutoFit/>
          </a:bodyPr>
          <a:lstStyle/>
          <a:p>
            <a:pPr marL="268605">
              <a:lnSpc>
                <a:spcPts val="2680"/>
              </a:lnSpc>
              <a:spcBef>
                <a:spcPts val="105"/>
              </a:spcBef>
            </a:pPr>
            <a:r>
              <a:rPr sz="2300" b="1" dirty="0">
                <a:latin typeface="Lucida Sans Unicode"/>
                <a:cs typeface="Lucida Sans Unicode"/>
              </a:rPr>
              <a:t>of</a:t>
            </a:r>
            <a:r>
              <a:rPr sz="2300" b="1" spc="-100" dirty="0">
                <a:latin typeface="Lucida Sans Unicode"/>
                <a:cs typeface="Lucida Sans Unicode"/>
              </a:rPr>
              <a:t> </a:t>
            </a:r>
            <a:r>
              <a:rPr sz="2300" b="1" spc="-5" dirty="0">
                <a:latin typeface="Lucida Sans Unicode"/>
                <a:cs typeface="Lucida Sans Unicode"/>
              </a:rPr>
              <a:t>Things!</a:t>
            </a:r>
            <a:endParaRPr sz="2300">
              <a:latin typeface="Lucida Sans Unicode"/>
              <a:cs typeface="Lucida Sans Unicode"/>
            </a:endParaRPr>
          </a:p>
          <a:p>
            <a:pPr marL="741045" indent="-728980">
              <a:lnSpc>
                <a:spcPts val="2680"/>
              </a:lnSpc>
              <a:tabLst>
                <a:tab pos="268605" algn="l"/>
              </a:tabLst>
            </a:pPr>
            <a:r>
              <a:rPr sz="1550" spc="0" dirty="0">
                <a:solidFill>
                  <a:srgbClr val="2CA1BE"/>
                </a:solidFill>
                <a:latin typeface="Wingdings 3"/>
                <a:cs typeface="Wingdings 3"/>
              </a:rPr>
              <a:t></a:t>
            </a:r>
            <a:r>
              <a:rPr sz="1550" spc="0" dirty="0">
                <a:solidFill>
                  <a:srgbClr val="2CA1BE"/>
                </a:solidFill>
                <a:latin typeface="Times New Roman"/>
                <a:cs typeface="Times New Roman"/>
              </a:rPr>
              <a:t>	</a:t>
            </a:r>
            <a:r>
              <a:rPr sz="2300" u="heavy" spc="-5" dirty="0">
                <a:solidFill>
                  <a:srgbClr val="FF8118"/>
                </a:solidFill>
                <a:latin typeface="Lucida Sans Unicode"/>
                <a:cs typeface="Lucida Sans Unicode"/>
                <a:hlinkClick r:id="rId4"/>
              </a:rPr>
              <a:t>http://www.thingiverse.com/popular</a:t>
            </a:r>
            <a:endParaRPr sz="2300">
              <a:latin typeface="Lucida Sans Unicode"/>
              <a:cs typeface="Lucida Sans Unicode"/>
            </a:endParaRPr>
          </a:p>
          <a:p>
            <a:pPr>
              <a:lnSpc>
                <a:spcPct val="100000"/>
              </a:lnSpc>
              <a:spcBef>
                <a:spcPts val="5"/>
              </a:spcBef>
            </a:pPr>
            <a:endParaRPr sz="4300">
              <a:latin typeface="Times New Roman"/>
              <a:cs typeface="Times New Roman"/>
            </a:endParaRPr>
          </a:p>
          <a:p>
            <a:pPr marL="741045" marR="689610">
              <a:lnSpc>
                <a:spcPct val="100000"/>
              </a:lnSpc>
              <a:tabLst>
                <a:tab pos="4493260" algn="l"/>
              </a:tabLst>
            </a:pPr>
            <a:r>
              <a:rPr sz="2400" b="1" dirty="0">
                <a:latin typeface="Lucida Sans Unicode"/>
                <a:cs typeface="Lucida Sans Unicode"/>
              </a:rPr>
              <a:t>3</a:t>
            </a:r>
            <a:r>
              <a:rPr sz="2400" b="1" baseline="24305" dirty="0">
                <a:latin typeface="Lucida Sans Unicode"/>
                <a:cs typeface="Lucida Sans Unicode"/>
              </a:rPr>
              <a:t>r</a:t>
            </a:r>
            <a:r>
              <a:rPr sz="2400" b="1" spc="-7" baseline="24305" dirty="0">
                <a:latin typeface="Lucida Sans Unicode"/>
                <a:cs typeface="Lucida Sans Unicode"/>
              </a:rPr>
              <a:t>d</a:t>
            </a:r>
            <a:r>
              <a:rPr sz="2400" b="1" spc="352" baseline="24305" dirty="0">
                <a:latin typeface="Lucida Sans Unicode"/>
                <a:cs typeface="Lucida Sans Unicode"/>
              </a:rPr>
              <a:t> </a:t>
            </a:r>
            <a:r>
              <a:rPr sz="2400" b="1" spc="0" dirty="0">
                <a:latin typeface="Lucida Sans Unicode"/>
                <a:cs typeface="Lucida Sans Unicode"/>
              </a:rPr>
              <a:t>I</a:t>
            </a:r>
            <a:r>
              <a:rPr sz="2400" b="1" dirty="0">
                <a:latin typeface="Lucida Sans Unicode"/>
                <a:cs typeface="Lucida Sans Unicode"/>
              </a:rPr>
              <a:t>n</a:t>
            </a:r>
            <a:r>
              <a:rPr sz="2400" b="1" spc="0" dirty="0">
                <a:latin typeface="Lucida Sans Unicode"/>
                <a:cs typeface="Lucida Sans Unicode"/>
              </a:rPr>
              <a:t>d</a:t>
            </a:r>
            <a:r>
              <a:rPr sz="2400" b="1" spc="-5" dirty="0">
                <a:latin typeface="Lucida Sans Unicode"/>
                <a:cs typeface="Lucida Sans Unicode"/>
              </a:rPr>
              <a:t>ust</a:t>
            </a:r>
            <a:r>
              <a:rPr sz="2400" b="1" spc="0" dirty="0">
                <a:latin typeface="Lucida Sans Unicode"/>
                <a:cs typeface="Lucida Sans Unicode"/>
              </a:rPr>
              <a:t>r</a:t>
            </a:r>
            <a:r>
              <a:rPr sz="2400" b="1" spc="-10" dirty="0">
                <a:latin typeface="Lucida Sans Unicode"/>
                <a:cs typeface="Lucida Sans Unicode"/>
              </a:rPr>
              <a:t>i</a:t>
            </a:r>
            <a:r>
              <a:rPr sz="2400" b="1" dirty="0">
                <a:latin typeface="Lucida Sans Unicode"/>
                <a:cs typeface="Lucida Sans Unicode"/>
              </a:rPr>
              <a:t>a</a:t>
            </a:r>
            <a:r>
              <a:rPr sz="2400" b="1" spc="-5" dirty="0">
                <a:latin typeface="Lucida Sans Unicode"/>
                <a:cs typeface="Lucida Sans Unicode"/>
              </a:rPr>
              <a:t>l</a:t>
            </a:r>
            <a:r>
              <a:rPr sz="2400" b="1" spc="-55" dirty="0">
                <a:latin typeface="Lucida Sans Unicode"/>
                <a:cs typeface="Lucida Sans Unicode"/>
              </a:rPr>
              <a:t> </a:t>
            </a:r>
            <a:r>
              <a:rPr sz="2400" b="1" spc="-10" dirty="0">
                <a:latin typeface="Lucida Sans Unicode"/>
                <a:cs typeface="Lucida Sans Unicode"/>
              </a:rPr>
              <a:t>R</a:t>
            </a:r>
            <a:r>
              <a:rPr sz="2400" b="1" spc="0" dirty="0">
                <a:latin typeface="Lucida Sans Unicode"/>
                <a:cs typeface="Lucida Sans Unicode"/>
              </a:rPr>
              <a:t>e</a:t>
            </a:r>
            <a:r>
              <a:rPr sz="2400" b="1" spc="5" dirty="0">
                <a:latin typeface="Lucida Sans Unicode"/>
                <a:cs typeface="Lucida Sans Unicode"/>
              </a:rPr>
              <a:t>v</a:t>
            </a:r>
            <a:r>
              <a:rPr sz="2400" b="1" spc="0" dirty="0">
                <a:latin typeface="Lucida Sans Unicode"/>
                <a:cs typeface="Lucida Sans Unicode"/>
              </a:rPr>
              <a:t>ol</a:t>
            </a:r>
            <a:r>
              <a:rPr sz="2400" b="1" spc="-5" dirty="0">
                <a:latin typeface="Lucida Sans Unicode"/>
                <a:cs typeface="Lucida Sans Unicode"/>
              </a:rPr>
              <a:t>ut</a:t>
            </a:r>
            <a:r>
              <a:rPr sz="2400" b="1" spc="0" dirty="0">
                <a:latin typeface="Lucida Sans Unicode"/>
                <a:cs typeface="Lucida Sans Unicode"/>
              </a:rPr>
              <a:t>i</a:t>
            </a:r>
            <a:r>
              <a:rPr sz="2400" b="1" spc="-10" dirty="0">
                <a:latin typeface="Lucida Sans Unicode"/>
                <a:cs typeface="Lucida Sans Unicode"/>
              </a:rPr>
              <a:t>o</a:t>
            </a:r>
            <a:r>
              <a:rPr sz="2400" b="1" spc="-5" dirty="0">
                <a:latin typeface="Lucida Sans Unicode"/>
                <a:cs typeface="Lucida Sans Unicode"/>
              </a:rPr>
              <a:t>n</a:t>
            </a:r>
            <a:r>
              <a:rPr sz="2400" b="1" dirty="0">
                <a:latin typeface="Lucida Sans Unicode"/>
                <a:cs typeface="Lucida Sans Unicode"/>
              </a:rPr>
              <a:t>	</a:t>
            </a:r>
            <a:r>
              <a:rPr sz="2400" b="1" spc="0" dirty="0">
                <a:latin typeface="Lucida Sans Unicode"/>
                <a:cs typeface="Lucida Sans Unicode"/>
              </a:rPr>
              <a:t>b</a:t>
            </a:r>
            <a:r>
              <a:rPr sz="2400" b="1" spc="-5" dirty="0">
                <a:latin typeface="Lucida Sans Unicode"/>
                <a:cs typeface="Lucida Sans Unicode"/>
              </a:rPr>
              <a:t>y  Economies</a:t>
            </a:r>
            <a:r>
              <a:rPr sz="2400" b="1" spc="-90" dirty="0">
                <a:latin typeface="Lucida Sans Unicode"/>
                <a:cs typeface="Lucida Sans Unicode"/>
              </a:rPr>
              <a:t> </a:t>
            </a:r>
            <a:r>
              <a:rPr sz="2400" b="1" dirty="0">
                <a:latin typeface="Lucida Sans Unicode"/>
                <a:cs typeface="Lucida Sans Unicode"/>
              </a:rPr>
              <a:t>Magazine</a:t>
            </a:r>
            <a:endParaRPr sz="2400">
              <a:latin typeface="Lucida Sans Unicode"/>
              <a:cs typeface="Lucida Sans Unicode"/>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chef.bbci.co.uk/wwfeatures/wm/live/1600_900/images/live/p0/27/dz/p027dz6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799" y="1390532"/>
            <a:ext cx="7552475" cy="4248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3528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990600" y="381000"/>
            <a:ext cx="6858000" cy="6088026"/>
          </a:xfrm>
          <a:prstGeom prst="rect">
            <a:avLst/>
          </a:prstGeom>
        </p:spPr>
      </p:pic>
    </p:spTree>
    <p:extLst>
      <p:ext uri="{BB962C8B-B14F-4D97-AF65-F5344CB8AC3E}">
        <p14:creationId xmlns:p14="http://schemas.microsoft.com/office/powerpoint/2010/main" val="18145445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57200" y="457200"/>
            <a:ext cx="7960066" cy="6019800"/>
          </a:xfrm>
          <a:prstGeom prst="rect">
            <a:avLst/>
          </a:prstGeom>
        </p:spPr>
      </p:pic>
    </p:spTree>
    <p:extLst>
      <p:ext uri="{BB962C8B-B14F-4D97-AF65-F5344CB8AC3E}">
        <p14:creationId xmlns:p14="http://schemas.microsoft.com/office/powerpoint/2010/main" val="14347946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1371600"/>
            <a:ext cx="8212983" cy="4233792"/>
          </a:xfrm>
        </p:spPr>
      </p:pic>
    </p:spTree>
    <p:extLst>
      <p:ext uri="{BB962C8B-B14F-4D97-AF65-F5344CB8AC3E}">
        <p14:creationId xmlns:p14="http://schemas.microsoft.com/office/powerpoint/2010/main" val="25077252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What is the impact?</a:t>
            </a:r>
            <a:endParaRPr lang="en-NZ" dirty="0"/>
          </a:p>
        </p:txBody>
      </p:sp>
      <p:sp>
        <p:nvSpPr>
          <p:cNvPr id="3" name="Content Placeholder 2"/>
          <p:cNvSpPr>
            <a:spLocks noGrp="1"/>
          </p:cNvSpPr>
          <p:nvPr>
            <p:ph idx="1"/>
          </p:nvPr>
        </p:nvSpPr>
        <p:spPr/>
        <p:txBody>
          <a:bodyPr/>
          <a:lstStyle/>
          <a:p>
            <a:endParaRPr lang="en-NZ" sz="2800" dirty="0" smtClean="0"/>
          </a:p>
        </p:txBody>
      </p:sp>
    </p:spTree>
    <p:extLst>
      <p:ext uri="{BB962C8B-B14F-4D97-AF65-F5344CB8AC3E}">
        <p14:creationId xmlns:p14="http://schemas.microsoft.com/office/powerpoint/2010/main" val="28757858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What is the impact?</a:t>
            </a:r>
            <a:endParaRPr lang="en-NZ" dirty="0"/>
          </a:p>
        </p:txBody>
      </p:sp>
      <p:sp>
        <p:nvSpPr>
          <p:cNvPr id="3" name="Content Placeholder 2"/>
          <p:cNvSpPr>
            <a:spLocks noGrp="1"/>
          </p:cNvSpPr>
          <p:nvPr>
            <p:ph idx="1"/>
          </p:nvPr>
        </p:nvSpPr>
        <p:spPr/>
        <p:txBody>
          <a:bodyPr/>
          <a:lstStyle/>
          <a:p>
            <a:r>
              <a:rPr lang="en-NZ" sz="2800" dirty="0"/>
              <a:t>Oxford: </a:t>
            </a:r>
            <a:r>
              <a:rPr lang="en-NZ" sz="2800" dirty="0" smtClean="0"/>
              <a:t>%47-81</a:t>
            </a:r>
            <a:r>
              <a:rPr lang="en-NZ" sz="2800" dirty="0"/>
              <a:t>% of jobs under threat in 20 </a:t>
            </a:r>
            <a:r>
              <a:rPr lang="en-NZ" sz="2800" dirty="0" smtClean="0"/>
              <a:t>years</a:t>
            </a:r>
          </a:p>
        </p:txBody>
      </p:sp>
    </p:spTree>
    <p:extLst>
      <p:ext uri="{BB962C8B-B14F-4D97-AF65-F5344CB8AC3E}">
        <p14:creationId xmlns:p14="http://schemas.microsoft.com/office/powerpoint/2010/main" val="3259648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What is the impact?</a:t>
            </a:r>
            <a:endParaRPr lang="en-NZ" dirty="0"/>
          </a:p>
        </p:txBody>
      </p:sp>
      <p:sp>
        <p:nvSpPr>
          <p:cNvPr id="3" name="Content Placeholder 2"/>
          <p:cNvSpPr>
            <a:spLocks noGrp="1"/>
          </p:cNvSpPr>
          <p:nvPr>
            <p:ph idx="1"/>
          </p:nvPr>
        </p:nvSpPr>
        <p:spPr/>
        <p:txBody>
          <a:bodyPr/>
          <a:lstStyle/>
          <a:p>
            <a:r>
              <a:rPr lang="en-NZ" sz="2800" dirty="0"/>
              <a:t>Oxford: </a:t>
            </a:r>
            <a:r>
              <a:rPr lang="en-NZ" sz="2800" dirty="0" smtClean="0"/>
              <a:t>%47-81</a:t>
            </a:r>
            <a:r>
              <a:rPr lang="en-NZ" sz="2800" dirty="0"/>
              <a:t>% of jobs under threat in 20 </a:t>
            </a:r>
            <a:r>
              <a:rPr lang="en-NZ" sz="2800" dirty="0" smtClean="0"/>
              <a:t>years</a:t>
            </a:r>
          </a:p>
          <a:p>
            <a:r>
              <a:rPr lang="en-NZ" sz="2800" dirty="0" smtClean="0"/>
              <a:t>McKinsey Quarterly: </a:t>
            </a:r>
            <a:br>
              <a:rPr lang="en-NZ" sz="2800" dirty="0" smtClean="0"/>
            </a:br>
            <a:r>
              <a:rPr lang="en-NZ" sz="2800" dirty="0" smtClean="0"/>
              <a:t>Almost </a:t>
            </a:r>
            <a:r>
              <a:rPr lang="en-NZ" sz="2800" dirty="0"/>
              <a:t>half of current job activities can be automated</a:t>
            </a:r>
            <a:r>
              <a:rPr lang="en-NZ" sz="2800" dirty="0" smtClean="0"/>
              <a:t>.</a:t>
            </a:r>
          </a:p>
        </p:txBody>
      </p:sp>
    </p:spTree>
    <p:extLst>
      <p:ext uri="{BB962C8B-B14F-4D97-AF65-F5344CB8AC3E}">
        <p14:creationId xmlns:p14="http://schemas.microsoft.com/office/powerpoint/2010/main" val="285784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What is the impact?</a:t>
            </a:r>
            <a:endParaRPr lang="en-NZ" dirty="0"/>
          </a:p>
        </p:txBody>
      </p:sp>
      <p:sp>
        <p:nvSpPr>
          <p:cNvPr id="3" name="Content Placeholder 2"/>
          <p:cNvSpPr>
            <a:spLocks noGrp="1"/>
          </p:cNvSpPr>
          <p:nvPr>
            <p:ph idx="1"/>
          </p:nvPr>
        </p:nvSpPr>
        <p:spPr>
          <a:xfrm>
            <a:off x="645668" y="2177923"/>
            <a:ext cx="7888732" cy="3447098"/>
          </a:xfrm>
        </p:spPr>
        <p:txBody>
          <a:bodyPr/>
          <a:lstStyle/>
          <a:p>
            <a:pPr marL="457200" indent="-457200">
              <a:buFont typeface="Arial" panose="020B0604020202020204" pitchFamily="34" charset="0"/>
              <a:buChar char="•"/>
            </a:pPr>
            <a:r>
              <a:rPr lang="en-NZ" sz="2800" u="none" dirty="0"/>
              <a:t>Oxford: </a:t>
            </a:r>
            <a:r>
              <a:rPr lang="en-NZ" sz="2800" u="none" dirty="0" smtClean="0"/>
              <a:t>%47-81</a:t>
            </a:r>
            <a:r>
              <a:rPr lang="en-NZ" sz="2800" u="none" dirty="0"/>
              <a:t>% of jobs under threat in 20 </a:t>
            </a:r>
            <a:r>
              <a:rPr lang="en-NZ" sz="2800" u="none" dirty="0" smtClean="0"/>
              <a:t>years</a:t>
            </a:r>
          </a:p>
          <a:p>
            <a:pPr marL="457200" indent="-457200">
              <a:buFont typeface="Arial" panose="020B0604020202020204" pitchFamily="34" charset="0"/>
              <a:buChar char="•"/>
            </a:pPr>
            <a:r>
              <a:rPr lang="en-NZ" sz="2800" u="none" dirty="0" smtClean="0"/>
              <a:t>McKinsey Quarterly: </a:t>
            </a:r>
            <a:br>
              <a:rPr lang="en-NZ" sz="2800" u="none" dirty="0" smtClean="0"/>
            </a:br>
            <a:r>
              <a:rPr lang="en-NZ" sz="2800" u="none" dirty="0" smtClean="0"/>
              <a:t>Almost </a:t>
            </a:r>
            <a:r>
              <a:rPr lang="en-NZ" sz="2800" u="none" dirty="0"/>
              <a:t>half of current job activities can be automated</a:t>
            </a:r>
            <a:r>
              <a:rPr lang="en-NZ" sz="2800" u="none" dirty="0" smtClean="0"/>
              <a:t>.</a:t>
            </a:r>
          </a:p>
          <a:p>
            <a:pPr marL="457200" indent="-457200">
              <a:buFont typeface="Arial" panose="020B0604020202020204" pitchFamily="34" charset="0"/>
              <a:buChar char="•"/>
            </a:pPr>
            <a:r>
              <a:rPr lang="en-NZ" sz="2800" u="none" dirty="0"/>
              <a:t>World Economic </a:t>
            </a:r>
            <a:r>
              <a:rPr lang="en-NZ" sz="2800" u="none" dirty="0" smtClean="0"/>
              <a:t>Forum:</a:t>
            </a:r>
            <a:br>
              <a:rPr lang="en-NZ" sz="2800" u="none" dirty="0" smtClean="0"/>
            </a:br>
            <a:r>
              <a:rPr lang="en-NZ" sz="2800" u="none" dirty="0" smtClean="0"/>
              <a:t>Predicts loss </a:t>
            </a:r>
            <a:r>
              <a:rPr lang="en-NZ" sz="2800" u="none" dirty="0"/>
              <a:t>of 5m jobs in the next 5 </a:t>
            </a:r>
            <a:r>
              <a:rPr lang="en-NZ" sz="2800" u="none" dirty="0" smtClean="0"/>
              <a:t>years</a:t>
            </a:r>
          </a:p>
        </p:txBody>
      </p:sp>
    </p:spTree>
    <p:extLst>
      <p:ext uri="{BB962C8B-B14F-4D97-AF65-F5344CB8AC3E}">
        <p14:creationId xmlns:p14="http://schemas.microsoft.com/office/powerpoint/2010/main" val="2257982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85800" y="381000"/>
            <a:ext cx="7675620" cy="6096000"/>
          </a:xfrm>
          <a:prstGeom prst="rect">
            <a:avLst/>
          </a:prstGeom>
        </p:spPr>
      </p:pic>
    </p:spTree>
    <p:extLst>
      <p:ext uri="{BB962C8B-B14F-4D97-AF65-F5344CB8AC3E}">
        <p14:creationId xmlns:p14="http://schemas.microsoft.com/office/powerpoint/2010/main" val="26688286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24000" y="533400"/>
            <a:ext cx="5791200" cy="5959492"/>
          </a:xfrm>
          <a:prstGeom prst="rect">
            <a:avLst/>
          </a:prstGeom>
        </p:spPr>
      </p:pic>
    </p:spTree>
    <p:extLst>
      <p:ext uri="{BB962C8B-B14F-4D97-AF65-F5344CB8AC3E}">
        <p14:creationId xmlns:p14="http://schemas.microsoft.com/office/powerpoint/2010/main" val="10059441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5668" y="1433525"/>
            <a:ext cx="4265295" cy="437515"/>
          </a:xfrm>
          <a:prstGeom prst="rect">
            <a:avLst/>
          </a:prstGeom>
        </p:spPr>
        <p:txBody>
          <a:bodyPr vert="horz" wrap="square" lIns="0" tIns="12700" rIns="0" bIns="0" rtlCol="0">
            <a:spAutoFit/>
          </a:bodyPr>
          <a:lstStyle/>
          <a:p>
            <a:pPr marL="12700">
              <a:lnSpc>
                <a:spcPct val="100000"/>
              </a:lnSpc>
              <a:spcBef>
                <a:spcPts val="100"/>
              </a:spcBef>
              <a:tabLst>
                <a:tab pos="268605" algn="l"/>
              </a:tabLst>
            </a:pPr>
            <a:r>
              <a:rPr sz="1800" spc="10" dirty="0">
                <a:solidFill>
                  <a:srgbClr val="2CA1BE"/>
                </a:solidFill>
                <a:latin typeface="Wingdings 3"/>
                <a:cs typeface="Wingdings 3"/>
              </a:rPr>
              <a:t></a:t>
            </a:r>
            <a:r>
              <a:rPr sz="1800" spc="10" dirty="0">
                <a:solidFill>
                  <a:srgbClr val="2CA1BE"/>
                </a:solidFill>
                <a:latin typeface="Times New Roman"/>
                <a:cs typeface="Times New Roman"/>
              </a:rPr>
              <a:t>	</a:t>
            </a:r>
            <a:r>
              <a:rPr sz="2700" spc="-5" dirty="0"/>
              <a:t>Is the next</a:t>
            </a:r>
            <a:r>
              <a:rPr sz="2700" spc="-90" dirty="0"/>
              <a:t> </a:t>
            </a:r>
            <a:r>
              <a:rPr sz="2700" spc="-5" dirty="0"/>
              <a:t>revolution!!!!</a:t>
            </a:r>
            <a:endParaRPr sz="2700">
              <a:latin typeface="Times New Roman"/>
              <a:cs typeface="Times New Roman"/>
            </a:endParaRPr>
          </a:p>
        </p:txBody>
      </p:sp>
      <p:sp>
        <p:nvSpPr>
          <p:cNvPr id="3" name="object 3"/>
          <p:cNvSpPr txBox="1"/>
          <p:nvPr/>
        </p:nvSpPr>
        <p:spPr>
          <a:xfrm>
            <a:off x="645668" y="2276982"/>
            <a:ext cx="7640955" cy="1228090"/>
          </a:xfrm>
          <a:prstGeom prst="rect">
            <a:avLst/>
          </a:prstGeom>
        </p:spPr>
        <p:txBody>
          <a:bodyPr vert="horz" wrap="square" lIns="0" tIns="59054" rIns="0" bIns="0" rtlCol="0">
            <a:spAutoFit/>
          </a:bodyPr>
          <a:lstStyle/>
          <a:p>
            <a:pPr marL="268605" marR="5080" indent="-256540">
              <a:lnSpc>
                <a:spcPts val="2920"/>
              </a:lnSpc>
              <a:spcBef>
                <a:spcPts val="464"/>
              </a:spcBef>
            </a:pPr>
            <a:r>
              <a:rPr sz="2700" spc="-5" dirty="0">
                <a:latin typeface="Lucida Sans Unicode"/>
                <a:cs typeface="Lucida Sans Unicode"/>
              </a:rPr>
              <a:t>The printer is open </a:t>
            </a:r>
            <a:r>
              <a:rPr sz="2700" dirty="0">
                <a:latin typeface="Lucida Sans Unicode"/>
                <a:cs typeface="Lucida Sans Unicode"/>
              </a:rPr>
              <a:t>source : </a:t>
            </a:r>
            <a:r>
              <a:rPr sz="2700" spc="-5" dirty="0">
                <a:latin typeface="Lucida Sans Unicode"/>
                <a:cs typeface="Lucida Sans Unicode"/>
              </a:rPr>
              <a:t>the </a:t>
            </a:r>
            <a:r>
              <a:rPr sz="2700" dirty="0">
                <a:latin typeface="Lucida Sans Unicode"/>
                <a:cs typeface="Lucida Sans Unicode"/>
              </a:rPr>
              <a:t>hardware</a:t>
            </a:r>
            <a:r>
              <a:rPr sz="2700" spc="-170" dirty="0">
                <a:latin typeface="Lucida Sans Unicode"/>
                <a:cs typeface="Lucida Sans Unicode"/>
              </a:rPr>
              <a:t> </a:t>
            </a:r>
            <a:r>
              <a:rPr sz="2700" spc="-5" dirty="0">
                <a:latin typeface="Lucida Sans Unicode"/>
                <a:cs typeface="Lucida Sans Unicode"/>
              </a:rPr>
              <a:t>and  the </a:t>
            </a:r>
            <a:r>
              <a:rPr sz="2700" dirty="0">
                <a:latin typeface="Lucida Sans Unicode"/>
                <a:cs typeface="Lucida Sans Unicode"/>
              </a:rPr>
              <a:t>software </a:t>
            </a:r>
            <a:r>
              <a:rPr sz="2700" spc="-5" dirty="0">
                <a:latin typeface="Lucida Sans Unicode"/>
                <a:cs typeface="Lucida Sans Unicode"/>
              </a:rPr>
              <a:t>are</a:t>
            </a:r>
            <a:r>
              <a:rPr sz="2700" spc="-114" dirty="0">
                <a:latin typeface="Lucida Sans Unicode"/>
                <a:cs typeface="Lucida Sans Unicode"/>
              </a:rPr>
              <a:t> </a:t>
            </a:r>
            <a:r>
              <a:rPr sz="2700" spc="-10" dirty="0">
                <a:latin typeface="Lucida Sans Unicode"/>
                <a:cs typeface="Lucida Sans Unicode"/>
              </a:rPr>
              <a:t>available</a:t>
            </a:r>
            <a:endParaRPr sz="2700">
              <a:latin typeface="Lucida Sans Unicode"/>
              <a:cs typeface="Lucida Sans Unicode"/>
            </a:endParaRPr>
          </a:p>
          <a:p>
            <a:pPr marL="12700">
              <a:lnSpc>
                <a:spcPct val="100000"/>
              </a:lnSpc>
              <a:spcBef>
                <a:spcPts val="30"/>
              </a:spcBef>
              <a:tabLst>
                <a:tab pos="268605" algn="l"/>
              </a:tabLst>
            </a:pPr>
            <a:r>
              <a:rPr sz="1800" spc="10" dirty="0">
                <a:solidFill>
                  <a:srgbClr val="2CA1BE"/>
                </a:solidFill>
                <a:latin typeface="Wingdings 3"/>
                <a:cs typeface="Wingdings 3"/>
              </a:rPr>
              <a:t></a:t>
            </a:r>
            <a:r>
              <a:rPr sz="1800" spc="10" dirty="0">
                <a:solidFill>
                  <a:srgbClr val="2CA1BE"/>
                </a:solidFill>
                <a:latin typeface="Times New Roman"/>
                <a:cs typeface="Times New Roman"/>
              </a:rPr>
              <a:t>	</a:t>
            </a:r>
            <a:r>
              <a:rPr sz="2700" u="heavy" spc="-5" dirty="0">
                <a:solidFill>
                  <a:srgbClr val="FF8118"/>
                </a:solidFill>
                <a:latin typeface="Lucida Sans Unicode"/>
                <a:cs typeface="Lucida Sans Unicode"/>
              </a:rPr>
              <a:t>http://www.thingiverse.com/thing:17175</a:t>
            </a:r>
            <a:endParaRPr sz="2700">
              <a:latin typeface="Lucida Sans Unicode"/>
              <a:cs typeface="Lucida Sans Unicode"/>
            </a:endParaRPr>
          </a:p>
        </p:txBody>
      </p:sp>
      <p:sp>
        <p:nvSpPr>
          <p:cNvPr id="4" name="object 4"/>
          <p:cNvSpPr/>
          <p:nvPr/>
        </p:nvSpPr>
        <p:spPr>
          <a:xfrm>
            <a:off x="201168" y="361188"/>
            <a:ext cx="6798564" cy="84581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895600" y="3657650"/>
            <a:ext cx="3810000" cy="2863596"/>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0737790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pic>
        <p:nvPicPr>
          <p:cNvPr id="3074" name="Picture 2" descr="https://cdn-images-1.medium.com/max/1800/1*tycBaMtjRSNSMGsF1qVGP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
            <a:ext cx="8320088" cy="6372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8542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What can be done?</a:t>
            </a:r>
          </a:p>
        </p:txBody>
      </p:sp>
    </p:spTree>
    <p:extLst>
      <p:ext uri="{BB962C8B-B14F-4D97-AF65-F5344CB8AC3E}">
        <p14:creationId xmlns:p14="http://schemas.microsoft.com/office/powerpoint/2010/main" val="2403038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What can be done?</a:t>
            </a:r>
            <a:endParaRPr lang="en-NZ" dirty="0"/>
          </a:p>
        </p:txBody>
      </p:sp>
      <p:sp>
        <p:nvSpPr>
          <p:cNvPr id="3" name="Content Placeholder 2"/>
          <p:cNvSpPr>
            <a:spLocks noGrp="1"/>
          </p:cNvSpPr>
          <p:nvPr>
            <p:ph idx="1"/>
          </p:nvPr>
        </p:nvSpPr>
        <p:spPr/>
        <p:txBody>
          <a:bodyPr/>
          <a:lstStyle/>
          <a:p>
            <a:r>
              <a:rPr lang="en-NZ" dirty="0" smtClean="0"/>
              <a:t>Shorter working hours</a:t>
            </a:r>
          </a:p>
          <a:p>
            <a:endParaRPr lang="en-NZ" dirty="0"/>
          </a:p>
        </p:txBody>
      </p:sp>
    </p:spTree>
    <p:extLst>
      <p:ext uri="{BB962C8B-B14F-4D97-AF65-F5344CB8AC3E}">
        <p14:creationId xmlns:p14="http://schemas.microsoft.com/office/powerpoint/2010/main" val="168994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What can be done?</a:t>
            </a:r>
            <a:endParaRPr lang="en-NZ" dirty="0"/>
          </a:p>
        </p:txBody>
      </p:sp>
      <p:sp>
        <p:nvSpPr>
          <p:cNvPr id="3" name="Content Placeholder 2"/>
          <p:cNvSpPr>
            <a:spLocks noGrp="1"/>
          </p:cNvSpPr>
          <p:nvPr>
            <p:ph idx="1"/>
          </p:nvPr>
        </p:nvSpPr>
        <p:spPr/>
        <p:txBody>
          <a:bodyPr/>
          <a:lstStyle/>
          <a:p>
            <a:r>
              <a:rPr lang="en-NZ" dirty="0" smtClean="0"/>
              <a:t>Shorter working hours</a:t>
            </a:r>
          </a:p>
          <a:p>
            <a:r>
              <a:rPr lang="en-NZ" dirty="0" smtClean="0"/>
              <a:t>Universal Basic Income</a:t>
            </a:r>
          </a:p>
          <a:p>
            <a:endParaRPr lang="en-NZ" dirty="0"/>
          </a:p>
        </p:txBody>
      </p:sp>
    </p:spTree>
    <p:extLst>
      <p:ext uri="{BB962C8B-B14F-4D97-AF65-F5344CB8AC3E}">
        <p14:creationId xmlns:p14="http://schemas.microsoft.com/office/powerpoint/2010/main" val="3812648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What can be done?</a:t>
            </a:r>
            <a:endParaRPr lang="en-NZ" dirty="0"/>
          </a:p>
        </p:txBody>
      </p:sp>
      <p:sp>
        <p:nvSpPr>
          <p:cNvPr id="3" name="Content Placeholder 2"/>
          <p:cNvSpPr>
            <a:spLocks noGrp="1"/>
          </p:cNvSpPr>
          <p:nvPr>
            <p:ph idx="1"/>
          </p:nvPr>
        </p:nvSpPr>
        <p:spPr/>
        <p:txBody>
          <a:bodyPr/>
          <a:lstStyle/>
          <a:p>
            <a:r>
              <a:rPr lang="en-NZ" dirty="0" smtClean="0"/>
              <a:t>Shorter working hours</a:t>
            </a:r>
          </a:p>
          <a:p>
            <a:r>
              <a:rPr lang="en-NZ" dirty="0" smtClean="0"/>
              <a:t>Universal Basic Income</a:t>
            </a:r>
          </a:p>
          <a:p>
            <a:r>
              <a:rPr lang="en-NZ" dirty="0" smtClean="0"/>
              <a:t>Education</a:t>
            </a:r>
          </a:p>
          <a:p>
            <a:endParaRPr lang="en-NZ" dirty="0"/>
          </a:p>
        </p:txBody>
      </p:sp>
    </p:spTree>
    <p:extLst>
      <p:ext uri="{BB962C8B-B14F-4D97-AF65-F5344CB8AC3E}">
        <p14:creationId xmlns:p14="http://schemas.microsoft.com/office/powerpoint/2010/main" val="3752296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What can be done?</a:t>
            </a:r>
            <a:endParaRPr lang="en-NZ" dirty="0"/>
          </a:p>
        </p:txBody>
      </p:sp>
      <p:sp>
        <p:nvSpPr>
          <p:cNvPr id="3" name="Content Placeholder 2"/>
          <p:cNvSpPr>
            <a:spLocks noGrp="1"/>
          </p:cNvSpPr>
          <p:nvPr>
            <p:ph idx="1"/>
          </p:nvPr>
        </p:nvSpPr>
        <p:spPr/>
        <p:txBody>
          <a:bodyPr/>
          <a:lstStyle/>
          <a:p>
            <a:r>
              <a:rPr lang="en-NZ" dirty="0" smtClean="0"/>
              <a:t>Shorter working hours</a:t>
            </a:r>
          </a:p>
          <a:p>
            <a:r>
              <a:rPr lang="en-NZ" dirty="0" smtClean="0"/>
              <a:t>Universal Basic Income</a:t>
            </a:r>
          </a:p>
          <a:p>
            <a:r>
              <a:rPr lang="en-NZ" dirty="0" smtClean="0"/>
              <a:t>Education</a:t>
            </a:r>
          </a:p>
          <a:p>
            <a:r>
              <a:rPr lang="en-NZ" smtClean="0"/>
              <a:t>Adapt</a:t>
            </a:r>
            <a:endParaRPr lang="en-NZ" dirty="0" smtClean="0"/>
          </a:p>
          <a:p>
            <a:endParaRPr lang="en-NZ" dirty="0"/>
          </a:p>
        </p:txBody>
      </p:sp>
    </p:spTree>
    <p:extLst>
      <p:ext uri="{BB962C8B-B14F-4D97-AF65-F5344CB8AC3E}">
        <p14:creationId xmlns:p14="http://schemas.microsoft.com/office/powerpoint/2010/main" val="481327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Links</a:t>
            </a:r>
            <a:endParaRPr lang="en-NZ" dirty="0"/>
          </a:p>
        </p:txBody>
      </p:sp>
      <p:sp>
        <p:nvSpPr>
          <p:cNvPr id="3" name="Content Placeholder 2"/>
          <p:cNvSpPr>
            <a:spLocks noGrp="1"/>
          </p:cNvSpPr>
          <p:nvPr>
            <p:ph idx="1"/>
          </p:nvPr>
        </p:nvSpPr>
        <p:spPr/>
        <p:txBody>
          <a:bodyPr/>
          <a:lstStyle/>
          <a:p>
            <a:r>
              <a:rPr lang="en-NZ" dirty="0">
                <a:hlinkClick r:id="rId2"/>
              </a:rPr>
              <a:t>@</a:t>
            </a:r>
            <a:r>
              <a:rPr lang="en-NZ" u="sng" dirty="0" err="1" smtClean="0">
                <a:hlinkClick r:id="rId2"/>
              </a:rPr>
              <a:t>IntnlManOfCode</a:t>
            </a:r>
            <a:endParaRPr lang="en-NZ" u="sng" dirty="0" smtClean="0"/>
          </a:p>
          <a:p>
            <a:r>
              <a:rPr lang="en-NZ" dirty="0" smtClean="0"/>
              <a:t>Links will be on </a:t>
            </a:r>
          </a:p>
          <a:p>
            <a:pPr marL="36512" indent="0">
              <a:buNone/>
            </a:pPr>
            <a:r>
              <a:rPr lang="en-NZ" dirty="0">
                <a:hlinkClick r:id="rId3"/>
              </a:rPr>
              <a:t>http://sourceitsoftware.blogspot.co.nz</a:t>
            </a:r>
            <a:r>
              <a:rPr lang="en-NZ" dirty="0" smtClean="0">
                <a:hlinkClick r:id="rId3"/>
              </a:rPr>
              <a:t>/</a:t>
            </a:r>
            <a:endParaRPr lang="en-NZ" dirty="0" smtClean="0"/>
          </a:p>
          <a:p>
            <a:pPr marL="36512" indent="0">
              <a:buNone/>
            </a:pPr>
            <a:endParaRPr lang="en-NZ" dirty="0"/>
          </a:p>
        </p:txBody>
      </p:sp>
    </p:spTree>
    <p:extLst>
      <p:ext uri="{BB962C8B-B14F-4D97-AF65-F5344CB8AC3E}">
        <p14:creationId xmlns:p14="http://schemas.microsoft.com/office/powerpoint/2010/main" val="21029510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ts val="2850"/>
              </a:lnSpc>
              <a:spcBef>
                <a:spcPts val="95"/>
              </a:spcBef>
              <a:tabLst>
                <a:tab pos="268605" algn="l"/>
              </a:tabLst>
            </a:pPr>
            <a:r>
              <a:rPr sz="1700" dirty="0">
                <a:solidFill>
                  <a:srgbClr val="2CA1BE"/>
                </a:solidFill>
                <a:latin typeface="Wingdings 3"/>
                <a:cs typeface="Wingdings 3"/>
              </a:rPr>
              <a:t></a:t>
            </a:r>
            <a:r>
              <a:rPr sz="1700" dirty="0">
                <a:solidFill>
                  <a:srgbClr val="2CA1BE"/>
                </a:solidFill>
                <a:latin typeface="Times New Roman"/>
                <a:cs typeface="Times New Roman"/>
              </a:rPr>
              <a:t>	</a:t>
            </a:r>
            <a:r>
              <a:rPr spc="-5" dirty="0"/>
              <a:t>Heart of this </a:t>
            </a:r>
            <a:r>
              <a:rPr spc="-10" dirty="0"/>
              <a:t>printer</a:t>
            </a:r>
            <a:r>
              <a:rPr spc="-45" dirty="0"/>
              <a:t> </a:t>
            </a:r>
            <a:r>
              <a:rPr spc="-10" dirty="0"/>
              <a:t>is</a:t>
            </a:r>
            <a:endParaRPr sz="1700">
              <a:latin typeface="Times New Roman"/>
              <a:cs typeface="Times New Roman"/>
            </a:endParaRPr>
          </a:p>
          <a:p>
            <a:pPr marL="268605">
              <a:lnSpc>
                <a:spcPts val="2850"/>
              </a:lnSpc>
            </a:pPr>
            <a:r>
              <a:rPr spc="-5" dirty="0"/>
              <a:t>Arduino</a:t>
            </a:r>
          </a:p>
        </p:txBody>
      </p:sp>
      <p:sp>
        <p:nvSpPr>
          <p:cNvPr id="3" name="object 3"/>
          <p:cNvSpPr txBox="1">
            <a:spLocks noGrp="1"/>
          </p:cNvSpPr>
          <p:nvPr>
            <p:ph type="body" idx="1"/>
          </p:nvPr>
        </p:nvSpPr>
        <p:spPr>
          <a:prstGeom prst="rect">
            <a:avLst/>
          </a:prstGeom>
        </p:spPr>
        <p:txBody>
          <a:bodyPr vert="horz" wrap="square" lIns="0" tIns="12065" rIns="0" bIns="0" rtlCol="0">
            <a:spAutoFit/>
          </a:bodyPr>
          <a:lstStyle/>
          <a:p>
            <a:pPr marL="12700">
              <a:lnSpc>
                <a:spcPct val="100000"/>
              </a:lnSpc>
              <a:spcBef>
                <a:spcPts val="95"/>
              </a:spcBef>
              <a:tabLst>
                <a:tab pos="268605" algn="l"/>
              </a:tabLst>
            </a:pPr>
            <a:r>
              <a:rPr sz="1700" u="none" dirty="0">
                <a:solidFill>
                  <a:srgbClr val="2CA1BE"/>
                </a:solidFill>
                <a:latin typeface="Wingdings 3"/>
                <a:cs typeface="Wingdings 3"/>
              </a:rPr>
              <a:t></a:t>
            </a:r>
            <a:r>
              <a:rPr sz="1700" u="none" dirty="0">
                <a:solidFill>
                  <a:srgbClr val="2CA1BE"/>
                </a:solidFill>
                <a:latin typeface="Times New Roman"/>
                <a:cs typeface="Times New Roman"/>
              </a:rPr>
              <a:t>	</a:t>
            </a:r>
            <a:r>
              <a:rPr spc="-5" dirty="0">
                <a:hlinkClick r:id="rId2"/>
              </a:rPr>
              <a:t>http://www.arduino.cc/</a:t>
            </a:r>
            <a:endParaRPr sz="1700">
              <a:latin typeface="Times New Roman"/>
              <a:cs typeface="Times New Roman"/>
            </a:endParaRPr>
          </a:p>
          <a:p>
            <a:pPr marL="12700">
              <a:lnSpc>
                <a:spcPct val="100000"/>
              </a:lnSpc>
              <a:spcBef>
                <a:spcPts val="95"/>
              </a:spcBef>
              <a:tabLst>
                <a:tab pos="268605" algn="l"/>
              </a:tabLst>
            </a:pPr>
            <a:r>
              <a:rPr sz="1700" u="none" dirty="0">
                <a:solidFill>
                  <a:srgbClr val="2CA1BE"/>
                </a:solidFill>
                <a:latin typeface="Wingdings 3"/>
                <a:cs typeface="Wingdings 3"/>
              </a:rPr>
              <a:t></a:t>
            </a:r>
            <a:r>
              <a:rPr sz="1700" u="none" dirty="0">
                <a:solidFill>
                  <a:srgbClr val="2CA1BE"/>
                </a:solidFill>
                <a:latin typeface="Times New Roman"/>
                <a:cs typeface="Times New Roman"/>
              </a:rPr>
              <a:t>	</a:t>
            </a:r>
            <a:r>
              <a:rPr u="none" spc="-5" dirty="0">
                <a:solidFill>
                  <a:srgbClr val="000000"/>
                </a:solidFill>
              </a:rPr>
              <a:t>Pet-fooder</a:t>
            </a:r>
            <a:endParaRPr sz="1700">
              <a:latin typeface="Times New Roman"/>
              <a:cs typeface="Times New Roman"/>
            </a:endParaRPr>
          </a:p>
          <a:p>
            <a:pPr>
              <a:lnSpc>
                <a:spcPct val="100000"/>
              </a:lnSpc>
              <a:spcBef>
                <a:spcPts val="35"/>
              </a:spcBef>
            </a:pPr>
            <a:endParaRPr sz="3050">
              <a:latin typeface="Times New Roman"/>
              <a:cs typeface="Times New Roman"/>
            </a:endParaRPr>
          </a:p>
          <a:p>
            <a:pPr marL="268605" marR="903605" indent="-256540">
              <a:lnSpc>
                <a:spcPts val="2700"/>
              </a:lnSpc>
              <a:tabLst>
                <a:tab pos="268605" algn="l"/>
              </a:tabLst>
            </a:pPr>
            <a:r>
              <a:rPr sz="1700" u="none" dirty="0">
                <a:solidFill>
                  <a:srgbClr val="2CA1BE"/>
                </a:solidFill>
                <a:latin typeface="Wingdings 3"/>
                <a:cs typeface="Wingdings 3"/>
              </a:rPr>
              <a:t></a:t>
            </a:r>
            <a:r>
              <a:rPr sz="1700" u="none" dirty="0">
                <a:solidFill>
                  <a:srgbClr val="2CA1BE"/>
                </a:solidFill>
                <a:latin typeface="Times New Roman"/>
                <a:cs typeface="Times New Roman"/>
              </a:rPr>
              <a:t>	</a:t>
            </a:r>
            <a:r>
              <a:rPr u="none" spc="-5" dirty="0">
                <a:solidFill>
                  <a:srgbClr val="000000"/>
                </a:solidFill>
              </a:rPr>
              <a:t>All </a:t>
            </a:r>
            <a:r>
              <a:rPr u="none" spc="-10" dirty="0">
                <a:solidFill>
                  <a:srgbClr val="000000"/>
                </a:solidFill>
              </a:rPr>
              <a:t>the design</a:t>
            </a:r>
            <a:r>
              <a:rPr u="none" spc="-30" dirty="0">
                <a:solidFill>
                  <a:srgbClr val="000000"/>
                </a:solidFill>
              </a:rPr>
              <a:t> </a:t>
            </a:r>
            <a:r>
              <a:rPr u="none" spc="-5" dirty="0">
                <a:solidFill>
                  <a:srgbClr val="000000"/>
                </a:solidFill>
              </a:rPr>
              <a:t>of </a:t>
            </a:r>
            <a:r>
              <a:rPr u="none" spc="-10" dirty="0">
                <a:solidFill>
                  <a:srgbClr val="000000"/>
                </a:solidFill>
              </a:rPr>
              <a:t>the  </a:t>
            </a:r>
            <a:r>
              <a:rPr u="none" spc="-5" dirty="0">
                <a:solidFill>
                  <a:srgbClr val="000000"/>
                </a:solidFill>
              </a:rPr>
              <a:t>Arduino is</a:t>
            </a:r>
            <a:r>
              <a:rPr u="none" spc="-50" dirty="0">
                <a:solidFill>
                  <a:srgbClr val="000000"/>
                </a:solidFill>
              </a:rPr>
              <a:t> </a:t>
            </a:r>
            <a:r>
              <a:rPr u="none" spc="-10" dirty="0">
                <a:solidFill>
                  <a:srgbClr val="000000"/>
                </a:solidFill>
              </a:rPr>
              <a:t>available</a:t>
            </a:r>
            <a:endParaRPr sz="1700">
              <a:latin typeface="Times New Roman"/>
              <a:cs typeface="Times New Roman"/>
            </a:endParaRPr>
          </a:p>
          <a:p>
            <a:pPr marL="12700">
              <a:lnSpc>
                <a:spcPts val="2850"/>
              </a:lnSpc>
              <a:spcBef>
                <a:spcPts val="3160"/>
              </a:spcBef>
            </a:pPr>
            <a:r>
              <a:rPr u="none" spc="-10" dirty="0">
                <a:solidFill>
                  <a:srgbClr val="000000"/>
                </a:solidFill>
              </a:rPr>
              <a:t>Make</a:t>
            </a:r>
            <a:r>
              <a:rPr u="none" spc="-85" dirty="0">
                <a:solidFill>
                  <a:srgbClr val="000000"/>
                </a:solidFill>
              </a:rPr>
              <a:t> </a:t>
            </a:r>
            <a:r>
              <a:rPr u="none" spc="-5" dirty="0">
                <a:solidFill>
                  <a:srgbClr val="000000"/>
                </a:solidFill>
              </a:rPr>
              <a:t>magazine</a:t>
            </a:r>
          </a:p>
          <a:p>
            <a:pPr marL="268605">
              <a:lnSpc>
                <a:spcPts val="2850"/>
              </a:lnSpc>
            </a:pPr>
            <a:r>
              <a:rPr u="none" spc="-5" dirty="0">
                <a:solidFill>
                  <a:srgbClr val="000000"/>
                </a:solidFill>
              </a:rPr>
              <a:t>:Technology on your</a:t>
            </a:r>
            <a:r>
              <a:rPr u="none" spc="-80" dirty="0">
                <a:solidFill>
                  <a:srgbClr val="000000"/>
                </a:solidFill>
              </a:rPr>
              <a:t> </a:t>
            </a:r>
            <a:r>
              <a:rPr u="none" spc="-10" dirty="0">
                <a:solidFill>
                  <a:srgbClr val="000000"/>
                </a:solidFill>
              </a:rPr>
              <a:t>Time</a:t>
            </a:r>
          </a:p>
          <a:p>
            <a:pPr marL="12700">
              <a:lnSpc>
                <a:spcPct val="100000"/>
              </a:lnSpc>
              <a:spcBef>
                <a:spcPts val="100"/>
              </a:spcBef>
            </a:pPr>
            <a:r>
              <a:rPr spc="-5" dirty="0">
                <a:hlinkClick r:id="rId3"/>
              </a:rPr>
              <a:t>http://makezine.com/</a:t>
            </a:r>
          </a:p>
        </p:txBody>
      </p:sp>
      <p:sp>
        <p:nvSpPr>
          <p:cNvPr id="4" name="object 4"/>
          <p:cNvSpPr/>
          <p:nvPr/>
        </p:nvSpPr>
        <p:spPr>
          <a:xfrm>
            <a:off x="201168" y="361188"/>
            <a:ext cx="2875788" cy="845819"/>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6019800" y="1981200"/>
            <a:ext cx="1905000" cy="2667000"/>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0142425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5668" y="1414872"/>
            <a:ext cx="4110990" cy="1362075"/>
          </a:xfrm>
          <a:prstGeom prst="rect">
            <a:avLst/>
          </a:prstGeom>
        </p:spPr>
        <p:txBody>
          <a:bodyPr vert="horz" wrap="square" lIns="0" tIns="63500" rIns="0" bIns="0" rtlCol="0">
            <a:spAutoFit/>
          </a:bodyPr>
          <a:lstStyle/>
          <a:p>
            <a:pPr marL="12700">
              <a:lnSpc>
                <a:spcPct val="100000"/>
              </a:lnSpc>
              <a:spcBef>
                <a:spcPts val="500"/>
              </a:spcBef>
              <a:tabLst>
                <a:tab pos="268605" algn="l"/>
              </a:tabLst>
            </a:pPr>
            <a:r>
              <a:rPr sz="1800" spc="10" dirty="0">
                <a:solidFill>
                  <a:srgbClr val="2CA1BE"/>
                </a:solidFill>
                <a:latin typeface="Wingdings 3"/>
                <a:cs typeface="Wingdings 3"/>
              </a:rPr>
              <a:t></a:t>
            </a:r>
            <a:r>
              <a:rPr sz="1800" spc="10" dirty="0">
                <a:solidFill>
                  <a:srgbClr val="2CA1BE"/>
                </a:solidFill>
                <a:latin typeface="Times New Roman"/>
                <a:cs typeface="Times New Roman"/>
              </a:rPr>
              <a:t>	</a:t>
            </a:r>
            <a:r>
              <a:rPr sz="2700" spc="-5" dirty="0">
                <a:latin typeface="Lucida Sans Unicode"/>
                <a:cs typeface="Lucida Sans Unicode"/>
              </a:rPr>
              <a:t>Instrucatable</a:t>
            </a:r>
            <a:r>
              <a:rPr sz="2700" spc="-125" dirty="0">
                <a:latin typeface="Lucida Sans Unicode"/>
                <a:cs typeface="Lucida Sans Unicode"/>
              </a:rPr>
              <a:t> </a:t>
            </a:r>
            <a:r>
              <a:rPr sz="2700" spc="-5" dirty="0">
                <a:latin typeface="Lucida Sans Unicode"/>
                <a:cs typeface="Lucida Sans Unicode"/>
              </a:rPr>
              <a:t>website</a:t>
            </a:r>
            <a:endParaRPr sz="2700">
              <a:latin typeface="Lucida Sans Unicode"/>
              <a:cs typeface="Lucida Sans Unicode"/>
            </a:endParaRPr>
          </a:p>
          <a:p>
            <a:pPr marL="268605" marR="5080" indent="-256540">
              <a:lnSpc>
                <a:spcPct val="100000"/>
              </a:lnSpc>
              <a:spcBef>
                <a:spcPts val="395"/>
              </a:spcBef>
              <a:tabLst>
                <a:tab pos="268605" algn="l"/>
              </a:tabLst>
            </a:pPr>
            <a:r>
              <a:rPr sz="1800" spc="10" dirty="0">
                <a:solidFill>
                  <a:srgbClr val="2CA1BE"/>
                </a:solidFill>
                <a:latin typeface="Wingdings 3"/>
                <a:cs typeface="Wingdings 3"/>
              </a:rPr>
              <a:t></a:t>
            </a:r>
            <a:r>
              <a:rPr sz="1800" spc="10" dirty="0">
                <a:solidFill>
                  <a:srgbClr val="2CA1BE"/>
                </a:solidFill>
                <a:latin typeface="Times New Roman"/>
                <a:cs typeface="Times New Roman"/>
              </a:rPr>
              <a:t>	</a:t>
            </a:r>
            <a:r>
              <a:rPr sz="2700" u="heavy" spc="10" dirty="0">
                <a:solidFill>
                  <a:srgbClr val="FF8118"/>
                </a:solidFill>
                <a:latin typeface="Lucida Sans Unicode"/>
                <a:cs typeface="Lucida Sans Unicode"/>
                <a:hlinkClick r:id="rId2"/>
              </a:rPr>
              <a:t>http://ww</a:t>
            </a:r>
            <a:r>
              <a:rPr sz="2700" u="heavy" spc="-10" dirty="0">
                <a:solidFill>
                  <a:srgbClr val="FF8118"/>
                </a:solidFill>
                <a:latin typeface="Lucida Sans Unicode"/>
                <a:cs typeface="Lucida Sans Unicode"/>
                <a:hlinkClick r:id="rId2"/>
              </a:rPr>
              <a:t>w</a:t>
            </a:r>
            <a:r>
              <a:rPr sz="2700" u="heavy" spc="-5" dirty="0">
                <a:solidFill>
                  <a:srgbClr val="FF8118"/>
                </a:solidFill>
                <a:latin typeface="Lucida Sans Unicode"/>
                <a:cs typeface="Lucida Sans Unicode"/>
                <a:hlinkClick r:id="rId2"/>
              </a:rPr>
              <a:t>.instructabl </a:t>
            </a:r>
            <a:r>
              <a:rPr sz="2700" spc="-5" dirty="0">
                <a:solidFill>
                  <a:srgbClr val="FF8118"/>
                </a:solidFill>
                <a:latin typeface="Lucida Sans Unicode"/>
                <a:cs typeface="Lucida Sans Unicode"/>
              </a:rPr>
              <a:t> </a:t>
            </a:r>
            <a:r>
              <a:rPr sz="2700" u="heavy" spc="-5" dirty="0">
                <a:solidFill>
                  <a:srgbClr val="FF8118"/>
                </a:solidFill>
                <a:latin typeface="Lucida Sans Unicode"/>
                <a:cs typeface="Lucida Sans Unicode"/>
                <a:hlinkClick r:id="rId2"/>
              </a:rPr>
              <a:t>es.com/</a:t>
            </a:r>
            <a:endParaRPr sz="2700">
              <a:latin typeface="Lucida Sans Unicode"/>
              <a:cs typeface="Lucida Sans Unicode"/>
            </a:endParaRPr>
          </a:p>
        </p:txBody>
      </p:sp>
      <p:sp>
        <p:nvSpPr>
          <p:cNvPr id="3" name="object 3"/>
          <p:cNvSpPr txBox="1"/>
          <p:nvPr/>
        </p:nvSpPr>
        <p:spPr>
          <a:xfrm>
            <a:off x="645668" y="2801188"/>
            <a:ext cx="3857625" cy="437515"/>
          </a:xfrm>
          <a:prstGeom prst="rect">
            <a:avLst/>
          </a:prstGeom>
        </p:spPr>
        <p:txBody>
          <a:bodyPr vert="horz" wrap="square" lIns="0" tIns="12700" rIns="0" bIns="0" rtlCol="0">
            <a:spAutoFit/>
          </a:bodyPr>
          <a:lstStyle/>
          <a:p>
            <a:pPr marL="12700">
              <a:lnSpc>
                <a:spcPct val="100000"/>
              </a:lnSpc>
              <a:spcBef>
                <a:spcPts val="100"/>
              </a:spcBef>
              <a:tabLst>
                <a:tab pos="268605" algn="l"/>
              </a:tabLst>
            </a:pPr>
            <a:r>
              <a:rPr sz="1800" spc="10" dirty="0">
                <a:solidFill>
                  <a:srgbClr val="2CA1BE"/>
                </a:solidFill>
                <a:latin typeface="Wingdings 3"/>
                <a:cs typeface="Wingdings 3"/>
              </a:rPr>
              <a:t></a:t>
            </a:r>
            <a:r>
              <a:rPr sz="1800" spc="10" dirty="0">
                <a:solidFill>
                  <a:srgbClr val="2CA1BE"/>
                </a:solidFill>
                <a:latin typeface="Times New Roman"/>
                <a:cs typeface="Times New Roman"/>
              </a:rPr>
              <a:t>	</a:t>
            </a:r>
            <a:r>
              <a:rPr sz="2700" dirty="0">
                <a:latin typeface="Lucida Sans Unicode"/>
                <a:cs typeface="Lucida Sans Unicode"/>
              </a:rPr>
              <a:t>Share </a:t>
            </a:r>
            <a:r>
              <a:rPr sz="2700" spc="-5" dirty="0">
                <a:latin typeface="Lucida Sans Unicode"/>
                <a:cs typeface="Lucida Sans Unicode"/>
              </a:rPr>
              <a:t>What You</a:t>
            </a:r>
            <a:r>
              <a:rPr sz="2700" spc="-120" dirty="0">
                <a:latin typeface="Lucida Sans Unicode"/>
                <a:cs typeface="Lucida Sans Unicode"/>
              </a:rPr>
              <a:t> </a:t>
            </a:r>
            <a:r>
              <a:rPr sz="2700" spc="-5" dirty="0">
                <a:latin typeface="Lucida Sans Unicode"/>
                <a:cs typeface="Lucida Sans Unicode"/>
              </a:rPr>
              <a:t>Make</a:t>
            </a:r>
            <a:endParaRPr sz="2700">
              <a:latin typeface="Lucida Sans Unicode"/>
              <a:cs typeface="Lucida Sans Unicode"/>
            </a:endParaRPr>
          </a:p>
        </p:txBody>
      </p:sp>
      <p:sp>
        <p:nvSpPr>
          <p:cNvPr id="4" name="object 4"/>
          <p:cNvSpPr/>
          <p:nvPr/>
        </p:nvSpPr>
        <p:spPr>
          <a:xfrm>
            <a:off x="201168" y="361188"/>
            <a:ext cx="3854196" cy="84581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6553200" y="1524000"/>
            <a:ext cx="1752600" cy="2435479"/>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5466927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935938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5668" y="1481074"/>
            <a:ext cx="4269105" cy="848994"/>
          </a:xfrm>
          <a:prstGeom prst="rect">
            <a:avLst/>
          </a:prstGeom>
        </p:spPr>
        <p:txBody>
          <a:bodyPr vert="horz" wrap="square" lIns="0" tIns="12700" rIns="0" bIns="0" rtlCol="0">
            <a:spAutoFit/>
          </a:bodyPr>
          <a:lstStyle/>
          <a:p>
            <a:pPr marL="268605" marR="5080" indent="-256540">
              <a:lnSpc>
                <a:spcPct val="100000"/>
              </a:lnSpc>
              <a:spcBef>
                <a:spcPts val="100"/>
              </a:spcBef>
              <a:tabLst>
                <a:tab pos="268605" algn="l"/>
              </a:tabLst>
            </a:pPr>
            <a:r>
              <a:rPr sz="1200" spc="5" dirty="0">
                <a:solidFill>
                  <a:srgbClr val="2CA1BE"/>
                </a:solidFill>
                <a:latin typeface="Wingdings 3"/>
                <a:cs typeface="Wingdings 3"/>
              </a:rPr>
              <a:t></a:t>
            </a:r>
            <a:r>
              <a:rPr sz="1200" spc="5" dirty="0">
                <a:solidFill>
                  <a:srgbClr val="2CA1BE"/>
                </a:solidFill>
                <a:latin typeface="Times New Roman"/>
                <a:cs typeface="Times New Roman"/>
              </a:rPr>
              <a:t>	</a:t>
            </a:r>
            <a:r>
              <a:rPr sz="1800" u="sng" spc="-5" dirty="0">
                <a:solidFill>
                  <a:srgbClr val="44B8E8"/>
                </a:solidFill>
                <a:hlinkClick r:id="rId2"/>
              </a:rPr>
              <a:t>http://www.kickstarter.com/project </a:t>
            </a:r>
            <a:r>
              <a:rPr sz="1800" spc="-5" dirty="0">
                <a:solidFill>
                  <a:srgbClr val="44B8E8"/>
                </a:solidFill>
              </a:rPr>
              <a:t> </a:t>
            </a:r>
            <a:r>
              <a:rPr sz="1800" u="sng" spc="-5" dirty="0">
                <a:solidFill>
                  <a:srgbClr val="44B8E8"/>
                </a:solidFill>
                <a:hlinkClick r:id="rId2"/>
              </a:rPr>
              <a:t>s/575960623/ardusat-your- </a:t>
            </a:r>
            <a:r>
              <a:rPr sz="1800" spc="-5" dirty="0">
                <a:solidFill>
                  <a:srgbClr val="44B8E8"/>
                </a:solidFill>
              </a:rPr>
              <a:t> </a:t>
            </a:r>
            <a:r>
              <a:rPr sz="1800" u="sng" spc="-5" dirty="0">
                <a:solidFill>
                  <a:srgbClr val="44B8E8"/>
                </a:solidFill>
                <a:hlinkClick r:id="rId2"/>
              </a:rPr>
              <a:t>arduino-experiment-in-space</a:t>
            </a:r>
            <a:endParaRPr sz="1800">
              <a:latin typeface="Times New Roman"/>
              <a:cs typeface="Times New Roman"/>
            </a:endParaRPr>
          </a:p>
        </p:txBody>
      </p:sp>
      <p:sp>
        <p:nvSpPr>
          <p:cNvPr id="3" name="object 3"/>
          <p:cNvSpPr/>
          <p:nvPr/>
        </p:nvSpPr>
        <p:spPr>
          <a:xfrm>
            <a:off x="233172" y="0"/>
            <a:ext cx="4805172" cy="1604772"/>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080000" y="1066800"/>
            <a:ext cx="4063999" cy="5486400"/>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1241351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5668" y="1478025"/>
            <a:ext cx="7350759" cy="636270"/>
          </a:xfrm>
          <a:prstGeom prst="rect">
            <a:avLst/>
          </a:prstGeom>
        </p:spPr>
        <p:txBody>
          <a:bodyPr vert="horz" wrap="square" lIns="0" tIns="13335" rIns="0" bIns="0" rtlCol="0">
            <a:spAutoFit/>
          </a:bodyPr>
          <a:lstStyle/>
          <a:p>
            <a:pPr marL="268605" marR="5080" indent="-256540">
              <a:lnSpc>
                <a:spcPct val="100000"/>
              </a:lnSpc>
              <a:spcBef>
                <a:spcPts val="105"/>
              </a:spcBef>
              <a:tabLst>
                <a:tab pos="268605" algn="l"/>
              </a:tabLst>
            </a:pPr>
            <a:r>
              <a:rPr sz="1350" dirty="0">
                <a:solidFill>
                  <a:srgbClr val="2CA1BE"/>
                </a:solidFill>
                <a:latin typeface="Wingdings 3"/>
                <a:cs typeface="Wingdings 3"/>
              </a:rPr>
              <a:t></a:t>
            </a:r>
            <a:r>
              <a:rPr sz="1350" dirty="0">
                <a:solidFill>
                  <a:srgbClr val="2CA1BE"/>
                </a:solidFill>
                <a:latin typeface="Times New Roman"/>
                <a:cs typeface="Times New Roman"/>
              </a:rPr>
              <a:t>	</a:t>
            </a:r>
            <a:r>
              <a:rPr sz="2000" u="sng" spc="-5" dirty="0">
                <a:solidFill>
                  <a:srgbClr val="FF8118"/>
                </a:solidFill>
                <a:hlinkClick r:id="rId2"/>
              </a:rPr>
              <a:t>http://creativity-online.com/work/matt-richardson-the- </a:t>
            </a:r>
            <a:r>
              <a:rPr sz="2000" spc="-5" dirty="0">
                <a:solidFill>
                  <a:srgbClr val="FF8118"/>
                </a:solidFill>
              </a:rPr>
              <a:t> </a:t>
            </a:r>
            <a:r>
              <a:rPr sz="2000" u="sng" spc="-5" dirty="0">
                <a:solidFill>
                  <a:srgbClr val="FF8118"/>
                </a:solidFill>
                <a:hlinkClick r:id="rId2"/>
              </a:rPr>
              <a:t>enough-already/24181</a:t>
            </a:r>
            <a:endParaRPr sz="2000">
              <a:latin typeface="Times New Roman"/>
              <a:cs typeface="Times New Roman"/>
            </a:endParaRPr>
          </a:p>
        </p:txBody>
      </p:sp>
      <p:sp>
        <p:nvSpPr>
          <p:cNvPr id="3" name="object 3"/>
          <p:cNvSpPr/>
          <p:nvPr/>
        </p:nvSpPr>
        <p:spPr>
          <a:xfrm>
            <a:off x="201168" y="361188"/>
            <a:ext cx="5939028" cy="845819"/>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593014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5668" y="1465529"/>
            <a:ext cx="6330315" cy="437515"/>
          </a:xfrm>
          <a:prstGeom prst="rect">
            <a:avLst/>
          </a:prstGeom>
        </p:spPr>
        <p:txBody>
          <a:bodyPr vert="horz" wrap="square" lIns="0" tIns="12700" rIns="0" bIns="0" rtlCol="0">
            <a:spAutoFit/>
          </a:bodyPr>
          <a:lstStyle/>
          <a:p>
            <a:pPr marL="12700">
              <a:lnSpc>
                <a:spcPct val="100000"/>
              </a:lnSpc>
              <a:spcBef>
                <a:spcPts val="100"/>
              </a:spcBef>
              <a:tabLst>
                <a:tab pos="268605" algn="l"/>
              </a:tabLst>
            </a:pPr>
            <a:r>
              <a:rPr sz="1800" spc="10" dirty="0">
                <a:solidFill>
                  <a:srgbClr val="2CA1BE"/>
                </a:solidFill>
                <a:latin typeface="Wingdings 3"/>
                <a:cs typeface="Wingdings 3"/>
              </a:rPr>
              <a:t></a:t>
            </a:r>
            <a:r>
              <a:rPr sz="1800" spc="10" dirty="0">
                <a:solidFill>
                  <a:srgbClr val="2CA1BE"/>
                </a:solidFill>
                <a:latin typeface="Times New Roman"/>
                <a:cs typeface="Times New Roman"/>
              </a:rPr>
              <a:t>	</a:t>
            </a:r>
            <a:r>
              <a:rPr sz="2700" u="heavy" spc="-5" dirty="0">
                <a:solidFill>
                  <a:srgbClr val="FF8118"/>
                </a:solidFill>
                <a:hlinkClick r:id="rId2"/>
              </a:rPr>
              <a:t>http://www.lucaderosso.com/expo/</a:t>
            </a:r>
            <a:endParaRPr sz="2700">
              <a:latin typeface="Times New Roman"/>
              <a:cs typeface="Times New Roman"/>
            </a:endParaRPr>
          </a:p>
        </p:txBody>
      </p:sp>
      <p:sp>
        <p:nvSpPr>
          <p:cNvPr id="3" name="object 3"/>
          <p:cNvSpPr/>
          <p:nvPr/>
        </p:nvSpPr>
        <p:spPr>
          <a:xfrm>
            <a:off x="201168" y="361188"/>
            <a:ext cx="1979676" cy="845819"/>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562600" y="1981200"/>
            <a:ext cx="3162300" cy="3481704"/>
          </a:xfrm>
          <a:prstGeom prst="rect">
            <a:avLst/>
          </a:prstGeom>
          <a:blipFill>
            <a:blip r:embed="rId4" cstate="print"/>
            <a:stretch>
              <a:fillRect/>
            </a:stretch>
          </a:blipFill>
        </p:spPr>
        <p:txBody>
          <a:bodyPr wrap="square" lIns="0" tIns="0" rIns="0" bIns="0" rtlCol="0"/>
          <a:lstStyle/>
          <a:p>
            <a:endParaRPr/>
          </a:p>
        </p:txBody>
      </p:sp>
      <p:sp>
        <p:nvSpPr>
          <p:cNvPr id="5" name="object 5"/>
          <p:cNvSpPr txBox="1"/>
          <p:nvPr/>
        </p:nvSpPr>
        <p:spPr>
          <a:xfrm>
            <a:off x="459740" y="2057526"/>
            <a:ext cx="4552315" cy="3317875"/>
          </a:xfrm>
          <a:prstGeom prst="rect">
            <a:avLst/>
          </a:prstGeom>
        </p:spPr>
        <p:txBody>
          <a:bodyPr vert="horz" wrap="square" lIns="0" tIns="12700" rIns="0" bIns="0" rtlCol="0">
            <a:spAutoFit/>
          </a:bodyPr>
          <a:lstStyle/>
          <a:p>
            <a:pPr marL="12700" marR="5080" indent="71120">
              <a:lnSpc>
                <a:spcPct val="100000"/>
              </a:lnSpc>
              <a:spcBef>
                <a:spcPts val="100"/>
              </a:spcBef>
            </a:pPr>
            <a:r>
              <a:rPr sz="1800" dirty="0">
                <a:latin typeface="Lucida Sans Unicode"/>
                <a:cs typeface="Lucida Sans Unicode"/>
              </a:rPr>
              <a:t>was </a:t>
            </a:r>
            <a:r>
              <a:rPr sz="1800" spc="-5" dirty="0">
                <a:latin typeface="Lucida Sans Unicode"/>
                <a:cs typeface="Lucida Sans Unicode"/>
              </a:rPr>
              <a:t>an investigation into musical  interfaces and on </a:t>
            </a:r>
            <a:r>
              <a:rPr sz="1800" dirty="0">
                <a:latin typeface="Lucida Sans Unicode"/>
                <a:cs typeface="Lucida Sans Unicode"/>
              </a:rPr>
              <a:t>how </a:t>
            </a:r>
            <a:r>
              <a:rPr sz="1800" spc="-5" dirty="0">
                <a:latin typeface="Lucida Sans Unicode"/>
                <a:cs typeface="Lucida Sans Unicode"/>
              </a:rPr>
              <a:t>to design </a:t>
            </a:r>
            <a:r>
              <a:rPr sz="1800" dirty="0">
                <a:latin typeface="Lucida Sans Unicode"/>
                <a:cs typeface="Lucida Sans Unicode"/>
              </a:rPr>
              <a:t>new  </a:t>
            </a:r>
            <a:r>
              <a:rPr sz="1800" spc="-5" dirty="0">
                <a:latin typeface="Lucida Sans Unicode"/>
                <a:cs typeface="Lucida Sans Unicode"/>
              </a:rPr>
              <a:t>interfaces and hardwares </a:t>
            </a:r>
            <a:r>
              <a:rPr sz="1800" dirty="0">
                <a:latin typeface="Lucida Sans Unicode"/>
                <a:cs typeface="Lucida Sans Unicode"/>
              </a:rPr>
              <a:t>for </a:t>
            </a:r>
            <a:r>
              <a:rPr sz="1800" spc="-5" dirty="0">
                <a:latin typeface="Lucida Sans Unicode"/>
                <a:cs typeface="Lucida Sans Unicode"/>
              </a:rPr>
              <a:t>techniques  generally used on the software </a:t>
            </a:r>
            <a:r>
              <a:rPr sz="1800" spc="-10" dirty="0">
                <a:latin typeface="Lucida Sans Unicode"/>
                <a:cs typeface="Lucida Sans Unicode"/>
              </a:rPr>
              <a:t>side </a:t>
            </a:r>
            <a:r>
              <a:rPr sz="1800" spc="-5" dirty="0">
                <a:latin typeface="Lucida Sans Unicode"/>
                <a:cs typeface="Lucida Sans Unicode"/>
              </a:rPr>
              <a:t>and  then </a:t>
            </a:r>
            <a:r>
              <a:rPr sz="1800" spc="-10" dirty="0">
                <a:latin typeface="Lucida Sans Unicode"/>
                <a:cs typeface="Lucida Sans Unicode"/>
              </a:rPr>
              <a:t>controlled </a:t>
            </a:r>
            <a:r>
              <a:rPr sz="1800" spc="-5" dirty="0">
                <a:latin typeface="Lucida Sans Unicode"/>
                <a:cs typeface="Lucida Sans Unicode"/>
              </a:rPr>
              <a:t>by mouse and keyboard  or universal MIDI </a:t>
            </a:r>
            <a:r>
              <a:rPr sz="1800" spc="-10" dirty="0">
                <a:latin typeface="Lucida Sans Unicode"/>
                <a:cs typeface="Lucida Sans Unicode"/>
              </a:rPr>
              <a:t>controllers.The  </a:t>
            </a:r>
            <a:r>
              <a:rPr sz="1800" spc="-5" dirty="0">
                <a:latin typeface="Lucida Sans Unicode"/>
                <a:cs typeface="Lucida Sans Unicode"/>
              </a:rPr>
              <a:t>research </a:t>
            </a:r>
            <a:r>
              <a:rPr sz="1800" dirty="0">
                <a:latin typeface="Lucida Sans Unicode"/>
                <a:cs typeface="Lucida Sans Unicode"/>
              </a:rPr>
              <a:t>was </a:t>
            </a:r>
            <a:r>
              <a:rPr sz="1800" spc="-5" dirty="0">
                <a:latin typeface="Lucida Sans Unicode"/>
                <a:cs typeface="Lucida Sans Unicode"/>
              </a:rPr>
              <a:t>then applied to the  development of </a:t>
            </a:r>
            <a:r>
              <a:rPr sz="1800" dirty="0">
                <a:latin typeface="Lucida Sans Unicode"/>
                <a:cs typeface="Lucida Sans Unicode"/>
              </a:rPr>
              <a:t>a </a:t>
            </a:r>
            <a:r>
              <a:rPr sz="1800" spc="-5" dirty="0">
                <a:latin typeface="Lucida Sans Unicode"/>
                <a:cs typeface="Lucida Sans Unicode"/>
              </a:rPr>
              <a:t>musical instrument </a:t>
            </a:r>
            <a:r>
              <a:rPr sz="1800" dirty="0">
                <a:latin typeface="Lucida Sans Unicode"/>
                <a:cs typeface="Lucida Sans Unicode"/>
              </a:rPr>
              <a:t>for  </a:t>
            </a:r>
            <a:r>
              <a:rPr sz="1800" spc="-5" dirty="0">
                <a:latin typeface="Lucida Sans Unicode"/>
                <a:cs typeface="Lucida Sans Unicode"/>
              </a:rPr>
              <a:t>realtime and </a:t>
            </a:r>
            <a:r>
              <a:rPr sz="1800" dirty="0">
                <a:latin typeface="Lucida Sans Unicode"/>
                <a:cs typeface="Lucida Sans Unicode"/>
              </a:rPr>
              <a:t>manual </a:t>
            </a:r>
            <a:r>
              <a:rPr sz="1800" spc="-5" dirty="0">
                <a:latin typeface="Lucida Sans Unicode"/>
                <a:cs typeface="Lucida Sans Unicode"/>
              </a:rPr>
              <a:t>beat </a:t>
            </a:r>
            <a:r>
              <a:rPr sz="1800" spc="-10" dirty="0">
                <a:latin typeface="Lucida Sans Unicode"/>
                <a:cs typeface="Lucida Sans Unicode"/>
              </a:rPr>
              <a:t>slicing </a:t>
            </a:r>
            <a:r>
              <a:rPr sz="1800" dirty="0">
                <a:latin typeface="Lucida Sans Unicode"/>
                <a:cs typeface="Lucida Sans Unicode"/>
              </a:rPr>
              <a:t>— a  </a:t>
            </a:r>
            <a:r>
              <a:rPr sz="1800" spc="-5" dirty="0">
                <a:latin typeface="Lucida Sans Unicode"/>
                <a:cs typeface="Lucida Sans Unicode"/>
              </a:rPr>
              <a:t>well-developed technique which </a:t>
            </a:r>
            <a:r>
              <a:rPr sz="1800" dirty="0">
                <a:latin typeface="Lucida Sans Unicode"/>
                <a:cs typeface="Lucida Sans Unicode"/>
              </a:rPr>
              <a:t>has  never had a </a:t>
            </a:r>
            <a:r>
              <a:rPr sz="1800" spc="-5" dirty="0">
                <a:latin typeface="Lucida Sans Unicode"/>
                <a:cs typeface="Lucida Sans Unicode"/>
              </a:rPr>
              <a:t>dedicated hardware  interface.</a:t>
            </a:r>
            <a:endParaRPr sz="1800">
              <a:latin typeface="Lucida Sans Unicode"/>
              <a:cs typeface="Lucida Sans Unicode"/>
            </a:endParaRPr>
          </a:p>
        </p:txBody>
      </p:sp>
    </p:spTree>
    <p:extLst>
      <p:ext uri="{BB962C8B-B14F-4D97-AF65-F5344CB8AC3E}">
        <p14:creationId xmlns:p14="http://schemas.microsoft.com/office/powerpoint/2010/main" val="2497227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TotalTime>
  <Words>1096</Words>
  <Application>Microsoft Office PowerPoint</Application>
  <PresentationFormat>On-screen Show (4:3)</PresentationFormat>
  <Paragraphs>134</Paragraphs>
  <Slides>36</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Lucida Sans Unicode</vt:lpstr>
      <vt:lpstr>Times New Roman</vt:lpstr>
      <vt:lpstr>Wingdings 3</vt:lpstr>
      <vt:lpstr>Office Theme</vt:lpstr>
      <vt:lpstr>PowerPoint Presentation</vt:lpstr>
      <vt:lpstr> Digital designs for real, physical objects. A Universe</vt:lpstr>
      <vt:lpstr> Is the next revolution!!!!</vt:lpstr>
      <vt:lpstr> Heart of this printer is Arduino</vt:lpstr>
      <vt:lpstr>PowerPoint Presentation</vt:lpstr>
      <vt:lpstr>PowerPoint Presentation</vt:lpstr>
      <vt:lpstr> http://www.kickstarter.com/project  s/575960623/ardusat-your-  arduino-experiment-in-space</vt:lpstr>
      <vt:lpstr> http://creativity-online.com/work/matt-richardson-the-  enough-already/24181</vt:lpstr>
      <vt:lpstr> http://www.lucaderosso.com/expo/</vt:lpstr>
      <vt:lpstr> http://www.botanicalls.com/about/</vt:lpstr>
      <vt:lpstr>4th Industrial Revolution </vt:lpstr>
      <vt:lpstr>PowerPoint Presentation</vt:lpstr>
      <vt:lpstr>PowerPoint Presentation</vt:lpstr>
      <vt:lpstr>PowerPoint Presentation</vt:lpstr>
      <vt:lpstr>PowerPoint Presentation</vt:lpstr>
      <vt:lpstr>PowerPoint Presentation</vt:lpstr>
      <vt:lpstr>revolution</vt:lpstr>
      <vt:lpstr>What is it?</vt:lpstr>
      <vt:lpstr>PowerPoint Presentation</vt:lpstr>
      <vt:lpstr>PowerPoint Presentation</vt:lpstr>
      <vt:lpstr>PowerPoint Presentation</vt:lpstr>
      <vt:lpstr>PowerPoint Presentation</vt:lpstr>
      <vt:lpstr>PowerPoint Presentation</vt:lpstr>
      <vt:lpstr>What is the impact?</vt:lpstr>
      <vt:lpstr>What is the impact?</vt:lpstr>
      <vt:lpstr>What is the impact?</vt:lpstr>
      <vt:lpstr>What is the impact?</vt:lpstr>
      <vt:lpstr>PowerPoint Presentation</vt:lpstr>
      <vt:lpstr>PowerPoint Presentation</vt:lpstr>
      <vt:lpstr>PowerPoint Presentation</vt:lpstr>
      <vt:lpstr>What can be done?</vt:lpstr>
      <vt:lpstr>What can be done?</vt:lpstr>
      <vt:lpstr>What can be done?</vt:lpstr>
      <vt:lpstr>What can be done?</vt:lpstr>
      <vt:lpstr>What can be done?</vt:lpstr>
      <vt:lpstr>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Interfacing Techniques</dc:title>
  <dc:creator>Wasel</dc:creator>
  <cp:lastModifiedBy>Wasel Ghanem</cp:lastModifiedBy>
  <cp:revision>3</cp:revision>
  <dcterms:created xsi:type="dcterms:W3CDTF">2019-09-05T10:07:18Z</dcterms:created>
  <dcterms:modified xsi:type="dcterms:W3CDTF">2019-09-05T07:38:49Z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2012-09-12T00:00:00Z</vt:filetime>
  </property>
  <property fmtid="{D5CDD505-2E9C-101B-9397-08002B2CF9AE}" pid="3" name="Creator">
    <vt:lpwstr>Microsoft® Office PowerPoint® 2007</vt:lpwstr>
  </property>
  <property fmtid="{D5CDD505-2E9C-101B-9397-08002B2CF9AE}" pid="4" name="LastSaved">
    <vt:filetime>2019-09-05T00:00:00Z</vt:filetime>
  </property>
</Properties>
</file>