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660"/>
  </p:normalViewPr>
  <p:slideViewPr>
    <p:cSldViewPr>
      <p:cViewPr>
        <p:scale>
          <a:sx n="100" d="100"/>
          <a:sy n="100" d="100"/>
        </p:scale>
        <p:origin x="-46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B04A-A7AF-487A-AD63-614105A4E97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7391-3A04-462A-86B8-A65B872AAA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dirty="0" smtClean="0">
                <a:latin typeface="Arial"/>
                <a:cs typeface="Arial"/>
              </a:rPr>
              <a:t>c</a:t>
            </a:r>
            <a:r>
              <a:rPr lang="en-US" spc="-5" dirty="0" smtClean="0">
                <a:latin typeface="Arial"/>
                <a:cs typeface="Arial"/>
              </a:rPr>
              <a:t>ono</a:t>
            </a:r>
            <a:r>
              <a:rPr lang="en-US" spc="10" dirty="0" smtClean="0">
                <a:latin typeface="Arial"/>
                <a:cs typeface="Arial"/>
              </a:rPr>
              <a:t>m</a:t>
            </a:r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spc="5" dirty="0" smtClean="0">
                <a:latin typeface="Arial"/>
                <a:cs typeface="Arial"/>
              </a:rPr>
              <a:t>tr</a:t>
            </a:r>
            <a:r>
              <a:rPr lang="en-US" spc="-10" dirty="0" smtClean="0">
                <a:latin typeface="Arial"/>
                <a:cs typeface="Arial"/>
              </a:rPr>
              <a:t>i</a:t>
            </a:r>
            <a:r>
              <a:rPr lang="en-US" dirty="0" smtClean="0">
                <a:latin typeface="Arial"/>
                <a:cs typeface="Arial"/>
              </a:rPr>
              <a:t>cs</a:t>
            </a:r>
            <a:br>
              <a:rPr lang="en-US" dirty="0" smtClean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b="1" spc="-5" dirty="0">
                <a:latin typeface="Arial"/>
                <a:cs typeface="Arial"/>
              </a:rPr>
              <a:t>Ch1.</a:t>
            </a:r>
            <a:r>
              <a:rPr lang="en-US" b="1" spc="-95" dirty="0">
                <a:latin typeface="Arial"/>
                <a:cs typeface="Arial"/>
              </a:rPr>
              <a:t> </a:t>
            </a:r>
            <a:endParaRPr lang="en-US" b="1" spc="-95" dirty="0" smtClean="0">
              <a:latin typeface="Arial"/>
              <a:cs typeface="Arial"/>
            </a:endParaRPr>
          </a:p>
          <a:p>
            <a:r>
              <a:rPr lang="en-US" b="1" dirty="0" smtClean="0"/>
              <a:t>The </a:t>
            </a:r>
            <a:r>
              <a:rPr lang="en-US" b="1" dirty="0"/>
              <a:t>Nature and Scope of Econometrics</a:t>
            </a:r>
            <a:r>
              <a:rPr lang="en-US" b="1" dirty="0">
                <a:latin typeface="Arial"/>
                <a:cs typeface="Arial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1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spc="-15" dirty="0" smtClean="0">
                <a:latin typeface="Times New Roman"/>
                <a:cs typeface="Times New Roman"/>
              </a:rPr>
              <a:t>Steps </a:t>
            </a:r>
            <a:r>
              <a:rPr lang="en-US" b="1" spc="-10" dirty="0" smtClean="0">
                <a:latin typeface="Times New Roman"/>
                <a:cs typeface="Times New Roman"/>
              </a:rPr>
              <a:t>involved </a:t>
            </a:r>
            <a:r>
              <a:rPr lang="en-US" b="1" spc="-5" dirty="0" smtClean="0">
                <a:latin typeface="Times New Roman"/>
                <a:cs typeface="Times New Roman"/>
              </a:rPr>
              <a:t>in </a:t>
            </a:r>
            <a:r>
              <a:rPr lang="en-US" b="1" spc="-10" dirty="0" smtClean="0">
                <a:latin typeface="Times New Roman"/>
                <a:cs typeface="Times New Roman"/>
              </a:rPr>
              <a:t>the </a:t>
            </a:r>
            <a:r>
              <a:rPr lang="en-US" b="1" spc="-15" dirty="0" smtClean="0">
                <a:latin typeface="Times New Roman"/>
                <a:cs typeface="Times New Roman"/>
              </a:rPr>
              <a:t>formulation </a:t>
            </a:r>
            <a:r>
              <a:rPr lang="en-US" b="1" spc="-20" dirty="0" smtClean="0">
                <a:latin typeface="Times New Roman"/>
                <a:cs typeface="Times New Roman"/>
              </a:rPr>
              <a:t>of  </a:t>
            </a:r>
            <a:r>
              <a:rPr lang="en-US" sz="4000" b="1" spc="10" dirty="0" smtClean="0">
                <a:latin typeface="Times New Roman"/>
                <a:cs typeface="Times New Roman"/>
              </a:rPr>
              <a:t>econometric </a:t>
            </a:r>
            <a:r>
              <a:rPr lang="en-US" sz="4000" b="1" spc="5" dirty="0" smtClean="0">
                <a:latin typeface="Times New Roman"/>
                <a:cs typeface="Times New Roman"/>
              </a:rPr>
              <a:t>models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343400" y="16764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76400" y="2057400"/>
            <a:ext cx="57842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2880">
              <a:lnSpc>
                <a:spcPct val="100000"/>
              </a:lnSpc>
            </a:pPr>
            <a:r>
              <a:rPr lang="en-US" spc="-15" dirty="0" smtClean="0">
                <a:latin typeface="Times New Roman"/>
                <a:cs typeface="Times New Roman"/>
              </a:rPr>
              <a:t>Formulation  </a:t>
            </a:r>
            <a:r>
              <a:rPr lang="en-US" spc="-10" dirty="0" smtClean="0">
                <a:latin typeface="Times New Roman"/>
                <a:cs typeface="Times New Roman"/>
              </a:rPr>
              <a:t>of </a:t>
            </a:r>
            <a:r>
              <a:rPr lang="en-US" spc="-5" dirty="0" smtClean="0">
                <a:latin typeface="Times New Roman"/>
                <a:cs typeface="Times New Roman"/>
              </a:rPr>
              <a:t>a </a:t>
            </a:r>
            <a:r>
              <a:rPr lang="en-US" spc="-15" dirty="0" smtClean="0">
                <a:latin typeface="Times New Roman"/>
                <a:cs typeface="Times New Roman"/>
              </a:rPr>
              <a:t>mathematical  </a:t>
            </a:r>
            <a:r>
              <a:rPr lang="en-US" spc="-20" dirty="0" smtClean="0">
                <a:latin typeface="Times New Roman"/>
                <a:cs typeface="Times New Roman"/>
              </a:rPr>
              <a:t>and </a:t>
            </a:r>
            <a:r>
              <a:rPr lang="en-US" spc="-15" dirty="0" smtClean="0">
                <a:latin typeface="Times New Roman"/>
                <a:cs typeface="Times New Roman"/>
              </a:rPr>
              <a:t>an </a:t>
            </a:r>
            <a:r>
              <a:rPr lang="en-US" spc="-10" dirty="0" smtClean="0">
                <a:latin typeface="Times New Roman"/>
                <a:cs typeface="Times New Roman"/>
              </a:rPr>
              <a:t>econometric</a:t>
            </a:r>
            <a:r>
              <a:rPr lang="en-US" spc="10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Model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1295400"/>
            <a:ext cx="35131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buNone/>
            </a:pPr>
            <a:r>
              <a:rPr lang="en-US" spc="-5" dirty="0" smtClean="0">
                <a:latin typeface="Times New Roman"/>
                <a:cs typeface="Times New Roman"/>
              </a:rPr>
              <a:t>Economic </a:t>
            </a:r>
            <a:r>
              <a:rPr lang="en-US" dirty="0" smtClean="0">
                <a:latin typeface="Times New Roman"/>
                <a:cs typeface="Times New Roman"/>
              </a:rPr>
              <a:t>theory (Previous</a:t>
            </a:r>
            <a:r>
              <a:rPr lang="en-US" spc="-9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Studies)</a:t>
            </a:r>
          </a:p>
        </p:txBody>
      </p:sp>
      <p:sp>
        <p:nvSpPr>
          <p:cNvPr id="7" name="Rectangle 6"/>
          <p:cNvSpPr/>
          <p:nvPr/>
        </p:nvSpPr>
        <p:spPr>
          <a:xfrm>
            <a:off x="3429000" y="2831068"/>
            <a:ext cx="193322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Collection </a:t>
            </a:r>
            <a:r>
              <a:rPr lang="en-US" spc="-10" dirty="0" smtClean="0">
                <a:latin typeface="Times New Roman"/>
                <a:cs typeface="Times New Roman"/>
              </a:rPr>
              <a:t>of</a:t>
            </a:r>
            <a:r>
              <a:rPr lang="en-US" spc="-12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Data 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343400" y="24384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05200" y="3581400"/>
            <a:ext cx="183255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Model</a:t>
            </a:r>
            <a:r>
              <a:rPr lang="en-US" spc="-1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Estimation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>
            <a:off x="4343400" y="32004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05000" y="4343400"/>
            <a:ext cx="5334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195" algn="ctr"/>
            <a:r>
              <a:rPr lang="en-US" spc="-20" dirty="0" smtClean="0">
                <a:latin typeface="Times New Roman"/>
                <a:cs typeface="Times New Roman"/>
              </a:rPr>
              <a:t>Is </a:t>
            </a:r>
            <a:r>
              <a:rPr lang="en-US" spc="5" dirty="0" smtClean="0">
                <a:latin typeface="Times New Roman"/>
                <a:cs typeface="Times New Roman"/>
              </a:rPr>
              <a:t>the </a:t>
            </a:r>
            <a:r>
              <a:rPr lang="en-US" dirty="0" smtClean="0">
                <a:latin typeface="Times New Roman"/>
                <a:cs typeface="Times New Roman"/>
              </a:rPr>
              <a:t>Model </a:t>
            </a:r>
            <a:r>
              <a:rPr lang="en-US" spc="-5" dirty="0" smtClean="0">
                <a:latin typeface="Times New Roman"/>
                <a:cs typeface="Times New Roman"/>
              </a:rPr>
              <a:t>Economically </a:t>
            </a:r>
            <a:r>
              <a:rPr lang="en-US" spc="5" dirty="0" smtClean="0">
                <a:latin typeface="Times New Roman"/>
                <a:cs typeface="Times New Roman"/>
              </a:rPr>
              <a:t>and Statistically</a:t>
            </a:r>
            <a:r>
              <a:rPr lang="en-US" spc="-9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Adequate?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343400" y="39624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 rot="18449013">
            <a:off x="2956168" y="4917189"/>
            <a:ext cx="558830" cy="1478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 rot="13911732">
            <a:off x="5813826" y="4933239"/>
            <a:ext cx="564348" cy="13818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ject 11"/>
          <p:cNvSpPr txBox="1"/>
          <p:nvPr/>
        </p:nvSpPr>
        <p:spPr>
          <a:xfrm>
            <a:off x="5943600" y="5257800"/>
            <a:ext cx="6096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pc="-5" dirty="0">
                <a:latin typeface="Times New Roman"/>
                <a:cs typeface="Times New Roman"/>
              </a:rPr>
              <a:t>Y</a:t>
            </a:r>
            <a:r>
              <a:rPr spc="5" dirty="0">
                <a:latin typeface="Times New Roman"/>
                <a:cs typeface="Times New Roman"/>
              </a:rPr>
              <a:t>e</a:t>
            </a:r>
            <a:r>
              <a:rPr dirty="0">
                <a:latin typeface="Times New Roman"/>
                <a:cs typeface="Times New Roman"/>
              </a:rPr>
              <a:t>s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0" name="object 11"/>
          <p:cNvSpPr txBox="1"/>
          <p:nvPr/>
        </p:nvSpPr>
        <p:spPr>
          <a:xfrm>
            <a:off x="2743200" y="5257800"/>
            <a:ext cx="6096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pc="-5" dirty="0" smtClean="0">
                <a:latin typeface="Times New Roman"/>
                <a:cs typeface="Times New Roman"/>
              </a:rPr>
              <a:t>No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1" name="object 13"/>
          <p:cNvSpPr txBox="1"/>
          <p:nvPr/>
        </p:nvSpPr>
        <p:spPr>
          <a:xfrm>
            <a:off x="5715000" y="5715000"/>
            <a:ext cx="1295400" cy="2154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z="1400" dirty="0">
                <a:latin typeface="Times New Roman"/>
                <a:cs typeface="Times New Roman"/>
              </a:rPr>
              <a:t>Interpret</a:t>
            </a:r>
            <a:r>
              <a:rPr sz="1400" spc="-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Model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13"/>
          <p:cNvSpPr txBox="1"/>
          <p:nvPr/>
        </p:nvSpPr>
        <p:spPr>
          <a:xfrm>
            <a:off x="5715000" y="6096000"/>
            <a:ext cx="1295400" cy="2154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Use for Analysis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Bent-Up Arrow 26"/>
          <p:cNvSpPr/>
          <p:nvPr/>
        </p:nvSpPr>
        <p:spPr>
          <a:xfrm>
            <a:off x="7239000" y="1371600"/>
            <a:ext cx="1143000" cy="4648200"/>
          </a:xfrm>
          <a:prstGeom prst="bentUpArrow">
            <a:avLst>
              <a:gd name="adj1" fmla="val 10156"/>
              <a:gd name="adj2" fmla="val 5468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 Arrow 27"/>
          <p:cNvSpPr/>
          <p:nvPr/>
        </p:nvSpPr>
        <p:spPr>
          <a:xfrm>
            <a:off x="6553200" y="1295400"/>
            <a:ext cx="16764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bject 13"/>
          <p:cNvSpPr txBox="1"/>
          <p:nvPr/>
        </p:nvSpPr>
        <p:spPr>
          <a:xfrm>
            <a:off x="2133600" y="5791200"/>
            <a:ext cx="1981200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600" dirty="0" smtClean="0">
                <a:latin typeface="Times New Roman"/>
                <a:cs typeface="Times New Roman"/>
              </a:rPr>
              <a:t>Reformulate the model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Bent-Up Arrow 30"/>
          <p:cNvSpPr/>
          <p:nvPr/>
        </p:nvSpPr>
        <p:spPr>
          <a:xfrm rot="5400000">
            <a:off x="-381000" y="3581400"/>
            <a:ext cx="3810000" cy="1066800"/>
          </a:xfrm>
          <a:prstGeom prst="bentUpArrow">
            <a:avLst>
              <a:gd name="adj1" fmla="val 10503"/>
              <a:gd name="adj2" fmla="val 5859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990600" y="2057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1143000" y="2895600"/>
            <a:ext cx="2209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1143000" y="3657600"/>
            <a:ext cx="2209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spc="-5" dirty="0" smtClean="0">
                <a:latin typeface="Arial"/>
                <a:cs typeface="Arial"/>
              </a:rPr>
              <a:t>Statement </a:t>
            </a:r>
            <a:r>
              <a:rPr lang="en-US" b="1" spc="-10" dirty="0" smtClean="0">
                <a:latin typeface="Arial"/>
                <a:cs typeface="Arial"/>
              </a:rPr>
              <a:t>of theory and literature</a:t>
            </a:r>
            <a:r>
              <a:rPr lang="en-US" b="1" spc="-15" dirty="0" smtClean="0">
                <a:latin typeface="Arial"/>
                <a:cs typeface="Arial"/>
              </a:rPr>
              <a:t> </a:t>
            </a:r>
            <a:r>
              <a:rPr lang="en-US" b="1" spc="-10" dirty="0" smtClean="0">
                <a:latin typeface="Arial"/>
                <a:cs typeface="Arial"/>
              </a:rPr>
              <a:t>review</a:t>
            </a:r>
            <a:r>
              <a:rPr lang="en-US" b="1" dirty="0" smtClean="0">
                <a:latin typeface="Arial"/>
                <a:cs typeface="Arial"/>
              </a:rPr>
              <a:t/>
            </a:r>
            <a:br>
              <a:rPr lang="en-US" b="1" dirty="0" smtClean="0">
                <a:latin typeface="Arial"/>
                <a:cs typeface="Arial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marR="20955" indent="-304800">
              <a:spcBef>
                <a:spcPts val="780"/>
              </a:spcBef>
              <a:buNone/>
            </a:pPr>
            <a:r>
              <a:rPr lang="en-US" sz="2800" dirty="0" smtClean="0">
                <a:latin typeface="Arial"/>
                <a:cs typeface="Arial"/>
              </a:rPr>
              <a:t>Benefits of </a:t>
            </a:r>
            <a:r>
              <a:rPr lang="en-US" sz="2800" spc="5" dirty="0" smtClean="0">
                <a:latin typeface="Arial"/>
                <a:cs typeface="Arial"/>
              </a:rPr>
              <a:t>statement </a:t>
            </a:r>
            <a:r>
              <a:rPr lang="en-US" sz="2800" dirty="0" smtClean="0">
                <a:latin typeface="Arial"/>
                <a:cs typeface="Arial"/>
              </a:rPr>
              <a:t>of theory and</a:t>
            </a:r>
            <a:r>
              <a:rPr lang="en-US" sz="2800" spc="-23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literature  </a:t>
            </a:r>
            <a:r>
              <a:rPr lang="en-US" sz="2800" spc="-10" dirty="0" smtClean="0">
                <a:latin typeface="Arial"/>
                <a:cs typeface="Arial"/>
              </a:rPr>
              <a:t>review:</a:t>
            </a:r>
            <a:endParaRPr lang="en-US" sz="2800" dirty="0" smtClean="0">
              <a:latin typeface="Arial"/>
              <a:cs typeface="Arial"/>
            </a:endParaRPr>
          </a:p>
          <a:p>
            <a:pPr marL="304800" marR="11430" indent="-304800">
              <a:spcBef>
                <a:spcPts val="380"/>
              </a:spcBef>
              <a:buNone/>
              <a:tabLst>
                <a:tab pos="30480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1. Knowing </a:t>
            </a:r>
            <a:r>
              <a:rPr lang="en-US" sz="2800" dirty="0" smtClean="0">
                <a:latin typeface="Arial"/>
                <a:cs typeface="Arial"/>
              </a:rPr>
              <a:t>the </a:t>
            </a:r>
            <a:r>
              <a:rPr lang="en-US" sz="2800" spc="-5" dirty="0" smtClean="0">
                <a:latin typeface="Arial"/>
                <a:cs typeface="Arial"/>
              </a:rPr>
              <a:t>dependent </a:t>
            </a:r>
            <a:r>
              <a:rPr lang="en-US" sz="2800" dirty="0" smtClean="0">
                <a:latin typeface="Arial"/>
                <a:cs typeface="Arial"/>
              </a:rPr>
              <a:t>and</a:t>
            </a:r>
            <a:r>
              <a:rPr lang="en-US" sz="2800" spc="-30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independent  variables.</a:t>
            </a:r>
            <a:endParaRPr lang="en-US" sz="2800" dirty="0" smtClean="0">
              <a:latin typeface="Arial"/>
              <a:cs typeface="Arial"/>
            </a:endParaRPr>
          </a:p>
          <a:p>
            <a:pPr marL="304800" indent="-304800">
              <a:spcBef>
                <a:spcPts val="165"/>
              </a:spcBef>
              <a:buNone/>
              <a:tabLst>
                <a:tab pos="30480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2. Knowing </a:t>
            </a:r>
            <a:r>
              <a:rPr lang="en-US" sz="2800" dirty="0" smtClean="0">
                <a:latin typeface="Arial"/>
                <a:cs typeface="Arial"/>
              </a:rPr>
              <a:t>direction of</a:t>
            </a:r>
            <a:r>
              <a:rPr lang="en-US" sz="2800" spc="-11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relationships.</a:t>
            </a:r>
          </a:p>
          <a:p>
            <a:pPr marL="304800" marR="1165225" indent="-304800">
              <a:spcBef>
                <a:spcPts val="405"/>
              </a:spcBef>
              <a:buNone/>
              <a:tabLst>
                <a:tab pos="30480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3. Knowing </a:t>
            </a:r>
            <a:r>
              <a:rPr lang="en-US" sz="2800" dirty="0" smtClean="0">
                <a:latin typeface="Arial"/>
                <a:cs typeface="Arial"/>
              </a:rPr>
              <a:t>the magnitude</a:t>
            </a:r>
            <a:r>
              <a:rPr lang="en-US" sz="2800" spc="-13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of  relationships.</a:t>
            </a:r>
          </a:p>
          <a:p>
            <a:pPr marL="304800" indent="-304800">
              <a:spcBef>
                <a:spcPts val="165"/>
              </a:spcBef>
              <a:buNone/>
              <a:tabLst>
                <a:tab pos="30480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4. Knowing </a:t>
            </a:r>
            <a:r>
              <a:rPr lang="en-US" sz="2800" dirty="0" smtClean="0">
                <a:latin typeface="Arial"/>
                <a:cs typeface="Arial"/>
              </a:rPr>
              <a:t>functional </a:t>
            </a:r>
            <a:r>
              <a:rPr lang="en-US" sz="2800" spc="5" dirty="0" smtClean="0">
                <a:latin typeface="Arial"/>
                <a:cs typeface="Arial"/>
              </a:rPr>
              <a:t>forms, </a:t>
            </a:r>
            <a:r>
              <a:rPr lang="en-US" sz="2800" dirty="0" smtClean="0">
                <a:latin typeface="Arial"/>
                <a:cs typeface="Arial"/>
              </a:rPr>
              <a:t>if</a:t>
            </a:r>
            <a:r>
              <a:rPr lang="en-US" sz="2800" spc="-16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any.</a:t>
            </a:r>
            <a:endParaRPr lang="en-US" sz="2800" dirty="0" smtClean="0">
              <a:latin typeface="Arial"/>
              <a:cs typeface="Arial"/>
            </a:endParaRPr>
          </a:p>
          <a:p>
            <a:pPr marL="304800" indent="-304800">
              <a:spcBef>
                <a:spcPts val="190"/>
              </a:spcBef>
              <a:buNone/>
              <a:tabLst>
                <a:tab pos="304800" algn="l"/>
              </a:tabLst>
            </a:pPr>
            <a:r>
              <a:rPr lang="en-US" sz="2800" spc="5" dirty="0" smtClean="0">
                <a:latin typeface="Arial"/>
                <a:cs typeface="Arial"/>
              </a:rPr>
              <a:t>5. A </a:t>
            </a:r>
            <a:r>
              <a:rPr lang="en-US" sz="2800" dirty="0" smtClean="0">
                <a:latin typeface="Arial"/>
                <a:cs typeface="Arial"/>
              </a:rPr>
              <a:t>base </a:t>
            </a:r>
            <a:r>
              <a:rPr lang="en-US" sz="2800" spc="5" dirty="0" smtClean="0">
                <a:latin typeface="Arial"/>
                <a:cs typeface="Arial"/>
              </a:rPr>
              <a:t>to compare </a:t>
            </a:r>
            <a:r>
              <a:rPr lang="en-US" sz="2800" dirty="0" smtClean="0">
                <a:latin typeface="Arial"/>
                <a:cs typeface="Arial"/>
              </a:rPr>
              <a:t>our</a:t>
            </a:r>
            <a:r>
              <a:rPr lang="en-US" sz="2800" spc="-20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estimates.</a:t>
            </a:r>
            <a:endParaRPr lang="en-US" sz="2800" dirty="0" smtClean="0">
              <a:latin typeface="Arial"/>
              <a:cs typeface="Arial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Mathematical</a:t>
            </a:r>
            <a:r>
              <a:rPr lang="en-US" b="1" spc="-130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45"/>
              </a:spcBef>
              <a:buNone/>
            </a:pPr>
            <a:r>
              <a:rPr lang="en-US" sz="2800" spc="-5" dirty="0" smtClean="0">
                <a:latin typeface="Arial"/>
                <a:cs typeface="Arial"/>
              </a:rPr>
              <a:t>Y=f(x)</a:t>
            </a:r>
            <a:endParaRPr lang="en-US" sz="2800" dirty="0" smtClean="0">
              <a:latin typeface="Arial"/>
              <a:cs typeface="Arial"/>
            </a:endParaRPr>
          </a:p>
          <a:p>
            <a:pPr marL="304800" indent="-304800">
              <a:spcBef>
                <a:spcPts val="384"/>
              </a:spcBef>
              <a:buNone/>
            </a:pPr>
            <a:r>
              <a:rPr lang="en-US" sz="2800" dirty="0" smtClean="0">
                <a:latin typeface="Arial"/>
                <a:cs typeface="Arial"/>
              </a:rPr>
              <a:t>Deterministic: if </a:t>
            </a:r>
            <a:r>
              <a:rPr lang="en-US" sz="2800" spc="5" dirty="0" smtClean="0">
                <a:latin typeface="Arial"/>
                <a:cs typeface="Arial"/>
              </a:rPr>
              <a:t>X </a:t>
            </a:r>
            <a:r>
              <a:rPr lang="en-US" sz="2800" dirty="0" smtClean="0">
                <a:latin typeface="Arial"/>
                <a:cs typeface="Arial"/>
              </a:rPr>
              <a:t>is </a:t>
            </a:r>
            <a:r>
              <a:rPr lang="en-US" sz="2800" spc="-5" dirty="0" smtClean="0">
                <a:latin typeface="Arial"/>
                <a:cs typeface="Arial"/>
              </a:rPr>
              <a:t>known </a:t>
            </a:r>
            <a:r>
              <a:rPr lang="en-US" sz="2800" dirty="0" smtClean="0">
                <a:latin typeface="Arial"/>
                <a:cs typeface="Arial"/>
              </a:rPr>
              <a:t>then </a:t>
            </a:r>
            <a:r>
              <a:rPr lang="en-US" sz="2800" spc="-15" dirty="0" smtClean="0">
                <a:latin typeface="Arial"/>
                <a:cs typeface="Arial"/>
              </a:rPr>
              <a:t>we</a:t>
            </a:r>
            <a:r>
              <a:rPr lang="en-US" sz="2800" spc="-15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can </a:t>
            </a:r>
            <a:r>
              <a:rPr lang="en-US" sz="2800" dirty="0" smtClean="0">
                <a:latin typeface="Arial"/>
                <a:cs typeface="Arial"/>
              </a:rPr>
              <a:t>know </a:t>
            </a:r>
            <a:r>
              <a:rPr lang="en-US" sz="2800" spc="5" dirty="0" smtClean="0">
                <a:latin typeface="Arial"/>
                <a:cs typeface="Arial"/>
              </a:rPr>
              <a:t>Y </a:t>
            </a:r>
            <a:r>
              <a:rPr lang="en-US" sz="2800" spc="-5" dirty="0" smtClean="0">
                <a:latin typeface="Arial"/>
                <a:cs typeface="Arial"/>
              </a:rPr>
              <a:t>without </a:t>
            </a:r>
            <a:r>
              <a:rPr lang="en-US" sz="2800" dirty="0" smtClean="0">
                <a:latin typeface="Arial"/>
                <a:cs typeface="Arial"/>
              </a:rPr>
              <a:t>any</a:t>
            </a:r>
            <a:r>
              <a:rPr lang="en-US" sz="2800" spc="-12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error.</a:t>
            </a:r>
            <a:endParaRPr lang="en-US" sz="2800" dirty="0" smtClean="0">
              <a:latin typeface="Arial"/>
              <a:cs typeface="Arial"/>
            </a:endParaRPr>
          </a:p>
          <a:p>
            <a:pPr>
              <a:spcBef>
                <a:spcPts val="384"/>
              </a:spcBef>
              <a:buNone/>
            </a:pPr>
            <a:r>
              <a:rPr lang="en-US" sz="2800" spc="5" dirty="0" smtClean="0">
                <a:latin typeface="Arial"/>
                <a:cs typeface="Arial"/>
              </a:rPr>
              <a:t>Possible </a:t>
            </a:r>
            <a:r>
              <a:rPr lang="en-US" sz="2800" dirty="0" smtClean="0">
                <a:latin typeface="Arial"/>
                <a:cs typeface="Arial"/>
              </a:rPr>
              <a:t>specification</a:t>
            </a:r>
            <a:r>
              <a:rPr lang="en-US" sz="2800" spc="-19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errors:</a:t>
            </a:r>
            <a:endParaRPr lang="en-US" sz="2800" dirty="0" smtClean="0">
              <a:latin typeface="Arial"/>
              <a:cs typeface="Arial"/>
            </a:endParaRPr>
          </a:p>
          <a:p>
            <a:pPr marL="304800" indent="-304800">
              <a:spcBef>
                <a:spcPts val="380"/>
              </a:spcBef>
              <a:buNone/>
              <a:tabLst>
                <a:tab pos="304800" algn="l"/>
              </a:tabLst>
            </a:pPr>
            <a:r>
              <a:rPr lang="en-US" sz="2800" dirty="0" smtClean="0">
                <a:latin typeface="Arial"/>
                <a:cs typeface="Arial"/>
              </a:rPr>
              <a:t>1. Functional</a:t>
            </a:r>
            <a:r>
              <a:rPr lang="en-US" sz="2800" spc="-13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form</a:t>
            </a:r>
          </a:p>
          <a:p>
            <a:pPr marL="304800" indent="-304800">
              <a:spcBef>
                <a:spcPts val="380"/>
              </a:spcBef>
              <a:buNone/>
              <a:tabLst>
                <a:tab pos="304800" algn="l"/>
              </a:tabLst>
            </a:pPr>
            <a:r>
              <a:rPr lang="en-US" sz="2800" dirty="0" smtClean="0">
                <a:latin typeface="Arial"/>
                <a:cs typeface="Arial"/>
              </a:rPr>
              <a:t>2. Exclusion of </a:t>
            </a:r>
            <a:r>
              <a:rPr lang="en-US" sz="2800" spc="-5" dirty="0" smtClean="0">
                <a:latin typeface="Arial"/>
                <a:cs typeface="Arial"/>
              </a:rPr>
              <a:t>relevant</a:t>
            </a:r>
            <a:r>
              <a:rPr lang="en-US" sz="2800" spc="-9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variables</a:t>
            </a:r>
            <a:endParaRPr lang="en-US" sz="2800" dirty="0" smtClean="0">
              <a:latin typeface="Arial"/>
              <a:cs typeface="Arial"/>
            </a:endParaRPr>
          </a:p>
          <a:p>
            <a:pPr marL="304800" indent="-304800">
              <a:spcBef>
                <a:spcPts val="384"/>
              </a:spcBef>
              <a:buNone/>
              <a:tabLst>
                <a:tab pos="304800" algn="l"/>
              </a:tabLst>
            </a:pPr>
            <a:r>
              <a:rPr lang="en-US" sz="2800" dirty="0" smtClean="0">
                <a:latin typeface="Arial"/>
                <a:cs typeface="Arial"/>
              </a:rPr>
              <a:t>3. Inclusion of </a:t>
            </a:r>
            <a:r>
              <a:rPr lang="en-US" sz="2800" spc="-5" dirty="0" smtClean="0">
                <a:latin typeface="Arial"/>
                <a:cs typeface="Arial"/>
              </a:rPr>
              <a:t>irrelevant</a:t>
            </a:r>
            <a:r>
              <a:rPr lang="en-US" sz="2800" spc="-10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variables</a:t>
            </a:r>
            <a:endParaRPr lang="en-US" sz="2800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pc="-10" dirty="0" smtClean="0">
                <a:latin typeface="Arial"/>
                <a:cs typeface="Arial"/>
              </a:rPr>
              <a:t>Econometric</a:t>
            </a:r>
            <a:r>
              <a:rPr lang="en-US" b="1" spc="-5" dirty="0" smtClean="0">
                <a:latin typeface="Arial"/>
                <a:cs typeface="Arial"/>
              </a:rPr>
              <a:t> model</a:t>
            </a:r>
            <a:r>
              <a:rPr lang="en-US" dirty="0" smtClean="0">
                <a:latin typeface="Arial"/>
                <a:cs typeface="Arial"/>
              </a:rPr>
              <a:t/>
            </a:r>
            <a:br>
              <a:rPr lang="en-US" dirty="0" smtClean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5"/>
              </a:spcBef>
            </a:pPr>
            <a:endParaRPr lang="en-US" sz="4000" dirty="0" smtClean="0">
              <a:latin typeface="Times New Roman"/>
              <a:cs typeface="Times New Roman"/>
            </a:endParaRPr>
          </a:p>
          <a:p>
            <a:pPr marL="170180" indent="-170815">
              <a:buNone/>
            </a:pPr>
            <a:r>
              <a:rPr lang="en-US" sz="2400" spc="35" dirty="0" smtClean="0">
                <a:latin typeface="Arial"/>
                <a:cs typeface="Arial"/>
              </a:rPr>
              <a:t>We </a:t>
            </a:r>
            <a:r>
              <a:rPr lang="en-US" sz="2400" dirty="0" smtClean="0">
                <a:latin typeface="Arial"/>
                <a:cs typeface="Arial"/>
              </a:rPr>
              <a:t>need a nondeterministic</a:t>
            </a:r>
            <a:r>
              <a:rPr lang="en-US" sz="2400" spc="-315" dirty="0" smtClean="0">
                <a:latin typeface="Arial"/>
                <a:cs typeface="Arial"/>
              </a:rPr>
              <a:t> </a:t>
            </a:r>
            <a:r>
              <a:rPr lang="en-US" sz="2400" spc="5" dirty="0" smtClean="0">
                <a:latin typeface="Arial"/>
                <a:cs typeface="Arial"/>
              </a:rPr>
              <a:t>model: </a:t>
            </a:r>
            <a:r>
              <a:rPr lang="en-US" sz="2400" dirty="0" smtClean="0">
                <a:latin typeface="Arial"/>
                <a:cs typeface="Arial"/>
              </a:rPr>
              <a:t>if I know  </a:t>
            </a:r>
            <a:r>
              <a:rPr lang="en-US" sz="2400" spc="5" dirty="0" smtClean="0">
                <a:latin typeface="Arial"/>
                <a:cs typeface="Arial"/>
              </a:rPr>
              <a:t>X </a:t>
            </a:r>
            <a:r>
              <a:rPr lang="en-US" sz="2400" dirty="0" smtClean="0">
                <a:latin typeface="Arial"/>
                <a:cs typeface="Arial"/>
              </a:rPr>
              <a:t>I </a:t>
            </a:r>
            <a:r>
              <a:rPr lang="en-US" sz="2400" spc="5" dirty="0" smtClean="0">
                <a:latin typeface="Arial"/>
                <a:cs typeface="Arial"/>
              </a:rPr>
              <a:t>can </a:t>
            </a:r>
            <a:r>
              <a:rPr lang="en-US" sz="2400" dirty="0" smtClean="0">
                <a:latin typeface="Arial"/>
                <a:cs typeface="Arial"/>
              </a:rPr>
              <a:t>predict </a:t>
            </a:r>
            <a:r>
              <a:rPr lang="en-US" sz="2400" spc="5" dirty="0" smtClean="0">
                <a:latin typeface="Arial"/>
                <a:cs typeface="Arial"/>
              </a:rPr>
              <a:t>Y </a:t>
            </a:r>
            <a:r>
              <a:rPr lang="en-US" sz="2400" spc="-5" dirty="0" smtClean="0">
                <a:latin typeface="Arial"/>
                <a:cs typeface="Arial"/>
              </a:rPr>
              <a:t>with </a:t>
            </a:r>
            <a:r>
              <a:rPr lang="en-US" sz="2400" dirty="0" smtClean="0">
                <a:latin typeface="Arial"/>
                <a:cs typeface="Arial"/>
              </a:rPr>
              <a:t>a </a:t>
            </a:r>
            <a:r>
              <a:rPr lang="en-US" sz="2400" spc="5" dirty="0" smtClean="0">
                <a:latin typeface="Arial"/>
                <a:cs typeface="Arial"/>
              </a:rPr>
              <a:t>chance </a:t>
            </a:r>
            <a:r>
              <a:rPr lang="en-US" sz="2400" dirty="0" smtClean="0">
                <a:latin typeface="Arial"/>
                <a:cs typeface="Arial"/>
              </a:rPr>
              <a:t>of an </a:t>
            </a:r>
            <a:r>
              <a:rPr lang="en-US" sz="2400" spc="-5" dirty="0" smtClean="0">
                <a:latin typeface="Arial"/>
                <a:cs typeface="Arial"/>
              </a:rPr>
              <a:t>error  </a:t>
            </a:r>
            <a:r>
              <a:rPr lang="en-US" sz="2400" dirty="0" smtClean="0">
                <a:latin typeface="Arial"/>
                <a:cs typeface="Arial"/>
              </a:rPr>
              <a:t>in the predicted </a:t>
            </a:r>
            <a:r>
              <a:rPr lang="en-US" sz="2400" spc="5" dirty="0" smtClean="0">
                <a:latin typeface="Arial"/>
                <a:cs typeface="Arial"/>
              </a:rPr>
              <a:t>Y. </a:t>
            </a:r>
            <a:r>
              <a:rPr lang="en-US" sz="2400" dirty="0" smtClean="0">
                <a:latin typeface="Arial"/>
                <a:cs typeface="Arial"/>
              </a:rPr>
              <a:t>This is done by adding  an </a:t>
            </a:r>
            <a:r>
              <a:rPr lang="en-US" sz="2400" spc="-5" dirty="0" smtClean="0">
                <a:latin typeface="Arial"/>
                <a:cs typeface="Arial"/>
              </a:rPr>
              <a:t>error </a:t>
            </a:r>
            <a:r>
              <a:rPr lang="en-US" sz="2400" dirty="0" smtClean="0">
                <a:latin typeface="Arial"/>
                <a:cs typeface="Arial"/>
              </a:rPr>
              <a:t>term-e </a:t>
            </a:r>
            <a:r>
              <a:rPr lang="en-US" sz="2400" spc="5" dirty="0" smtClean="0">
                <a:latin typeface="Arial"/>
                <a:cs typeface="Arial"/>
              </a:rPr>
              <a:t>to </a:t>
            </a: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spc="5" dirty="0" smtClean="0">
                <a:latin typeface="Arial"/>
                <a:cs typeface="Arial"/>
              </a:rPr>
              <a:t>mathematical</a:t>
            </a:r>
            <a:r>
              <a:rPr lang="en-US" sz="2400" spc="-285" dirty="0" smtClean="0">
                <a:latin typeface="Arial"/>
                <a:cs typeface="Arial"/>
              </a:rPr>
              <a:t> </a:t>
            </a:r>
            <a:r>
              <a:rPr lang="en-US" sz="2400" spc="5" dirty="0" smtClean="0">
                <a:latin typeface="Arial"/>
                <a:cs typeface="Arial"/>
              </a:rPr>
              <a:t>model.</a:t>
            </a:r>
          </a:p>
          <a:p>
            <a:pPr marL="170180" indent="-170815"/>
            <a:endParaRPr lang="en-US" sz="2400" dirty="0" smtClean="0">
              <a:latin typeface="Arial"/>
              <a:cs typeface="Arial"/>
            </a:endParaRPr>
          </a:p>
          <a:p>
            <a:pPr>
              <a:spcBef>
                <a:spcPts val="384"/>
              </a:spcBef>
              <a:buNone/>
            </a:pPr>
            <a:r>
              <a:rPr lang="en-US" sz="2400" spc="-5" dirty="0" smtClean="0">
                <a:latin typeface="Arial"/>
                <a:cs typeface="Arial"/>
              </a:rPr>
              <a:t>Y=f(x)+e</a:t>
            </a:r>
            <a:endParaRPr lang="en-US" sz="2400" dirty="0" smtClean="0">
              <a:latin typeface="Arial"/>
              <a:cs typeface="Arial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spc="-10" dirty="0" smtClean="0">
                <a:latin typeface="Times New Roman"/>
                <a:cs typeface="Times New Roman"/>
              </a:rPr>
              <a:t>Types </a:t>
            </a:r>
            <a:r>
              <a:rPr lang="en-US" b="1" spc="-20" dirty="0" smtClean="0">
                <a:latin typeface="Times New Roman"/>
                <a:cs typeface="Times New Roman"/>
              </a:rPr>
              <a:t>of</a:t>
            </a:r>
            <a:r>
              <a:rPr lang="en-US" b="1" spc="-35" dirty="0" smtClean="0">
                <a:latin typeface="Times New Roman"/>
                <a:cs typeface="Times New Roman"/>
              </a:rPr>
              <a:t> </a:t>
            </a:r>
            <a:r>
              <a:rPr lang="en-US" b="1" spc="-10" dirty="0" smtClean="0">
                <a:latin typeface="Times New Roman"/>
                <a:cs typeface="Times New Roman"/>
              </a:rPr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pPr marL="170180" indent="-170180" algn="just">
              <a:buNone/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There </a:t>
            </a:r>
            <a:r>
              <a:rPr lang="en-US" dirty="0" smtClean="0">
                <a:latin typeface="Times New Roman"/>
                <a:cs typeface="Times New Roman"/>
              </a:rPr>
              <a:t>are 4 </a:t>
            </a:r>
            <a:r>
              <a:rPr lang="en-US" spc="-10" dirty="0" smtClean="0">
                <a:latin typeface="Times New Roman"/>
                <a:cs typeface="Times New Roman"/>
              </a:rPr>
              <a:t>types </a:t>
            </a:r>
            <a:r>
              <a:rPr lang="en-US" spc="10" dirty="0" smtClean="0">
                <a:latin typeface="Times New Roman"/>
                <a:cs typeface="Times New Roman"/>
              </a:rPr>
              <a:t>of </a:t>
            </a:r>
            <a:r>
              <a:rPr lang="en-US" spc="5" dirty="0" smtClean="0">
                <a:latin typeface="Times New Roman"/>
                <a:cs typeface="Times New Roman"/>
              </a:rPr>
              <a:t>data </a:t>
            </a:r>
            <a:r>
              <a:rPr lang="en-US" spc="-10" dirty="0" smtClean="0">
                <a:latin typeface="Times New Roman"/>
                <a:cs typeface="Times New Roman"/>
              </a:rPr>
              <a:t>which </a:t>
            </a:r>
            <a:r>
              <a:rPr lang="en-US" spc="-5" dirty="0" smtClean="0">
                <a:latin typeface="Times New Roman"/>
                <a:cs typeface="Times New Roman"/>
              </a:rPr>
              <a:t>econometricians </a:t>
            </a:r>
            <a:r>
              <a:rPr lang="en-US" spc="-10" dirty="0" smtClean="0">
                <a:latin typeface="Times New Roman"/>
                <a:cs typeface="Times New Roman"/>
              </a:rPr>
              <a:t>might </a:t>
            </a:r>
            <a:r>
              <a:rPr lang="en-US" spc="-5" dirty="0" smtClean="0">
                <a:latin typeface="Times New Roman"/>
                <a:cs typeface="Times New Roman"/>
              </a:rPr>
              <a:t>use </a:t>
            </a:r>
            <a:r>
              <a:rPr lang="en-US" spc="-10" dirty="0" smtClean="0">
                <a:latin typeface="Times New Roman"/>
                <a:cs typeface="Times New Roman"/>
              </a:rPr>
              <a:t>for  </a:t>
            </a:r>
            <a:r>
              <a:rPr lang="en-US" spc="-20" dirty="0" smtClean="0">
                <a:latin typeface="Times New Roman"/>
                <a:cs typeface="Times New Roman"/>
              </a:rPr>
              <a:t>analysis:</a:t>
            </a:r>
          </a:p>
          <a:p>
            <a:pPr marL="170180" indent="-170180" algn="just">
              <a:buNone/>
              <a:tabLst>
                <a:tab pos="170815" algn="l"/>
              </a:tabLst>
            </a:pPr>
            <a:endParaRPr lang="en-US" dirty="0" smtClean="0">
              <a:latin typeface="Times New Roman"/>
              <a:cs typeface="Times New Roman"/>
            </a:endParaRP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r>
              <a:rPr lang="en-US" sz="3200" spc="-15" dirty="0" smtClean="0">
                <a:latin typeface="Times New Roman"/>
                <a:cs typeface="Times New Roman"/>
              </a:rPr>
              <a:t>Time </a:t>
            </a:r>
            <a:r>
              <a:rPr lang="en-US" sz="3200" spc="-5" dirty="0" smtClean="0">
                <a:latin typeface="Times New Roman"/>
                <a:cs typeface="Times New Roman"/>
              </a:rPr>
              <a:t>series </a:t>
            </a:r>
            <a:r>
              <a:rPr lang="en-US" sz="3200" dirty="0" smtClean="0">
                <a:latin typeface="Times New Roman"/>
                <a:cs typeface="Times New Roman"/>
              </a:rPr>
              <a:t>data: </a:t>
            </a:r>
            <a:r>
              <a:rPr lang="en-US" sz="3200" spc="-5" dirty="0" smtClean="0">
                <a:latin typeface="Times New Roman"/>
                <a:cs typeface="Times New Roman"/>
              </a:rPr>
              <a:t>data </a:t>
            </a:r>
            <a:r>
              <a:rPr lang="en-US" sz="3200" spc="-10" dirty="0" smtClean="0">
                <a:latin typeface="Times New Roman"/>
                <a:cs typeface="Times New Roman"/>
              </a:rPr>
              <a:t>has </a:t>
            </a:r>
            <a:r>
              <a:rPr lang="en-US" sz="3200" dirty="0" smtClean="0">
                <a:latin typeface="Times New Roman"/>
                <a:cs typeface="Times New Roman"/>
              </a:rPr>
              <a:t>a separate observation </a:t>
            </a:r>
            <a:r>
              <a:rPr lang="en-US" sz="3200" spc="-10" dirty="0" smtClean="0">
                <a:latin typeface="Times New Roman"/>
                <a:cs typeface="Times New Roman"/>
              </a:rPr>
              <a:t>for </a:t>
            </a:r>
            <a:r>
              <a:rPr lang="en-US" sz="3200" spc="-5" dirty="0" smtClean="0">
                <a:latin typeface="Times New Roman"/>
                <a:cs typeface="Times New Roman"/>
              </a:rPr>
              <a:t>each  </a:t>
            </a:r>
            <a:r>
              <a:rPr lang="en-US" sz="3200" spc="-20" dirty="0" smtClean="0">
                <a:latin typeface="Times New Roman"/>
                <a:cs typeface="Times New Roman"/>
              </a:rPr>
              <a:t>time </a:t>
            </a:r>
            <a:r>
              <a:rPr lang="en-US" sz="3200" spc="-5" dirty="0" smtClean="0">
                <a:latin typeface="Times New Roman"/>
                <a:cs typeface="Times New Roman"/>
              </a:rPr>
              <a:t>period </a:t>
            </a:r>
            <a:r>
              <a:rPr lang="en-US" sz="3200" dirty="0" smtClean="0">
                <a:latin typeface="Times New Roman"/>
                <a:cs typeface="Times New Roman"/>
              </a:rPr>
              <a:t>– e.g. </a:t>
            </a:r>
            <a:r>
              <a:rPr lang="en-US" sz="3200" spc="5" dirty="0" smtClean="0">
                <a:latin typeface="Times New Roman"/>
                <a:cs typeface="Times New Roman"/>
              </a:rPr>
              <a:t>stock</a:t>
            </a:r>
            <a:r>
              <a:rPr lang="en-US" sz="3200" spc="-65" dirty="0" smtClean="0">
                <a:latin typeface="Times New Roman"/>
                <a:cs typeface="Times New Roman"/>
              </a:rPr>
              <a:t> </a:t>
            </a:r>
            <a:r>
              <a:rPr lang="en-US" sz="3200" spc="-10" dirty="0" smtClean="0">
                <a:latin typeface="Times New Roman"/>
                <a:cs typeface="Times New Roman"/>
              </a:rPr>
              <a:t>prices.</a:t>
            </a: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endParaRPr lang="en-US" sz="3200" spc="-10" dirty="0" smtClean="0">
              <a:latin typeface="Times New Roman"/>
              <a:cs typeface="Times New Roman"/>
            </a:endParaRP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r>
              <a:rPr lang="en-US" sz="3200" spc="-5" dirty="0" smtClean="0">
                <a:latin typeface="Times New Roman"/>
                <a:cs typeface="Times New Roman"/>
              </a:rPr>
              <a:t>Cross-sectional</a:t>
            </a:r>
            <a:r>
              <a:rPr lang="en-US" sz="3200" spc="-55" dirty="0" smtClean="0">
                <a:latin typeface="Times New Roman"/>
                <a:cs typeface="Times New Roman"/>
              </a:rPr>
              <a:t> </a:t>
            </a:r>
            <a:r>
              <a:rPr lang="en-US" sz="3200" spc="5" dirty="0" smtClean="0">
                <a:latin typeface="Times New Roman"/>
                <a:cs typeface="Times New Roman"/>
              </a:rPr>
              <a:t>data</a:t>
            </a: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endParaRPr lang="en-US" sz="3200" spc="5" dirty="0" smtClean="0">
              <a:latin typeface="Times New Roman"/>
              <a:cs typeface="Times New Roman"/>
            </a:endParaRP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r>
              <a:rPr lang="en-US" sz="3200" spc="-5" dirty="0" smtClean="0">
                <a:latin typeface="Times New Roman"/>
                <a:cs typeface="Times New Roman"/>
              </a:rPr>
              <a:t>Panel </a:t>
            </a:r>
            <a:r>
              <a:rPr lang="en-US" sz="3200" dirty="0" smtClean="0">
                <a:latin typeface="Times New Roman"/>
                <a:cs typeface="Times New Roman"/>
              </a:rPr>
              <a:t>data, a </a:t>
            </a:r>
            <a:r>
              <a:rPr lang="en-US" sz="3200" spc="-15" dirty="0" smtClean="0">
                <a:latin typeface="Times New Roman"/>
                <a:cs typeface="Times New Roman"/>
              </a:rPr>
              <a:t>combination </a:t>
            </a:r>
            <a:r>
              <a:rPr lang="en-US" sz="3200" spc="10" dirty="0" smtClean="0">
                <a:latin typeface="Times New Roman"/>
                <a:cs typeface="Times New Roman"/>
              </a:rPr>
              <a:t>of </a:t>
            </a:r>
            <a:r>
              <a:rPr lang="en-US" sz="3200" dirty="0" smtClean="0">
                <a:latin typeface="Times New Roman"/>
                <a:cs typeface="Times New Roman"/>
              </a:rPr>
              <a:t>1. &amp;</a:t>
            </a:r>
            <a:r>
              <a:rPr lang="en-US" sz="3200" spc="-10" dirty="0" smtClean="0">
                <a:latin typeface="Times New Roman"/>
                <a:cs typeface="Times New Roman"/>
              </a:rPr>
              <a:t> </a:t>
            </a:r>
            <a:r>
              <a:rPr lang="en-US" sz="3200" dirty="0" smtClean="0">
                <a:latin typeface="Times New Roman"/>
                <a:cs typeface="Times New Roman"/>
              </a:rPr>
              <a:t>2.</a:t>
            </a:r>
          </a:p>
          <a:p>
            <a:pPr marL="170180" lvl="1">
              <a:spcBef>
                <a:spcPts val="285"/>
              </a:spcBef>
              <a:buAutoNum type="arabicPeriod"/>
              <a:tabLst>
                <a:tab pos="341630" algn="l"/>
              </a:tabLst>
            </a:pPr>
            <a:endParaRPr lang="en-US" sz="32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-10" dirty="0" smtClean="0">
                <a:latin typeface="Arial"/>
                <a:cs typeface="Arial"/>
              </a:rPr>
              <a:t>Model</a:t>
            </a:r>
            <a:r>
              <a:rPr lang="en-US" spc="-8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r>
              <a:rPr lang="en-US" sz="2800" spc="5" dirty="0" smtClean="0">
                <a:latin typeface="Arial"/>
                <a:cs typeface="Arial"/>
              </a:rPr>
              <a:t>Moments: means, </a:t>
            </a:r>
            <a:r>
              <a:rPr lang="en-US" sz="2800" spc="-5" dirty="0" smtClean="0">
                <a:latin typeface="Arial"/>
                <a:cs typeface="Arial"/>
              </a:rPr>
              <a:t>variance,</a:t>
            </a:r>
            <a:r>
              <a:rPr lang="en-US" sz="2800" spc="-19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kurtosis</a:t>
            </a:r>
          </a:p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4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Least square</a:t>
            </a:r>
            <a:r>
              <a:rPr lang="en-US" sz="2800" spc="-14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errors</a:t>
            </a:r>
          </a:p>
          <a:p>
            <a:pPr marL="170180" indent="-170180">
              <a:spcBef>
                <a:spcPts val="384"/>
              </a:spcBef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0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Absolute least</a:t>
            </a:r>
            <a:r>
              <a:rPr lang="en-US" sz="2800" spc="-135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errors</a:t>
            </a:r>
          </a:p>
          <a:p>
            <a:pPr marL="170180" indent="-170180">
              <a:spcBef>
                <a:spcPts val="380"/>
              </a:spcBef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4"/>
              </a:spcBef>
              <a:tabLst>
                <a:tab pos="17081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Maximum</a:t>
            </a:r>
            <a:r>
              <a:rPr lang="en-US" sz="2800" spc="-9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likelihood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-5" dirty="0" smtClean="0">
                <a:latin typeface="Arial"/>
                <a:cs typeface="Arial"/>
              </a:rPr>
              <a:t>Hypotheses</a:t>
            </a:r>
            <a:r>
              <a:rPr lang="en-US" spc="-7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lnSpc>
                <a:spcPct val="100000"/>
              </a:lnSpc>
              <a:spcBef>
                <a:spcPts val="1845"/>
              </a:spcBef>
              <a:buAutoNum type="arabicParenR"/>
              <a:tabLst>
                <a:tab pos="304800" algn="l"/>
              </a:tabLst>
            </a:pPr>
            <a:r>
              <a:rPr lang="en-US" sz="2800" b="1" spc="5" dirty="0" smtClean="0">
                <a:latin typeface="Arial"/>
                <a:cs typeface="Arial"/>
              </a:rPr>
              <a:t>Economic </a:t>
            </a:r>
            <a:r>
              <a:rPr lang="en-US" sz="2800" b="1" spc="-5" dirty="0" smtClean="0">
                <a:latin typeface="Arial"/>
                <a:cs typeface="Arial"/>
              </a:rPr>
              <a:t>test</a:t>
            </a:r>
            <a:r>
              <a:rPr lang="en-US" sz="2800" spc="-5" dirty="0" smtClean="0">
                <a:latin typeface="Arial"/>
                <a:cs typeface="Arial"/>
              </a:rPr>
              <a:t>: are </a:t>
            </a:r>
            <a:r>
              <a:rPr lang="en-US" sz="2800" dirty="0" smtClean="0">
                <a:latin typeface="Arial"/>
                <a:cs typeface="Arial"/>
              </a:rPr>
              <a:t>the </a:t>
            </a:r>
            <a:r>
              <a:rPr lang="en-US" sz="2800" spc="5" dirty="0" smtClean="0">
                <a:latin typeface="Arial"/>
                <a:cs typeface="Arial"/>
              </a:rPr>
              <a:t>estimated  </a:t>
            </a:r>
            <a:r>
              <a:rPr lang="en-US" sz="2800" dirty="0" smtClean="0">
                <a:latin typeface="Arial"/>
                <a:cs typeface="Arial"/>
              </a:rPr>
              <a:t>results acceptable in </a:t>
            </a:r>
            <a:r>
              <a:rPr lang="en-US" sz="2800" spc="5" dirty="0" smtClean="0">
                <a:latin typeface="Arial"/>
                <a:cs typeface="Arial"/>
              </a:rPr>
              <a:t>comparison </a:t>
            </a:r>
            <a:r>
              <a:rPr lang="en-US" sz="2800" spc="-5" dirty="0" smtClean="0">
                <a:latin typeface="Arial"/>
                <a:cs typeface="Arial"/>
              </a:rPr>
              <a:t>with  </a:t>
            </a:r>
            <a:r>
              <a:rPr lang="en-US" sz="2800" spc="5" dirty="0" smtClean="0">
                <a:latin typeface="Arial"/>
                <a:cs typeface="Arial"/>
              </a:rPr>
              <a:t>economic </a:t>
            </a:r>
            <a:r>
              <a:rPr lang="en-US" sz="2800" dirty="0" smtClean="0">
                <a:latin typeface="Arial"/>
                <a:cs typeface="Arial"/>
              </a:rPr>
              <a:t>theory (signs, and</a:t>
            </a:r>
            <a:r>
              <a:rPr lang="en-US" sz="2800" spc="-19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magnitude)  or </a:t>
            </a:r>
            <a:r>
              <a:rPr lang="en-US" sz="2800" spc="10" dirty="0" smtClean="0">
                <a:latin typeface="Arial"/>
                <a:cs typeface="Arial"/>
              </a:rPr>
              <a:t>common </a:t>
            </a:r>
            <a:r>
              <a:rPr lang="en-US" sz="2800" spc="5" dirty="0" smtClean="0">
                <a:latin typeface="Arial"/>
                <a:cs typeface="Arial"/>
              </a:rPr>
              <a:t>sense </a:t>
            </a:r>
            <a:r>
              <a:rPr lang="en-US" sz="2800" dirty="0" smtClean="0">
                <a:latin typeface="Arial"/>
                <a:cs typeface="Arial"/>
              </a:rPr>
              <a:t>or</a:t>
            </a:r>
            <a:r>
              <a:rPr lang="en-US" sz="2800" spc="-26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literature?</a:t>
            </a:r>
          </a:p>
          <a:p>
            <a:pPr marL="304800" indent="-304800">
              <a:lnSpc>
                <a:spcPct val="100000"/>
              </a:lnSpc>
              <a:spcBef>
                <a:spcPts val="1845"/>
              </a:spcBef>
              <a:buAutoNum type="arabicParenR"/>
              <a:tabLst>
                <a:tab pos="304800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304800" marR="224790" indent="-304800">
              <a:lnSpc>
                <a:spcPct val="100000"/>
              </a:lnSpc>
              <a:spcBef>
                <a:spcPts val="384"/>
              </a:spcBef>
              <a:buAutoNum type="arabicParenR"/>
              <a:tabLst>
                <a:tab pos="304800" algn="l"/>
              </a:tabLst>
            </a:pPr>
            <a:r>
              <a:rPr lang="en-US" sz="2800" b="1" dirty="0" smtClean="0">
                <a:latin typeface="Arial"/>
                <a:cs typeface="Arial"/>
              </a:rPr>
              <a:t>Statistical </a:t>
            </a:r>
            <a:r>
              <a:rPr lang="en-US" sz="2800" b="1" spc="-5" dirty="0" smtClean="0">
                <a:latin typeface="Arial"/>
                <a:cs typeface="Arial"/>
              </a:rPr>
              <a:t>test</a:t>
            </a:r>
            <a:r>
              <a:rPr lang="en-US" sz="2800" spc="-5" dirty="0" smtClean="0">
                <a:latin typeface="Arial"/>
                <a:cs typeface="Arial"/>
              </a:rPr>
              <a:t>: </a:t>
            </a:r>
            <a:r>
              <a:rPr lang="en-US" sz="2800" dirty="0" smtClean="0">
                <a:latin typeface="Arial"/>
                <a:cs typeface="Arial"/>
              </a:rPr>
              <a:t>is the </a:t>
            </a:r>
            <a:r>
              <a:rPr lang="en-US" sz="2800" spc="-5" dirty="0" smtClean="0">
                <a:latin typeface="Arial"/>
                <a:cs typeface="Arial"/>
              </a:rPr>
              <a:t>relative error</a:t>
            </a:r>
            <a:r>
              <a:rPr lang="en-US" sz="2800" spc="-12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in  our </a:t>
            </a:r>
            <a:r>
              <a:rPr lang="en-US" sz="2800" spc="5" dirty="0" smtClean="0">
                <a:latin typeface="Arial"/>
                <a:cs typeface="Arial"/>
              </a:rPr>
              <a:t>estimates</a:t>
            </a:r>
            <a:r>
              <a:rPr lang="en-US" sz="2800" spc="-16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acceptable?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-5" dirty="0" smtClean="0">
                <a:latin typeface="Arial"/>
                <a:cs typeface="Arial"/>
              </a:rPr>
              <a:t>Analysis </a:t>
            </a:r>
            <a:r>
              <a:rPr lang="en-US" b="1" dirty="0" smtClean="0">
                <a:latin typeface="Arial"/>
                <a:cs typeface="Arial"/>
              </a:rPr>
              <a:t>of the</a:t>
            </a:r>
            <a:r>
              <a:rPr lang="en-US" b="1" spc="-80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results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Findings: signs and magnitudes,</a:t>
            </a:r>
            <a:r>
              <a:rPr lang="en-US" sz="2800" spc="-17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slopes  and elasticity's, </a:t>
            </a:r>
            <a:r>
              <a:rPr lang="en-US" sz="2800" spc="5" dirty="0" smtClean="0">
                <a:latin typeface="Arial"/>
                <a:cs typeface="Arial"/>
              </a:rPr>
              <a:t>comparison </a:t>
            </a:r>
            <a:r>
              <a:rPr lang="en-US" sz="2800" spc="-5" dirty="0" smtClean="0">
                <a:latin typeface="Arial"/>
                <a:cs typeface="Arial"/>
              </a:rPr>
              <a:t>with </a:t>
            </a:r>
            <a:r>
              <a:rPr lang="en-US" sz="2800" dirty="0" smtClean="0">
                <a:latin typeface="Arial"/>
                <a:cs typeface="Arial"/>
              </a:rPr>
              <a:t>other  studies and</a:t>
            </a:r>
            <a:r>
              <a:rPr lang="en-US" sz="2800" spc="-14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theory.</a:t>
            </a:r>
          </a:p>
          <a:p>
            <a:pPr marL="170180" indent="-170180">
              <a:spcBef>
                <a:spcPts val="1845"/>
              </a:spcBef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marR="47625" indent="-170180" algn="just">
              <a:spcBef>
                <a:spcPts val="380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Implications: for stakeholders</a:t>
            </a:r>
            <a:r>
              <a:rPr lang="en-US" sz="2800" spc="-17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(decision  </a:t>
            </a:r>
            <a:r>
              <a:rPr lang="en-US" sz="2800" spc="5" dirty="0" smtClean="0">
                <a:latin typeface="Arial"/>
                <a:cs typeface="Arial"/>
              </a:rPr>
              <a:t>makers, </a:t>
            </a:r>
            <a:r>
              <a:rPr lang="en-US" sz="2800" dirty="0" smtClean="0">
                <a:latin typeface="Arial"/>
                <a:cs typeface="Arial"/>
              </a:rPr>
              <a:t>beneficiaries, </a:t>
            </a:r>
            <a:r>
              <a:rPr lang="en-US" sz="2800" spc="-5" dirty="0" smtClean="0">
                <a:latin typeface="Arial"/>
                <a:cs typeface="Arial"/>
              </a:rPr>
              <a:t>burden bearers,  </a:t>
            </a:r>
            <a:r>
              <a:rPr lang="en-US" sz="2800" spc="5" dirty="0" smtClean="0">
                <a:latin typeface="Arial"/>
                <a:cs typeface="Arial"/>
              </a:rPr>
              <a:t>etc)</a:t>
            </a:r>
          </a:p>
          <a:p>
            <a:pPr marL="170180" marR="47625" indent="-170180" algn="just">
              <a:spcBef>
                <a:spcPts val="380"/>
              </a:spcBef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0"/>
              </a:spcBef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Recommendations: policy</a:t>
            </a:r>
            <a:r>
              <a:rPr lang="en-US" sz="2800" spc="-12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formulation.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pc="10" dirty="0" smtClean="0">
                <a:latin typeface="Arial"/>
                <a:cs typeface="Arial"/>
              </a:rPr>
              <a:t>What </a:t>
            </a:r>
            <a:r>
              <a:rPr lang="en-US" spc="-10" dirty="0" smtClean="0">
                <a:latin typeface="Arial"/>
                <a:cs typeface="Arial"/>
              </a:rPr>
              <a:t>is</a:t>
            </a:r>
            <a:r>
              <a:rPr lang="en-US" spc="-12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Econometrics?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373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  <a:buNone/>
            </a:pPr>
            <a:endParaRPr lang="en-US" sz="800" dirty="0" smtClean="0">
              <a:latin typeface="Times New Roman"/>
              <a:cs typeface="Times New Roman"/>
            </a:endParaRPr>
          </a:p>
          <a:p>
            <a:pPr marL="170180" marR="461645" indent="-170815">
              <a:lnSpc>
                <a:spcPct val="150000"/>
              </a:lnSpc>
              <a:buFontTx/>
              <a:buChar char="-"/>
            </a:pPr>
            <a:r>
              <a:rPr lang="en-US" sz="1800" spc="-10" dirty="0" smtClean="0">
                <a:latin typeface="Arial"/>
                <a:cs typeface="Arial"/>
              </a:rPr>
              <a:t>Econometrics </a:t>
            </a:r>
            <a:r>
              <a:rPr lang="en-US" sz="1800" spc="-5" dirty="0" smtClean="0">
                <a:latin typeface="Arial"/>
                <a:cs typeface="Arial"/>
              </a:rPr>
              <a:t>- </a:t>
            </a:r>
            <a:r>
              <a:rPr lang="en-US" sz="1800" spc="-10" dirty="0" smtClean="0">
                <a:latin typeface="Arial"/>
                <a:cs typeface="Arial"/>
              </a:rPr>
              <a:t>Apply statistical methods to economic</a:t>
            </a:r>
            <a:r>
              <a:rPr lang="en-US" sz="1800" spc="-45" dirty="0" smtClean="0">
                <a:latin typeface="Arial"/>
                <a:cs typeface="Arial"/>
              </a:rPr>
              <a:t> </a:t>
            </a:r>
            <a:r>
              <a:rPr lang="en-US" sz="1800" spc="-15" dirty="0" smtClean="0">
                <a:latin typeface="Arial"/>
                <a:cs typeface="Arial"/>
              </a:rPr>
              <a:t>data.</a:t>
            </a:r>
            <a:endParaRPr lang="en-US" sz="1800" spc="-15" dirty="0" smtClean="0">
              <a:latin typeface="Times New Roman"/>
              <a:cs typeface="Times New Roman"/>
            </a:endParaRPr>
          </a:p>
          <a:p>
            <a:pPr marL="170180" marR="461645" indent="-170815">
              <a:lnSpc>
                <a:spcPct val="150000"/>
              </a:lnSpc>
              <a:buNone/>
            </a:pPr>
            <a:r>
              <a:rPr lang="en-US" sz="1800" dirty="0" smtClean="0">
                <a:latin typeface="Arial"/>
                <a:cs typeface="Arial"/>
              </a:rPr>
              <a:t>It integrates of </a:t>
            </a:r>
            <a:r>
              <a:rPr lang="en-US" sz="1800" spc="-5" dirty="0" smtClean="0">
                <a:latin typeface="Arial"/>
                <a:cs typeface="Arial"/>
              </a:rPr>
              <a:t>economic </a:t>
            </a:r>
            <a:r>
              <a:rPr lang="en-US" sz="1800" dirty="0" smtClean="0">
                <a:latin typeface="Arial"/>
                <a:cs typeface="Arial"/>
              </a:rPr>
              <a:t>theory, </a:t>
            </a:r>
            <a:r>
              <a:rPr lang="en-US" sz="1800" spc="-5" dirty="0" smtClean="0">
                <a:latin typeface="Arial"/>
                <a:cs typeface="Arial"/>
              </a:rPr>
              <a:t>mathematics,</a:t>
            </a:r>
            <a:r>
              <a:rPr lang="en-US" sz="1800" spc="-135" dirty="0" smtClean="0">
                <a:latin typeface="Arial"/>
                <a:cs typeface="Arial"/>
              </a:rPr>
              <a:t> </a:t>
            </a:r>
            <a:r>
              <a:rPr lang="en-US" sz="1800" spc="-5" dirty="0" smtClean="0">
                <a:latin typeface="Arial"/>
                <a:cs typeface="Arial"/>
              </a:rPr>
              <a:t>and  </a:t>
            </a:r>
            <a:r>
              <a:rPr lang="en-US" sz="1800" dirty="0" smtClean="0">
                <a:latin typeface="Arial"/>
                <a:cs typeface="Arial"/>
              </a:rPr>
              <a:t>statistical techniques for the purpose</a:t>
            </a:r>
            <a:r>
              <a:rPr lang="en-US" sz="1800" spc="-220" dirty="0" smtClean="0">
                <a:latin typeface="Arial"/>
                <a:cs typeface="Arial"/>
              </a:rPr>
              <a:t> </a:t>
            </a:r>
            <a:r>
              <a:rPr lang="en-US" sz="1800" dirty="0" smtClean="0">
                <a:latin typeface="Arial"/>
                <a:cs typeface="Arial"/>
              </a:rPr>
              <a:t>of:</a:t>
            </a:r>
          </a:p>
          <a:p>
            <a:pPr marL="1257300" marR="159385" indent="-1371600">
              <a:lnSpc>
                <a:spcPct val="150000"/>
              </a:lnSpc>
              <a:spcBef>
                <a:spcPts val="10"/>
              </a:spcBef>
              <a:buNone/>
            </a:pPr>
            <a:r>
              <a:rPr lang="en-US" sz="1800" spc="-5" dirty="0" smtClean="0">
                <a:latin typeface="Arial"/>
                <a:cs typeface="Arial"/>
              </a:rPr>
              <a:t>1. Estimating </a:t>
            </a:r>
            <a:r>
              <a:rPr lang="en-US" sz="1800" dirty="0" smtClean="0">
                <a:latin typeface="Arial"/>
                <a:cs typeface="Arial"/>
              </a:rPr>
              <a:t>coefficients of </a:t>
            </a:r>
            <a:r>
              <a:rPr lang="en-US" sz="1800" spc="-5" dirty="0" smtClean="0">
                <a:latin typeface="Arial"/>
                <a:cs typeface="Arial"/>
              </a:rPr>
              <a:t>economic </a:t>
            </a:r>
            <a:r>
              <a:rPr lang="en-US" sz="1800" dirty="0" smtClean="0">
                <a:latin typeface="Arial"/>
                <a:cs typeface="Arial"/>
              </a:rPr>
              <a:t>relationships.  </a:t>
            </a:r>
          </a:p>
          <a:p>
            <a:pPr marL="1257300" marR="159385" indent="-1371600">
              <a:lnSpc>
                <a:spcPct val="150000"/>
              </a:lnSpc>
              <a:spcBef>
                <a:spcPts val="10"/>
              </a:spcBef>
              <a:buNone/>
            </a:pPr>
            <a:r>
              <a:rPr lang="en-US" sz="1800" dirty="0" smtClean="0">
                <a:latin typeface="Arial"/>
                <a:cs typeface="Arial"/>
              </a:rPr>
              <a:t>2. Testing hypotheses </a:t>
            </a:r>
            <a:r>
              <a:rPr lang="en-US" sz="1800" spc="-5" dirty="0" smtClean="0">
                <a:latin typeface="Arial"/>
                <a:cs typeface="Arial"/>
              </a:rPr>
              <a:t>about economic</a:t>
            </a:r>
            <a:r>
              <a:rPr lang="en-US" sz="1800" spc="-155" dirty="0" smtClean="0">
                <a:latin typeface="Arial"/>
                <a:cs typeface="Arial"/>
              </a:rPr>
              <a:t> </a:t>
            </a:r>
            <a:r>
              <a:rPr lang="en-US" sz="1800" spc="-5" dirty="0" smtClean="0">
                <a:latin typeface="Arial"/>
                <a:cs typeface="Arial"/>
              </a:rPr>
              <a:t>phenomena.</a:t>
            </a:r>
          </a:p>
          <a:p>
            <a:pPr marL="1257300" marR="159385" indent="-1371600">
              <a:lnSpc>
                <a:spcPct val="150000"/>
              </a:lnSpc>
              <a:spcBef>
                <a:spcPts val="10"/>
              </a:spcBef>
              <a:buNone/>
            </a:pPr>
            <a:r>
              <a:rPr lang="en-US" sz="1800" spc="-5" dirty="0" smtClean="0">
                <a:latin typeface="Arial"/>
                <a:cs typeface="Arial"/>
              </a:rPr>
              <a:t>3.</a:t>
            </a:r>
            <a:r>
              <a:rPr lang="en-US" sz="1800" dirty="0" smtClean="0">
                <a:latin typeface="Arial"/>
                <a:cs typeface="Arial"/>
              </a:rPr>
              <a:t>Policy</a:t>
            </a:r>
            <a:r>
              <a:rPr lang="en-US" sz="1800" spc="-85" dirty="0" smtClean="0">
                <a:latin typeface="Arial"/>
                <a:cs typeface="Arial"/>
              </a:rPr>
              <a:t> </a:t>
            </a:r>
            <a:r>
              <a:rPr lang="en-US" sz="1800" dirty="0" smtClean="0">
                <a:latin typeface="Arial"/>
                <a:cs typeface="Arial"/>
              </a:rPr>
              <a:t>evaluation.</a:t>
            </a:r>
          </a:p>
          <a:p>
            <a:pPr marL="1257300" marR="159385" indent="-1371600">
              <a:lnSpc>
                <a:spcPct val="150000"/>
              </a:lnSpc>
              <a:spcBef>
                <a:spcPts val="10"/>
              </a:spcBef>
              <a:buNone/>
            </a:pPr>
            <a:r>
              <a:rPr lang="en-US" sz="1800" dirty="0" smtClean="0">
                <a:latin typeface="Arial"/>
                <a:cs typeface="Arial"/>
              </a:rPr>
              <a:t>4. Forecasting </a:t>
            </a:r>
            <a:r>
              <a:rPr lang="en-US" sz="1800" spc="-5" dirty="0" smtClean="0">
                <a:latin typeface="Arial"/>
                <a:cs typeface="Arial"/>
              </a:rPr>
              <a:t>or </a:t>
            </a:r>
            <a:r>
              <a:rPr lang="en-US" sz="1800" dirty="0" smtClean="0">
                <a:latin typeface="Arial"/>
                <a:cs typeface="Arial"/>
              </a:rPr>
              <a:t>predicting future values of</a:t>
            </a:r>
            <a:r>
              <a:rPr lang="en-US" sz="1800" spc="-170" dirty="0" smtClean="0">
                <a:latin typeface="Arial"/>
                <a:cs typeface="Arial"/>
              </a:rPr>
              <a:t> </a:t>
            </a:r>
            <a:r>
              <a:rPr lang="en-US" sz="1800" spc="-5" dirty="0" smtClean="0">
                <a:latin typeface="Arial"/>
                <a:cs typeface="Arial"/>
              </a:rPr>
              <a:t>economic  </a:t>
            </a:r>
            <a:r>
              <a:rPr lang="en-US" sz="1800" dirty="0" smtClean="0">
                <a:latin typeface="Arial"/>
                <a:cs typeface="Arial"/>
              </a:rPr>
              <a:t>variables or</a:t>
            </a:r>
            <a:r>
              <a:rPr lang="en-US" sz="1800" spc="-5" dirty="0" smtClean="0">
                <a:latin typeface="Arial"/>
                <a:cs typeface="Arial"/>
              </a:rPr>
              <a:t>  phenomena.</a:t>
            </a:r>
            <a:endParaRPr lang="en-US" sz="1800" dirty="0" smtClean="0">
              <a:latin typeface="Arial"/>
              <a:cs typeface="Arial"/>
            </a:endParaRPr>
          </a:p>
          <a:p>
            <a:pPr marL="572770" lvl="1" indent="-115570">
              <a:lnSpc>
                <a:spcPct val="150000"/>
              </a:lnSpc>
              <a:buChar char="•"/>
              <a:tabLst>
                <a:tab pos="573405" algn="l"/>
              </a:tabLst>
            </a:pPr>
            <a:r>
              <a:rPr lang="en-US" sz="1600" spc="5" dirty="0" smtClean="0">
                <a:latin typeface="Arial"/>
                <a:cs typeface="Arial"/>
              </a:rPr>
              <a:t>What-IF</a:t>
            </a:r>
            <a:r>
              <a:rPr lang="en-US" sz="1600" spc="-165" dirty="0" smtClean="0">
                <a:latin typeface="Arial"/>
                <a:cs typeface="Arial"/>
              </a:rPr>
              <a:t> </a:t>
            </a:r>
            <a:r>
              <a:rPr lang="en-US" sz="1600" spc="5" dirty="0" smtClean="0">
                <a:latin typeface="Arial"/>
                <a:cs typeface="Arial"/>
              </a:rPr>
              <a:t>simulations</a:t>
            </a:r>
            <a:endParaRPr lang="en-US" sz="1600" dirty="0" smtClean="0">
              <a:latin typeface="Arial"/>
              <a:cs typeface="Arial"/>
            </a:endParaRPr>
          </a:p>
          <a:p>
            <a:pPr marL="572770" lvl="1" indent="-115570">
              <a:lnSpc>
                <a:spcPct val="150000"/>
              </a:lnSpc>
              <a:buChar char="•"/>
              <a:tabLst>
                <a:tab pos="573405" algn="l"/>
              </a:tabLst>
            </a:pPr>
            <a:r>
              <a:rPr lang="en-US" sz="1600" spc="5" dirty="0" smtClean="0">
                <a:latin typeface="Arial"/>
                <a:cs typeface="Arial"/>
              </a:rPr>
              <a:t>Policy</a:t>
            </a:r>
            <a:r>
              <a:rPr lang="en-US" sz="1600" spc="-140" dirty="0" smtClean="0">
                <a:latin typeface="Arial"/>
                <a:cs typeface="Arial"/>
              </a:rPr>
              <a:t> </a:t>
            </a:r>
            <a:r>
              <a:rPr lang="en-US" sz="1600" spc="5" dirty="0" smtClean="0">
                <a:latin typeface="Arial"/>
                <a:cs typeface="Arial"/>
              </a:rPr>
              <a:t>formulation</a:t>
            </a:r>
            <a:endParaRPr lang="en-US" sz="1600" dirty="0" smtClean="0">
              <a:latin typeface="Arial"/>
              <a:cs typeface="Arial"/>
            </a:endParaRP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5" dirty="0" smtClean="0">
                <a:latin typeface="Times New Roman"/>
                <a:cs typeface="Times New Roman"/>
              </a:rPr>
              <a:t>Why </a:t>
            </a:r>
            <a:r>
              <a:rPr lang="en-US" dirty="0" smtClean="0">
                <a:latin typeface="Times New Roman"/>
                <a:cs typeface="Times New Roman"/>
              </a:rPr>
              <a:t>study</a:t>
            </a:r>
            <a:r>
              <a:rPr lang="en-US" spc="-13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Econometrics?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70180" marR="44450" indent="-170180">
              <a:lnSpc>
                <a:spcPct val="150000"/>
              </a:lnSpc>
              <a:spcBef>
                <a:spcPts val="1845"/>
              </a:spcBef>
              <a:tabLst>
                <a:tab pos="170815" algn="l"/>
              </a:tabLst>
            </a:pPr>
            <a:r>
              <a:rPr lang="en-US" spc="-5" dirty="0" smtClean="0">
                <a:latin typeface="Times New Roman"/>
                <a:cs typeface="Times New Roman"/>
              </a:rPr>
              <a:t>Important </a:t>
            </a:r>
            <a:r>
              <a:rPr lang="en-US" spc="5" dirty="0" smtClean="0">
                <a:latin typeface="Times New Roman"/>
                <a:cs typeface="Times New Roman"/>
              </a:rPr>
              <a:t>to be </a:t>
            </a:r>
            <a:r>
              <a:rPr lang="en-US" dirty="0" smtClean="0">
                <a:latin typeface="Times New Roman"/>
                <a:cs typeface="Times New Roman"/>
              </a:rPr>
              <a:t>able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dirty="0" smtClean="0">
                <a:latin typeface="Times New Roman"/>
                <a:cs typeface="Times New Roman"/>
              </a:rPr>
              <a:t>apply </a:t>
            </a:r>
            <a:r>
              <a:rPr lang="en-US" spc="-5" dirty="0" smtClean="0">
                <a:latin typeface="Times New Roman"/>
                <a:cs typeface="Times New Roman"/>
              </a:rPr>
              <a:t>economic</a:t>
            </a:r>
            <a:r>
              <a:rPr lang="en-US" spc="-14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theory 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spc="-5" dirty="0" smtClean="0">
                <a:latin typeface="Times New Roman"/>
                <a:cs typeface="Times New Roman"/>
              </a:rPr>
              <a:t>real </a:t>
            </a:r>
            <a:r>
              <a:rPr lang="en-US" spc="-15" dirty="0" smtClean="0">
                <a:latin typeface="Times New Roman"/>
                <a:cs typeface="Times New Roman"/>
              </a:rPr>
              <a:t>world</a:t>
            </a:r>
            <a:r>
              <a:rPr lang="en-US" spc="-7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data.</a:t>
            </a:r>
            <a:endParaRPr lang="en-US" dirty="0" smtClean="0">
              <a:latin typeface="Times New Roman"/>
              <a:cs typeface="Times New Roman"/>
            </a:endParaRPr>
          </a:p>
          <a:p>
            <a:pPr marL="170180" indent="-170180">
              <a:lnSpc>
                <a:spcPct val="150000"/>
              </a:lnSpc>
              <a:spcBef>
                <a:spcPts val="380"/>
              </a:spcBef>
              <a:tabLst>
                <a:tab pos="170815" algn="l"/>
              </a:tabLst>
            </a:pPr>
            <a:r>
              <a:rPr lang="en-US" spc="-15" dirty="0" smtClean="0">
                <a:latin typeface="Times New Roman"/>
                <a:cs typeface="Times New Roman"/>
              </a:rPr>
              <a:t>An </a:t>
            </a:r>
            <a:r>
              <a:rPr lang="en-US" dirty="0" smtClean="0">
                <a:latin typeface="Times New Roman"/>
                <a:cs typeface="Times New Roman"/>
              </a:rPr>
              <a:t>empirical </a:t>
            </a:r>
            <a:r>
              <a:rPr lang="en-US" spc="-5" dirty="0" smtClean="0">
                <a:latin typeface="Times New Roman"/>
                <a:cs typeface="Times New Roman"/>
              </a:rPr>
              <a:t>analysis </a:t>
            </a:r>
            <a:r>
              <a:rPr lang="en-US" dirty="0" smtClean="0">
                <a:latin typeface="Times New Roman"/>
                <a:cs typeface="Times New Roman"/>
              </a:rPr>
              <a:t>uses </a:t>
            </a:r>
            <a:r>
              <a:rPr lang="en-US" spc="5" dirty="0" smtClean="0">
                <a:latin typeface="Times New Roman"/>
                <a:cs typeface="Times New Roman"/>
              </a:rPr>
              <a:t>data to </a:t>
            </a:r>
            <a:r>
              <a:rPr lang="en-US" spc="-5" dirty="0" smtClean="0">
                <a:latin typeface="Times New Roman"/>
                <a:cs typeface="Times New Roman"/>
              </a:rPr>
              <a:t>test </a:t>
            </a:r>
            <a:r>
              <a:rPr lang="en-US" dirty="0" smtClean="0">
                <a:latin typeface="Times New Roman"/>
                <a:cs typeface="Times New Roman"/>
              </a:rPr>
              <a:t>a</a:t>
            </a:r>
            <a:r>
              <a:rPr lang="en-US" spc="-10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theory  or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dirty="0" smtClean="0">
                <a:latin typeface="Times New Roman"/>
                <a:cs typeface="Times New Roman"/>
              </a:rPr>
              <a:t>estimate a</a:t>
            </a:r>
            <a:r>
              <a:rPr lang="en-US" spc="-14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relationship.</a:t>
            </a:r>
          </a:p>
          <a:p>
            <a:pPr marL="219075" indent="-219075">
              <a:lnSpc>
                <a:spcPct val="150000"/>
              </a:lnSpc>
              <a:spcBef>
                <a:spcPts val="165"/>
              </a:spcBef>
              <a:tabLst>
                <a:tab pos="219710" algn="l"/>
              </a:tabLst>
            </a:pPr>
            <a:r>
              <a:rPr lang="en-US" spc="5" dirty="0" smtClean="0">
                <a:latin typeface="Times New Roman"/>
                <a:cs typeface="Times New Roman"/>
              </a:rPr>
              <a:t>A </a:t>
            </a:r>
            <a:r>
              <a:rPr lang="en-US" spc="-5" dirty="0" smtClean="0">
                <a:latin typeface="Times New Roman"/>
                <a:cs typeface="Times New Roman"/>
              </a:rPr>
              <a:t>formal economic model </a:t>
            </a:r>
            <a:r>
              <a:rPr lang="en-US" dirty="0" smtClean="0">
                <a:latin typeface="Times New Roman"/>
                <a:cs typeface="Times New Roman"/>
              </a:rPr>
              <a:t>can </a:t>
            </a:r>
            <a:r>
              <a:rPr lang="en-US" spc="5" dirty="0" smtClean="0">
                <a:latin typeface="Times New Roman"/>
                <a:cs typeface="Times New Roman"/>
              </a:rPr>
              <a:t>be</a:t>
            </a:r>
            <a:r>
              <a:rPr lang="en-US" spc="-7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tested.</a:t>
            </a:r>
            <a:endParaRPr lang="en-US" dirty="0" smtClean="0">
              <a:latin typeface="Times New Roman"/>
              <a:cs typeface="Times New Roman"/>
            </a:endParaRPr>
          </a:p>
          <a:p>
            <a:pPr marL="170180" marR="40640" indent="-170180">
              <a:lnSpc>
                <a:spcPct val="150000"/>
              </a:lnSpc>
              <a:spcBef>
                <a:spcPts val="405"/>
              </a:spcBef>
              <a:tabLst>
                <a:tab pos="219710" algn="l"/>
              </a:tabLst>
            </a:pPr>
            <a:r>
              <a:rPr lang="en-US" spc="-10" dirty="0" smtClean="0">
                <a:latin typeface="Times New Roman"/>
                <a:cs typeface="Times New Roman"/>
              </a:rPr>
              <a:t>Theory </a:t>
            </a:r>
            <a:r>
              <a:rPr lang="en-US" dirty="0" smtClean="0">
                <a:latin typeface="Times New Roman"/>
                <a:cs typeface="Times New Roman"/>
              </a:rPr>
              <a:t>may </a:t>
            </a:r>
            <a:r>
              <a:rPr lang="en-US" spc="5" dirty="0" smtClean="0">
                <a:latin typeface="Times New Roman"/>
                <a:cs typeface="Times New Roman"/>
              </a:rPr>
              <a:t>be </a:t>
            </a:r>
            <a:r>
              <a:rPr lang="en-US" dirty="0" smtClean="0">
                <a:latin typeface="Times New Roman"/>
                <a:cs typeface="Times New Roman"/>
              </a:rPr>
              <a:t>ambiguous as </a:t>
            </a:r>
            <a:r>
              <a:rPr lang="en-US" spc="5" dirty="0" smtClean="0">
                <a:latin typeface="Times New Roman"/>
                <a:cs typeface="Times New Roman"/>
              </a:rPr>
              <a:t>to the </a:t>
            </a:r>
            <a:r>
              <a:rPr lang="en-US" spc="-10" dirty="0" smtClean="0">
                <a:latin typeface="Times New Roman"/>
                <a:cs typeface="Times New Roman"/>
              </a:rPr>
              <a:t>effect </a:t>
            </a:r>
            <a:r>
              <a:rPr lang="en-US" spc="-5" dirty="0" smtClean="0">
                <a:latin typeface="Times New Roman"/>
                <a:cs typeface="Times New Roman"/>
              </a:rPr>
              <a:t>of  some </a:t>
            </a:r>
            <a:r>
              <a:rPr lang="en-US" dirty="0" smtClean="0">
                <a:latin typeface="Times New Roman"/>
                <a:cs typeface="Times New Roman"/>
              </a:rPr>
              <a:t>policy change – can </a:t>
            </a:r>
            <a:r>
              <a:rPr lang="en-US" spc="5" dirty="0" smtClean="0">
                <a:latin typeface="Times New Roman"/>
                <a:cs typeface="Times New Roman"/>
              </a:rPr>
              <a:t>use </a:t>
            </a:r>
            <a:r>
              <a:rPr lang="en-US" spc="-5" dirty="0" smtClean="0">
                <a:latin typeface="Times New Roman"/>
                <a:cs typeface="Times New Roman"/>
              </a:rPr>
              <a:t>econometrics</a:t>
            </a:r>
            <a:r>
              <a:rPr lang="en-US" spc="-14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to  </a:t>
            </a:r>
            <a:r>
              <a:rPr lang="en-US" spc="-5" dirty="0" smtClean="0">
                <a:latin typeface="Times New Roman"/>
                <a:cs typeface="Times New Roman"/>
              </a:rPr>
              <a:t>evaluate </a:t>
            </a:r>
            <a:r>
              <a:rPr lang="en-US" spc="5" dirty="0" smtClean="0">
                <a:latin typeface="Times New Roman"/>
                <a:cs typeface="Times New Roman"/>
              </a:rPr>
              <a:t>the</a:t>
            </a:r>
            <a:r>
              <a:rPr lang="en-US" spc="-10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program.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spc="-10" dirty="0" smtClean="0">
                <a:latin typeface="Arial"/>
                <a:cs typeface="Arial"/>
              </a:rPr>
              <a:t>How Does </a:t>
            </a:r>
            <a:r>
              <a:rPr lang="en-US" spc="-5" dirty="0" smtClean="0">
                <a:latin typeface="Arial"/>
                <a:cs typeface="Arial"/>
              </a:rPr>
              <a:t>Econometrics  </a:t>
            </a:r>
            <a:r>
              <a:rPr lang="en-US" dirty="0" smtClean="0">
                <a:latin typeface="Arial"/>
                <a:cs typeface="Arial"/>
              </a:rPr>
              <a:t>Differ </a:t>
            </a:r>
            <a:r>
              <a:rPr lang="en-US" spc="-5" dirty="0" smtClean="0">
                <a:latin typeface="Arial"/>
                <a:cs typeface="Arial"/>
              </a:rPr>
              <a:t>From Economic</a:t>
            </a:r>
            <a:r>
              <a:rPr lang="en-US" spc="-55" dirty="0" smtClean="0">
                <a:latin typeface="Arial"/>
                <a:cs typeface="Arial"/>
              </a:rPr>
              <a:t> </a:t>
            </a:r>
            <a:r>
              <a:rPr lang="en-US" spc="-15" dirty="0" smtClean="0">
                <a:latin typeface="Arial"/>
                <a:cs typeface="Arial"/>
              </a:rPr>
              <a:t>Theory?</a:t>
            </a:r>
            <a:r>
              <a:rPr lang="en-US" dirty="0" smtClean="0">
                <a:latin typeface="Arial"/>
                <a:cs typeface="Arial"/>
              </a:rPr>
              <a:t/>
            </a:r>
            <a:br>
              <a:rPr lang="en-US" dirty="0" smtClean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3733800"/>
          </a:xfrm>
        </p:spPr>
        <p:txBody>
          <a:bodyPr/>
          <a:lstStyle/>
          <a:p>
            <a:pPr marL="170180" marR="589280" indent="-170180">
              <a:spcBef>
                <a:spcPts val="765"/>
              </a:spcBef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Economic </a:t>
            </a:r>
            <a:r>
              <a:rPr lang="en-US" sz="2800" spc="-20" dirty="0" smtClean="0">
                <a:latin typeface="Arial"/>
                <a:cs typeface="Arial"/>
              </a:rPr>
              <a:t>theory: </a:t>
            </a:r>
            <a:r>
              <a:rPr lang="en-US" sz="2800" spc="-10" dirty="0" smtClean="0">
                <a:latin typeface="Arial"/>
                <a:cs typeface="Arial"/>
              </a:rPr>
              <a:t>qualitative results —  Demand Curves Slope</a:t>
            </a:r>
            <a:r>
              <a:rPr lang="en-US" sz="2800" spc="50" dirty="0" smtClean="0">
                <a:latin typeface="Arial"/>
                <a:cs typeface="Arial"/>
              </a:rPr>
              <a:t> </a:t>
            </a:r>
            <a:r>
              <a:rPr lang="en-US" sz="2800" spc="-15" dirty="0" smtClean="0">
                <a:latin typeface="Arial"/>
                <a:cs typeface="Arial"/>
              </a:rPr>
              <a:t>Downward</a:t>
            </a:r>
            <a:endParaRPr lang="en-US" sz="2800" dirty="0" smtClean="0">
              <a:latin typeface="Arial"/>
              <a:cs typeface="Arial"/>
            </a:endParaRPr>
          </a:p>
          <a:p>
            <a:pPr>
              <a:spcBef>
                <a:spcPts val="12"/>
              </a:spcBef>
              <a:buFont typeface="Arial"/>
              <a:buChar char="•"/>
            </a:pPr>
            <a:endParaRPr lang="en-US" dirty="0" smtClean="0">
              <a:latin typeface="Times New Roman"/>
              <a:cs typeface="Times New Roman"/>
            </a:endParaRPr>
          </a:p>
          <a:p>
            <a:pPr marL="170180" marR="422909" indent="-170180"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Econometrics: quantitative results —  price elasticity of demand for </a:t>
            </a:r>
            <a:r>
              <a:rPr lang="en-US" sz="2800" dirty="0" smtClean="0">
                <a:latin typeface="Arial"/>
                <a:cs typeface="Arial"/>
              </a:rPr>
              <a:t>milk </a:t>
            </a:r>
            <a:r>
              <a:rPr lang="en-US" sz="2800" spc="-5" dirty="0" smtClean="0">
                <a:latin typeface="Arial"/>
                <a:cs typeface="Arial"/>
              </a:rPr>
              <a:t>=</a:t>
            </a:r>
            <a:r>
              <a:rPr lang="en-US" sz="2800" spc="14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-.7</a:t>
            </a:r>
            <a:r>
              <a:rPr lang="en-US" spc="-10" dirty="0" smtClean="0">
                <a:latin typeface="Arial"/>
                <a:cs typeface="Arial"/>
              </a:rPr>
              <a:t>5</a:t>
            </a:r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pc="-10" dirty="0" smtClean="0">
                <a:latin typeface="Arial"/>
                <a:cs typeface="Arial"/>
              </a:rPr>
              <a:t>How Does </a:t>
            </a:r>
            <a:r>
              <a:rPr lang="en-US" spc="-5" dirty="0" smtClean="0">
                <a:latin typeface="Arial"/>
                <a:cs typeface="Arial"/>
              </a:rPr>
              <a:t>Econometrics  </a:t>
            </a:r>
            <a:r>
              <a:rPr lang="en-US" dirty="0" smtClean="0">
                <a:latin typeface="Arial"/>
                <a:cs typeface="Arial"/>
              </a:rPr>
              <a:t>Differ </a:t>
            </a:r>
            <a:r>
              <a:rPr lang="en-US" spc="-5" dirty="0" smtClean="0">
                <a:latin typeface="Arial"/>
                <a:cs typeface="Arial"/>
              </a:rPr>
              <a:t>From</a:t>
            </a:r>
            <a:r>
              <a:rPr lang="en-US" spc="-10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Statistics?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3581400"/>
          </a:xfrm>
        </p:spPr>
        <p:txBody>
          <a:bodyPr/>
          <a:lstStyle/>
          <a:p>
            <a:pPr marL="170180" indent="-170180">
              <a:spcBef>
                <a:spcPts val="765"/>
              </a:spcBef>
              <a:tabLst>
                <a:tab pos="17081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Statistics: </a:t>
            </a:r>
            <a:r>
              <a:rPr lang="en-US" sz="2800" spc="-10" dirty="0" smtClean="0">
                <a:latin typeface="Arial"/>
                <a:cs typeface="Arial"/>
              </a:rPr>
              <a:t>“summarize the </a:t>
            </a:r>
            <a:r>
              <a:rPr lang="en-US" sz="2800" spc="-15" dirty="0" smtClean="0">
                <a:latin typeface="Arial"/>
                <a:cs typeface="Arial"/>
              </a:rPr>
              <a:t>data </a:t>
            </a:r>
            <a:r>
              <a:rPr lang="en-US" sz="2800" spc="-10" dirty="0" smtClean="0">
                <a:latin typeface="Arial"/>
                <a:cs typeface="Arial"/>
              </a:rPr>
              <a:t>faithfully”;  “let the </a:t>
            </a:r>
            <a:r>
              <a:rPr lang="en-US" sz="2800" spc="-15" dirty="0" smtClean="0">
                <a:latin typeface="Arial"/>
                <a:cs typeface="Arial"/>
              </a:rPr>
              <a:t>data speak </a:t>
            </a:r>
            <a:r>
              <a:rPr lang="en-US" sz="2800" spc="-10" dirty="0" smtClean="0">
                <a:latin typeface="Arial"/>
                <a:cs typeface="Arial"/>
              </a:rPr>
              <a:t>for</a:t>
            </a:r>
            <a:r>
              <a:rPr lang="en-US" sz="2800" spc="155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themselves.”</a:t>
            </a:r>
            <a:endParaRPr lang="en-US" sz="2800" dirty="0" smtClean="0">
              <a:latin typeface="Arial"/>
              <a:cs typeface="Arial"/>
            </a:endParaRPr>
          </a:p>
          <a:p>
            <a:pPr>
              <a:spcBef>
                <a:spcPts val="12"/>
              </a:spcBef>
              <a:buFont typeface="Arial"/>
              <a:buChar char="•"/>
            </a:pPr>
            <a:endParaRPr lang="en-US" dirty="0" smtClean="0">
              <a:latin typeface="Times New Roman"/>
              <a:cs typeface="Times New Roman"/>
            </a:endParaRPr>
          </a:p>
          <a:p>
            <a:pPr marL="170180" marR="6350" indent="-170180"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Econometrics: </a:t>
            </a:r>
            <a:r>
              <a:rPr lang="en-US" sz="2800" spc="-5" dirty="0" smtClean="0">
                <a:latin typeface="Arial"/>
                <a:cs typeface="Arial"/>
              </a:rPr>
              <a:t>“ </a:t>
            </a:r>
            <a:r>
              <a:rPr lang="en-US" sz="2800" spc="-20" dirty="0" smtClean="0">
                <a:latin typeface="Arial"/>
                <a:cs typeface="Arial"/>
              </a:rPr>
              <a:t>what </a:t>
            </a:r>
            <a:r>
              <a:rPr lang="en-US" sz="2800" spc="-10" dirty="0" smtClean="0">
                <a:latin typeface="Arial"/>
                <a:cs typeface="Arial"/>
              </a:rPr>
              <a:t>do </a:t>
            </a:r>
            <a:r>
              <a:rPr lang="en-US" sz="2800" spc="-20" dirty="0" smtClean="0">
                <a:latin typeface="Arial"/>
                <a:cs typeface="Arial"/>
              </a:rPr>
              <a:t>we </a:t>
            </a:r>
            <a:r>
              <a:rPr lang="en-US" sz="2800" spc="-10" dirty="0" smtClean="0">
                <a:latin typeface="Arial"/>
                <a:cs typeface="Arial"/>
              </a:rPr>
              <a:t>learn </a:t>
            </a:r>
            <a:r>
              <a:rPr lang="en-US" sz="2800" spc="-15" dirty="0" smtClean="0">
                <a:latin typeface="Arial"/>
                <a:cs typeface="Arial"/>
              </a:rPr>
              <a:t>from  </a:t>
            </a:r>
            <a:r>
              <a:rPr lang="en-US" sz="2800" spc="-10" dirty="0" smtClean="0">
                <a:latin typeface="Arial"/>
                <a:cs typeface="Arial"/>
              </a:rPr>
              <a:t>economic theory </a:t>
            </a:r>
            <a:r>
              <a:rPr lang="en-US" sz="2800" spc="-5" dirty="0" smtClean="0">
                <a:latin typeface="Arial"/>
                <a:cs typeface="Arial"/>
              </a:rPr>
              <a:t>AND </a:t>
            </a:r>
            <a:r>
              <a:rPr lang="en-US" sz="2800" spc="-10" dirty="0" smtClean="0">
                <a:latin typeface="Arial"/>
                <a:cs typeface="Arial"/>
              </a:rPr>
              <a:t>the </a:t>
            </a:r>
            <a:r>
              <a:rPr lang="en-US" sz="2800" spc="-15" dirty="0" smtClean="0">
                <a:latin typeface="Arial"/>
                <a:cs typeface="Arial"/>
              </a:rPr>
              <a:t>data </a:t>
            </a:r>
            <a:r>
              <a:rPr lang="en-US" sz="2800" spc="-10" dirty="0" smtClean="0">
                <a:latin typeface="Arial"/>
                <a:cs typeface="Arial"/>
              </a:rPr>
              <a:t>at</a:t>
            </a:r>
            <a:r>
              <a:rPr lang="en-US" sz="2800" spc="160" dirty="0" smtClean="0">
                <a:latin typeface="Arial"/>
                <a:cs typeface="Arial"/>
              </a:rPr>
              <a:t> </a:t>
            </a:r>
            <a:r>
              <a:rPr lang="en-US" sz="2800" spc="-15" dirty="0" smtClean="0">
                <a:latin typeface="Arial"/>
                <a:cs typeface="Arial"/>
              </a:rPr>
              <a:t>hand?”</a:t>
            </a:r>
            <a:endParaRPr lang="en-US" sz="2800" dirty="0" smtClean="0">
              <a:latin typeface="Arial"/>
              <a:cs typeface="Arial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Autofit/>
          </a:bodyPr>
          <a:lstStyle/>
          <a:p>
            <a:pPr marL="139700">
              <a:lnSpc>
                <a:spcPct val="100000"/>
              </a:lnSpc>
            </a:pPr>
            <a:r>
              <a:rPr lang="en-US" sz="3600" b="1" spc="-5" dirty="0" smtClean="0">
                <a:latin typeface="Arial"/>
                <a:cs typeface="Arial"/>
              </a:rPr>
              <a:t>Economists</a:t>
            </a:r>
            <a:r>
              <a:rPr lang="en-US" sz="3600" b="1" spc="-85" dirty="0" smtClean="0">
                <a:latin typeface="Arial"/>
                <a:cs typeface="Arial"/>
              </a:rPr>
              <a:t> </a:t>
            </a:r>
            <a:r>
              <a:rPr lang="en-US" sz="3600" b="1" spc="5" dirty="0" smtClean="0">
                <a:latin typeface="Arial"/>
                <a:cs typeface="Arial"/>
              </a:rPr>
              <a:t>Ask:</a:t>
            </a:r>
            <a:r>
              <a:rPr lang="en-US" sz="3600" b="1" dirty="0" smtClean="0">
                <a:latin typeface="Arial"/>
                <a:cs typeface="Arial"/>
              </a:rPr>
              <a:t/>
            </a:r>
            <a:br>
              <a:rPr lang="en-US" sz="3600" b="1" dirty="0" smtClean="0">
                <a:latin typeface="Arial"/>
                <a:cs typeface="Arial"/>
              </a:rPr>
            </a:br>
            <a:r>
              <a:rPr lang="en-US" sz="3600" b="1" spc="10" dirty="0" smtClean="0">
                <a:latin typeface="Arial"/>
                <a:cs typeface="Arial"/>
              </a:rPr>
              <a:t>“What </a:t>
            </a:r>
            <a:r>
              <a:rPr lang="en-US" sz="3600" b="1" spc="-10" dirty="0" smtClean="0">
                <a:latin typeface="Arial"/>
                <a:cs typeface="Arial"/>
              </a:rPr>
              <a:t>Changes </a:t>
            </a:r>
            <a:r>
              <a:rPr lang="en-US" sz="3600" b="1" spc="20" dirty="0" smtClean="0">
                <a:latin typeface="Arial"/>
                <a:cs typeface="Arial"/>
              </a:rPr>
              <a:t>What </a:t>
            </a:r>
            <a:r>
              <a:rPr lang="en-US" sz="3600" b="1" spc="-10" dirty="0" smtClean="0">
                <a:latin typeface="Arial"/>
                <a:cs typeface="Arial"/>
              </a:rPr>
              <a:t>and</a:t>
            </a:r>
            <a:r>
              <a:rPr lang="en-US" sz="3600" b="1" spc="-195" dirty="0" smtClean="0">
                <a:latin typeface="Arial"/>
                <a:cs typeface="Arial"/>
              </a:rPr>
              <a:t> </a:t>
            </a:r>
            <a:r>
              <a:rPr lang="en-US" sz="3600" b="1" spc="-15" dirty="0" smtClean="0">
                <a:latin typeface="Arial"/>
                <a:cs typeface="Arial"/>
              </a:rPr>
              <a:t>How?”</a:t>
            </a:r>
            <a:r>
              <a:rPr lang="en-US" sz="3600" b="1" dirty="0" smtClean="0">
                <a:latin typeface="Arial"/>
                <a:cs typeface="Arial"/>
              </a:rPr>
              <a:t/>
            </a:r>
            <a:br>
              <a:rPr lang="en-US" sz="3600" b="1" dirty="0" smtClean="0">
                <a:latin typeface="Arial"/>
                <a:cs typeface="Arial"/>
              </a:rPr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>
            <a:normAutofit/>
          </a:bodyPr>
          <a:lstStyle/>
          <a:p>
            <a:pPr marL="170180" indent="-170180">
              <a:spcBef>
                <a:spcPts val="765"/>
              </a:spcBef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Higher </a:t>
            </a:r>
            <a:r>
              <a:rPr lang="en-US" sz="2800" spc="-15" dirty="0" smtClean="0">
                <a:latin typeface="Arial"/>
                <a:cs typeface="Arial"/>
              </a:rPr>
              <a:t>Income, </a:t>
            </a:r>
            <a:r>
              <a:rPr lang="en-US" sz="2800" spc="-10" dirty="0" smtClean="0">
                <a:latin typeface="Arial"/>
                <a:cs typeface="Arial"/>
              </a:rPr>
              <a:t>Higher</a:t>
            </a:r>
            <a:r>
              <a:rPr lang="en-US" sz="2800" spc="11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Saving</a:t>
            </a:r>
          </a:p>
          <a:p>
            <a:pPr marL="170180" indent="-170180">
              <a:spcBef>
                <a:spcPts val="765"/>
              </a:spcBef>
              <a:buNone/>
              <a:tabLst>
                <a:tab pos="170815" algn="l"/>
              </a:tabLst>
            </a:pPr>
            <a:endParaRPr lang="en-US" dirty="0" smtClean="0">
              <a:latin typeface="Times New Roman"/>
              <a:cs typeface="Times New Roman"/>
            </a:endParaRPr>
          </a:p>
          <a:p>
            <a:pPr marL="170180" indent="-170180"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Higher Price, </a:t>
            </a:r>
            <a:r>
              <a:rPr lang="en-US" sz="2800" spc="-20" dirty="0" smtClean="0">
                <a:latin typeface="Arial"/>
                <a:cs typeface="Arial"/>
              </a:rPr>
              <a:t>Lower </a:t>
            </a:r>
            <a:r>
              <a:rPr lang="en-US" sz="2800" spc="-10" dirty="0" smtClean="0">
                <a:latin typeface="Arial"/>
                <a:cs typeface="Arial"/>
              </a:rPr>
              <a:t>Quantity</a:t>
            </a:r>
            <a:r>
              <a:rPr lang="en-US" sz="2800" spc="170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Demanded</a:t>
            </a:r>
            <a:endParaRPr lang="en-US" sz="2800" dirty="0" smtClean="0">
              <a:latin typeface="Arial"/>
              <a:cs typeface="Arial"/>
            </a:endParaRPr>
          </a:p>
          <a:p>
            <a:pPr>
              <a:spcBef>
                <a:spcPts val="12"/>
              </a:spcBef>
              <a:buFont typeface="Arial"/>
              <a:buChar char="•"/>
            </a:pPr>
            <a:endParaRPr lang="en-US" dirty="0" smtClean="0">
              <a:latin typeface="Times New Roman"/>
              <a:cs typeface="Times New Roman"/>
            </a:endParaRPr>
          </a:p>
          <a:p>
            <a:pPr marL="170180" indent="-170180">
              <a:tabLst>
                <a:tab pos="17081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Higher </a:t>
            </a:r>
            <a:r>
              <a:rPr lang="en-US" sz="2800" spc="-15" dirty="0" smtClean="0">
                <a:latin typeface="Arial"/>
                <a:cs typeface="Arial"/>
              </a:rPr>
              <a:t>Interest </a:t>
            </a:r>
            <a:r>
              <a:rPr lang="en-US" sz="2800" spc="-10" dirty="0" smtClean="0">
                <a:latin typeface="Arial"/>
                <a:cs typeface="Arial"/>
              </a:rPr>
              <a:t>Rate, </a:t>
            </a:r>
            <a:r>
              <a:rPr lang="en-US" sz="2800" spc="-20" dirty="0" smtClean="0">
                <a:latin typeface="Arial"/>
                <a:cs typeface="Arial"/>
              </a:rPr>
              <a:t>Lower</a:t>
            </a:r>
            <a:r>
              <a:rPr lang="en-US" sz="2800" spc="195" dirty="0" smtClean="0">
                <a:latin typeface="Arial"/>
                <a:cs typeface="Arial"/>
              </a:rPr>
              <a:t> </a:t>
            </a:r>
            <a:r>
              <a:rPr lang="en-US" sz="2800" spc="-10" dirty="0" smtClean="0">
                <a:latin typeface="Arial"/>
                <a:cs typeface="Arial"/>
              </a:rPr>
              <a:t>Investment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</a:t>
            </a:r>
            <a:r>
              <a:rPr lang="en-US" spc="-5" dirty="0" smtClean="0">
                <a:latin typeface="Times New Roman"/>
                <a:cs typeface="Times New Roman"/>
              </a:rPr>
              <a:t>c</a:t>
            </a:r>
            <a:r>
              <a:rPr lang="en-US" dirty="0" smtClean="0">
                <a:latin typeface="Times New Roman"/>
                <a:cs typeface="Times New Roman"/>
              </a:rPr>
              <a:t>o</a:t>
            </a:r>
            <a:r>
              <a:rPr lang="en-US" spc="-20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o</a:t>
            </a:r>
            <a:r>
              <a:rPr lang="en-US" spc="-50" dirty="0" smtClean="0">
                <a:latin typeface="Times New Roman"/>
                <a:cs typeface="Times New Roman"/>
              </a:rPr>
              <a:t>m</a:t>
            </a:r>
            <a:r>
              <a:rPr lang="en-US" spc="-5" dirty="0" smtClean="0">
                <a:latin typeface="Times New Roman"/>
                <a:cs typeface="Times New Roman"/>
              </a:rPr>
              <a:t>ic Deci</a:t>
            </a:r>
            <a:r>
              <a:rPr lang="en-US" spc="-15" dirty="0" smtClean="0">
                <a:latin typeface="Times New Roman"/>
                <a:cs typeface="Times New Roman"/>
              </a:rPr>
              <a:t>s</a:t>
            </a:r>
            <a:r>
              <a:rPr lang="en-US" spc="-5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o</a:t>
            </a:r>
            <a:r>
              <a:rPr lang="en-US" spc="-20" dirty="0" smtClean="0">
                <a:latin typeface="Times New Roman"/>
                <a:cs typeface="Times New Roman"/>
              </a:rPr>
              <a:t>n</a:t>
            </a:r>
            <a:r>
              <a:rPr lang="en-US" spc="-5" dirty="0" smtClean="0">
                <a:latin typeface="Times New Roman"/>
                <a:cs typeface="Times New Roman"/>
              </a:rPr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pc="-70" dirty="0" smtClean="0">
                <a:latin typeface="Times New Roman"/>
                <a:cs typeface="Times New Roman"/>
              </a:rPr>
              <a:t>To </a:t>
            </a:r>
            <a:r>
              <a:rPr lang="en-US" spc="5" dirty="0" smtClean="0">
                <a:latin typeface="Times New Roman"/>
                <a:cs typeface="Times New Roman"/>
              </a:rPr>
              <a:t>use </a:t>
            </a:r>
            <a:r>
              <a:rPr lang="en-US" dirty="0" smtClean="0">
                <a:latin typeface="Times New Roman"/>
                <a:cs typeface="Times New Roman"/>
              </a:rPr>
              <a:t>information</a:t>
            </a:r>
            <a:r>
              <a:rPr lang="en-US" spc="-45" dirty="0" smtClean="0">
                <a:latin typeface="Times New Roman"/>
                <a:cs typeface="Times New Roman"/>
              </a:rPr>
              <a:t> </a:t>
            </a:r>
            <a:r>
              <a:rPr lang="en-US" u="sng" spc="-15" dirty="0" smtClean="0">
                <a:latin typeface="Times New Roman"/>
                <a:cs typeface="Times New Roman"/>
              </a:rPr>
              <a:t>effectively</a:t>
            </a:r>
            <a:r>
              <a:rPr lang="en-US" sz="2800" b="1" spc="-15" dirty="0" smtClean="0">
                <a:latin typeface="Times New Roman"/>
                <a:cs typeface="Times New Roman"/>
              </a:rPr>
              <a:t>: </a:t>
            </a:r>
          </a:p>
          <a:p>
            <a:pPr>
              <a:buNone/>
            </a:pPr>
            <a:endParaRPr lang="en-US" sz="2800" b="1" spc="-15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b="1" u="sng" spc="-5" dirty="0" smtClean="0">
                <a:latin typeface="Times New Roman"/>
                <a:cs typeface="Times New Roman"/>
              </a:rPr>
              <a:t>Econometrics</a:t>
            </a:r>
            <a:r>
              <a:rPr lang="en-US" sz="2800" spc="-5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helps </a:t>
            </a:r>
            <a:r>
              <a:rPr lang="en-US" sz="2800" spc="5" dirty="0" smtClean="0">
                <a:latin typeface="Times New Roman"/>
                <a:cs typeface="Times New Roman"/>
              </a:rPr>
              <a:t>us </a:t>
            </a:r>
            <a:r>
              <a:rPr lang="en-US" sz="2800" dirty="0" smtClean="0">
                <a:latin typeface="Times New Roman"/>
                <a:cs typeface="Times New Roman"/>
              </a:rPr>
              <a:t>combine  </a:t>
            </a:r>
            <a:r>
              <a:rPr lang="en-US" sz="2800" spc="-5" dirty="0" smtClean="0">
                <a:latin typeface="Times New Roman"/>
                <a:cs typeface="Times New Roman"/>
              </a:rPr>
              <a:t>economic theory  </a:t>
            </a:r>
            <a:r>
              <a:rPr lang="en-US" sz="2800" spc="5" dirty="0" smtClean="0">
                <a:latin typeface="Times New Roman"/>
                <a:cs typeface="Times New Roman"/>
              </a:rPr>
              <a:t>and  </a:t>
            </a:r>
            <a:r>
              <a:rPr lang="en-US" sz="2800" spc="-5" dirty="0" smtClean="0">
                <a:latin typeface="Times New Roman"/>
                <a:cs typeface="Times New Roman"/>
              </a:rPr>
              <a:t>economic </a:t>
            </a:r>
            <a:r>
              <a:rPr lang="en-US" sz="2800" spc="5" dirty="0" smtClean="0">
                <a:latin typeface="Times New Roman"/>
                <a:cs typeface="Times New Roman"/>
              </a:rPr>
              <a:t>data</a:t>
            </a:r>
            <a:endParaRPr lang="en-US" sz="2800" dirty="0" smtClean="0"/>
          </a:p>
        </p:txBody>
      </p:sp>
      <p:sp>
        <p:nvSpPr>
          <p:cNvPr id="4" name="object 7"/>
          <p:cNvSpPr txBox="1"/>
          <p:nvPr/>
        </p:nvSpPr>
        <p:spPr>
          <a:xfrm>
            <a:off x="1066800" y="2362200"/>
            <a:ext cx="2444622" cy="10158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marL="154940" indent="-155575" algn="ctr">
              <a:lnSpc>
                <a:spcPct val="145700"/>
              </a:lnSpc>
            </a:pPr>
            <a:r>
              <a:rPr sz="2400" spc="-20">
                <a:latin typeface="Times New Roman"/>
                <a:cs typeface="Times New Roman"/>
              </a:rPr>
              <a:t>economic </a:t>
            </a:r>
            <a:r>
              <a:rPr sz="2400" spc="-10" smtClean="0">
                <a:latin typeface="Times New Roman"/>
                <a:cs typeface="Times New Roman"/>
              </a:rPr>
              <a:t>theory</a:t>
            </a:r>
            <a:endParaRPr lang="en-US" sz="2400" spc="-10" dirty="0" smtClean="0">
              <a:latin typeface="Times New Roman"/>
              <a:cs typeface="Times New Roman"/>
            </a:endParaRPr>
          </a:p>
          <a:p>
            <a:pPr marL="154940" indent="-155575" algn="ctr">
              <a:lnSpc>
                <a:spcPct val="145700"/>
              </a:lnSpc>
            </a:pPr>
            <a:r>
              <a:rPr sz="2400" spc="-20" smtClean="0">
                <a:latin typeface="Times New Roman"/>
                <a:cs typeface="Times New Roman"/>
              </a:rPr>
              <a:t>economic</a:t>
            </a:r>
            <a:r>
              <a:rPr sz="2400" spc="20" smtClean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data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8"/>
          <p:cNvSpPr txBox="1"/>
          <p:nvPr/>
        </p:nvSpPr>
        <p:spPr>
          <a:xfrm>
            <a:off x="3505200" y="2590800"/>
            <a:ext cx="45720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335"/>
              </a:lnSpc>
            </a:pPr>
            <a:r>
              <a:rPr sz="9600" dirty="0">
                <a:latin typeface="Times New Roman"/>
                <a:cs typeface="Times New Roman"/>
              </a:rPr>
              <a:t>}</a:t>
            </a:r>
            <a:endParaRPr sz="9600">
              <a:latin typeface="Times New Roman"/>
              <a:cs typeface="Times New Roman"/>
            </a:endParaRPr>
          </a:p>
        </p:txBody>
      </p:sp>
      <p:sp>
        <p:nvSpPr>
          <p:cNvPr id="6" name="object 9"/>
          <p:cNvSpPr/>
          <p:nvPr/>
        </p:nvSpPr>
        <p:spPr>
          <a:xfrm>
            <a:off x="4038600" y="2743200"/>
            <a:ext cx="883919" cy="228600"/>
          </a:xfrm>
          <a:custGeom>
            <a:avLst/>
            <a:gdLst/>
            <a:ahLst/>
            <a:cxnLst/>
            <a:rect l="l" t="t" r="r" b="b"/>
            <a:pathLst>
              <a:path w="883920" h="228600">
                <a:moveTo>
                  <a:pt x="432815" y="195071"/>
                </a:moveTo>
                <a:lnTo>
                  <a:pt x="432815" y="228600"/>
                </a:lnTo>
                <a:lnTo>
                  <a:pt x="444687" y="225551"/>
                </a:lnTo>
                <a:lnTo>
                  <a:pt x="438911" y="225551"/>
                </a:lnTo>
                <a:lnTo>
                  <a:pt x="435863" y="222503"/>
                </a:lnTo>
                <a:lnTo>
                  <a:pt x="438911" y="221709"/>
                </a:lnTo>
                <a:lnTo>
                  <a:pt x="438911" y="201167"/>
                </a:lnTo>
                <a:lnTo>
                  <a:pt x="435863" y="201167"/>
                </a:lnTo>
                <a:lnTo>
                  <a:pt x="432815" y="195071"/>
                </a:lnTo>
                <a:close/>
              </a:path>
              <a:path w="883920" h="228600">
                <a:moveTo>
                  <a:pt x="438911" y="221709"/>
                </a:moveTo>
                <a:lnTo>
                  <a:pt x="435863" y="222503"/>
                </a:lnTo>
                <a:lnTo>
                  <a:pt x="438911" y="225551"/>
                </a:lnTo>
                <a:lnTo>
                  <a:pt x="438911" y="221709"/>
                </a:lnTo>
                <a:close/>
              </a:path>
              <a:path w="883920" h="228600">
                <a:moveTo>
                  <a:pt x="856822" y="112817"/>
                </a:moveTo>
                <a:lnTo>
                  <a:pt x="438911" y="221709"/>
                </a:lnTo>
                <a:lnTo>
                  <a:pt x="438911" y="225551"/>
                </a:lnTo>
                <a:lnTo>
                  <a:pt x="444687" y="225551"/>
                </a:lnTo>
                <a:lnTo>
                  <a:pt x="872048" y="115824"/>
                </a:lnTo>
                <a:lnTo>
                  <a:pt x="868679" y="115824"/>
                </a:lnTo>
                <a:lnTo>
                  <a:pt x="856822" y="112817"/>
                </a:lnTo>
                <a:close/>
              </a:path>
              <a:path w="883920" h="228600">
                <a:moveTo>
                  <a:pt x="432815" y="27431"/>
                </a:moveTo>
                <a:lnTo>
                  <a:pt x="0" y="27431"/>
                </a:lnTo>
                <a:lnTo>
                  <a:pt x="0" y="201167"/>
                </a:lnTo>
                <a:lnTo>
                  <a:pt x="432815" y="201167"/>
                </a:lnTo>
                <a:lnTo>
                  <a:pt x="432815" y="195071"/>
                </a:lnTo>
                <a:lnTo>
                  <a:pt x="6095" y="195071"/>
                </a:lnTo>
                <a:lnTo>
                  <a:pt x="3047" y="192024"/>
                </a:lnTo>
                <a:lnTo>
                  <a:pt x="6095" y="192024"/>
                </a:lnTo>
                <a:lnTo>
                  <a:pt x="6095" y="33527"/>
                </a:lnTo>
                <a:lnTo>
                  <a:pt x="3047" y="33527"/>
                </a:lnTo>
                <a:lnTo>
                  <a:pt x="6095" y="30479"/>
                </a:lnTo>
                <a:lnTo>
                  <a:pt x="432815" y="30479"/>
                </a:lnTo>
                <a:lnTo>
                  <a:pt x="432815" y="27431"/>
                </a:lnTo>
                <a:close/>
              </a:path>
              <a:path w="883920" h="228600">
                <a:moveTo>
                  <a:pt x="438911" y="192024"/>
                </a:moveTo>
                <a:lnTo>
                  <a:pt x="6095" y="192024"/>
                </a:lnTo>
                <a:lnTo>
                  <a:pt x="6095" y="195071"/>
                </a:lnTo>
                <a:lnTo>
                  <a:pt x="432815" y="195071"/>
                </a:lnTo>
                <a:lnTo>
                  <a:pt x="435863" y="201167"/>
                </a:lnTo>
                <a:lnTo>
                  <a:pt x="438911" y="201167"/>
                </a:lnTo>
                <a:lnTo>
                  <a:pt x="438911" y="192024"/>
                </a:lnTo>
                <a:close/>
              </a:path>
              <a:path w="883920" h="228600">
                <a:moveTo>
                  <a:pt x="6095" y="192024"/>
                </a:moveTo>
                <a:lnTo>
                  <a:pt x="3047" y="192024"/>
                </a:lnTo>
                <a:lnTo>
                  <a:pt x="6095" y="195071"/>
                </a:lnTo>
                <a:lnTo>
                  <a:pt x="6095" y="192024"/>
                </a:lnTo>
                <a:close/>
              </a:path>
              <a:path w="883920" h="228600">
                <a:moveTo>
                  <a:pt x="868679" y="109727"/>
                </a:moveTo>
                <a:lnTo>
                  <a:pt x="856822" y="112817"/>
                </a:lnTo>
                <a:lnTo>
                  <a:pt x="868679" y="115824"/>
                </a:lnTo>
                <a:lnTo>
                  <a:pt x="868679" y="109727"/>
                </a:lnTo>
                <a:close/>
              </a:path>
              <a:path w="883920" h="228600">
                <a:moveTo>
                  <a:pt x="871727" y="109727"/>
                </a:moveTo>
                <a:lnTo>
                  <a:pt x="868679" y="109727"/>
                </a:lnTo>
                <a:lnTo>
                  <a:pt x="868679" y="115824"/>
                </a:lnTo>
                <a:lnTo>
                  <a:pt x="872048" y="115824"/>
                </a:lnTo>
                <a:lnTo>
                  <a:pt x="883919" y="112775"/>
                </a:lnTo>
                <a:lnTo>
                  <a:pt x="871727" y="109727"/>
                </a:lnTo>
                <a:close/>
              </a:path>
              <a:path w="883920" h="228600">
                <a:moveTo>
                  <a:pt x="445008" y="3048"/>
                </a:moveTo>
                <a:lnTo>
                  <a:pt x="438911" y="3048"/>
                </a:lnTo>
                <a:lnTo>
                  <a:pt x="438911" y="6868"/>
                </a:lnTo>
                <a:lnTo>
                  <a:pt x="856822" y="112817"/>
                </a:lnTo>
                <a:lnTo>
                  <a:pt x="868679" y="109727"/>
                </a:lnTo>
                <a:lnTo>
                  <a:pt x="871727" y="109727"/>
                </a:lnTo>
                <a:lnTo>
                  <a:pt x="445008" y="3048"/>
                </a:lnTo>
                <a:close/>
              </a:path>
              <a:path w="883920" h="228600">
                <a:moveTo>
                  <a:pt x="6095" y="30479"/>
                </a:moveTo>
                <a:lnTo>
                  <a:pt x="3047" y="33527"/>
                </a:lnTo>
                <a:lnTo>
                  <a:pt x="6095" y="33527"/>
                </a:lnTo>
                <a:lnTo>
                  <a:pt x="6095" y="30479"/>
                </a:lnTo>
                <a:close/>
              </a:path>
              <a:path w="883920" h="228600">
                <a:moveTo>
                  <a:pt x="438911" y="27431"/>
                </a:moveTo>
                <a:lnTo>
                  <a:pt x="435863" y="27431"/>
                </a:lnTo>
                <a:lnTo>
                  <a:pt x="432815" y="30479"/>
                </a:lnTo>
                <a:lnTo>
                  <a:pt x="6095" y="30479"/>
                </a:lnTo>
                <a:lnTo>
                  <a:pt x="6095" y="33527"/>
                </a:lnTo>
                <a:lnTo>
                  <a:pt x="438911" y="33527"/>
                </a:lnTo>
                <a:lnTo>
                  <a:pt x="438911" y="27431"/>
                </a:lnTo>
                <a:close/>
              </a:path>
              <a:path w="883920" h="228600">
                <a:moveTo>
                  <a:pt x="432815" y="0"/>
                </a:moveTo>
                <a:lnTo>
                  <a:pt x="432815" y="30479"/>
                </a:lnTo>
                <a:lnTo>
                  <a:pt x="435863" y="27431"/>
                </a:lnTo>
                <a:lnTo>
                  <a:pt x="438911" y="27431"/>
                </a:lnTo>
                <a:lnTo>
                  <a:pt x="438911" y="6868"/>
                </a:lnTo>
                <a:lnTo>
                  <a:pt x="435863" y="6095"/>
                </a:lnTo>
                <a:lnTo>
                  <a:pt x="438911" y="3048"/>
                </a:lnTo>
                <a:lnTo>
                  <a:pt x="445008" y="3048"/>
                </a:lnTo>
                <a:lnTo>
                  <a:pt x="432815" y="0"/>
                </a:lnTo>
                <a:close/>
              </a:path>
              <a:path w="883920" h="228600">
                <a:moveTo>
                  <a:pt x="438911" y="3048"/>
                </a:moveTo>
                <a:lnTo>
                  <a:pt x="435863" y="6095"/>
                </a:lnTo>
                <a:lnTo>
                  <a:pt x="438911" y="6868"/>
                </a:lnTo>
                <a:lnTo>
                  <a:pt x="438911" y="3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"/>
          <p:cNvSpPr txBox="1"/>
          <p:nvPr/>
        </p:nvSpPr>
        <p:spPr>
          <a:xfrm>
            <a:off x="5029200" y="2438400"/>
            <a:ext cx="2133600" cy="984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ec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spc="-30" dirty="0">
                <a:latin typeface="Times New Roman"/>
                <a:cs typeface="Times New Roman"/>
              </a:rPr>
              <a:t>n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spc="-65" dirty="0">
                <a:latin typeface="Times New Roman"/>
                <a:cs typeface="Times New Roman"/>
              </a:rPr>
              <a:t>m</a:t>
            </a:r>
            <a:r>
              <a:rPr sz="3200" spc="-35" dirty="0">
                <a:latin typeface="Times New Roman"/>
                <a:cs typeface="Times New Roman"/>
              </a:rPr>
              <a:t>i</a:t>
            </a:r>
            <a:r>
              <a:rPr sz="3200" spc="-5" dirty="0">
                <a:latin typeface="Times New Roman"/>
                <a:cs typeface="Times New Roman"/>
              </a:rPr>
              <a:t>c  </a:t>
            </a:r>
            <a:r>
              <a:rPr sz="3200" spc="-15" dirty="0">
                <a:latin typeface="Times New Roman"/>
                <a:cs typeface="Times New Roman"/>
              </a:rPr>
              <a:t>decisions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pc="-5" dirty="0" smtClean="0">
                <a:latin typeface="Arial"/>
                <a:cs typeface="Arial"/>
              </a:rPr>
              <a:t>Slope </a:t>
            </a:r>
            <a:r>
              <a:rPr lang="en-US" b="1" dirty="0" smtClean="0">
                <a:latin typeface="Arial"/>
                <a:cs typeface="Arial"/>
              </a:rPr>
              <a:t>of the </a:t>
            </a:r>
            <a:r>
              <a:rPr lang="en-US" b="1" spc="-5" dirty="0" smtClean="0">
                <a:latin typeface="Arial"/>
                <a:cs typeface="Arial"/>
              </a:rPr>
              <a:t>Line </a:t>
            </a:r>
            <a:r>
              <a:rPr lang="en-US" b="1" spc="5" dirty="0" smtClean="0">
                <a:latin typeface="Arial"/>
                <a:cs typeface="Arial"/>
              </a:rPr>
              <a:t>Is</a:t>
            </a:r>
            <a:r>
              <a:rPr lang="en-US" b="1" spc="-80" dirty="0" smtClean="0">
                <a:latin typeface="Arial"/>
                <a:cs typeface="Arial"/>
              </a:rPr>
              <a:t> </a:t>
            </a:r>
            <a:r>
              <a:rPr lang="en-US" b="1" spc="-10" dirty="0" smtClean="0">
                <a:latin typeface="Arial"/>
                <a:cs typeface="Arial"/>
              </a:rPr>
              <a:t>Key!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170180" marR="117475" indent="-170180">
              <a:lnSpc>
                <a:spcPct val="120000"/>
              </a:lnSpc>
              <a:spcBef>
                <a:spcPts val="1845"/>
              </a:spcBef>
              <a:tabLst>
                <a:tab pos="170815" algn="l"/>
              </a:tabLst>
            </a:pPr>
            <a:r>
              <a:rPr lang="en-US" spc="-10" dirty="0" smtClean="0">
                <a:latin typeface="Arial"/>
                <a:cs typeface="Arial"/>
              </a:rPr>
              <a:t>Slope </a:t>
            </a:r>
            <a:r>
              <a:rPr lang="en-US" spc="-5" dirty="0" smtClean="0">
                <a:latin typeface="Arial"/>
                <a:cs typeface="Arial"/>
              </a:rPr>
              <a:t>is </a:t>
            </a:r>
            <a:r>
              <a:rPr lang="en-US" spc="-10" dirty="0" smtClean="0">
                <a:latin typeface="Arial"/>
                <a:cs typeface="Arial"/>
              </a:rPr>
              <a:t>the marginal </a:t>
            </a:r>
            <a:r>
              <a:rPr lang="en-US" spc="-15" dirty="0" smtClean="0">
                <a:latin typeface="Arial"/>
                <a:cs typeface="Arial"/>
              </a:rPr>
              <a:t>change </a:t>
            </a:r>
            <a:r>
              <a:rPr lang="en-US" spc="-5" dirty="0" smtClean="0">
                <a:latin typeface="Arial"/>
                <a:cs typeface="Arial"/>
              </a:rPr>
              <a:t>in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15" dirty="0" smtClean="0">
                <a:latin typeface="Arial"/>
                <a:cs typeface="Arial"/>
              </a:rPr>
              <a:t>dependent  </a:t>
            </a:r>
            <a:r>
              <a:rPr lang="en-US" spc="-10" dirty="0" smtClean="0">
                <a:latin typeface="Arial"/>
                <a:cs typeface="Arial"/>
              </a:rPr>
              <a:t>variable </a:t>
            </a:r>
            <a:r>
              <a:rPr lang="en-US" spc="-5" dirty="0" smtClean="0">
                <a:latin typeface="Arial"/>
                <a:cs typeface="Arial"/>
              </a:rPr>
              <a:t>in </a:t>
            </a:r>
            <a:r>
              <a:rPr lang="en-US" spc="-15" dirty="0" smtClean="0">
                <a:latin typeface="Arial"/>
                <a:cs typeface="Arial"/>
              </a:rPr>
              <a:t>response </a:t>
            </a:r>
            <a:r>
              <a:rPr lang="en-US" spc="-10" dirty="0" smtClean="0">
                <a:latin typeface="Arial"/>
                <a:cs typeface="Arial"/>
              </a:rPr>
              <a:t>to </a:t>
            </a:r>
            <a:r>
              <a:rPr lang="en-US" spc="-5" dirty="0" smtClean="0">
                <a:latin typeface="Arial"/>
                <a:cs typeface="Arial"/>
              </a:rPr>
              <a:t>a </a:t>
            </a:r>
            <a:r>
              <a:rPr lang="en-US" spc="-15" dirty="0" smtClean="0">
                <a:latin typeface="Arial"/>
                <a:cs typeface="Arial"/>
              </a:rPr>
              <a:t>change </a:t>
            </a:r>
            <a:r>
              <a:rPr lang="en-US" spc="-5" dirty="0" smtClean="0">
                <a:latin typeface="Arial"/>
                <a:cs typeface="Arial"/>
              </a:rPr>
              <a:t>in </a:t>
            </a:r>
            <a:r>
              <a:rPr lang="en-US" spc="-10" dirty="0" smtClean="0">
                <a:latin typeface="Arial"/>
                <a:cs typeface="Arial"/>
              </a:rPr>
              <a:t>the  </a:t>
            </a:r>
            <a:r>
              <a:rPr lang="en-US" spc="-15" dirty="0" smtClean="0">
                <a:latin typeface="Arial"/>
                <a:cs typeface="Arial"/>
              </a:rPr>
              <a:t>independent</a:t>
            </a:r>
            <a:r>
              <a:rPr lang="en-US" spc="2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variable.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16"/>
              </a:spcBef>
              <a:buFont typeface="Arial"/>
              <a:buChar char="•"/>
            </a:pPr>
            <a:endParaRPr lang="en-US" sz="3600" dirty="0" smtClean="0">
              <a:latin typeface="Times New Roman"/>
              <a:cs typeface="Times New Roman"/>
            </a:endParaRPr>
          </a:p>
          <a:p>
            <a:pPr marL="170180" marR="180975" indent="-170180">
              <a:lnSpc>
                <a:spcPct val="120000"/>
              </a:lnSpc>
              <a:tabLst>
                <a:tab pos="170815" algn="l"/>
              </a:tabLst>
            </a:pPr>
            <a:r>
              <a:rPr lang="en-US" spc="-10" dirty="0" smtClean="0">
                <a:latin typeface="Arial"/>
                <a:cs typeface="Arial"/>
              </a:rPr>
              <a:t>Slope </a:t>
            </a:r>
            <a:r>
              <a:rPr lang="en-US" spc="-5" dirty="0" smtClean="0">
                <a:latin typeface="Arial"/>
                <a:cs typeface="Arial"/>
              </a:rPr>
              <a:t>is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15" dirty="0" smtClean="0">
                <a:latin typeface="Arial"/>
                <a:cs typeface="Arial"/>
              </a:rPr>
              <a:t>change </a:t>
            </a:r>
            <a:r>
              <a:rPr lang="en-US" spc="-5" dirty="0" smtClean="0">
                <a:latin typeface="Arial"/>
                <a:cs typeface="Arial"/>
              </a:rPr>
              <a:t>in </a:t>
            </a:r>
            <a:r>
              <a:rPr lang="en-US" spc="-10" dirty="0" smtClean="0">
                <a:latin typeface="Arial"/>
                <a:cs typeface="Arial"/>
              </a:rPr>
              <a:t>savings </a:t>
            </a:r>
            <a:r>
              <a:rPr lang="en-US" spc="-15" dirty="0" smtClean="0">
                <a:latin typeface="Arial"/>
                <a:cs typeface="Arial"/>
              </a:rPr>
              <a:t>with </a:t>
            </a:r>
            <a:r>
              <a:rPr lang="en-US" spc="-10" dirty="0" smtClean="0">
                <a:latin typeface="Arial"/>
                <a:cs typeface="Arial"/>
              </a:rPr>
              <a:t>respect to  </a:t>
            </a:r>
            <a:r>
              <a:rPr lang="en-US" spc="-15" dirty="0" smtClean="0">
                <a:latin typeface="Arial"/>
                <a:cs typeface="Arial"/>
              </a:rPr>
              <a:t>changes </a:t>
            </a:r>
            <a:r>
              <a:rPr lang="en-US" spc="-5" dirty="0" smtClean="0">
                <a:latin typeface="Arial"/>
                <a:cs typeface="Arial"/>
              </a:rPr>
              <a:t>in</a:t>
            </a:r>
            <a:r>
              <a:rPr lang="en-US" spc="2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income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16"/>
              </a:spcBef>
              <a:buFont typeface="Arial"/>
              <a:buChar char="•"/>
            </a:pPr>
            <a:endParaRPr lang="en-US" sz="3600" dirty="0" smtClean="0">
              <a:latin typeface="Times New Roman"/>
              <a:cs typeface="Times New Roman"/>
            </a:endParaRPr>
          </a:p>
          <a:p>
            <a:pPr marL="170180" indent="-170180">
              <a:lnSpc>
                <a:spcPct val="120000"/>
              </a:lnSpc>
              <a:tabLst>
                <a:tab pos="170815" algn="l"/>
              </a:tabLst>
            </a:pPr>
            <a:r>
              <a:rPr lang="en-US" spc="-10" dirty="0" smtClean="0">
                <a:latin typeface="Arial"/>
                <a:cs typeface="Arial"/>
              </a:rPr>
              <a:t>Slope </a:t>
            </a:r>
            <a:r>
              <a:rPr lang="en-US" spc="-5" dirty="0" smtClean="0">
                <a:latin typeface="Arial"/>
                <a:cs typeface="Arial"/>
              </a:rPr>
              <a:t>is </a:t>
            </a:r>
            <a:r>
              <a:rPr lang="en-US" spc="-10" dirty="0" smtClean="0">
                <a:latin typeface="Arial"/>
                <a:cs typeface="Arial"/>
              </a:rPr>
              <a:t>the derivative of savings </a:t>
            </a:r>
            <a:r>
              <a:rPr lang="en-US" spc="-15" dirty="0" smtClean="0">
                <a:latin typeface="Arial"/>
                <a:cs typeface="Arial"/>
              </a:rPr>
              <a:t>with </a:t>
            </a:r>
            <a:r>
              <a:rPr lang="en-US" spc="-10" dirty="0" smtClean="0">
                <a:latin typeface="Arial"/>
                <a:cs typeface="Arial"/>
              </a:rPr>
              <a:t>respect to  income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spcBef>
                <a:spcPts val="16"/>
              </a:spcBef>
              <a:buFont typeface="Arial"/>
              <a:buChar char="•"/>
            </a:pPr>
            <a:endParaRPr lang="en-US" sz="3600" dirty="0" smtClean="0">
              <a:latin typeface="Times New Roman"/>
              <a:cs typeface="Times New Roman"/>
            </a:endParaRPr>
          </a:p>
          <a:p>
            <a:pPr marL="170180" marR="497840" indent="-170180">
              <a:lnSpc>
                <a:spcPct val="120000"/>
              </a:lnSpc>
              <a:tabLst>
                <a:tab pos="170815" algn="l"/>
              </a:tabLst>
            </a:pPr>
            <a:r>
              <a:rPr lang="en-US" spc="-20" dirty="0" smtClean="0">
                <a:latin typeface="Arial"/>
                <a:cs typeface="Arial"/>
              </a:rPr>
              <a:t>If we </a:t>
            </a:r>
            <a:r>
              <a:rPr lang="en-US" spc="-5" dirty="0" smtClean="0">
                <a:latin typeface="Arial"/>
                <a:cs typeface="Arial"/>
              </a:rPr>
              <a:t>know </a:t>
            </a:r>
            <a:r>
              <a:rPr lang="en-US" spc="-10" dirty="0" smtClean="0">
                <a:latin typeface="Arial"/>
                <a:cs typeface="Arial"/>
              </a:rPr>
              <a:t>the slope, </a:t>
            </a:r>
            <a:r>
              <a:rPr lang="en-US" spc="-15" dirty="0" smtClean="0">
                <a:latin typeface="Arial"/>
                <a:cs typeface="Arial"/>
              </a:rPr>
              <a:t>we’ve </a:t>
            </a:r>
            <a:r>
              <a:rPr lang="en-US" spc="-10" dirty="0" smtClean="0">
                <a:latin typeface="Arial"/>
                <a:cs typeface="Arial"/>
              </a:rPr>
              <a:t>quantified the relationship!</a:t>
            </a:r>
            <a:endParaRPr lang="en-US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spc="-10" dirty="0" smtClean="0">
                <a:latin typeface="Arial"/>
                <a:cs typeface="Arial"/>
              </a:rPr>
              <a:t>Steps in using </a:t>
            </a:r>
            <a:r>
              <a:rPr lang="en-US" sz="3200" b="1" spc="-5" dirty="0" smtClean="0">
                <a:latin typeface="Arial"/>
                <a:cs typeface="Arial"/>
              </a:rPr>
              <a:t>econometrics </a:t>
            </a:r>
            <a:r>
              <a:rPr lang="en-US" sz="3200" b="1" spc="-10" dirty="0" smtClean="0">
                <a:latin typeface="Arial"/>
                <a:cs typeface="Arial"/>
              </a:rPr>
              <a:t>in </a:t>
            </a:r>
            <a:r>
              <a:rPr lang="en-US" sz="3200" b="1" spc="-5" dirty="0" smtClean="0">
                <a:latin typeface="Arial"/>
                <a:cs typeface="Arial"/>
              </a:rPr>
              <a:t>a  research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375"/>
              </a:spcBef>
              <a:buNone/>
            </a:pPr>
            <a:r>
              <a:rPr lang="en-US" sz="2800" spc="-5" dirty="0" smtClean="0">
                <a:latin typeface="Arial"/>
                <a:cs typeface="Arial"/>
              </a:rPr>
              <a:t>1- </a:t>
            </a:r>
            <a:r>
              <a:rPr lang="en-US" sz="2800" spc="5" dirty="0" smtClean="0">
                <a:latin typeface="Arial"/>
                <a:cs typeface="Arial"/>
              </a:rPr>
              <a:t>Statement </a:t>
            </a:r>
            <a:r>
              <a:rPr lang="en-US" sz="2800" dirty="0" smtClean="0">
                <a:latin typeface="Arial"/>
                <a:cs typeface="Arial"/>
              </a:rPr>
              <a:t>of theory and literature</a:t>
            </a:r>
            <a:r>
              <a:rPr lang="en-US" sz="2800" spc="-229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review.</a:t>
            </a:r>
          </a:p>
          <a:p>
            <a:pPr>
              <a:spcBef>
                <a:spcPts val="375"/>
              </a:spcBef>
              <a:buNone/>
            </a:pPr>
            <a:r>
              <a:rPr lang="en-US" sz="2800" spc="-5" dirty="0" smtClean="0">
                <a:latin typeface="Arial"/>
                <a:cs typeface="Arial"/>
              </a:rPr>
              <a:t>2- </a:t>
            </a:r>
            <a:r>
              <a:rPr lang="en-US" sz="2800" dirty="0" smtClean="0">
                <a:latin typeface="Arial"/>
                <a:cs typeface="Arial"/>
              </a:rPr>
              <a:t>Formulation of a </a:t>
            </a:r>
            <a:r>
              <a:rPr lang="en-US" sz="2800" spc="5" dirty="0" smtClean="0">
                <a:latin typeface="Arial"/>
                <a:cs typeface="Arial"/>
              </a:rPr>
              <a:t>mathematical</a:t>
            </a:r>
            <a:r>
              <a:rPr lang="en-US" sz="2800" spc="-25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model.</a:t>
            </a:r>
            <a:endParaRPr lang="en-US" sz="2800" dirty="0" smtClean="0">
              <a:latin typeface="Arial"/>
              <a:cs typeface="Arial"/>
            </a:endParaRPr>
          </a:p>
          <a:p>
            <a:pPr marR="293370">
              <a:buNone/>
            </a:pPr>
            <a:r>
              <a:rPr lang="en-US" sz="2800" spc="-5" dirty="0" smtClean="0">
                <a:latin typeface="Arial"/>
                <a:cs typeface="Arial"/>
              </a:rPr>
              <a:t>3- </a:t>
            </a:r>
            <a:r>
              <a:rPr lang="en-US" sz="2800" dirty="0" smtClean="0">
                <a:latin typeface="Arial"/>
                <a:cs typeface="Arial"/>
              </a:rPr>
              <a:t>Formulation of an econometric</a:t>
            </a:r>
            <a:r>
              <a:rPr lang="en-US" sz="2800" spc="-175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model.</a:t>
            </a:r>
          </a:p>
          <a:p>
            <a:pPr marR="293370">
              <a:buNone/>
            </a:pPr>
            <a:r>
              <a:rPr lang="en-US" sz="2800" spc="-5" dirty="0" smtClean="0">
                <a:latin typeface="Arial"/>
                <a:cs typeface="Arial"/>
              </a:rPr>
              <a:t>4- </a:t>
            </a:r>
            <a:r>
              <a:rPr lang="en-US" sz="2800" dirty="0" smtClean="0">
                <a:latin typeface="Arial"/>
                <a:cs typeface="Arial"/>
              </a:rPr>
              <a:t>Data</a:t>
            </a:r>
            <a:r>
              <a:rPr lang="en-US" sz="2800" spc="-8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collection.</a:t>
            </a:r>
          </a:p>
          <a:p>
            <a:pPr marL="234315" indent="-234315">
              <a:spcBef>
                <a:spcPts val="380"/>
              </a:spcBef>
              <a:buAutoNum type="arabicPlain" startAt="5"/>
              <a:tabLst>
                <a:tab pos="234950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- Model</a:t>
            </a:r>
            <a:r>
              <a:rPr lang="en-US" sz="2800" spc="-8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Estimation</a:t>
            </a:r>
            <a:endParaRPr lang="en-US" sz="2800" dirty="0" smtClean="0">
              <a:latin typeface="Arial"/>
              <a:cs typeface="Arial"/>
            </a:endParaRPr>
          </a:p>
          <a:p>
            <a:pPr marL="234315" indent="-234315">
              <a:spcBef>
                <a:spcPts val="384"/>
              </a:spcBef>
              <a:buAutoNum type="arabicPlain" startAt="5"/>
              <a:tabLst>
                <a:tab pos="234950" algn="l"/>
              </a:tabLst>
            </a:pPr>
            <a:r>
              <a:rPr lang="en-US" sz="2800" dirty="0" smtClean="0">
                <a:latin typeface="Arial"/>
                <a:cs typeface="Arial"/>
              </a:rPr>
              <a:t>- Hypotheses</a:t>
            </a:r>
            <a:r>
              <a:rPr lang="en-US" sz="2800" spc="-9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testing</a:t>
            </a:r>
          </a:p>
          <a:p>
            <a:pPr marL="180975" indent="-180975">
              <a:spcBef>
                <a:spcPts val="384"/>
              </a:spcBef>
              <a:buAutoNum type="arabicPlain" startAt="5"/>
              <a:tabLst>
                <a:tab pos="181610" algn="l"/>
              </a:tabLst>
            </a:pPr>
            <a:r>
              <a:rPr lang="en-US" sz="2800" dirty="0" smtClean="0">
                <a:latin typeface="Arial"/>
                <a:cs typeface="Arial"/>
              </a:rPr>
              <a:t>- Analysis of results and/ or</a:t>
            </a:r>
            <a:r>
              <a:rPr lang="en-US" sz="2800" spc="-13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forecasting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245</TotalTime>
  <Words>684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template</vt:lpstr>
      <vt:lpstr>Econometrics </vt:lpstr>
      <vt:lpstr>What is Econometrics?</vt:lpstr>
      <vt:lpstr>Why study Econometrics?</vt:lpstr>
      <vt:lpstr>How Does Econometrics  Differ From Economic Theory? </vt:lpstr>
      <vt:lpstr>How Does Econometrics  Differ From Statistics?</vt:lpstr>
      <vt:lpstr>Economists Ask: “What Changes What and How?” </vt:lpstr>
      <vt:lpstr>Economic Decisions</vt:lpstr>
      <vt:lpstr>Slope of the Line Is Key!</vt:lpstr>
      <vt:lpstr>Steps in using econometrics in a  research </vt:lpstr>
      <vt:lpstr>Steps involved in the formulation of  econometric models</vt:lpstr>
      <vt:lpstr>Statement of theory and literature review </vt:lpstr>
      <vt:lpstr>Mathematical model</vt:lpstr>
      <vt:lpstr>Econometric model </vt:lpstr>
      <vt:lpstr>Types of Data</vt:lpstr>
      <vt:lpstr>Model Estimation</vt:lpstr>
      <vt:lpstr>Hypotheses testing</vt:lpstr>
      <vt:lpstr>Analysis of the results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Mohammad Hattawy</cp:lastModifiedBy>
  <cp:revision>7</cp:revision>
  <dcterms:created xsi:type="dcterms:W3CDTF">2015-11-03T10:18:21Z</dcterms:created>
  <dcterms:modified xsi:type="dcterms:W3CDTF">2015-11-04T07:22:43Z</dcterms:modified>
</cp:coreProperties>
</file>