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y="6858000" cx="9144000"/>
  <p:notesSz cx="6858000" cy="91995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273">
          <p15:clr>
            <a:srgbClr val="A4A3A4"/>
          </p15:clr>
        </p15:guide>
      </p15:sldGuideLst>
    </p:ext>
    <p:ext uri="{2D200454-40CA-4A62-9FC3-DE9A4176ACB9}">
      <p15:notesGuideLst>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273"/>
      </p:guideLst>
    </p:cSldViewPr>
  </p:slideViewPr>
  <p:notesViewPr>
    <p:cSldViewPr snapToGrid="0">
      <p:cViewPr varScale="1">
        <p:scale>
          <a:sx n="100" d="100"/>
          <a:sy n="100" d="100"/>
        </p:scale>
        <p:origin x="0" y="0"/>
      </p:cViewPr>
      <p:guideLst>
        <p:guide pos="2897"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0213" cy="460375"/>
          </a:xfrm>
          <a:prstGeom prst="rect">
            <a:avLst/>
          </a:prstGeom>
          <a:noFill/>
          <a:ln>
            <a:noFill/>
          </a:ln>
        </p:spPr>
        <p:txBody>
          <a:bodyPr anchorCtr="0" anchor="t" bIns="46300" lIns="94200" spcFirstLastPara="1" rIns="94200" wrap="square" tIns="463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7788" y="0"/>
            <a:ext cx="2970212" cy="460375"/>
          </a:xfrm>
          <a:prstGeom prst="rect">
            <a:avLst/>
          </a:prstGeom>
          <a:noFill/>
          <a:ln>
            <a:noFill/>
          </a:ln>
        </p:spPr>
        <p:txBody>
          <a:bodyPr anchorCtr="0" anchor="t" bIns="46300" lIns="94200" spcFirstLastPara="1" rIns="94200" wrap="square" tIns="463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lvl1pPr indent="-228600" lvl="0" marL="4572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39188"/>
            <a:ext cx="2970213" cy="460375"/>
          </a:xfrm>
          <a:prstGeom prst="rect">
            <a:avLst/>
          </a:prstGeom>
          <a:noFill/>
          <a:ln>
            <a:noFill/>
          </a:ln>
        </p:spPr>
        <p:txBody>
          <a:bodyPr anchorCtr="0" anchor="b" bIns="46300" lIns="94200" spcFirstLastPara="1" rIns="94200" wrap="square" tIns="463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Ketone_bodies" TargetMode="External"/><Relationship Id="rId3" Type="http://schemas.openxmlformats.org/officeDocument/2006/relationships/hyperlink" Target="https://en.wikipedia.org/wiki/Urine" TargetMode="External"/><Relationship Id="rId4" Type="http://schemas.openxmlformats.org/officeDocument/2006/relationships/hyperlink" Target="https://en.wikipedia.org/wiki/Diabetes_mellitus" TargetMode="External"/><Relationship Id="rId5" Type="http://schemas.openxmlformats.org/officeDocument/2006/relationships/hyperlink" Target="https://en.wikipedia.org/wiki/Glucose" TargetMode="External"/><Relationship Id="rId6" Type="http://schemas.openxmlformats.org/officeDocument/2006/relationships/hyperlink" Target="https://en.wikipedia.org/wiki/Fatty_acids" TargetMode="External"/><Relationship Id="rId7" Type="http://schemas.openxmlformats.org/officeDocument/2006/relationships/hyperlink" Target="https://en.wikipedia.org/wiki/Sodium_nitroprusside" TargetMode="External"/><Relationship Id="rId8" Type="http://schemas.openxmlformats.org/officeDocument/2006/relationships/hyperlink" Target="https://en.wikipedia.org/wiki/Ketonuria#cite_note-6" TargetMode="Externa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61" name="Google Shape;61;p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p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20" name="Google Shape;120;p1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26" name="Google Shape;126;p1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1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2: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33" name="Google Shape;133;p1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3: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39" name="Google Shape;139;p1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45" name="Google Shape;145;p1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marR="0" rtl="0" algn="l">
              <a:lnSpc>
                <a:spcPct val="100000"/>
              </a:lnSpc>
              <a:spcBef>
                <a:spcPts val="0"/>
              </a:spcBef>
              <a:spcAft>
                <a:spcPts val="0"/>
              </a:spcAft>
              <a:buClr>
                <a:schemeClr val="dk1"/>
              </a:buClr>
              <a:buSzPts val="1400"/>
              <a:buFont typeface="Arial"/>
              <a:buNone/>
            </a:pPr>
            <a:r>
              <a:rPr lang="en-US"/>
              <a:t>Insulin increases glycogenesis, lipogenesis, &amp; glycolysis and inhibiting glycogenolysis </a:t>
            </a:r>
            <a:endParaRPr/>
          </a:p>
          <a:p>
            <a:pPr indent="0" lvl="0" marL="0" rtl="0" algn="l">
              <a:spcBef>
                <a:spcPts val="420"/>
              </a:spcBef>
              <a:spcAft>
                <a:spcPts val="0"/>
              </a:spcAft>
              <a:buNone/>
            </a:pPr>
            <a:r>
              <a:t/>
            </a:r>
            <a:endParaRPr/>
          </a:p>
        </p:txBody>
      </p:sp>
      <p:sp>
        <p:nvSpPr>
          <p:cNvPr id="146" name="Google Shape;146;p1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52" name="Google Shape;152;p1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6: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58" name="Google Shape;158;p1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64" name="Google Shape;164;p1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70" name="Google Shape;170;p1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77" name="Google Shape;177;p1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68" name="Google Shape;68;p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2: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0: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83" name="Google Shape;183;p2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1: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89" name="Google Shape;189;p2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2: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95" name="Google Shape;195;p2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3: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01" name="Google Shape;201;p2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4: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07" name="Google Shape;207;p2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13" name="Google Shape;213;p2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19" name="Google Shape;219;p26: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Proglucagon is also produced in gut by L-cells, which process it into glucagon, glucagon-like peptide I and glucagon like peptide II. Food ingestion stimulates release of glucagon like peptide I, which acts on B-cells of pancreas to stimulate insulin gene transcription and potentiate glucose-induced insulin secretion.</a:t>
            </a:r>
            <a:endParaRPr/>
          </a:p>
        </p:txBody>
      </p:sp>
      <p:sp>
        <p:nvSpPr>
          <p:cNvPr id="220" name="Google Shape;220;p26: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26" name="Google Shape;226;p2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33" name="Google Shape;233;p28: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234" name="Google Shape;234;p28: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40" name="Google Shape;240;p29: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ACTH: adrenocorticotropic hormone.</a:t>
            </a:r>
            <a:endParaRPr/>
          </a:p>
          <a:p>
            <a:pPr indent="0" lvl="0" marL="0" rtl="0" algn="l">
              <a:spcBef>
                <a:spcPts val="420"/>
              </a:spcBef>
              <a:spcAft>
                <a:spcPts val="0"/>
              </a:spcAft>
              <a:buNone/>
            </a:pPr>
            <a:r>
              <a:rPr lang="en-US"/>
              <a:t>Both GH and ACTH are produced by anterior pituitary gland.</a:t>
            </a:r>
            <a:endParaRPr/>
          </a:p>
          <a:p>
            <a:pPr indent="0" lvl="0" marL="0" rtl="0" algn="l">
              <a:spcBef>
                <a:spcPts val="420"/>
              </a:spcBef>
              <a:spcAft>
                <a:spcPts val="0"/>
              </a:spcAft>
              <a:buNone/>
            </a:pPr>
            <a:r>
              <a:t/>
            </a:r>
            <a:endParaRPr/>
          </a:p>
        </p:txBody>
      </p:sp>
      <p:sp>
        <p:nvSpPr>
          <p:cNvPr id="241" name="Google Shape;241;p29: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75" name="Google Shape;75;p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3: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47" name="Google Shape;247;p3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248" name="Google Shape;248;p3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54" name="Google Shape;254;p3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3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2: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61" name="Google Shape;261;p3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3: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68" name="Google Shape;268;p3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4: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74" name="Google Shape;274;p3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5: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80" name="Google Shape;280;p3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1" name="Google Shape;281;p35: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87" name="Google Shape;287;p36: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sz="1200"/>
          </a:p>
          <a:p>
            <a:pPr indent="0" lvl="0" marL="0" rtl="0" algn="l">
              <a:spcBef>
                <a:spcPts val="420"/>
              </a:spcBef>
              <a:spcAft>
                <a:spcPts val="0"/>
              </a:spcAft>
              <a:buNone/>
            </a:pPr>
            <a:r>
              <a:t/>
            </a:r>
            <a:endParaRPr/>
          </a:p>
        </p:txBody>
      </p:sp>
      <p:sp>
        <p:nvSpPr>
          <p:cNvPr id="288" name="Google Shape;288;p36: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94" name="Google Shape;294;p3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00" name="Google Shape;300;p3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9: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06" name="Google Shape;306;p3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p39: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83" name="Google Shape;83;p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 name="Google Shape;84;p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12" name="Google Shape;312;p4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313" name="Google Shape;313;p4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18" name="Google Shape;318;p4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4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25" name="Google Shape;325;p4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p42: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31" name="Google Shape;331;p4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2" name="Google Shape;332;p43: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38" name="Google Shape;338;p4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 name="Google Shape;339;p4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45" name="Google Shape;345;p4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6: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52" name="Google Shape;352;p4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7: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59" name="Google Shape;359;p4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0" name="Google Shape;360;p47: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66" name="Google Shape;366;p48: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367" name="Google Shape;367;p48: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9: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74" name="Google Shape;374;p4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p49: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90" name="Google Shape;90;p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 name="Google Shape;91;p5: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81" name="Google Shape;381;p5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2" name="Google Shape;382;p5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51: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88" name="Google Shape;388;p5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394" name="Google Shape;394;p5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5" name="Google Shape;395;p52: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53: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01" name="Google Shape;401;p5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07" name="Google Shape;407;p5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8" name="Google Shape;408;p5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13" name="Google Shape;413;p5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6: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20" name="Google Shape;420;p5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27" name="Google Shape;427;p5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58: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33" name="Google Shape;433;p5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4" name="Google Shape;434;p58: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59: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40" name="Google Shape;440;p5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1" name="Google Shape;441;p59: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97" name="Google Shape;97;p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p6: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6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448" name="Google Shape;448;p6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b="1" i="0" lang="en-US" sz="1200">
                <a:solidFill>
                  <a:schemeClr val="dk1"/>
                </a:solidFill>
                <a:latin typeface="Times"/>
                <a:ea typeface="Times"/>
                <a:cs typeface="Times"/>
                <a:sym typeface="Times"/>
              </a:rPr>
              <a:t>Ketonuria</a:t>
            </a:r>
            <a:r>
              <a:rPr b="0" i="0" lang="en-US" sz="1200">
                <a:solidFill>
                  <a:schemeClr val="dk1"/>
                </a:solidFill>
                <a:latin typeface="Times"/>
                <a:ea typeface="Times"/>
                <a:cs typeface="Times"/>
                <a:sym typeface="Times"/>
              </a:rPr>
              <a:t> is a medical condition in which </a:t>
            </a:r>
            <a:r>
              <a:rPr b="0" i="0" lang="en-US" sz="1200" u="sng" strike="noStrike">
                <a:solidFill>
                  <a:schemeClr val="hlink"/>
                </a:solidFill>
                <a:latin typeface="Times"/>
                <a:ea typeface="Times"/>
                <a:cs typeface="Times"/>
                <a:sym typeface="Times"/>
                <a:hlinkClick r:id="rId2"/>
              </a:rPr>
              <a:t>ketone bodies</a:t>
            </a:r>
            <a:r>
              <a:rPr b="0" i="0" lang="en-US" sz="1200">
                <a:solidFill>
                  <a:schemeClr val="dk1"/>
                </a:solidFill>
                <a:latin typeface="Times"/>
                <a:ea typeface="Times"/>
                <a:cs typeface="Times"/>
                <a:sym typeface="Times"/>
              </a:rPr>
              <a:t> are present in the </a:t>
            </a:r>
            <a:r>
              <a:rPr b="0" i="0" lang="en-US" sz="1200" u="sng" strike="noStrike">
                <a:solidFill>
                  <a:schemeClr val="hlink"/>
                </a:solidFill>
                <a:latin typeface="Times"/>
                <a:ea typeface="Times"/>
                <a:cs typeface="Times"/>
                <a:sym typeface="Times"/>
                <a:hlinkClick r:id="rId3"/>
              </a:rPr>
              <a:t>urine</a:t>
            </a:r>
            <a:r>
              <a:rPr b="0" i="0" lang="en-US" sz="1200">
                <a:solidFill>
                  <a:schemeClr val="dk1"/>
                </a:solidFill>
                <a:latin typeface="Times"/>
                <a:ea typeface="Times"/>
                <a:cs typeface="Times"/>
                <a:sym typeface="Times"/>
              </a:rPr>
              <a:t>.</a:t>
            </a:r>
            <a:endParaRPr/>
          </a:p>
          <a:p>
            <a:pPr indent="0" lvl="0" marL="0" rtl="0" algn="l">
              <a:spcBef>
                <a:spcPts val="360"/>
              </a:spcBef>
              <a:spcAft>
                <a:spcPts val="0"/>
              </a:spcAft>
              <a:buNone/>
            </a:pPr>
            <a:r>
              <a:rPr b="0" i="0" lang="en-US" sz="1200">
                <a:solidFill>
                  <a:schemeClr val="dk1"/>
                </a:solidFill>
                <a:latin typeface="Times"/>
                <a:ea typeface="Times"/>
                <a:cs typeface="Times"/>
                <a:sym typeface="Times"/>
              </a:rPr>
              <a:t>It is seen in conditions in which the body produces excess ketones as an indication that it is using an alternative source of energy. It is seen during starvation or more commonly in type I </a:t>
            </a:r>
            <a:r>
              <a:rPr b="0" i="0" lang="en-US" sz="1200" u="sng" strike="noStrike">
                <a:solidFill>
                  <a:schemeClr val="hlink"/>
                </a:solidFill>
                <a:latin typeface="Times"/>
                <a:ea typeface="Times"/>
                <a:cs typeface="Times"/>
                <a:sym typeface="Times"/>
                <a:hlinkClick r:id="rId4"/>
              </a:rPr>
              <a:t>diabetes mellitus</a:t>
            </a:r>
            <a:r>
              <a:rPr b="0" i="0" lang="en-US" sz="1200">
                <a:solidFill>
                  <a:schemeClr val="dk1"/>
                </a:solidFill>
                <a:latin typeface="Times"/>
                <a:ea typeface="Times"/>
                <a:cs typeface="Times"/>
                <a:sym typeface="Times"/>
              </a:rPr>
              <a:t>. Production of ketone bodies is a normal response to a shortage of </a:t>
            </a:r>
            <a:r>
              <a:rPr b="0" i="0" lang="en-US" sz="1200" u="sng" strike="noStrike">
                <a:solidFill>
                  <a:schemeClr val="hlink"/>
                </a:solidFill>
                <a:latin typeface="Times"/>
                <a:ea typeface="Times"/>
                <a:cs typeface="Times"/>
                <a:sym typeface="Times"/>
                <a:hlinkClick r:id="rId5"/>
              </a:rPr>
              <a:t>glucose</a:t>
            </a:r>
            <a:r>
              <a:rPr b="0" i="0" lang="en-US" sz="1200">
                <a:solidFill>
                  <a:schemeClr val="dk1"/>
                </a:solidFill>
                <a:latin typeface="Times"/>
                <a:ea typeface="Times"/>
                <a:cs typeface="Times"/>
                <a:sym typeface="Times"/>
              </a:rPr>
              <a:t>, meant to provide an alternate source of fuel from </a:t>
            </a:r>
            <a:r>
              <a:rPr b="0" i="0" lang="en-US" sz="1200" u="sng" strike="noStrike">
                <a:solidFill>
                  <a:schemeClr val="hlink"/>
                </a:solidFill>
                <a:latin typeface="Times"/>
                <a:ea typeface="Times"/>
                <a:cs typeface="Times"/>
                <a:sym typeface="Times"/>
                <a:hlinkClick r:id="rId6"/>
              </a:rPr>
              <a:t>fatty acids</a:t>
            </a:r>
            <a:r>
              <a:rPr b="0" i="0" lang="en-US" sz="1200">
                <a:solidFill>
                  <a:schemeClr val="dk1"/>
                </a:solidFill>
                <a:latin typeface="Times"/>
                <a:ea typeface="Times"/>
                <a:cs typeface="Times"/>
                <a:sym typeface="Times"/>
              </a:rPr>
              <a:t>.</a:t>
            </a:r>
            <a:endParaRPr/>
          </a:p>
          <a:p>
            <a:pPr indent="0" lvl="0" marL="0" rtl="0" algn="l">
              <a:spcBef>
                <a:spcPts val="360"/>
              </a:spcBef>
              <a:spcAft>
                <a:spcPts val="0"/>
              </a:spcAft>
              <a:buNone/>
            </a:pPr>
            <a:r>
              <a:rPr b="0" i="0" lang="en-US" sz="1200">
                <a:solidFill>
                  <a:schemeClr val="dk1"/>
                </a:solidFill>
                <a:latin typeface="Times"/>
                <a:ea typeface="Times"/>
                <a:cs typeface="Times"/>
                <a:sym typeface="Times"/>
              </a:rPr>
              <a:t>It is worth noting that in severe diabetic ketoacidosis, the dipstix reaction based on sodium </a:t>
            </a:r>
            <a:r>
              <a:rPr b="0" i="0" lang="en-US" sz="1200" u="sng" strike="noStrike">
                <a:solidFill>
                  <a:schemeClr val="hlink"/>
                </a:solidFill>
                <a:latin typeface="Times"/>
                <a:ea typeface="Times"/>
                <a:cs typeface="Times"/>
                <a:sym typeface="Times"/>
                <a:hlinkClick r:id="rId7"/>
              </a:rPr>
              <a:t>nitroprusside</a:t>
            </a:r>
            <a:r>
              <a:rPr b="0" i="0" lang="en-US" sz="1200">
                <a:solidFill>
                  <a:schemeClr val="dk1"/>
                </a:solidFill>
                <a:latin typeface="Times"/>
                <a:ea typeface="Times"/>
                <a:cs typeface="Times"/>
                <a:sym typeface="Times"/>
              </a:rPr>
              <a:t> may underestimate the level of ketone bodies in the blood. It is sensitive to acetoacetate only, and the ratio of beta-hydroxybutyrate to acetoacetate is shifted from a normal value of around 1:1 up to around 10:1 under severely ketoacetotic conditions, due to a changing redox milieu in the liver. Measuring acetoacetate alone will thus underestimate the accompanying beta-hydroxybutyrate if the standard conversion factor is applied.</a:t>
            </a:r>
            <a:r>
              <a:rPr b="0" baseline="30000" i="0" lang="en-US" sz="1200" u="sng" strike="noStrike">
                <a:solidFill>
                  <a:schemeClr val="hlink"/>
                </a:solidFill>
                <a:latin typeface="Times"/>
                <a:ea typeface="Times"/>
                <a:cs typeface="Times"/>
                <a:sym typeface="Times"/>
                <a:hlinkClick r:id="rId8"/>
              </a:rPr>
              <a:t>[6]</a:t>
            </a:r>
            <a:endParaRPr/>
          </a:p>
          <a:p>
            <a:pPr indent="0" lvl="0" marL="0" rtl="0" algn="l">
              <a:spcBef>
                <a:spcPts val="420"/>
              </a:spcBef>
              <a:spcAft>
                <a:spcPts val="0"/>
              </a:spcAft>
              <a:buNone/>
            </a:pPr>
            <a:r>
              <a:t/>
            </a:r>
            <a:endParaRPr/>
          </a:p>
        </p:txBody>
      </p:sp>
      <p:sp>
        <p:nvSpPr>
          <p:cNvPr id="449" name="Google Shape;449;p6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61: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57" name="Google Shape;457;p6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6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465" name="Google Shape;465;p62: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466" name="Google Shape;466;p6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63: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74" name="Google Shape;474;p6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64: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82" name="Google Shape;482;p6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65: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89" name="Google Shape;489;p6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0" name="Google Shape;490;p65: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04" name="Google Shape;104;p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09" name="Google Shape;109;p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15" name="Google Shape;115;p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
          <p:cNvSpPr/>
          <p:nvPr/>
        </p:nvSpPr>
        <p:spPr>
          <a:xfrm>
            <a:off x="1219200" y="2667000"/>
            <a:ext cx="6705600" cy="3505200"/>
          </a:xfrm>
          <a:prstGeom prst="rect">
            <a:avLst/>
          </a:prstGeom>
          <a:noFill/>
          <a:ln cap="flat" cmpd="sng" w="19050">
            <a:solidFill>
              <a:srgbClr val="1974C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Master slide" id="18" name="Google Shape;18;p2"/>
          <p:cNvPicPr preferRelativeResize="0"/>
          <p:nvPr/>
        </p:nvPicPr>
        <p:blipFill rotWithShape="1">
          <a:blip r:embed="rId2">
            <a:alphaModFix/>
          </a:blip>
          <a:srcRect b="0" l="0" r="0" t="0"/>
          <a:stretch/>
        </p:blipFill>
        <p:spPr>
          <a:xfrm>
            <a:off x="0" y="0"/>
            <a:ext cx="9144000" cy="2000250"/>
          </a:xfrm>
          <a:prstGeom prst="rect">
            <a:avLst/>
          </a:prstGeom>
          <a:noFill/>
          <a:ln>
            <a:noFill/>
          </a:ln>
        </p:spPr>
      </p:pic>
      <p:sp>
        <p:nvSpPr>
          <p:cNvPr id="19" name="Google Shape;19;p2"/>
          <p:cNvSpPr txBox="1"/>
          <p:nvPr/>
        </p:nvSpPr>
        <p:spPr>
          <a:xfrm>
            <a:off x="0" y="6588125"/>
            <a:ext cx="9144000" cy="269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u="none" cap="none" strike="noStrike">
                <a:solidFill>
                  <a:schemeClr val="dk1"/>
                </a:solidFill>
                <a:latin typeface="Arial"/>
                <a:ea typeface="Arial"/>
                <a:cs typeface="Arial"/>
                <a:sym typeface="Arial"/>
              </a:rPr>
              <a:t>Copyright © 2014 Wolters Kluwer Health | Lippincott Williams &amp; Wilkins </a:t>
            </a:r>
            <a:endParaRPr/>
          </a:p>
        </p:txBody>
      </p:sp>
      <p:sp>
        <p:nvSpPr>
          <p:cNvPr id="20" name="Google Shape;20;p2"/>
          <p:cNvSpPr txBox="1"/>
          <p:nvPr>
            <p:ph type="ctrTitle"/>
          </p:nvPr>
        </p:nvSpPr>
        <p:spPr>
          <a:xfrm>
            <a:off x="1223963" y="3724275"/>
            <a:ext cx="6692900" cy="838200"/>
          </a:xfrm>
          <a:prstGeom prst="rect">
            <a:avLst/>
          </a:prstGeom>
          <a:noFill/>
          <a:ln>
            <a:noFill/>
          </a:ln>
        </p:spPr>
        <p:txBody>
          <a:bodyPr anchorCtr="1" anchor="b" bIns="0" lIns="0" spcFirstLastPara="1" rIns="0" wrap="square" tIns="0">
            <a:spAutoFit/>
          </a:bodyPr>
          <a:lstStyle>
            <a:lvl1pPr lvl="0" algn="ct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 name="Google Shape;21;p2"/>
          <p:cNvSpPr txBox="1"/>
          <p:nvPr>
            <p:ph idx="1" type="subTitle"/>
          </p:nvPr>
        </p:nvSpPr>
        <p:spPr>
          <a:xfrm>
            <a:off x="1371600" y="5307013"/>
            <a:ext cx="6400800" cy="533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80"/>
              </a:spcBef>
              <a:spcAft>
                <a:spcPts val="0"/>
              </a:spcAft>
              <a:buSzPts val="1800"/>
              <a:buFont typeface="Verdana"/>
              <a:buNone/>
              <a:defRPr sz="1800"/>
            </a:lvl1pPr>
            <a:lvl2pPr lvl="1" algn="l">
              <a:lnSpc>
                <a:spcPct val="90000"/>
              </a:lnSpc>
              <a:spcBef>
                <a:spcPts val="1080"/>
              </a:spcBef>
              <a:spcAft>
                <a:spcPts val="0"/>
              </a:spcAft>
              <a:buSzPts val="1800"/>
              <a:buChar char="–"/>
              <a:defRPr/>
            </a:lvl2pPr>
            <a:lvl3pPr lvl="2" algn="l">
              <a:lnSpc>
                <a:spcPct val="90000"/>
              </a:lnSpc>
              <a:spcBef>
                <a:spcPts val="1080"/>
              </a:spcBef>
              <a:spcAft>
                <a:spcPts val="0"/>
              </a:spcAft>
              <a:buSzPts val="1800"/>
              <a:buChar char="•"/>
              <a:defRPr/>
            </a:lvl3pPr>
            <a:lvl4pPr lvl="3" algn="l">
              <a:lnSpc>
                <a:spcPct val="90000"/>
              </a:lnSpc>
              <a:spcBef>
                <a:spcPts val="1080"/>
              </a:spcBef>
              <a:spcAft>
                <a:spcPts val="0"/>
              </a:spcAft>
              <a:buSzPts val="1800"/>
              <a:buChar char="•"/>
              <a:defRPr/>
            </a:lvl4pPr>
            <a:lvl5pPr lvl="4" algn="l">
              <a:lnSpc>
                <a:spcPct val="90000"/>
              </a:lnSpc>
              <a:spcBef>
                <a:spcPts val="1080"/>
              </a:spcBef>
              <a:spcAft>
                <a:spcPts val="0"/>
              </a:spcAft>
              <a:buSzPts val="1800"/>
              <a:buChar char="•"/>
              <a:defRPr/>
            </a:lvl5pPr>
            <a:lvl6pPr lvl="5" algn="l">
              <a:lnSpc>
                <a:spcPct val="90000"/>
              </a:lnSpc>
              <a:spcBef>
                <a:spcPts val="1080"/>
              </a:spcBef>
              <a:spcAft>
                <a:spcPts val="0"/>
              </a:spcAft>
              <a:buSzPts val="1800"/>
              <a:buChar char="•"/>
              <a:defRPr/>
            </a:lvl6pPr>
            <a:lvl7pPr lvl="6" algn="l">
              <a:lnSpc>
                <a:spcPct val="90000"/>
              </a:lnSpc>
              <a:spcBef>
                <a:spcPts val="1080"/>
              </a:spcBef>
              <a:spcAft>
                <a:spcPts val="0"/>
              </a:spcAft>
              <a:buSzPts val="1800"/>
              <a:buChar char="•"/>
              <a:defRPr/>
            </a:lvl7pPr>
            <a:lvl8pPr lvl="7" algn="l">
              <a:lnSpc>
                <a:spcPct val="90000"/>
              </a:lnSpc>
              <a:spcBef>
                <a:spcPts val="1080"/>
              </a:spcBef>
              <a:spcAft>
                <a:spcPts val="0"/>
              </a:spcAft>
              <a:buSzPts val="1800"/>
              <a:buChar char="•"/>
              <a:defRPr/>
            </a:lvl8pPr>
            <a:lvl9pPr lvl="8" algn="l">
              <a:lnSpc>
                <a:spcPct val="90000"/>
              </a:lnSpc>
              <a:spcBef>
                <a:spcPts val="1080"/>
              </a:spcBef>
              <a:spcAft>
                <a:spcPts val="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 name="Shape 49"/>
        <p:cNvGrpSpPr/>
        <p:nvPr/>
      </p:nvGrpSpPr>
      <p:grpSpPr>
        <a:xfrm>
          <a:off x="0" y="0"/>
          <a:ext cx="0" cy="0"/>
          <a:chOff x="0" y="0"/>
          <a:chExt cx="0" cy="0"/>
        </a:xfrm>
      </p:grpSpPr>
      <p:sp>
        <p:nvSpPr>
          <p:cNvPr id="50" name="Google Shape;50;p11"/>
          <p:cNvSpPr txBox="1"/>
          <p:nvPr>
            <p:ph type="title"/>
          </p:nvPr>
        </p:nvSpPr>
        <p:spPr>
          <a:xfrm>
            <a:off x="1792288" y="4800600"/>
            <a:ext cx="5486400" cy="566738"/>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b="1" sz="2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11"/>
          <p:cNvSpPr/>
          <p:nvPr>
            <p:ph idx="2" type="pic"/>
          </p:nvPr>
        </p:nvSpPr>
        <p:spPr>
          <a:xfrm>
            <a:off x="1792288" y="612775"/>
            <a:ext cx="5486400" cy="4114800"/>
          </a:xfrm>
          <a:prstGeom prst="rect">
            <a:avLst/>
          </a:prstGeom>
          <a:noFill/>
          <a:ln>
            <a:noFill/>
          </a:ln>
        </p:spPr>
      </p:sp>
      <p:sp>
        <p:nvSpPr>
          <p:cNvPr id="52" name="Google Shape;52;p11"/>
          <p:cNvSpPr txBox="1"/>
          <p:nvPr>
            <p:ph idx="1" type="body"/>
          </p:nvPr>
        </p:nvSpPr>
        <p:spPr>
          <a:xfrm>
            <a:off x="1792288" y="5367338"/>
            <a:ext cx="5486400" cy="804862"/>
          </a:xfrm>
          <a:prstGeom prst="rect">
            <a:avLst/>
          </a:prstGeom>
          <a:noFill/>
          <a:ln>
            <a:noFill/>
          </a:ln>
        </p:spPr>
        <p:txBody>
          <a:bodyPr anchorCtr="0" anchor="t" bIns="46025" lIns="92075" spcFirstLastPara="1" rIns="92075" wrap="square" tIns="46025">
            <a:noAutofit/>
          </a:bodyPr>
          <a:lstStyle>
            <a:lvl1pPr indent="-228600" lvl="0" marL="457200" algn="l">
              <a:lnSpc>
                <a:spcPct val="90000"/>
              </a:lnSpc>
              <a:spcBef>
                <a:spcPts val="840"/>
              </a:spcBef>
              <a:spcAft>
                <a:spcPts val="0"/>
              </a:spcAft>
              <a:buSzPts val="1400"/>
              <a:buFont typeface="Verdana"/>
              <a:buNone/>
              <a:defRPr sz="1400"/>
            </a:lvl1pPr>
            <a:lvl2pPr indent="-228600" lvl="1" marL="914400" algn="l">
              <a:lnSpc>
                <a:spcPct val="90000"/>
              </a:lnSpc>
              <a:spcBef>
                <a:spcPts val="720"/>
              </a:spcBef>
              <a:spcAft>
                <a:spcPts val="0"/>
              </a:spcAft>
              <a:buSzPts val="1200"/>
              <a:buFont typeface="Verdana"/>
              <a:buNone/>
              <a:defRPr sz="1200"/>
            </a:lvl2pPr>
            <a:lvl3pPr indent="-228600" lvl="2" marL="1371600" algn="l">
              <a:lnSpc>
                <a:spcPct val="90000"/>
              </a:lnSpc>
              <a:spcBef>
                <a:spcPts val="600"/>
              </a:spcBef>
              <a:spcAft>
                <a:spcPts val="0"/>
              </a:spcAft>
              <a:buSzPts val="1000"/>
              <a:buFont typeface="Verdana"/>
              <a:buNone/>
              <a:defRPr sz="1000"/>
            </a:lvl3pPr>
            <a:lvl4pPr indent="-228600" lvl="3" marL="1828800" algn="l">
              <a:lnSpc>
                <a:spcPct val="90000"/>
              </a:lnSpc>
              <a:spcBef>
                <a:spcPts val="540"/>
              </a:spcBef>
              <a:spcAft>
                <a:spcPts val="0"/>
              </a:spcAft>
              <a:buSzPts val="900"/>
              <a:buFont typeface="Verdana"/>
              <a:buNone/>
              <a:defRPr sz="900"/>
            </a:lvl4pPr>
            <a:lvl5pPr indent="-228600" lvl="4" marL="2286000" algn="l">
              <a:lnSpc>
                <a:spcPct val="90000"/>
              </a:lnSpc>
              <a:spcBef>
                <a:spcPts val="540"/>
              </a:spcBef>
              <a:spcAft>
                <a:spcPts val="0"/>
              </a:spcAft>
              <a:buSzPts val="900"/>
              <a:buFont typeface="Verdana"/>
              <a:buNone/>
              <a:defRPr sz="900"/>
            </a:lvl5pPr>
            <a:lvl6pPr indent="-228600" lvl="5" marL="2743200" algn="l">
              <a:lnSpc>
                <a:spcPct val="90000"/>
              </a:lnSpc>
              <a:spcBef>
                <a:spcPts val="540"/>
              </a:spcBef>
              <a:spcAft>
                <a:spcPts val="0"/>
              </a:spcAft>
              <a:buSzPts val="900"/>
              <a:buFont typeface="Verdana"/>
              <a:buNone/>
              <a:defRPr sz="900"/>
            </a:lvl6pPr>
            <a:lvl7pPr indent="-228600" lvl="6" marL="3200400" algn="l">
              <a:lnSpc>
                <a:spcPct val="90000"/>
              </a:lnSpc>
              <a:spcBef>
                <a:spcPts val="540"/>
              </a:spcBef>
              <a:spcAft>
                <a:spcPts val="0"/>
              </a:spcAft>
              <a:buSzPts val="900"/>
              <a:buFont typeface="Verdana"/>
              <a:buNone/>
              <a:defRPr sz="900"/>
            </a:lvl7pPr>
            <a:lvl8pPr indent="-228600" lvl="7" marL="3657600" algn="l">
              <a:lnSpc>
                <a:spcPct val="90000"/>
              </a:lnSpc>
              <a:spcBef>
                <a:spcPts val="540"/>
              </a:spcBef>
              <a:spcAft>
                <a:spcPts val="0"/>
              </a:spcAft>
              <a:buSzPts val="900"/>
              <a:buFont typeface="Verdana"/>
              <a:buNone/>
              <a:defRPr sz="900"/>
            </a:lvl8pPr>
            <a:lvl9pPr indent="-228600" lvl="8" marL="4114800" algn="l">
              <a:lnSpc>
                <a:spcPct val="90000"/>
              </a:lnSpc>
              <a:spcBef>
                <a:spcPts val="540"/>
              </a:spcBef>
              <a:spcAft>
                <a:spcPts val="0"/>
              </a:spcAft>
              <a:buSzPts val="900"/>
              <a:buFont typeface="Verdana"/>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 name="Shape 53"/>
        <p:cNvGrpSpPr/>
        <p:nvPr/>
      </p:nvGrpSpPr>
      <p:grpSpPr>
        <a:xfrm>
          <a:off x="0" y="0"/>
          <a:ext cx="0" cy="0"/>
          <a:chOff x="0" y="0"/>
          <a:chExt cx="0" cy="0"/>
        </a:xfrm>
      </p:grpSpPr>
      <p:sp>
        <p:nvSpPr>
          <p:cNvPr id="54" name="Google Shape;54;p1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5" name="Google Shape;55;p12"/>
          <p:cNvSpPr txBox="1"/>
          <p:nvPr>
            <p:ph idx="1" type="body"/>
          </p:nvPr>
        </p:nvSpPr>
        <p:spPr>
          <a:xfrm rot="5400000">
            <a:off x="2794000" y="-117475"/>
            <a:ext cx="3686175" cy="86137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6" name="Shape 56"/>
        <p:cNvGrpSpPr/>
        <p:nvPr/>
      </p:nvGrpSpPr>
      <p:grpSpPr>
        <a:xfrm>
          <a:off x="0" y="0"/>
          <a:ext cx="0" cy="0"/>
          <a:chOff x="0" y="0"/>
          <a:chExt cx="0" cy="0"/>
        </a:xfrm>
      </p:grpSpPr>
      <p:sp>
        <p:nvSpPr>
          <p:cNvPr id="57" name="Google Shape;57;p13"/>
          <p:cNvSpPr txBox="1"/>
          <p:nvPr>
            <p:ph type="title"/>
          </p:nvPr>
        </p:nvSpPr>
        <p:spPr>
          <a:xfrm rot="5400000">
            <a:off x="5668963" y="2746375"/>
            <a:ext cx="4416425" cy="215582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13"/>
          <p:cNvSpPr txBox="1"/>
          <p:nvPr>
            <p:ph idx="1" type="body"/>
          </p:nvPr>
        </p:nvSpPr>
        <p:spPr>
          <a:xfrm rot="5400000">
            <a:off x="1280319" y="665956"/>
            <a:ext cx="4416425" cy="6316663"/>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3"/>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5" name="Shape 25"/>
        <p:cNvGrpSpPr/>
        <p:nvPr/>
      </p:nvGrpSpPr>
      <p:grpSpPr>
        <a:xfrm>
          <a:off x="0" y="0"/>
          <a:ext cx="0" cy="0"/>
          <a:chOff x="0" y="0"/>
          <a:chExt cx="0" cy="0"/>
        </a:xfrm>
      </p:grpSpPr>
      <p:sp>
        <p:nvSpPr>
          <p:cNvPr id="26" name="Google Shape;26;p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 name="Google Shape;27;p4"/>
          <p:cNvSpPr txBox="1"/>
          <p:nvPr>
            <p:ph idx="1" type="body"/>
          </p:nvPr>
        </p:nvSpPr>
        <p:spPr>
          <a:xfrm>
            <a:off x="330200" y="2346325"/>
            <a:ext cx="4230688" cy="36861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
        <p:nvSpPr>
          <p:cNvPr id="28" name="Google Shape;28;p4"/>
          <p:cNvSpPr txBox="1"/>
          <p:nvPr>
            <p:ph idx="2" type="body"/>
          </p:nvPr>
        </p:nvSpPr>
        <p:spPr>
          <a:xfrm>
            <a:off x="4713288" y="2346325"/>
            <a:ext cx="4230687" cy="36861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
          <p:cNvSpPr txBox="1"/>
          <p:nvPr>
            <p:ph type="title"/>
          </p:nvPr>
        </p:nvSpPr>
        <p:spPr>
          <a:xfrm>
            <a:off x="722313" y="4406900"/>
            <a:ext cx="7772400" cy="1362075"/>
          </a:xfrm>
          <a:prstGeom prst="rect">
            <a:avLst/>
          </a:prstGeom>
          <a:noFill/>
          <a:ln>
            <a:noFill/>
          </a:ln>
          <a:effectLst>
            <a:outerShdw rotWithShape="0" algn="ctr" dir="2700000" dist="17961">
              <a:schemeClr val="lt2"/>
            </a:outerShdw>
          </a:effectLst>
        </p:spPr>
        <p:txBody>
          <a:bodyPr anchorCtr="0" anchor="t" bIns="0" lIns="0" spcFirstLastPara="1" rIns="0" wrap="square" tIns="0">
            <a:spAutoFit/>
          </a:bodyPr>
          <a:lstStyle>
            <a:lvl1pPr lvl="0" algn="l">
              <a:lnSpc>
                <a:spcPct val="90000"/>
              </a:lnSpc>
              <a:spcBef>
                <a:spcPts val="0"/>
              </a:spcBef>
              <a:spcAft>
                <a:spcPts val="0"/>
              </a:spcAft>
              <a:buSzPts val="1400"/>
              <a:buNone/>
              <a:defRPr b="1" sz="4000"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6"/>
          <p:cNvSpPr txBox="1"/>
          <p:nvPr>
            <p:ph idx="1" type="body"/>
          </p:nvPr>
        </p:nvSpPr>
        <p:spPr>
          <a:xfrm>
            <a:off x="722313" y="2906713"/>
            <a:ext cx="7772400" cy="1500187"/>
          </a:xfrm>
          <a:prstGeom prst="rect">
            <a:avLst/>
          </a:prstGeom>
          <a:noFill/>
          <a:ln>
            <a:noFill/>
          </a:ln>
        </p:spPr>
        <p:txBody>
          <a:bodyPr anchorCtr="0" anchor="b" bIns="46025" lIns="92075" spcFirstLastPara="1" rIns="92075" wrap="square" tIns="46025">
            <a:noAutofit/>
          </a:bodyPr>
          <a:lstStyle>
            <a:lvl1pPr indent="-228600" lvl="0" marL="457200" algn="l">
              <a:lnSpc>
                <a:spcPct val="90000"/>
              </a:lnSpc>
              <a:spcBef>
                <a:spcPts val="1200"/>
              </a:spcBef>
              <a:spcAft>
                <a:spcPts val="0"/>
              </a:spcAft>
              <a:buSzPts val="2000"/>
              <a:buFont typeface="Verdana"/>
              <a:buNone/>
              <a:defRPr sz="2000"/>
            </a:lvl1pPr>
            <a:lvl2pPr indent="-228600" lvl="1" marL="914400" algn="l">
              <a:lnSpc>
                <a:spcPct val="90000"/>
              </a:lnSpc>
              <a:spcBef>
                <a:spcPts val="1080"/>
              </a:spcBef>
              <a:spcAft>
                <a:spcPts val="0"/>
              </a:spcAft>
              <a:buSzPts val="1800"/>
              <a:buFont typeface="Verdana"/>
              <a:buNone/>
              <a:defRPr sz="1800"/>
            </a:lvl2pPr>
            <a:lvl3pPr indent="-228600" lvl="2" marL="1371600" algn="l">
              <a:lnSpc>
                <a:spcPct val="90000"/>
              </a:lnSpc>
              <a:spcBef>
                <a:spcPts val="960"/>
              </a:spcBef>
              <a:spcAft>
                <a:spcPts val="0"/>
              </a:spcAft>
              <a:buSzPts val="1600"/>
              <a:buFont typeface="Verdana"/>
              <a:buNone/>
              <a:defRPr sz="1600"/>
            </a:lvl3pPr>
            <a:lvl4pPr indent="-228600" lvl="3" marL="1828800" algn="l">
              <a:lnSpc>
                <a:spcPct val="90000"/>
              </a:lnSpc>
              <a:spcBef>
                <a:spcPts val="840"/>
              </a:spcBef>
              <a:spcAft>
                <a:spcPts val="0"/>
              </a:spcAft>
              <a:buSzPts val="1400"/>
              <a:buFont typeface="Verdana"/>
              <a:buNone/>
              <a:defRPr sz="1400"/>
            </a:lvl4pPr>
            <a:lvl5pPr indent="-228600" lvl="4" marL="2286000" algn="l">
              <a:lnSpc>
                <a:spcPct val="90000"/>
              </a:lnSpc>
              <a:spcBef>
                <a:spcPts val="840"/>
              </a:spcBef>
              <a:spcAft>
                <a:spcPts val="0"/>
              </a:spcAft>
              <a:buSzPts val="1400"/>
              <a:buFont typeface="Verdana"/>
              <a:buNone/>
              <a:defRPr sz="1400"/>
            </a:lvl5pPr>
            <a:lvl6pPr indent="-228600" lvl="5" marL="2743200" algn="l">
              <a:lnSpc>
                <a:spcPct val="90000"/>
              </a:lnSpc>
              <a:spcBef>
                <a:spcPts val="840"/>
              </a:spcBef>
              <a:spcAft>
                <a:spcPts val="0"/>
              </a:spcAft>
              <a:buSzPts val="1400"/>
              <a:buFont typeface="Verdana"/>
              <a:buNone/>
              <a:defRPr sz="1400"/>
            </a:lvl6pPr>
            <a:lvl7pPr indent="-228600" lvl="6" marL="3200400" algn="l">
              <a:lnSpc>
                <a:spcPct val="90000"/>
              </a:lnSpc>
              <a:spcBef>
                <a:spcPts val="840"/>
              </a:spcBef>
              <a:spcAft>
                <a:spcPts val="0"/>
              </a:spcAft>
              <a:buSzPts val="1400"/>
              <a:buFont typeface="Verdana"/>
              <a:buNone/>
              <a:defRPr sz="1400"/>
            </a:lvl7pPr>
            <a:lvl8pPr indent="-228600" lvl="7" marL="3657600" algn="l">
              <a:lnSpc>
                <a:spcPct val="90000"/>
              </a:lnSpc>
              <a:spcBef>
                <a:spcPts val="840"/>
              </a:spcBef>
              <a:spcAft>
                <a:spcPts val="0"/>
              </a:spcAft>
              <a:buSzPts val="1400"/>
              <a:buFont typeface="Verdana"/>
              <a:buNone/>
              <a:defRPr sz="1400"/>
            </a:lvl8pPr>
            <a:lvl9pPr indent="-228600" lvl="8" marL="4114800" algn="l">
              <a:lnSpc>
                <a:spcPct val="90000"/>
              </a:lnSpc>
              <a:spcBef>
                <a:spcPts val="840"/>
              </a:spcBef>
              <a:spcAft>
                <a:spcPts val="0"/>
              </a:spcAft>
              <a:buSzPts val="1400"/>
              <a:buFont typeface="Verdana"/>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7"/>
          <p:cNvSpPr txBox="1"/>
          <p:nvPr>
            <p:ph idx="1" type="body"/>
          </p:nvPr>
        </p:nvSpPr>
        <p:spPr>
          <a:xfrm>
            <a:off x="330200" y="2346325"/>
            <a:ext cx="4230688" cy="3686175"/>
          </a:xfrm>
          <a:prstGeom prst="rect">
            <a:avLst/>
          </a:prstGeom>
          <a:noFill/>
          <a:ln>
            <a:noFill/>
          </a:ln>
        </p:spPr>
        <p:txBody>
          <a:bodyPr anchorCtr="0" anchor="t" bIns="46025" lIns="92075" spcFirstLastPara="1" rIns="92075" wrap="square" tIns="46025">
            <a:noAutofit/>
          </a:bodyPr>
          <a:lstStyle>
            <a:lvl1pPr indent="-406400" lvl="0" marL="457200" algn="l">
              <a:lnSpc>
                <a:spcPct val="90000"/>
              </a:lnSpc>
              <a:spcBef>
                <a:spcPts val="1680"/>
              </a:spcBef>
              <a:spcAft>
                <a:spcPts val="0"/>
              </a:spcAft>
              <a:buSzPts val="2800"/>
              <a:buFont typeface="Verdana"/>
              <a:buChar char="•"/>
              <a:defRPr sz="2800"/>
            </a:lvl1pPr>
            <a:lvl2pPr indent="-381000" lvl="1" marL="914400" algn="l">
              <a:lnSpc>
                <a:spcPct val="90000"/>
              </a:lnSpc>
              <a:spcBef>
                <a:spcPts val="1440"/>
              </a:spcBef>
              <a:spcAft>
                <a:spcPts val="0"/>
              </a:spcAft>
              <a:buSzPts val="2400"/>
              <a:buFont typeface="Verdana"/>
              <a:buChar char="–"/>
              <a:defRPr sz="2400"/>
            </a:lvl2pPr>
            <a:lvl3pPr indent="-355600" lvl="2" marL="1371600" algn="l">
              <a:lnSpc>
                <a:spcPct val="90000"/>
              </a:lnSpc>
              <a:spcBef>
                <a:spcPts val="1200"/>
              </a:spcBef>
              <a:spcAft>
                <a:spcPts val="0"/>
              </a:spcAft>
              <a:buSzPts val="2000"/>
              <a:buFont typeface="Verdana"/>
              <a:buChar char="•"/>
              <a:defRPr sz="2000"/>
            </a:lvl3pPr>
            <a:lvl4pPr indent="-342900" lvl="3" marL="1828800" algn="l">
              <a:lnSpc>
                <a:spcPct val="90000"/>
              </a:lnSpc>
              <a:spcBef>
                <a:spcPts val="1080"/>
              </a:spcBef>
              <a:spcAft>
                <a:spcPts val="0"/>
              </a:spcAft>
              <a:buSzPts val="1800"/>
              <a:buFont typeface="Verdana"/>
              <a:buChar char="•"/>
              <a:defRPr sz="1800"/>
            </a:lvl4pPr>
            <a:lvl5pPr indent="-342900" lvl="4" marL="2286000" algn="l">
              <a:lnSpc>
                <a:spcPct val="90000"/>
              </a:lnSpc>
              <a:spcBef>
                <a:spcPts val="1080"/>
              </a:spcBef>
              <a:spcAft>
                <a:spcPts val="0"/>
              </a:spcAft>
              <a:buSzPts val="1800"/>
              <a:buFont typeface="Verdana"/>
              <a:buChar char="•"/>
              <a:defRPr sz="1800"/>
            </a:lvl5pPr>
            <a:lvl6pPr indent="-342900" lvl="5" marL="2743200" algn="l">
              <a:lnSpc>
                <a:spcPct val="90000"/>
              </a:lnSpc>
              <a:spcBef>
                <a:spcPts val="1080"/>
              </a:spcBef>
              <a:spcAft>
                <a:spcPts val="0"/>
              </a:spcAft>
              <a:buSzPts val="1800"/>
              <a:buFont typeface="Verdana"/>
              <a:buChar char="•"/>
              <a:defRPr sz="1800"/>
            </a:lvl6pPr>
            <a:lvl7pPr indent="-342900" lvl="6" marL="3200400" algn="l">
              <a:lnSpc>
                <a:spcPct val="90000"/>
              </a:lnSpc>
              <a:spcBef>
                <a:spcPts val="1080"/>
              </a:spcBef>
              <a:spcAft>
                <a:spcPts val="0"/>
              </a:spcAft>
              <a:buSzPts val="1800"/>
              <a:buFont typeface="Verdana"/>
              <a:buChar char="•"/>
              <a:defRPr sz="1800"/>
            </a:lvl7pPr>
            <a:lvl8pPr indent="-342900" lvl="7" marL="3657600" algn="l">
              <a:lnSpc>
                <a:spcPct val="90000"/>
              </a:lnSpc>
              <a:spcBef>
                <a:spcPts val="1080"/>
              </a:spcBef>
              <a:spcAft>
                <a:spcPts val="0"/>
              </a:spcAft>
              <a:buSzPts val="1800"/>
              <a:buFont typeface="Verdana"/>
              <a:buChar char="•"/>
              <a:defRPr sz="1800"/>
            </a:lvl8pPr>
            <a:lvl9pPr indent="-342900" lvl="8" marL="4114800" algn="l">
              <a:lnSpc>
                <a:spcPct val="90000"/>
              </a:lnSpc>
              <a:spcBef>
                <a:spcPts val="1080"/>
              </a:spcBef>
              <a:spcAft>
                <a:spcPts val="0"/>
              </a:spcAft>
              <a:buSzPts val="1800"/>
              <a:buFont typeface="Verdana"/>
              <a:buChar char="•"/>
              <a:defRPr sz="1800"/>
            </a:lvl9pPr>
          </a:lstStyle>
          <a:p/>
        </p:txBody>
      </p:sp>
      <p:sp>
        <p:nvSpPr>
          <p:cNvPr id="37" name="Google Shape;37;p7"/>
          <p:cNvSpPr txBox="1"/>
          <p:nvPr>
            <p:ph idx="2" type="body"/>
          </p:nvPr>
        </p:nvSpPr>
        <p:spPr>
          <a:xfrm>
            <a:off x="4713288" y="2346325"/>
            <a:ext cx="4230687" cy="3686175"/>
          </a:xfrm>
          <a:prstGeom prst="rect">
            <a:avLst/>
          </a:prstGeom>
          <a:noFill/>
          <a:ln>
            <a:noFill/>
          </a:ln>
        </p:spPr>
        <p:txBody>
          <a:bodyPr anchorCtr="0" anchor="t" bIns="46025" lIns="92075" spcFirstLastPara="1" rIns="92075" wrap="square" tIns="46025">
            <a:noAutofit/>
          </a:bodyPr>
          <a:lstStyle>
            <a:lvl1pPr indent="-406400" lvl="0" marL="457200" algn="l">
              <a:lnSpc>
                <a:spcPct val="90000"/>
              </a:lnSpc>
              <a:spcBef>
                <a:spcPts val="1680"/>
              </a:spcBef>
              <a:spcAft>
                <a:spcPts val="0"/>
              </a:spcAft>
              <a:buSzPts val="2800"/>
              <a:buFont typeface="Verdana"/>
              <a:buChar char="•"/>
              <a:defRPr sz="2800"/>
            </a:lvl1pPr>
            <a:lvl2pPr indent="-381000" lvl="1" marL="914400" algn="l">
              <a:lnSpc>
                <a:spcPct val="90000"/>
              </a:lnSpc>
              <a:spcBef>
                <a:spcPts val="1440"/>
              </a:spcBef>
              <a:spcAft>
                <a:spcPts val="0"/>
              </a:spcAft>
              <a:buSzPts val="2400"/>
              <a:buFont typeface="Verdana"/>
              <a:buChar char="–"/>
              <a:defRPr sz="2400"/>
            </a:lvl2pPr>
            <a:lvl3pPr indent="-355600" lvl="2" marL="1371600" algn="l">
              <a:lnSpc>
                <a:spcPct val="90000"/>
              </a:lnSpc>
              <a:spcBef>
                <a:spcPts val="1200"/>
              </a:spcBef>
              <a:spcAft>
                <a:spcPts val="0"/>
              </a:spcAft>
              <a:buSzPts val="2000"/>
              <a:buFont typeface="Verdana"/>
              <a:buChar char="•"/>
              <a:defRPr sz="2000"/>
            </a:lvl3pPr>
            <a:lvl4pPr indent="-342900" lvl="3" marL="1828800" algn="l">
              <a:lnSpc>
                <a:spcPct val="90000"/>
              </a:lnSpc>
              <a:spcBef>
                <a:spcPts val="1080"/>
              </a:spcBef>
              <a:spcAft>
                <a:spcPts val="0"/>
              </a:spcAft>
              <a:buSzPts val="1800"/>
              <a:buFont typeface="Verdana"/>
              <a:buChar char="•"/>
              <a:defRPr sz="1800"/>
            </a:lvl4pPr>
            <a:lvl5pPr indent="-342900" lvl="4" marL="2286000" algn="l">
              <a:lnSpc>
                <a:spcPct val="90000"/>
              </a:lnSpc>
              <a:spcBef>
                <a:spcPts val="1080"/>
              </a:spcBef>
              <a:spcAft>
                <a:spcPts val="0"/>
              </a:spcAft>
              <a:buSzPts val="1800"/>
              <a:buFont typeface="Verdana"/>
              <a:buChar char="•"/>
              <a:defRPr sz="1800"/>
            </a:lvl5pPr>
            <a:lvl6pPr indent="-342900" lvl="5" marL="2743200" algn="l">
              <a:lnSpc>
                <a:spcPct val="90000"/>
              </a:lnSpc>
              <a:spcBef>
                <a:spcPts val="1080"/>
              </a:spcBef>
              <a:spcAft>
                <a:spcPts val="0"/>
              </a:spcAft>
              <a:buSzPts val="1800"/>
              <a:buFont typeface="Verdana"/>
              <a:buChar char="•"/>
              <a:defRPr sz="1800"/>
            </a:lvl6pPr>
            <a:lvl7pPr indent="-342900" lvl="6" marL="3200400" algn="l">
              <a:lnSpc>
                <a:spcPct val="90000"/>
              </a:lnSpc>
              <a:spcBef>
                <a:spcPts val="1080"/>
              </a:spcBef>
              <a:spcAft>
                <a:spcPts val="0"/>
              </a:spcAft>
              <a:buSzPts val="1800"/>
              <a:buFont typeface="Verdana"/>
              <a:buChar char="•"/>
              <a:defRPr sz="1800"/>
            </a:lvl7pPr>
            <a:lvl8pPr indent="-342900" lvl="7" marL="3657600" algn="l">
              <a:lnSpc>
                <a:spcPct val="90000"/>
              </a:lnSpc>
              <a:spcBef>
                <a:spcPts val="1080"/>
              </a:spcBef>
              <a:spcAft>
                <a:spcPts val="0"/>
              </a:spcAft>
              <a:buSzPts val="1800"/>
              <a:buFont typeface="Verdana"/>
              <a:buChar char="•"/>
              <a:defRPr sz="1800"/>
            </a:lvl8pPr>
            <a:lvl9pPr indent="-342900" lvl="8" marL="4114800" algn="l">
              <a:lnSpc>
                <a:spcPct val="90000"/>
              </a:lnSpc>
              <a:spcBef>
                <a:spcPts val="1080"/>
              </a:spcBef>
              <a:spcAft>
                <a:spcPts val="0"/>
              </a:spcAft>
              <a:buSzPts val="1800"/>
              <a:buFont typeface="Verdana"/>
              <a:buChar char="•"/>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8"/>
          <p:cNvSpPr txBox="1"/>
          <p:nvPr>
            <p:ph type="title"/>
          </p:nvPr>
        </p:nvSpPr>
        <p:spPr>
          <a:xfrm>
            <a:off x="457200" y="274638"/>
            <a:ext cx="8229600" cy="114300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0" name="Google Shape;40;p8"/>
          <p:cNvSpPr txBox="1"/>
          <p:nvPr>
            <p:ph idx="1" type="body"/>
          </p:nvPr>
        </p:nvSpPr>
        <p:spPr>
          <a:xfrm>
            <a:off x="457200" y="1535113"/>
            <a:ext cx="4040188" cy="639762"/>
          </a:xfrm>
          <a:prstGeom prst="rect">
            <a:avLst/>
          </a:prstGeom>
          <a:noFill/>
          <a:ln>
            <a:noFill/>
          </a:ln>
        </p:spPr>
        <p:txBody>
          <a:bodyPr anchorCtr="0" anchor="b" bIns="46025" lIns="92075" spcFirstLastPara="1" rIns="92075" wrap="square" tIns="46025">
            <a:noAutofit/>
          </a:bodyPr>
          <a:lstStyle>
            <a:lvl1pPr indent="-228600" lvl="0" marL="457200" algn="l">
              <a:lnSpc>
                <a:spcPct val="90000"/>
              </a:lnSpc>
              <a:spcBef>
                <a:spcPts val="1440"/>
              </a:spcBef>
              <a:spcAft>
                <a:spcPts val="0"/>
              </a:spcAft>
              <a:buSzPts val="2400"/>
              <a:buFont typeface="Verdana"/>
              <a:buNone/>
              <a:defRPr b="1" sz="2400"/>
            </a:lvl1pPr>
            <a:lvl2pPr indent="-228600" lvl="1" marL="914400" algn="l">
              <a:lnSpc>
                <a:spcPct val="90000"/>
              </a:lnSpc>
              <a:spcBef>
                <a:spcPts val="1200"/>
              </a:spcBef>
              <a:spcAft>
                <a:spcPts val="0"/>
              </a:spcAft>
              <a:buSzPts val="2000"/>
              <a:buFont typeface="Verdana"/>
              <a:buNone/>
              <a:defRPr b="1" sz="2000"/>
            </a:lvl2pPr>
            <a:lvl3pPr indent="-228600" lvl="2" marL="1371600" algn="l">
              <a:lnSpc>
                <a:spcPct val="90000"/>
              </a:lnSpc>
              <a:spcBef>
                <a:spcPts val="1080"/>
              </a:spcBef>
              <a:spcAft>
                <a:spcPts val="0"/>
              </a:spcAft>
              <a:buSzPts val="1800"/>
              <a:buFont typeface="Verdana"/>
              <a:buNone/>
              <a:defRPr b="1" sz="1800"/>
            </a:lvl3pPr>
            <a:lvl4pPr indent="-228600" lvl="3" marL="1828800" algn="l">
              <a:lnSpc>
                <a:spcPct val="90000"/>
              </a:lnSpc>
              <a:spcBef>
                <a:spcPts val="960"/>
              </a:spcBef>
              <a:spcAft>
                <a:spcPts val="0"/>
              </a:spcAft>
              <a:buSzPts val="1600"/>
              <a:buFont typeface="Verdana"/>
              <a:buNone/>
              <a:defRPr b="1" sz="1600"/>
            </a:lvl4pPr>
            <a:lvl5pPr indent="-228600" lvl="4" marL="2286000" algn="l">
              <a:lnSpc>
                <a:spcPct val="90000"/>
              </a:lnSpc>
              <a:spcBef>
                <a:spcPts val="960"/>
              </a:spcBef>
              <a:spcAft>
                <a:spcPts val="0"/>
              </a:spcAft>
              <a:buSzPts val="1600"/>
              <a:buFont typeface="Verdana"/>
              <a:buNone/>
              <a:defRPr b="1" sz="1600"/>
            </a:lvl5pPr>
            <a:lvl6pPr indent="-228600" lvl="5" marL="2743200" algn="l">
              <a:lnSpc>
                <a:spcPct val="90000"/>
              </a:lnSpc>
              <a:spcBef>
                <a:spcPts val="960"/>
              </a:spcBef>
              <a:spcAft>
                <a:spcPts val="0"/>
              </a:spcAft>
              <a:buSzPts val="1600"/>
              <a:buFont typeface="Verdana"/>
              <a:buNone/>
              <a:defRPr b="1" sz="1600"/>
            </a:lvl6pPr>
            <a:lvl7pPr indent="-228600" lvl="6" marL="3200400" algn="l">
              <a:lnSpc>
                <a:spcPct val="90000"/>
              </a:lnSpc>
              <a:spcBef>
                <a:spcPts val="960"/>
              </a:spcBef>
              <a:spcAft>
                <a:spcPts val="0"/>
              </a:spcAft>
              <a:buSzPts val="1600"/>
              <a:buFont typeface="Verdana"/>
              <a:buNone/>
              <a:defRPr b="1" sz="1600"/>
            </a:lvl7pPr>
            <a:lvl8pPr indent="-228600" lvl="7" marL="3657600" algn="l">
              <a:lnSpc>
                <a:spcPct val="90000"/>
              </a:lnSpc>
              <a:spcBef>
                <a:spcPts val="960"/>
              </a:spcBef>
              <a:spcAft>
                <a:spcPts val="0"/>
              </a:spcAft>
              <a:buSzPts val="1600"/>
              <a:buFont typeface="Verdana"/>
              <a:buNone/>
              <a:defRPr b="1" sz="1600"/>
            </a:lvl8pPr>
            <a:lvl9pPr indent="-228600" lvl="8" marL="4114800" algn="l">
              <a:lnSpc>
                <a:spcPct val="90000"/>
              </a:lnSpc>
              <a:spcBef>
                <a:spcPts val="960"/>
              </a:spcBef>
              <a:spcAft>
                <a:spcPts val="0"/>
              </a:spcAft>
              <a:buSzPts val="1600"/>
              <a:buFont typeface="Verdana"/>
              <a:buNone/>
              <a:defRPr b="1" sz="1600"/>
            </a:lvl9pPr>
          </a:lstStyle>
          <a:p/>
        </p:txBody>
      </p:sp>
      <p:sp>
        <p:nvSpPr>
          <p:cNvPr id="41" name="Google Shape;41;p8"/>
          <p:cNvSpPr txBox="1"/>
          <p:nvPr>
            <p:ph idx="2" type="body"/>
          </p:nvPr>
        </p:nvSpPr>
        <p:spPr>
          <a:xfrm>
            <a:off x="457200" y="2174875"/>
            <a:ext cx="4040188" cy="3951288"/>
          </a:xfrm>
          <a:prstGeom prst="rect">
            <a:avLst/>
          </a:prstGeom>
          <a:noFill/>
          <a:ln>
            <a:noFill/>
          </a:ln>
        </p:spPr>
        <p:txBody>
          <a:bodyPr anchorCtr="0" anchor="t" bIns="46025" lIns="92075" spcFirstLastPara="1" rIns="92075" wrap="square" tIns="46025">
            <a:noAutofit/>
          </a:bodyPr>
          <a:lstStyle>
            <a:lvl1pPr indent="-381000" lvl="0" marL="457200" algn="l">
              <a:lnSpc>
                <a:spcPct val="90000"/>
              </a:lnSpc>
              <a:spcBef>
                <a:spcPts val="1440"/>
              </a:spcBef>
              <a:spcAft>
                <a:spcPts val="0"/>
              </a:spcAft>
              <a:buSzPts val="2400"/>
              <a:buFont typeface="Verdana"/>
              <a:buChar char="•"/>
              <a:defRPr sz="2400"/>
            </a:lvl1pPr>
            <a:lvl2pPr indent="-355600" lvl="1" marL="914400" algn="l">
              <a:lnSpc>
                <a:spcPct val="90000"/>
              </a:lnSpc>
              <a:spcBef>
                <a:spcPts val="1200"/>
              </a:spcBef>
              <a:spcAft>
                <a:spcPts val="0"/>
              </a:spcAft>
              <a:buSzPts val="2000"/>
              <a:buFont typeface="Verdana"/>
              <a:buChar char="–"/>
              <a:defRPr sz="2000"/>
            </a:lvl2pPr>
            <a:lvl3pPr indent="-342900" lvl="2" marL="1371600" algn="l">
              <a:lnSpc>
                <a:spcPct val="90000"/>
              </a:lnSpc>
              <a:spcBef>
                <a:spcPts val="1080"/>
              </a:spcBef>
              <a:spcAft>
                <a:spcPts val="0"/>
              </a:spcAft>
              <a:buSzPts val="1800"/>
              <a:buFont typeface="Verdana"/>
              <a:buChar char="•"/>
              <a:defRPr sz="1800"/>
            </a:lvl3pPr>
            <a:lvl4pPr indent="-330200" lvl="3" marL="1828800" algn="l">
              <a:lnSpc>
                <a:spcPct val="90000"/>
              </a:lnSpc>
              <a:spcBef>
                <a:spcPts val="960"/>
              </a:spcBef>
              <a:spcAft>
                <a:spcPts val="0"/>
              </a:spcAft>
              <a:buSzPts val="1600"/>
              <a:buFont typeface="Verdana"/>
              <a:buChar char="•"/>
              <a:defRPr sz="1600"/>
            </a:lvl4pPr>
            <a:lvl5pPr indent="-330200" lvl="4" marL="2286000" algn="l">
              <a:lnSpc>
                <a:spcPct val="90000"/>
              </a:lnSpc>
              <a:spcBef>
                <a:spcPts val="960"/>
              </a:spcBef>
              <a:spcAft>
                <a:spcPts val="0"/>
              </a:spcAft>
              <a:buSzPts val="1600"/>
              <a:buFont typeface="Verdana"/>
              <a:buChar char="•"/>
              <a:defRPr sz="1600"/>
            </a:lvl5pPr>
            <a:lvl6pPr indent="-330200" lvl="5" marL="2743200" algn="l">
              <a:lnSpc>
                <a:spcPct val="90000"/>
              </a:lnSpc>
              <a:spcBef>
                <a:spcPts val="960"/>
              </a:spcBef>
              <a:spcAft>
                <a:spcPts val="0"/>
              </a:spcAft>
              <a:buSzPts val="1600"/>
              <a:buFont typeface="Verdana"/>
              <a:buChar char="•"/>
              <a:defRPr sz="1600"/>
            </a:lvl6pPr>
            <a:lvl7pPr indent="-330200" lvl="6" marL="3200400" algn="l">
              <a:lnSpc>
                <a:spcPct val="90000"/>
              </a:lnSpc>
              <a:spcBef>
                <a:spcPts val="960"/>
              </a:spcBef>
              <a:spcAft>
                <a:spcPts val="0"/>
              </a:spcAft>
              <a:buSzPts val="1600"/>
              <a:buFont typeface="Verdana"/>
              <a:buChar char="•"/>
              <a:defRPr sz="1600"/>
            </a:lvl7pPr>
            <a:lvl8pPr indent="-330200" lvl="7" marL="3657600" algn="l">
              <a:lnSpc>
                <a:spcPct val="90000"/>
              </a:lnSpc>
              <a:spcBef>
                <a:spcPts val="960"/>
              </a:spcBef>
              <a:spcAft>
                <a:spcPts val="0"/>
              </a:spcAft>
              <a:buSzPts val="1600"/>
              <a:buFont typeface="Verdana"/>
              <a:buChar char="•"/>
              <a:defRPr sz="1600"/>
            </a:lvl8pPr>
            <a:lvl9pPr indent="-330200" lvl="8" marL="4114800" algn="l">
              <a:lnSpc>
                <a:spcPct val="90000"/>
              </a:lnSpc>
              <a:spcBef>
                <a:spcPts val="960"/>
              </a:spcBef>
              <a:spcAft>
                <a:spcPts val="0"/>
              </a:spcAft>
              <a:buSzPts val="1600"/>
              <a:buFont typeface="Verdana"/>
              <a:buChar char="•"/>
              <a:defRPr sz="1600"/>
            </a:lvl9pPr>
          </a:lstStyle>
          <a:p/>
        </p:txBody>
      </p:sp>
      <p:sp>
        <p:nvSpPr>
          <p:cNvPr id="42" name="Google Shape;42;p8"/>
          <p:cNvSpPr txBox="1"/>
          <p:nvPr>
            <p:ph idx="3" type="body"/>
          </p:nvPr>
        </p:nvSpPr>
        <p:spPr>
          <a:xfrm>
            <a:off x="4645025" y="1535113"/>
            <a:ext cx="4041775" cy="639762"/>
          </a:xfrm>
          <a:prstGeom prst="rect">
            <a:avLst/>
          </a:prstGeom>
          <a:noFill/>
          <a:ln>
            <a:noFill/>
          </a:ln>
        </p:spPr>
        <p:txBody>
          <a:bodyPr anchorCtr="0" anchor="b" bIns="46025" lIns="92075" spcFirstLastPara="1" rIns="92075" wrap="square" tIns="46025">
            <a:noAutofit/>
          </a:bodyPr>
          <a:lstStyle>
            <a:lvl1pPr indent="-228600" lvl="0" marL="457200" algn="l">
              <a:lnSpc>
                <a:spcPct val="90000"/>
              </a:lnSpc>
              <a:spcBef>
                <a:spcPts val="1440"/>
              </a:spcBef>
              <a:spcAft>
                <a:spcPts val="0"/>
              </a:spcAft>
              <a:buSzPts val="2400"/>
              <a:buFont typeface="Verdana"/>
              <a:buNone/>
              <a:defRPr b="1" sz="2400"/>
            </a:lvl1pPr>
            <a:lvl2pPr indent="-228600" lvl="1" marL="914400" algn="l">
              <a:lnSpc>
                <a:spcPct val="90000"/>
              </a:lnSpc>
              <a:spcBef>
                <a:spcPts val="1200"/>
              </a:spcBef>
              <a:spcAft>
                <a:spcPts val="0"/>
              </a:spcAft>
              <a:buSzPts val="2000"/>
              <a:buFont typeface="Verdana"/>
              <a:buNone/>
              <a:defRPr b="1" sz="2000"/>
            </a:lvl2pPr>
            <a:lvl3pPr indent="-228600" lvl="2" marL="1371600" algn="l">
              <a:lnSpc>
                <a:spcPct val="90000"/>
              </a:lnSpc>
              <a:spcBef>
                <a:spcPts val="1080"/>
              </a:spcBef>
              <a:spcAft>
                <a:spcPts val="0"/>
              </a:spcAft>
              <a:buSzPts val="1800"/>
              <a:buFont typeface="Verdana"/>
              <a:buNone/>
              <a:defRPr b="1" sz="1800"/>
            </a:lvl3pPr>
            <a:lvl4pPr indent="-228600" lvl="3" marL="1828800" algn="l">
              <a:lnSpc>
                <a:spcPct val="90000"/>
              </a:lnSpc>
              <a:spcBef>
                <a:spcPts val="960"/>
              </a:spcBef>
              <a:spcAft>
                <a:spcPts val="0"/>
              </a:spcAft>
              <a:buSzPts val="1600"/>
              <a:buFont typeface="Verdana"/>
              <a:buNone/>
              <a:defRPr b="1" sz="1600"/>
            </a:lvl4pPr>
            <a:lvl5pPr indent="-228600" lvl="4" marL="2286000" algn="l">
              <a:lnSpc>
                <a:spcPct val="90000"/>
              </a:lnSpc>
              <a:spcBef>
                <a:spcPts val="960"/>
              </a:spcBef>
              <a:spcAft>
                <a:spcPts val="0"/>
              </a:spcAft>
              <a:buSzPts val="1600"/>
              <a:buFont typeface="Verdana"/>
              <a:buNone/>
              <a:defRPr b="1" sz="1600"/>
            </a:lvl5pPr>
            <a:lvl6pPr indent="-228600" lvl="5" marL="2743200" algn="l">
              <a:lnSpc>
                <a:spcPct val="90000"/>
              </a:lnSpc>
              <a:spcBef>
                <a:spcPts val="960"/>
              </a:spcBef>
              <a:spcAft>
                <a:spcPts val="0"/>
              </a:spcAft>
              <a:buSzPts val="1600"/>
              <a:buFont typeface="Verdana"/>
              <a:buNone/>
              <a:defRPr b="1" sz="1600"/>
            </a:lvl6pPr>
            <a:lvl7pPr indent="-228600" lvl="6" marL="3200400" algn="l">
              <a:lnSpc>
                <a:spcPct val="90000"/>
              </a:lnSpc>
              <a:spcBef>
                <a:spcPts val="960"/>
              </a:spcBef>
              <a:spcAft>
                <a:spcPts val="0"/>
              </a:spcAft>
              <a:buSzPts val="1600"/>
              <a:buFont typeface="Verdana"/>
              <a:buNone/>
              <a:defRPr b="1" sz="1600"/>
            </a:lvl7pPr>
            <a:lvl8pPr indent="-228600" lvl="7" marL="3657600" algn="l">
              <a:lnSpc>
                <a:spcPct val="90000"/>
              </a:lnSpc>
              <a:spcBef>
                <a:spcPts val="960"/>
              </a:spcBef>
              <a:spcAft>
                <a:spcPts val="0"/>
              </a:spcAft>
              <a:buSzPts val="1600"/>
              <a:buFont typeface="Verdana"/>
              <a:buNone/>
              <a:defRPr b="1" sz="1600"/>
            </a:lvl8pPr>
            <a:lvl9pPr indent="-228600" lvl="8" marL="4114800" algn="l">
              <a:lnSpc>
                <a:spcPct val="90000"/>
              </a:lnSpc>
              <a:spcBef>
                <a:spcPts val="960"/>
              </a:spcBef>
              <a:spcAft>
                <a:spcPts val="0"/>
              </a:spcAft>
              <a:buSzPts val="1600"/>
              <a:buFont typeface="Verdana"/>
              <a:buNone/>
              <a:defRPr b="1" sz="1600"/>
            </a:lvl9pPr>
          </a:lstStyle>
          <a:p/>
        </p:txBody>
      </p:sp>
      <p:sp>
        <p:nvSpPr>
          <p:cNvPr id="43" name="Google Shape;43;p8"/>
          <p:cNvSpPr txBox="1"/>
          <p:nvPr>
            <p:ph idx="4" type="body"/>
          </p:nvPr>
        </p:nvSpPr>
        <p:spPr>
          <a:xfrm>
            <a:off x="4645025" y="2174875"/>
            <a:ext cx="4041775" cy="3951288"/>
          </a:xfrm>
          <a:prstGeom prst="rect">
            <a:avLst/>
          </a:prstGeom>
          <a:noFill/>
          <a:ln>
            <a:noFill/>
          </a:ln>
        </p:spPr>
        <p:txBody>
          <a:bodyPr anchorCtr="0" anchor="t" bIns="46025" lIns="92075" spcFirstLastPara="1" rIns="92075" wrap="square" tIns="46025">
            <a:noAutofit/>
          </a:bodyPr>
          <a:lstStyle>
            <a:lvl1pPr indent="-381000" lvl="0" marL="457200" algn="l">
              <a:lnSpc>
                <a:spcPct val="90000"/>
              </a:lnSpc>
              <a:spcBef>
                <a:spcPts val="1440"/>
              </a:spcBef>
              <a:spcAft>
                <a:spcPts val="0"/>
              </a:spcAft>
              <a:buSzPts val="2400"/>
              <a:buFont typeface="Verdana"/>
              <a:buChar char="•"/>
              <a:defRPr sz="2400"/>
            </a:lvl1pPr>
            <a:lvl2pPr indent="-355600" lvl="1" marL="914400" algn="l">
              <a:lnSpc>
                <a:spcPct val="90000"/>
              </a:lnSpc>
              <a:spcBef>
                <a:spcPts val="1200"/>
              </a:spcBef>
              <a:spcAft>
                <a:spcPts val="0"/>
              </a:spcAft>
              <a:buSzPts val="2000"/>
              <a:buFont typeface="Verdana"/>
              <a:buChar char="–"/>
              <a:defRPr sz="2000"/>
            </a:lvl2pPr>
            <a:lvl3pPr indent="-342900" lvl="2" marL="1371600" algn="l">
              <a:lnSpc>
                <a:spcPct val="90000"/>
              </a:lnSpc>
              <a:spcBef>
                <a:spcPts val="1080"/>
              </a:spcBef>
              <a:spcAft>
                <a:spcPts val="0"/>
              </a:spcAft>
              <a:buSzPts val="1800"/>
              <a:buFont typeface="Verdana"/>
              <a:buChar char="•"/>
              <a:defRPr sz="1800"/>
            </a:lvl3pPr>
            <a:lvl4pPr indent="-330200" lvl="3" marL="1828800" algn="l">
              <a:lnSpc>
                <a:spcPct val="90000"/>
              </a:lnSpc>
              <a:spcBef>
                <a:spcPts val="960"/>
              </a:spcBef>
              <a:spcAft>
                <a:spcPts val="0"/>
              </a:spcAft>
              <a:buSzPts val="1600"/>
              <a:buFont typeface="Verdana"/>
              <a:buChar char="•"/>
              <a:defRPr sz="1600"/>
            </a:lvl4pPr>
            <a:lvl5pPr indent="-330200" lvl="4" marL="2286000" algn="l">
              <a:lnSpc>
                <a:spcPct val="90000"/>
              </a:lnSpc>
              <a:spcBef>
                <a:spcPts val="960"/>
              </a:spcBef>
              <a:spcAft>
                <a:spcPts val="0"/>
              </a:spcAft>
              <a:buSzPts val="1600"/>
              <a:buFont typeface="Verdana"/>
              <a:buChar char="•"/>
              <a:defRPr sz="1600"/>
            </a:lvl5pPr>
            <a:lvl6pPr indent="-330200" lvl="5" marL="2743200" algn="l">
              <a:lnSpc>
                <a:spcPct val="90000"/>
              </a:lnSpc>
              <a:spcBef>
                <a:spcPts val="960"/>
              </a:spcBef>
              <a:spcAft>
                <a:spcPts val="0"/>
              </a:spcAft>
              <a:buSzPts val="1600"/>
              <a:buFont typeface="Verdana"/>
              <a:buChar char="•"/>
              <a:defRPr sz="1600"/>
            </a:lvl6pPr>
            <a:lvl7pPr indent="-330200" lvl="6" marL="3200400" algn="l">
              <a:lnSpc>
                <a:spcPct val="90000"/>
              </a:lnSpc>
              <a:spcBef>
                <a:spcPts val="960"/>
              </a:spcBef>
              <a:spcAft>
                <a:spcPts val="0"/>
              </a:spcAft>
              <a:buSzPts val="1600"/>
              <a:buFont typeface="Verdana"/>
              <a:buChar char="•"/>
              <a:defRPr sz="1600"/>
            </a:lvl7pPr>
            <a:lvl8pPr indent="-330200" lvl="7" marL="3657600" algn="l">
              <a:lnSpc>
                <a:spcPct val="90000"/>
              </a:lnSpc>
              <a:spcBef>
                <a:spcPts val="960"/>
              </a:spcBef>
              <a:spcAft>
                <a:spcPts val="0"/>
              </a:spcAft>
              <a:buSzPts val="1600"/>
              <a:buFont typeface="Verdana"/>
              <a:buChar char="•"/>
              <a:defRPr sz="1600"/>
            </a:lvl8pPr>
            <a:lvl9pPr indent="-330200" lvl="8" marL="4114800" algn="l">
              <a:lnSpc>
                <a:spcPct val="90000"/>
              </a:lnSpc>
              <a:spcBef>
                <a:spcPts val="960"/>
              </a:spcBef>
              <a:spcAft>
                <a:spcPts val="0"/>
              </a:spcAft>
              <a:buSzPts val="1600"/>
              <a:buFont typeface="Verdana"/>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10"/>
          <p:cNvSpPr txBox="1"/>
          <p:nvPr>
            <p:ph type="title"/>
          </p:nvPr>
        </p:nvSpPr>
        <p:spPr>
          <a:xfrm>
            <a:off x="457200" y="273050"/>
            <a:ext cx="3008313" cy="11620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b="1" sz="2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0"/>
          <p:cNvSpPr txBox="1"/>
          <p:nvPr>
            <p:ph idx="1" type="body"/>
          </p:nvPr>
        </p:nvSpPr>
        <p:spPr>
          <a:xfrm>
            <a:off x="3575050" y="273050"/>
            <a:ext cx="5111750" cy="5853113"/>
          </a:xfrm>
          <a:prstGeom prst="rect">
            <a:avLst/>
          </a:prstGeom>
          <a:noFill/>
          <a:ln>
            <a:noFill/>
          </a:ln>
        </p:spPr>
        <p:txBody>
          <a:bodyPr anchorCtr="0" anchor="t" bIns="46025" lIns="92075" spcFirstLastPara="1" rIns="92075" wrap="square" tIns="46025">
            <a:noAutofit/>
          </a:bodyPr>
          <a:lstStyle>
            <a:lvl1pPr indent="-431800" lvl="0" marL="457200" algn="l">
              <a:lnSpc>
                <a:spcPct val="90000"/>
              </a:lnSpc>
              <a:spcBef>
                <a:spcPts val="1920"/>
              </a:spcBef>
              <a:spcAft>
                <a:spcPts val="0"/>
              </a:spcAft>
              <a:buSzPts val="3200"/>
              <a:buFont typeface="Verdana"/>
              <a:buChar char="•"/>
              <a:defRPr sz="3200"/>
            </a:lvl1pPr>
            <a:lvl2pPr indent="-406400" lvl="1" marL="914400" algn="l">
              <a:lnSpc>
                <a:spcPct val="90000"/>
              </a:lnSpc>
              <a:spcBef>
                <a:spcPts val="1680"/>
              </a:spcBef>
              <a:spcAft>
                <a:spcPts val="0"/>
              </a:spcAft>
              <a:buSzPts val="2800"/>
              <a:buFont typeface="Verdana"/>
              <a:buChar char="–"/>
              <a:defRPr sz="2800"/>
            </a:lvl2pPr>
            <a:lvl3pPr indent="-381000" lvl="2" marL="1371600" algn="l">
              <a:lnSpc>
                <a:spcPct val="90000"/>
              </a:lnSpc>
              <a:spcBef>
                <a:spcPts val="1440"/>
              </a:spcBef>
              <a:spcAft>
                <a:spcPts val="0"/>
              </a:spcAft>
              <a:buSzPts val="2400"/>
              <a:buFont typeface="Verdana"/>
              <a:buChar char="•"/>
              <a:defRPr sz="2400"/>
            </a:lvl3pPr>
            <a:lvl4pPr indent="-355600" lvl="3" marL="1828800" algn="l">
              <a:lnSpc>
                <a:spcPct val="90000"/>
              </a:lnSpc>
              <a:spcBef>
                <a:spcPts val="1200"/>
              </a:spcBef>
              <a:spcAft>
                <a:spcPts val="0"/>
              </a:spcAft>
              <a:buSzPts val="2000"/>
              <a:buFont typeface="Verdana"/>
              <a:buChar char="•"/>
              <a:defRPr sz="2000"/>
            </a:lvl4pPr>
            <a:lvl5pPr indent="-355600" lvl="4" marL="2286000" algn="l">
              <a:lnSpc>
                <a:spcPct val="90000"/>
              </a:lnSpc>
              <a:spcBef>
                <a:spcPts val="1200"/>
              </a:spcBef>
              <a:spcAft>
                <a:spcPts val="0"/>
              </a:spcAft>
              <a:buSzPts val="2000"/>
              <a:buFont typeface="Verdana"/>
              <a:buChar char="•"/>
              <a:defRPr sz="2000"/>
            </a:lvl5pPr>
            <a:lvl6pPr indent="-355600" lvl="5" marL="2743200" algn="l">
              <a:lnSpc>
                <a:spcPct val="90000"/>
              </a:lnSpc>
              <a:spcBef>
                <a:spcPts val="1200"/>
              </a:spcBef>
              <a:spcAft>
                <a:spcPts val="0"/>
              </a:spcAft>
              <a:buSzPts val="2000"/>
              <a:buFont typeface="Verdana"/>
              <a:buChar char="•"/>
              <a:defRPr sz="2000"/>
            </a:lvl6pPr>
            <a:lvl7pPr indent="-355600" lvl="6" marL="3200400" algn="l">
              <a:lnSpc>
                <a:spcPct val="90000"/>
              </a:lnSpc>
              <a:spcBef>
                <a:spcPts val="1200"/>
              </a:spcBef>
              <a:spcAft>
                <a:spcPts val="0"/>
              </a:spcAft>
              <a:buSzPts val="2000"/>
              <a:buFont typeface="Verdana"/>
              <a:buChar char="•"/>
              <a:defRPr sz="2000"/>
            </a:lvl7pPr>
            <a:lvl8pPr indent="-355600" lvl="7" marL="3657600" algn="l">
              <a:lnSpc>
                <a:spcPct val="90000"/>
              </a:lnSpc>
              <a:spcBef>
                <a:spcPts val="1200"/>
              </a:spcBef>
              <a:spcAft>
                <a:spcPts val="0"/>
              </a:spcAft>
              <a:buSzPts val="2000"/>
              <a:buFont typeface="Verdana"/>
              <a:buChar char="•"/>
              <a:defRPr sz="2000"/>
            </a:lvl8pPr>
            <a:lvl9pPr indent="-355600" lvl="8" marL="4114800" algn="l">
              <a:lnSpc>
                <a:spcPct val="90000"/>
              </a:lnSpc>
              <a:spcBef>
                <a:spcPts val="1200"/>
              </a:spcBef>
              <a:spcAft>
                <a:spcPts val="0"/>
              </a:spcAft>
              <a:buSzPts val="2000"/>
              <a:buFont typeface="Verdana"/>
              <a:buChar char="•"/>
              <a:defRPr sz="2000"/>
            </a:lvl9pPr>
          </a:lstStyle>
          <a:p/>
        </p:txBody>
      </p:sp>
      <p:sp>
        <p:nvSpPr>
          <p:cNvPr id="48" name="Google Shape;48;p10"/>
          <p:cNvSpPr txBox="1"/>
          <p:nvPr>
            <p:ph idx="2" type="body"/>
          </p:nvPr>
        </p:nvSpPr>
        <p:spPr>
          <a:xfrm>
            <a:off x="457200" y="1435100"/>
            <a:ext cx="3008313" cy="4691063"/>
          </a:xfrm>
          <a:prstGeom prst="rect">
            <a:avLst/>
          </a:prstGeom>
          <a:noFill/>
          <a:ln>
            <a:noFill/>
          </a:ln>
        </p:spPr>
        <p:txBody>
          <a:bodyPr anchorCtr="0" anchor="t" bIns="46025" lIns="92075" spcFirstLastPara="1" rIns="92075" wrap="square" tIns="46025">
            <a:noAutofit/>
          </a:bodyPr>
          <a:lstStyle>
            <a:lvl1pPr indent="-228600" lvl="0" marL="457200" algn="l">
              <a:lnSpc>
                <a:spcPct val="90000"/>
              </a:lnSpc>
              <a:spcBef>
                <a:spcPts val="840"/>
              </a:spcBef>
              <a:spcAft>
                <a:spcPts val="0"/>
              </a:spcAft>
              <a:buSzPts val="1400"/>
              <a:buFont typeface="Verdana"/>
              <a:buNone/>
              <a:defRPr sz="1400"/>
            </a:lvl1pPr>
            <a:lvl2pPr indent="-228600" lvl="1" marL="914400" algn="l">
              <a:lnSpc>
                <a:spcPct val="90000"/>
              </a:lnSpc>
              <a:spcBef>
                <a:spcPts val="720"/>
              </a:spcBef>
              <a:spcAft>
                <a:spcPts val="0"/>
              </a:spcAft>
              <a:buSzPts val="1200"/>
              <a:buFont typeface="Verdana"/>
              <a:buNone/>
              <a:defRPr sz="1200"/>
            </a:lvl2pPr>
            <a:lvl3pPr indent="-228600" lvl="2" marL="1371600" algn="l">
              <a:lnSpc>
                <a:spcPct val="90000"/>
              </a:lnSpc>
              <a:spcBef>
                <a:spcPts val="600"/>
              </a:spcBef>
              <a:spcAft>
                <a:spcPts val="0"/>
              </a:spcAft>
              <a:buSzPts val="1000"/>
              <a:buFont typeface="Verdana"/>
              <a:buNone/>
              <a:defRPr sz="1000"/>
            </a:lvl3pPr>
            <a:lvl4pPr indent="-228600" lvl="3" marL="1828800" algn="l">
              <a:lnSpc>
                <a:spcPct val="90000"/>
              </a:lnSpc>
              <a:spcBef>
                <a:spcPts val="540"/>
              </a:spcBef>
              <a:spcAft>
                <a:spcPts val="0"/>
              </a:spcAft>
              <a:buSzPts val="900"/>
              <a:buFont typeface="Verdana"/>
              <a:buNone/>
              <a:defRPr sz="900"/>
            </a:lvl4pPr>
            <a:lvl5pPr indent="-228600" lvl="4" marL="2286000" algn="l">
              <a:lnSpc>
                <a:spcPct val="90000"/>
              </a:lnSpc>
              <a:spcBef>
                <a:spcPts val="540"/>
              </a:spcBef>
              <a:spcAft>
                <a:spcPts val="0"/>
              </a:spcAft>
              <a:buSzPts val="900"/>
              <a:buFont typeface="Verdana"/>
              <a:buNone/>
              <a:defRPr sz="900"/>
            </a:lvl5pPr>
            <a:lvl6pPr indent="-228600" lvl="5" marL="2743200" algn="l">
              <a:lnSpc>
                <a:spcPct val="90000"/>
              </a:lnSpc>
              <a:spcBef>
                <a:spcPts val="540"/>
              </a:spcBef>
              <a:spcAft>
                <a:spcPts val="0"/>
              </a:spcAft>
              <a:buSzPts val="900"/>
              <a:buFont typeface="Verdana"/>
              <a:buNone/>
              <a:defRPr sz="900"/>
            </a:lvl6pPr>
            <a:lvl7pPr indent="-228600" lvl="6" marL="3200400" algn="l">
              <a:lnSpc>
                <a:spcPct val="90000"/>
              </a:lnSpc>
              <a:spcBef>
                <a:spcPts val="540"/>
              </a:spcBef>
              <a:spcAft>
                <a:spcPts val="0"/>
              </a:spcAft>
              <a:buSzPts val="900"/>
              <a:buFont typeface="Verdana"/>
              <a:buNone/>
              <a:defRPr sz="900"/>
            </a:lvl7pPr>
            <a:lvl8pPr indent="-228600" lvl="7" marL="3657600" algn="l">
              <a:lnSpc>
                <a:spcPct val="90000"/>
              </a:lnSpc>
              <a:spcBef>
                <a:spcPts val="540"/>
              </a:spcBef>
              <a:spcAft>
                <a:spcPts val="0"/>
              </a:spcAft>
              <a:buSzPts val="900"/>
              <a:buFont typeface="Verdana"/>
              <a:buNone/>
              <a:defRPr sz="900"/>
            </a:lvl8pPr>
            <a:lvl9pPr indent="-228600" lvl="8" marL="4114800" algn="l">
              <a:lnSpc>
                <a:spcPct val="90000"/>
              </a:lnSpc>
              <a:spcBef>
                <a:spcPts val="540"/>
              </a:spcBef>
              <a:spcAft>
                <a:spcPts val="0"/>
              </a:spcAft>
              <a:buSzPts val="900"/>
              <a:buFont typeface="Verdana"/>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1pPr>
            <a:lvl2pPr lvl="1"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2pPr>
            <a:lvl3pPr lvl="2"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3pPr>
            <a:lvl4pPr lvl="3"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4pPr>
            <a:lvl5pPr lvl="4"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5pPr>
            <a:lvl6pPr lvl="5"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6pPr>
            <a:lvl7pPr lvl="6"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7pPr>
            <a:lvl8pPr lvl="7"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8pPr>
            <a:lvl9pPr lvl="8"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9pPr>
          </a:lstStyle>
          <a:p/>
        </p:txBody>
      </p:sp>
      <p:sp>
        <p:nvSpPr>
          <p:cNvPr id="11" name="Google Shape;11;p1"/>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lvl1pPr indent="-368300" lvl="0" marL="4572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1pPr>
            <a:lvl2pPr indent="-368300" lvl="1" marL="9144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2pPr>
            <a:lvl3pPr indent="-368300" lvl="2" marL="13716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3pPr>
            <a:lvl4pPr indent="-368300" lvl="3" marL="18288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4pPr>
            <a:lvl5pPr indent="-368300" lvl="4" marL="22860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5pPr>
            <a:lvl6pPr indent="-368300" lvl="5" marL="27432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6pPr>
            <a:lvl7pPr indent="-368300" lvl="6" marL="32004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7pPr>
            <a:lvl8pPr indent="-368300" lvl="7" marL="36576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8pPr>
            <a:lvl9pPr indent="-368300" lvl="8" marL="41148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9pPr>
          </a:lstStyle>
          <a:p/>
        </p:txBody>
      </p:sp>
      <p:sp>
        <p:nvSpPr>
          <p:cNvPr id="12" name="Google Shape;12;p1"/>
          <p:cNvSpPr txBox="1"/>
          <p:nvPr/>
        </p:nvSpPr>
        <p:spPr>
          <a:xfrm>
            <a:off x="6003925" y="6089650"/>
            <a:ext cx="2820988"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All Slide" id="13" name="Google Shape;13;p1"/>
          <p:cNvPicPr preferRelativeResize="0"/>
          <p:nvPr/>
        </p:nvPicPr>
        <p:blipFill rotWithShape="1">
          <a:blip r:embed="rId1">
            <a:alphaModFix/>
          </a:blip>
          <a:srcRect b="0" l="0" r="0" t="0"/>
          <a:stretch/>
        </p:blipFill>
        <p:spPr>
          <a:xfrm>
            <a:off x="0" y="0"/>
            <a:ext cx="9144000" cy="1144588"/>
          </a:xfrm>
          <a:prstGeom prst="rect">
            <a:avLst/>
          </a:prstGeom>
          <a:noFill/>
          <a:ln>
            <a:noFill/>
          </a:ln>
        </p:spPr>
      </p:pic>
      <p:sp>
        <p:nvSpPr>
          <p:cNvPr id="14" name="Google Shape;14;p1"/>
          <p:cNvSpPr txBox="1"/>
          <p:nvPr/>
        </p:nvSpPr>
        <p:spPr>
          <a:xfrm>
            <a:off x="303213" y="6581775"/>
            <a:ext cx="8840787" cy="2698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0" i="0" sz="1000" u="none" cap="none" strike="noStrike">
              <a:solidFill>
                <a:schemeClr val="dk1"/>
              </a:solidFill>
              <a:latin typeface="Arial"/>
              <a:ea typeface="Arial"/>
              <a:cs typeface="Arial"/>
              <a:sym typeface="Arial"/>
            </a:endParaRPr>
          </a:p>
        </p:txBody>
      </p:sp>
      <p:sp>
        <p:nvSpPr>
          <p:cNvPr id="15" name="Google Shape;15;p1"/>
          <p:cNvSpPr txBox="1"/>
          <p:nvPr/>
        </p:nvSpPr>
        <p:spPr>
          <a:xfrm>
            <a:off x="0" y="6588125"/>
            <a:ext cx="9144000" cy="269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u="none" cap="none" strike="noStrike">
                <a:solidFill>
                  <a:schemeClr val="dk1"/>
                </a:solidFill>
                <a:latin typeface="Arial"/>
                <a:ea typeface="Arial"/>
                <a:cs typeface="Arial"/>
                <a:sym typeface="Arial"/>
              </a:rPr>
              <a:t>Copyright © 2014 Wolters Kluwer Health | Lippincott Williams &amp; Wilkins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6.gif"/><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9.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9.png"/><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25.png"/><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34.png"/><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32.png"/><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3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1223963" y="4175125"/>
            <a:ext cx="6692900" cy="387350"/>
          </a:xfrm>
          <a:prstGeom prst="rect">
            <a:avLst/>
          </a:prstGeom>
          <a:noFill/>
          <a:ln>
            <a:noFill/>
          </a:ln>
          <a:effectLst>
            <a:outerShdw rotWithShape="0" algn="ctr" dir="2700000" dist="17961">
              <a:schemeClr val="lt2"/>
            </a:outerShdw>
          </a:effectLst>
        </p:spPr>
        <p:txBody>
          <a:bodyPr anchorCtr="1" anchor="b" bIns="0" lIns="0" spcFirstLastPara="1" rIns="0" wrap="square" tIns="0">
            <a:spAutoFit/>
          </a:bodyPr>
          <a:lstStyle/>
          <a:p>
            <a:pPr indent="0" lvl="0" marL="0" rtl="0" algn="ctr">
              <a:lnSpc>
                <a:spcPct val="90000"/>
              </a:lnSpc>
              <a:spcBef>
                <a:spcPts val="0"/>
              </a:spcBef>
              <a:spcAft>
                <a:spcPts val="0"/>
              </a:spcAft>
              <a:buNone/>
            </a:pPr>
            <a:r>
              <a:rPr lang="en-US"/>
              <a:t>Chapter 14: Carbohydrates</a:t>
            </a:r>
            <a:endParaRPr/>
          </a:p>
        </p:txBody>
      </p:sp>
      <p:sp>
        <p:nvSpPr>
          <p:cNvPr id="65" name="Google Shape;65;p14"/>
          <p:cNvSpPr txBox="1"/>
          <p:nvPr>
            <p:ph idx="1" type="subTitle"/>
          </p:nvPr>
        </p:nvSpPr>
        <p:spPr>
          <a:xfrm>
            <a:off x="1371600" y="5307013"/>
            <a:ext cx="6400800" cy="533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Font typeface="Verdana"/>
              <a:buNone/>
            </a:pPr>
            <a:r>
              <a:rPr lang="en-US"/>
              <a:t>By Vicki S. Freeman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123" name="Google Shape;123;p23"/>
          <p:cNvPicPr preferRelativeResize="0"/>
          <p:nvPr/>
        </p:nvPicPr>
        <p:blipFill rotWithShape="1">
          <a:blip r:embed="rId3">
            <a:alphaModFix/>
          </a:blip>
          <a:srcRect b="0" l="0" r="0" t="0"/>
          <a:stretch/>
        </p:blipFill>
        <p:spPr>
          <a:xfrm>
            <a:off x="381000" y="1676400"/>
            <a:ext cx="8449974" cy="220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430213" y="1612452"/>
            <a:ext cx="8524875" cy="387798"/>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Regulation of Carbohydrate Metabolism</a:t>
            </a:r>
            <a:endParaRPr/>
          </a:p>
        </p:txBody>
      </p:sp>
      <p:sp>
        <p:nvSpPr>
          <p:cNvPr id="130" name="Google Shape;130;p24"/>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404813" lvl="1" marL="862013" rtl="0" algn="l">
              <a:lnSpc>
                <a:spcPct val="90000"/>
              </a:lnSpc>
              <a:spcBef>
                <a:spcPts val="0"/>
              </a:spcBef>
              <a:spcAft>
                <a:spcPts val="0"/>
              </a:spcAft>
              <a:buSzPts val="1800"/>
              <a:buFont typeface="Verdana"/>
              <a:buChar char="–"/>
            </a:pPr>
            <a:r>
              <a:rPr lang="en-US" sz="1800"/>
              <a:t>Liver, pancreas, &amp; other endocrine glands control blood glucose concentrations within a narrow range.</a:t>
            </a:r>
            <a:endParaRPr/>
          </a:p>
          <a:p>
            <a:pPr indent="-404813" lvl="1" marL="862013" rtl="0" algn="l">
              <a:lnSpc>
                <a:spcPct val="90000"/>
              </a:lnSpc>
              <a:spcBef>
                <a:spcPts val="1080"/>
              </a:spcBef>
              <a:spcAft>
                <a:spcPts val="0"/>
              </a:spcAft>
              <a:buSzPts val="1800"/>
              <a:buFont typeface="Verdana"/>
              <a:buChar char="–"/>
            </a:pPr>
            <a:r>
              <a:rPr lang="en-US" sz="1800"/>
              <a:t>Hormones that control glucose levels (gl):</a:t>
            </a:r>
            <a:endParaRPr/>
          </a:p>
          <a:p>
            <a:pPr indent="-228600" lvl="2" marL="1204913" rtl="0" algn="l">
              <a:lnSpc>
                <a:spcPct val="90000"/>
              </a:lnSpc>
              <a:spcBef>
                <a:spcPts val="1080"/>
              </a:spcBef>
              <a:spcAft>
                <a:spcPts val="0"/>
              </a:spcAft>
              <a:buSzPts val="1800"/>
              <a:buFont typeface="Verdana"/>
              <a:buChar char="•"/>
            </a:pPr>
            <a:r>
              <a:rPr b="1" lang="en-US" sz="1800"/>
              <a:t>Insulin:</a:t>
            </a:r>
            <a:r>
              <a:rPr lang="en-US" sz="1800"/>
              <a:t> from pancreas; ↓ gl</a:t>
            </a:r>
            <a:endParaRPr sz="1800"/>
          </a:p>
          <a:p>
            <a:pPr indent="-228600" lvl="2" marL="1204913" rtl="0" algn="l">
              <a:lnSpc>
                <a:spcPct val="90000"/>
              </a:lnSpc>
              <a:spcBef>
                <a:spcPts val="1080"/>
              </a:spcBef>
              <a:spcAft>
                <a:spcPts val="0"/>
              </a:spcAft>
              <a:buSzPts val="1800"/>
              <a:buFont typeface="Verdana"/>
              <a:buChar char="•"/>
            </a:pPr>
            <a:r>
              <a:rPr b="1" lang="en-US" sz="1800"/>
              <a:t>Glucagon:</a:t>
            </a:r>
            <a:r>
              <a:rPr lang="en-US" sz="1800"/>
              <a:t> from pancreas; ↑ gl</a:t>
            </a:r>
            <a:endParaRPr sz="1800"/>
          </a:p>
          <a:p>
            <a:pPr indent="-228600" lvl="2" marL="1204913" rtl="0" algn="l">
              <a:lnSpc>
                <a:spcPct val="90000"/>
              </a:lnSpc>
              <a:spcBef>
                <a:spcPts val="1080"/>
              </a:spcBef>
              <a:spcAft>
                <a:spcPts val="0"/>
              </a:spcAft>
              <a:buSzPts val="1800"/>
              <a:buFont typeface="Verdana"/>
              <a:buChar char="•"/>
            </a:pPr>
            <a:r>
              <a:rPr b="1" lang="en-US" sz="1800"/>
              <a:t>Epinephrine </a:t>
            </a:r>
            <a:r>
              <a:rPr lang="en-US" sz="1800"/>
              <a:t>&amp;</a:t>
            </a:r>
            <a:r>
              <a:rPr b="1" lang="en-US" sz="1800"/>
              <a:t> glucocorticoids:</a:t>
            </a:r>
            <a:r>
              <a:rPr lang="en-US" sz="1800"/>
              <a:t> from adrenal gland; ↑ gl</a:t>
            </a:r>
            <a:endParaRPr sz="1800"/>
          </a:p>
          <a:p>
            <a:pPr indent="-228600" lvl="2" marL="1204913" rtl="0" algn="l">
              <a:lnSpc>
                <a:spcPct val="90000"/>
              </a:lnSpc>
              <a:spcBef>
                <a:spcPts val="1080"/>
              </a:spcBef>
              <a:spcAft>
                <a:spcPts val="0"/>
              </a:spcAft>
              <a:buSzPts val="1800"/>
              <a:buFont typeface="Verdana"/>
              <a:buChar char="•"/>
            </a:pPr>
            <a:r>
              <a:rPr b="1" lang="en-US" sz="1800"/>
              <a:t>Growth hormone </a:t>
            </a:r>
            <a:r>
              <a:rPr lang="en-US" sz="1800"/>
              <a:t>&amp;</a:t>
            </a:r>
            <a:r>
              <a:rPr b="1" lang="en-US" sz="1800"/>
              <a:t> ACTH:</a:t>
            </a:r>
            <a:r>
              <a:rPr lang="en-US" sz="1800"/>
              <a:t> from anterior pituitary; ↑ gl</a:t>
            </a:r>
            <a:endParaRPr sz="1800"/>
          </a:p>
          <a:p>
            <a:pPr indent="-228600" lvl="2" marL="1204913" rtl="0" algn="l">
              <a:lnSpc>
                <a:spcPct val="90000"/>
              </a:lnSpc>
              <a:spcBef>
                <a:spcPts val="1080"/>
              </a:spcBef>
              <a:spcAft>
                <a:spcPts val="0"/>
              </a:spcAft>
              <a:buSzPts val="1800"/>
              <a:buFont typeface="Verdana"/>
              <a:buChar char="•"/>
            </a:pPr>
            <a:r>
              <a:rPr b="1" lang="en-US" sz="1800"/>
              <a:t>Thyroxine</a:t>
            </a:r>
            <a:r>
              <a:rPr lang="en-US" sz="1800"/>
              <a:t> (thyroid gland) &amp; </a:t>
            </a:r>
            <a:r>
              <a:rPr b="1" lang="en-US" sz="1800"/>
              <a:t>somatostatin</a:t>
            </a:r>
            <a:r>
              <a:rPr lang="en-US" sz="1800"/>
              <a:t> (pancreas): ↑ gl</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idx="1" type="body"/>
          </p:nvPr>
        </p:nvSpPr>
        <p:spPr>
          <a:xfrm>
            <a:off x="612648" y="2469930"/>
            <a:ext cx="8153400" cy="3930869"/>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400"/>
              <a:buFont typeface="Verdana"/>
              <a:buChar char="•"/>
            </a:pPr>
            <a:r>
              <a:rPr lang="en-US" sz="2400"/>
              <a:t>Liver, pancreas and other endocrine glands are involved in controlling blood glucose conc within a narrow range</a:t>
            </a:r>
            <a:endParaRPr/>
          </a:p>
          <a:p>
            <a:pPr indent="-280988" lvl="0" marL="280988" rtl="0" algn="l">
              <a:lnSpc>
                <a:spcPct val="90000"/>
              </a:lnSpc>
              <a:spcBef>
                <a:spcPts val="1440"/>
              </a:spcBef>
              <a:spcAft>
                <a:spcPts val="0"/>
              </a:spcAft>
              <a:buSzPts val="2400"/>
              <a:buFont typeface="Verdana"/>
              <a:buChar char="•"/>
            </a:pPr>
            <a:r>
              <a:rPr lang="en-US" sz="2400"/>
              <a:t>Brief fasting: glycogenolysis &gt;&gt; Glucose</a:t>
            </a:r>
            <a:endParaRPr/>
          </a:p>
          <a:p>
            <a:pPr indent="-280988" lvl="0" marL="280988" rtl="0" algn="l">
              <a:lnSpc>
                <a:spcPct val="90000"/>
              </a:lnSpc>
              <a:spcBef>
                <a:spcPts val="1440"/>
              </a:spcBef>
              <a:spcAft>
                <a:spcPts val="0"/>
              </a:spcAft>
              <a:buSzPts val="2400"/>
              <a:buFont typeface="Verdana"/>
              <a:buChar char="•"/>
            </a:pPr>
            <a:r>
              <a:rPr lang="en-US" sz="2400"/>
              <a:t>Fasting &gt; 1 day: gluconeogenesis from other sources</a:t>
            </a:r>
            <a:endParaRPr/>
          </a:p>
          <a:p>
            <a:pPr indent="-128588" lvl="0" marL="280988" rtl="0" algn="l">
              <a:lnSpc>
                <a:spcPct val="90000"/>
              </a:lnSpc>
              <a:spcBef>
                <a:spcPts val="1440"/>
              </a:spcBef>
              <a:spcAft>
                <a:spcPts val="0"/>
              </a:spcAft>
              <a:buSzPts val="2400"/>
              <a:buFont typeface="Verdana"/>
              <a:buNone/>
            </a:pPr>
            <a:r>
              <a:t/>
            </a:r>
            <a:endParaRPr sz="2400"/>
          </a:p>
          <a:p>
            <a:pPr indent="-128588" lvl="0" marL="280988" rtl="0" algn="l">
              <a:lnSpc>
                <a:spcPct val="90000"/>
              </a:lnSpc>
              <a:spcBef>
                <a:spcPts val="1440"/>
              </a:spcBef>
              <a:spcAft>
                <a:spcPts val="0"/>
              </a:spcAft>
              <a:buSzPts val="2400"/>
              <a:buFont typeface="Verdana"/>
              <a:buNone/>
            </a:pPr>
            <a:r>
              <a:t/>
            </a:r>
            <a:endParaRPr sz="2400"/>
          </a:p>
        </p:txBody>
      </p:sp>
      <p:sp>
        <p:nvSpPr>
          <p:cNvPr id="136" name="Google Shape;136;p25"/>
          <p:cNvSpPr txBox="1"/>
          <p:nvPr/>
        </p:nvSpPr>
        <p:spPr>
          <a:xfrm>
            <a:off x="426910" y="1713937"/>
            <a:ext cx="8524875" cy="387798"/>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marR="0" rtl="0" algn="l">
              <a:lnSpc>
                <a:spcPct val="90000"/>
              </a:lnSpc>
              <a:spcBef>
                <a:spcPts val="0"/>
              </a:spcBef>
              <a:spcAft>
                <a:spcPts val="0"/>
              </a:spcAft>
              <a:buNone/>
            </a:pPr>
            <a:r>
              <a:rPr b="1" i="0" lang="en-US" sz="2800" u="none" cap="none" strike="noStrike">
                <a:solidFill>
                  <a:srgbClr val="186EC4"/>
                </a:solidFill>
                <a:latin typeface="Verdana"/>
                <a:ea typeface="Verdana"/>
                <a:cs typeface="Verdana"/>
                <a:sym typeface="Verdana"/>
              </a:rPr>
              <a:t>Regulation of Carbohydrate Metabolism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430213" y="1335453"/>
            <a:ext cx="8524875" cy="664797"/>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Insulin</a:t>
            </a:r>
            <a:r>
              <a:rPr b="1" lang="en-US" sz="4800">
                <a:solidFill>
                  <a:srgbClr val="C00000"/>
                </a:solidFill>
              </a:rPr>
              <a:t> </a:t>
            </a:r>
            <a:endParaRPr b="1">
              <a:solidFill>
                <a:srgbClr val="C00000"/>
              </a:solidFill>
            </a:endParaRPr>
          </a:p>
        </p:txBody>
      </p:sp>
      <p:sp>
        <p:nvSpPr>
          <p:cNvPr id="142" name="Google Shape;142;p26"/>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200"/>
              <a:buFont typeface="Verdana"/>
              <a:buChar char="•"/>
            </a:pPr>
            <a:r>
              <a:rPr lang="en-US"/>
              <a:t>Primary hormone responsible for entry of Glucose into the cell</a:t>
            </a:r>
            <a:endParaRPr/>
          </a:p>
          <a:p>
            <a:pPr indent="-280988" lvl="0" marL="280988" rtl="0" algn="l">
              <a:lnSpc>
                <a:spcPct val="90000"/>
              </a:lnSpc>
              <a:spcBef>
                <a:spcPts val="1320"/>
              </a:spcBef>
              <a:spcAft>
                <a:spcPts val="0"/>
              </a:spcAft>
              <a:buSzPts val="2200"/>
              <a:buFont typeface="Verdana"/>
              <a:buChar char="•"/>
            </a:pPr>
            <a:r>
              <a:rPr lang="en-US"/>
              <a:t>Produced by </a:t>
            </a:r>
            <a:r>
              <a:rPr lang="en-US">
                <a:latin typeface="Noto Sans Symbols"/>
                <a:ea typeface="Noto Sans Symbols"/>
                <a:cs typeface="Noto Sans Symbols"/>
                <a:sym typeface="Noto Sans Symbols"/>
              </a:rPr>
              <a:t>β</a:t>
            </a:r>
            <a:r>
              <a:rPr lang="en-US"/>
              <a:t>-cells of islets of Langerhans in pancreas </a:t>
            </a:r>
            <a:endParaRPr/>
          </a:p>
          <a:p>
            <a:pPr indent="-280988" lvl="0" marL="280988" rtl="0" algn="l">
              <a:lnSpc>
                <a:spcPct val="90000"/>
              </a:lnSpc>
              <a:spcBef>
                <a:spcPts val="1320"/>
              </a:spcBef>
              <a:spcAft>
                <a:spcPts val="0"/>
              </a:spcAft>
              <a:buSzPts val="2200"/>
              <a:buFont typeface="Verdana"/>
              <a:buChar char="•"/>
            </a:pPr>
            <a:r>
              <a:rPr lang="en-US"/>
              <a:t>Release of insulin causes an increased movement of glucose into the cells and increased glucose metabolism </a:t>
            </a:r>
            <a:endParaRPr/>
          </a:p>
          <a:p>
            <a:pPr indent="-280988" lvl="0" marL="280988" rtl="0" algn="l">
              <a:lnSpc>
                <a:spcPct val="90000"/>
              </a:lnSpc>
              <a:spcBef>
                <a:spcPts val="1320"/>
              </a:spcBef>
              <a:spcAft>
                <a:spcPts val="0"/>
              </a:spcAft>
              <a:buSzPts val="2200"/>
              <a:buFont typeface="Verdana"/>
              <a:buChar char="•"/>
            </a:pPr>
            <a:r>
              <a:rPr lang="en-US"/>
              <a:t>Released when glucose levels are HIGH</a:t>
            </a:r>
            <a:endParaRPr/>
          </a:p>
          <a:p>
            <a:pPr indent="-280988" lvl="0" marL="280988" rtl="0" algn="l">
              <a:lnSpc>
                <a:spcPct val="90000"/>
              </a:lnSpc>
              <a:spcBef>
                <a:spcPts val="1320"/>
              </a:spcBef>
              <a:spcAft>
                <a:spcPts val="0"/>
              </a:spcAft>
              <a:buSzPts val="2200"/>
              <a:buFont typeface="Verdana"/>
              <a:buChar char="•"/>
            </a:pPr>
            <a:r>
              <a:rPr lang="en-US"/>
              <a:t>Increases uptake of glucose by muscle and adipocytes</a:t>
            </a:r>
            <a:endParaRPr/>
          </a:p>
          <a:p>
            <a:pPr indent="-141288" lvl="0" marL="280988" rtl="0" algn="l">
              <a:lnSpc>
                <a:spcPct val="90000"/>
              </a:lnSpc>
              <a:spcBef>
                <a:spcPts val="1320"/>
              </a:spcBef>
              <a:spcAft>
                <a:spcPts val="0"/>
              </a:spcAft>
              <a:buSzPts val="2200"/>
              <a:buFont typeface="Verdana"/>
              <a:buNone/>
            </a:pPr>
            <a:r>
              <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Insulin (cont’d)</a:t>
            </a:r>
            <a:endParaRPr/>
          </a:p>
        </p:txBody>
      </p:sp>
      <p:sp>
        <p:nvSpPr>
          <p:cNvPr id="149" name="Google Shape;149;p27"/>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200"/>
              <a:buFont typeface="Verdana"/>
              <a:buChar char="•"/>
            </a:pPr>
            <a:r>
              <a:rPr lang="en-US"/>
              <a:t>It is anabolic hormone: stimulates uptake of glucose by muscle and fat cells, promotes conversion of glucose to glycogen or fat for storage, inhibits glucose production by liver, stimulates protein synthesis, &amp; inhibits protein breakdown</a:t>
            </a:r>
            <a:endParaRPr/>
          </a:p>
          <a:p>
            <a:pPr indent="-280988" lvl="0" marL="280988" rtl="0" algn="l">
              <a:lnSpc>
                <a:spcPct val="90000"/>
              </a:lnSpc>
              <a:spcBef>
                <a:spcPts val="1320"/>
              </a:spcBef>
              <a:spcAft>
                <a:spcPts val="0"/>
              </a:spcAft>
              <a:buSzPts val="2200"/>
              <a:buFont typeface="Verdana"/>
              <a:buChar char="•"/>
            </a:pPr>
            <a:r>
              <a:rPr lang="en-US"/>
              <a:t>The only hormone that decreases glucose levels &amp; can be referred to as </a:t>
            </a:r>
            <a:r>
              <a:rPr b="1" lang="en-US"/>
              <a:t>hypoglycemic agent</a:t>
            </a:r>
            <a:endParaRPr/>
          </a:p>
          <a:p>
            <a:pPr indent="-141288" lvl="0" marL="280988" rtl="0" algn="l">
              <a:lnSpc>
                <a:spcPct val="90000"/>
              </a:lnSpc>
              <a:spcBef>
                <a:spcPts val="1320"/>
              </a:spcBef>
              <a:spcAft>
                <a:spcPts val="0"/>
              </a:spcAft>
              <a:buSzPts val="2200"/>
              <a:buFont typeface="Verdana"/>
              <a:buNone/>
            </a:pPr>
            <a:r>
              <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155" name="Google Shape;155;p28"/>
          <p:cNvPicPr preferRelativeResize="0"/>
          <p:nvPr/>
        </p:nvPicPr>
        <p:blipFill rotWithShape="1">
          <a:blip r:embed="rId3">
            <a:alphaModFix/>
          </a:blip>
          <a:srcRect b="0" l="0" r="0" t="0"/>
          <a:stretch/>
        </p:blipFill>
        <p:spPr>
          <a:xfrm>
            <a:off x="381000" y="1676400"/>
            <a:ext cx="8654518" cy="335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Insulin: chemistry</a:t>
            </a:r>
            <a:endParaRPr/>
          </a:p>
        </p:txBody>
      </p:sp>
      <p:sp>
        <p:nvSpPr>
          <p:cNvPr id="161" name="Google Shape;161;p29"/>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Human insulin is made of 51 amino acids in two chains (A and B) joined by 2 disulfide bonds plus a 3</a:t>
            </a:r>
            <a:r>
              <a:rPr baseline="30000" lang="en-US"/>
              <a:t>rd</a:t>
            </a:r>
            <a:r>
              <a:rPr lang="en-US"/>
              <a:t> disulfide bond within A-chain</a:t>
            </a:r>
            <a:endParaRPr/>
          </a:p>
          <a:p>
            <a:pPr indent="-280988" lvl="0" marL="280988" rtl="0" algn="l">
              <a:lnSpc>
                <a:spcPct val="90000"/>
              </a:lnSpc>
              <a:spcBef>
                <a:spcPts val="1320"/>
              </a:spcBef>
              <a:spcAft>
                <a:spcPts val="0"/>
              </a:spcAft>
              <a:buSzPts val="2200"/>
              <a:buFont typeface="Verdana"/>
              <a:buChar char="•"/>
            </a:pPr>
            <a:r>
              <a:rPr lang="en-US"/>
              <a:t>Produced as preproinsulin (100 amino acids)</a:t>
            </a:r>
            <a:endParaRPr/>
          </a:p>
          <a:p>
            <a:pPr indent="-280988" lvl="0" marL="280988" rtl="0" algn="l">
              <a:lnSpc>
                <a:spcPct val="90000"/>
              </a:lnSpc>
              <a:spcBef>
                <a:spcPts val="1320"/>
              </a:spcBef>
              <a:spcAft>
                <a:spcPts val="0"/>
              </a:spcAft>
              <a:buSzPts val="2200"/>
              <a:buFont typeface="Verdana"/>
              <a:buChar char="•"/>
            </a:pPr>
            <a:r>
              <a:rPr lang="en-US"/>
              <a:t>Stored in secretory granules in Golgi complex of </a:t>
            </a:r>
            <a:r>
              <a:rPr lang="en-US">
                <a:latin typeface="Noto Sans Symbols"/>
                <a:ea typeface="Noto Sans Symbols"/>
                <a:cs typeface="Noto Sans Symbols"/>
                <a:sym typeface="Noto Sans Symbols"/>
              </a:rPr>
              <a:t>β</a:t>
            </a:r>
            <a:r>
              <a:rPr lang="en-US"/>
              <a:t>-cells, where proteolytic cleavage to insulin and connecting peptide (C-peptide) occurs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descr="Image result for amino acid sequence of human insulin and c-peptide" id="167" name="Google Shape;167;p30"/>
          <p:cNvPicPr preferRelativeResize="0"/>
          <p:nvPr/>
        </p:nvPicPr>
        <p:blipFill rotWithShape="1">
          <a:blip r:embed="rId3">
            <a:alphaModFix/>
          </a:blip>
          <a:srcRect b="0" l="0" r="0" t="0"/>
          <a:stretch/>
        </p:blipFill>
        <p:spPr>
          <a:xfrm>
            <a:off x="381000" y="1981200"/>
            <a:ext cx="8597900" cy="3810000"/>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495300" y="570500"/>
            <a:ext cx="8153400" cy="99060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Human insulin</a:t>
            </a:r>
            <a:endParaRPr/>
          </a:p>
        </p:txBody>
      </p:sp>
      <p:sp>
        <p:nvSpPr>
          <p:cNvPr descr="Image result for amino acid sequence of human insulin and c-peptide" id="173" name="Google Shape;173;p31"/>
          <p:cNvSpPr/>
          <p:nvPr/>
        </p:nvSpPr>
        <p:spPr>
          <a:xfrm>
            <a:off x="63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pic>
        <p:nvPicPr>
          <p:cNvPr id="174" name="Google Shape;174;p31"/>
          <p:cNvPicPr preferRelativeResize="0"/>
          <p:nvPr/>
        </p:nvPicPr>
        <p:blipFill rotWithShape="1">
          <a:blip r:embed="rId3">
            <a:alphaModFix/>
          </a:blip>
          <a:srcRect b="0" l="0" r="0" t="0"/>
          <a:stretch/>
        </p:blipFill>
        <p:spPr>
          <a:xfrm>
            <a:off x="495300" y="1561100"/>
            <a:ext cx="7591168" cy="5296900"/>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Insulin release</a:t>
            </a:r>
            <a:endParaRPr/>
          </a:p>
        </p:txBody>
      </p:sp>
      <p:sp>
        <p:nvSpPr>
          <p:cNvPr id="180" name="Google Shape;180;p32"/>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lnSpcReduction="10000"/>
          </a:bodyPr>
          <a:lstStyle/>
          <a:p>
            <a:pPr indent="-280988" lvl="0" marL="280988" rtl="0" algn="l">
              <a:lnSpc>
                <a:spcPct val="100000"/>
              </a:lnSpc>
              <a:spcBef>
                <a:spcPts val="0"/>
              </a:spcBef>
              <a:spcAft>
                <a:spcPts val="0"/>
              </a:spcAft>
              <a:buSzPts val="2800"/>
              <a:buFont typeface="Verdana"/>
              <a:buChar char="•"/>
            </a:pPr>
            <a:r>
              <a:rPr lang="en-US" sz="2800"/>
              <a:t>Release is stimulated by: Glucose, aa, pancreatic and gastric hormones &amp; some medications (sulfonylureas, </a:t>
            </a:r>
            <a:r>
              <a:rPr lang="en-US" sz="2800">
                <a:latin typeface="Noto Sans Symbols"/>
                <a:ea typeface="Noto Sans Symbols"/>
                <a:cs typeface="Noto Sans Symbols"/>
                <a:sym typeface="Noto Sans Symbols"/>
              </a:rPr>
              <a:t>β</a:t>
            </a:r>
            <a:r>
              <a:rPr lang="en-US" sz="2800"/>
              <a:t>-adrenergic agonists)</a:t>
            </a:r>
            <a:endParaRPr/>
          </a:p>
          <a:p>
            <a:pPr indent="-280988" lvl="0" marL="280988" rtl="0" algn="l">
              <a:lnSpc>
                <a:spcPct val="100000"/>
              </a:lnSpc>
              <a:spcBef>
                <a:spcPts val="1680"/>
              </a:spcBef>
              <a:spcAft>
                <a:spcPts val="0"/>
              </a:spcAft>
              <a:buSzPts val="2800"/>
              <a:buFont typeface="Verdana"/>
              <a:buChar char="•"/>
            </a:pPr>
            <a:r>
              <a:rPr lang="en-US" sz="2800"/>
              <a:t>Release inhibited by: hypoglycemia, somatostatin (produced by pancreatic </a:t>
            </a:r>
            <a:r>
              <a:rPr lang="en-US" sz="2800">
                <a:latin typeface="Times New Roman"/>
                <a:ea typeface="Times New Roman"/>
                <a:cs typeface="Times New Roman"/>
                <a:sym typeface="Times New Roman"/>
              </a:rPr>
              <a:t>δ</a:t>
            </a:r>
            <a:r>
              <a:rPr lang="en-US" sz="2800"/>
              <a:t>–cells) and various drugs (</a:t>
            </a:r>
            <a:r>
              <a:rPr lang="en-US" sz="2800">
                <a:latin typeface="Times New Roman"/>
                <a:ea typeface="Times New Roman"/>
                <a:cs typeface="Times New Roman"/>
                <a:sym typeface="Times New Roman"/>
              </a:rPr>
              <a:t>α</a:t>
            </a:r>
            <a:r>
              <a:rPr lang="en-US" sz="2800"/>
              <a:t>-adrenergic agonists, </a:t>
            </a:r>
            <a:r>
              <a:rPr lang="en-US" sz="2800">
                <a:latin typeface="Times New Roman"/>
                <a:ea typeface="Times New Roman"/>
                <a:cs typeface="Times New Roman"/>
                <a:sym typeface="Times New Roman"/>
              </a:rPr>
              <a:t>β</a:t>
            </a:r>
            <a:r>
              <a:rPr lang="en-US" sz="2800"/>
              <a:t>-adrenergic blockers, diazoxide,…)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General Description of Carbohydrates</a:t>
            </a:r>
            <a:endParaRPr/>
          </a:p>
        </p:txBody>
      </p:sp>
      <p:sp>
        <p:nvSpPr>
          <p:cNvPr id="72" name="Google Shape;72;p1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Classification of Carbohydrates</a:t>
            </a:r>
            <a:endParaRPr/>
          </a:p>
          <a:p>
            <a:pPr indent="-404813" lvl="1" marL="862013" rtl="0" algn="l">
              <a:lnSpc>
                <a:spcPct val="90000"/>
              </a:lnSpc>
              <a:spcBef>
                <a:spcPts val="1080"/>
              </a:spcBef>
              <a:spcAft>
                <a:spcPts val="0"/>
              </a:spcAft>
              <a:buSzPts val="1800"/>
              <a:buFont typeface="Verdana"/>
              <a:buChar char="–"/>
            </a:pPr>
            <a:r>
              <a:rPr lang="en-US" sz="1800"/>
              <a:t>Carbohydrates may be classified based on following:</a:t>
            </a:r>
            <a:endParaRPr/>
          </a:p>
          <a:p>
            <a:pPr indent="-228600" lvl="2" marL="1204913" rtl="0" algn="l">
              <a:lnSpc>
                <a:spcPct val="90000"/>
              </a:lnSpc>
              <a:spcBef>
                <a:spcPts val="1080"/>
              </a:spcBef>
              <a:spcAft>
                <a:spcPts val="0"/>
              </a:spcAft>
              <a:buSzPts val="1800"/>
              <a:buFont typeface="Verdana"/>
              <a:buChar char="•"/>
            </a:pPr>
            <a:r>
              <a:rPr lang="en-US" sz="1800"/>
              <a:t>1. Size of base carbon chain: triose (3 carbons), tetrose (4), pentose (5), hexose (6)</a:t>
            </a:r>
            <a:endParaRPr/>
          </a:p>
          <a:p>
            <a:pPr indent="-228600" lvl="2" marL="1204913" rtl="0" algn="l">
              <a:lnSpc>
                <a:spcPct val="90000"/>
              </a:lnSpc>
              <a:spcBef>
                <a:spcPts val="1080"/>
              </a:spcBef>
              <a:spcAft>
                <a:spcPts val="0"/>
              </a:spcAft>
              <a:buSzPts val="1800"/>
              <a:buFont typeface="Verdana"/>
              <a:buChar char="•"/>
            </a:pPr>
            <a:r>
              <a:rPr lang="en-US" sz="1800"/>
              <a:t>2. Location of CO function group</a:t>
            </a:r>
            <a:endParaRPr/>
          </a:p>
          <a:p>
            <a:pPr indent="-228600" lvl="3" marL="1600200" rtl="0" algn="l">
              <a:lnSpc>
                <a:spcPct val="90000"/>
              </a:lnSpc>
              <a:spcBef>
                <a:spcPts val="1080"/>
              </a:spcBef>
              <a:spcAft>
                <a:spcPts val="0"/>
              </a:spcAft>
              <a:buSzPts val="1800"/>
              <a:buFont typeface="Verdana"/>
              <a:buChar char="•"/>
            </a:pPr>
            <a:r>
              <a:rPr b="1" lang="en-US" sz="1800"/>
              <a:t>Aldose:</a:t>
            </a:r>
            <a:r>
              <a:rPr lang="en-US" sz="1800"/>
              <a:t> terminal carbonyl group (aldehyde group)</a:t>
            </a:r>
            <a:endParaRPr/>
          </a:p>
          <a:p>
            <a:pPr indent="-228600" lvl="3" marL="1600200" rtl="0" algn="l">
              <a:lnSpc>
                <a:spcPct val="90000"/>
              </a:lnSpc>
              <a:spcBef>
                <a:spcPts val="1080"/>
              </a:spcBef>
              <a:spcAft>
                <a:spcPts val="0"/>
              </a:spcAft>
              <a:buSzPts val="1800"/>
              <a:buFont typeface="Verdana"/>
              <a:buChar char="•"/>
            </a:pPr>
            <a:r>
              <a:rPr b="1" lang="en-US" sz="1800"/>
              <a:t>Ketose:</a:t>
            </a:r>
            <a:r>
              <a:rPr lang="en-US" sz="1800"/>
              <a:t> carbonyl group in middle, linked to 2 other carbon atoms (ketone group)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Insulin degradation</a:t>
            </a:r>
            <a:endParaRPr/>
          </a:p>
        </p:txBody>
      </p:sp>
      <p:sp>
        <p:nvSpPr>
          <p:cNvPr id="186" name="Google Shape;186;p33"/>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fontScale="92500" lnSpcReduction="10000"/>
          </a:bodyPr>
          <a:lstStyle/>
          <a:p>
            <a:pPr indent="-280988" lvl="0" marL="280988" rtl="0" algn="l">
              <a:lnSpc>
                <a:spcPct val="110000"/>
              </a:lnSpc>
              <a:spcBef>
                <a:spcPts val="0"/>
              </a:spcBef>
              <a:spcAft>
                <a:spcPts val="0"/>
              </a:spcAft>
              <a:buSzPct val="100000"/>
              <a:buFont typeface="Verdana"/>
              <a:buChar char="•"/>
            </a:pPr>
            <a:r>
              <a:rPr lang="en-US" sz="2800"/>
              <a:t>On first pass through portal circulation, approx 50% of insulin is extracted by liver, where it’s degraded</a:t>
            </a:r>
            <a:endParaRPr/>
          </a:p>
          <a:p>
            <a:pPr indent="-280988" lvl="0" marL="280988" rtl="0" algn="l">
              <a:lnSpc>
                <a:spcPct val="110000"/>
              </a:lnSpc>
              <a:spcBef>
                <a:spcPts val="1554"/>
              </a:spcBef>
              <a:spcAft>
                <a:spcPts val="0"/>
              </a:spcAft>
              <a:buSzPct val="100000"/>
              <a:buFont typeface="Verdana"/>
              <a:buChar char="•"/>
            </a:pPr>
            <a:r>
              <a:rPr lang="en-US" sz="2800"/>
              <a:t>Additional degradation occurs in kidneys,</a:t>
            </a:r>
            <a:endParaRPr/>
          </a:p>
          <a:p>
            <a:pPr indent="-280988" lvl="0" marL="280988" rtl="0" algn="l">
              <a:lnSpc>
                <a:spcPct val="110000"/>
              </a:lnSpc>
              <a:spcBef>
                <a:spcPts val="1554"/>
              </a:spcBef>
              <a:spcAft>
                <a:spcPts val="0"/>
              </a:spcAft>
              <a:buSzPct val="100000"/>
              <a:buFont typeface="Verdana"/>
              <a:buChar char="•"/>
            </a:pPr>
            <a:r>
              <a:rPr lang="en-US" sz="2800"/>
              <a:t>Insulin is also filtered in glomerulus, reabsorbed and degraded in proximal tubules</a:t>
            </a:r>
            <a:endParaRPr/>
          </a:p>
          <a:p>
            <a:pPr indent="-280988" lvl="0" marL="280988" rtl="0" algn="l">
              <a:lnSpc>
                <a:spcPct val="110000"/>
              </a:lnSpc>
              <a:spcBef>
                <a:spcPts val="1554"/>
              </a:spcBef>
              <a:spcAft>
                <a:spcPts val="0"/>
              </a:spcAft>
              <a:buSzPct val="100000"/>
              <a:buFont typeface="Verdana"/>
              <a:buChar char="•"/>
            </a:pPr>
            <a:r>
              <a:rPr lang="en-US" sz="2800"/>
              <a:t>Half life in circulation is 5-4 minutes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Proinsulin </a:t>
            </a:r>
            <a:endParaRPr/>
          </a:p>
        </p:txBody>
      </p:sp>
      <p:sp>
        <p:nvSpPr>
          <p:cNvPr id="192" name="Google Shape;192;p34"/>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Has approx 10% of insulin potency </a:t>
            </a:r>
            <a:endParaRPr/>
          </a:p>
          <a:p>
            <a:pPr indent="-280988" lvl="0" marL="280988" rtl="0" algn="l">
              <a:lnSpc>
                <a:spcPct val="90000"/>
              </a:lnSpc>
              <a:spcBef>
                <a:spcPts val="1320"/>
              </a:spcBef>
              <a:spcAft>
                <a:spcPts val="0"/>
              </a:spcAft>
              <a:buSzPts val="2200"/>
              <a:buFont typeface="Verdana"/>
              <a:buChar char="•"/>
            </a:pPr>
            <a:r>
              <a:rPr lang="en-US"/>
              <a:t>Major storage form</a:t>
            </a:r>
            <a:endParaRPr/>
          </a:p>
          <a:p>
            <a:pPr indent="-280988" lvl="0" marL="280988" rtl="0" algn="l">
              <a:lnSpc>
                <a:spcPct val="90000"/>
              </a:lnSpc>
              <a:spcBef>
                <a:spcPts val="1320"/>
              </a:spcBef>
              <a:spcAft>
                <a:spcPts val="0"/>
              </a:spcAft>
              <a:buSzPts val="2200"/>
              <a:buFont typeface="Verdana"/>
              <a:buChar char="•"/>
            </a:pPr>
            <a:r>
              <a:rPr lang="en-US"/>
              <a:t>Only ~5% of insulin is proinsulin</a:t>
            </a:r>
            <a:endParaRPr/>
          </a:p>
          <a:p>
            <a:pPr indent="-280988" lvl="0" marL="280988" rtl="0" algn="l">
              <a:lnSpc>
                <a:spcPct val="90000"/>
              </a:lnSpc>
              <a:spcBef>
                <a:spcPts val="1320"/>
              </a:spcBef>
              <a:spcAft>
                <a:spcPts val="0"/>
              </a:spcAft>
              <a:buSzPts val="2200"/>
              <a:buFont typeface="Verdana"/>
              <a:buChar char="•"/>
            </a:pPr>
            <a:r>
              <a:rPr lang="en-US"/>
              <a:t>Its half life is ~30 minutes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C-peptide </a:t>
            </a:r>
            <a:endParaRPr/>
          </a:p>
        </p:txBody>
      </p:sp>
      <p:sp>
        <p:nvSpPr>
          <p:cNvPr id="198" name="Google Shape;198;p3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Devoid of biological activity but necessary for insulin to ensure correct structure</a:t>
            </a:r>
            <a:endParaRPr/>
          </a:p>
          <a:p>
            <a:pPr indent="-280988" lvl="0" marL="280988" rtl="0" algn="l">
              <a:lnSpc>
                <a:spcPct val="90000"/>
              </a:lnSpc>
              <a:spcBef>
                <a:spcPts val="1320"/>
              </a:spcBef>
              <a:spcAft>
                <a:spcPts val="0"/>
              </a:spcAft>
              <a:buSzPts val="2200"/>
              <a:buFont typeface="Verdana"/>
              <a:buChar char="•"/>
            </a:pPr>
            <a:r>
              <a:rPr lang="en-US"/>
              <a:t>Its plasma levels are 5-6-fold of insulin due to its longer half life of 35 minutes</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Antibodies to insulin</a:t>
            </a:r>
            <a:endParaRPr/>
          </a:p>
        </p:txBody>
      </p:sp>
      <p:sp>
        <p:nvSpPr>
          <p:cNvPr id="204" name="Google Shape;204;p36"/>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Abs to insulin develop in almost all patients who are treated with exogenous insulin</a:t>
            </a:r>
            <a:endParaRPr/>
          </a:p>
          <a:p>
            <a:pPr indent="-280988" lvl="0" marL="280988" rtl="0" algn="l">
              <a:lnSpc>
                <a:spcPct val="90000"/>
              </a:lnSpc>
              <a:spcBef>
                <a:spcPts val="1320"/>
              </a:spcBef>
              <a:spcAft>
                <a:spcPts val="0"/>
              </a:spcAft>
              <a:buSzPts val="2200"/>
              <a:buFont typeface="Verdana"/>
              <a:buChar char="•"/>
            </a:pPr>
            <a:r>
              <a:rPr lang="en-US"/>
              <a:t>Usually present in low titer and produce no adverse effects</a:t>
            </a:r>
            <a:endParaRPr/>
          </a:p>
          <a:p>
            <a:pPr indent="-280988" lvl="0" marL="280988" rtl="0" algn="l">
              <a:lnSpc>
                <a:spcPct val="90000"/>
              </a:lnSpc>
              <a:spcBef>
                <a:spcPts val="1320"/>
              </a:spcBef>
              <a:spcAft>
                <a:spcPts val="0"/>
              </a:spcAft>
              <a:buSzPts val="2200"/>
              <a:buFont typeface="Verdana"/>
              <a:buChar char="•"/>
            </a:pPr>
            <a:r>
              <a:rPr lang="en-US"/>
              <a:t>Occasionally in type 2 diabetes, high titers produce insulin resistance</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210" name="Google Shape;210;p37"/>
          <p:cNvPicPr preferRelativeResize="0"/>
          <p:nvPr/>
        </p:nvPicPr>
        <p:blipFill rotWithShape="1">
          <a:blip r:embed="rId3">
            <a:alphaModFix/>
          </a:blip>
          <a:srcRect b="0" l="0" r="0" t="0"/>
          <a:stretch/>
        </p:blipFill>
        <p:spPr>
          <a:xfrm>
            <a:off x="381000" y="1676400"/>
            <a:ext cx="8654518" cy="3352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lang="en-US" sz="3100"/>
              <a:t>Glucagon</a:t>
            </a:r>
            <a:r>
              <a:rPr b="1" lang="en-US" sz="4000">
                <a:solidFill>
                  <a:srgbClr val="C00000"/>
                </a:solidFill>
              </a:rPr>
              <a:t> </a:t>
            </a:r>
            <a:endParaRPr/>
          </a:p>
        </p:txBody>
      </p:sp>
      <p:sp>
        <p:nvSpPr>
          <p:cNvPr id="216" name="Google Shape;216;p38"/>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fontScale="85000" lnSpcReduction="20000"/>
          </a:bodyPr>
          <a:lstStyle/>
          <a:p>
            <a:pPr indent="-280988" lvl="0" marL="280988" rtl="0" algn="l">
              <a:lnSpc>
                <a:spcPct val="90000"/>
              </a:lnSpc>
              <a:spcBef>
                <a:spcPts val="0"/>
              </a:spcBef>
              <a:spcAft>
                <a:spcPts val="0"/>
              </a:spcAft>
              <a:buSzPct val="100000"/>
              <a:buFont typeface="Verdana"/>
              <a:buChar char="•"/>
            </a:pPr>
            <a:r>
              <a:rPr lang="en-US" sz="2800"/>
              <a:t>A 29-aa polypeptide</a:t>
            </a:r>
            <a:endParaRPr/>
          </a:p>
          <a:p>
            <a:pPr indent="-280988" lvl="0" marL="280988" rtl="0" algn="l">
              <a:lnSpc>
                <a:spcPct val="90000"/>
              </a:lnSpc>
              <a:spcBef>
                <a:spcPts val="1428"/>
              </a:spcBef>
              <a:spcAft>
                <a:spcPts val="0"/>
              </a:spcAft>
              <a:buSzPct val="100000"/>
              <a:buFont typeface="Verdana"/>
              <a:buChar char="•"/>
            </a:pPr>
            <a:r>
              <a:rPr lang="en-US" sz="2800"/>
              <a:t>Primary hormone responsible for increasing glucose levels</a:t>
            </a:r>
            <a:endParaRPr/>
          </a:p>
          <a:p>
            <a:pPr indent="-280988" lvl="0" marL="280988" rtl="0" algn="l">
              <a:lnSpc>
                <a:spcPct val="90000"/>
              </a:lnSpc>
              <a:spcBef>
                <a:spcPts val="1428"/>
              </a:spcBef>
              <a:spcAft>
                <a:spcPts val="0"/>
              </a:spcAft>
              <a:buSzPct val="100000"/>
              <a:buFont typeface="Verdana"/>
              <a:buChar char="•"/>
            </a:pPr>
            <a:r>
              <a:rPr lang="en-US" sz="2800"/>
              <a:t>Produced by </a:t>
            </a:r>
            <a:r>
              <a:rPr lang="en-US" sz="2800">
                <a:latin typeface="Noto Sans Symbols"/>
                <a:ea typeface="Noto Sans Symbols"/>
                <a:cs typeface="Noto Sans Symbols"/>
                <a:sym typeface="Noto Sans Symbols"/>
              </a:rPr>
              <a:t>α</a:t>
            </a:r>
            <a:r>
              <a:rPr lang="en-US" sz="2800"/>
              <a:t>-cells of islets of Langerhans in pancreas</a:t>
            </a:r>
            <a:endParaRPr/>
          </a:p>
          <a:p>
            <a:pPr indent="-280988" lvl="0" marL="280988" rtl="0" algn="l">
              <a:lnSpc>
                <a:spcPct val="90000"/>
              </a:lnSpc>
              <a:spcBef>
                <a:spcPts val="1428"/>
              </a:spcBef>
              <a:spcAft>
                <a:spcPts val="0"/>
              </a:spcAft>
              <a:buSzPct val="100000"/>
              <a:buFont typeface="Verdana"/>
              <a:buChar char="•"/>
            </a:pPr>
            <a:r>
              <a:rPr lang="en-US" sz="2800"/>
              <a:t>Induced release by stress, exercise and amino acids</a:t>
            </a:r>
            <a:endParaRPr/>
          </a:p>
          <a:p>
            <a:pPr indent="-280988" lvl="0" marL="280988" rtl="0" algn="l">
              <a:lnSpc>
                <a:spcPct val="90000"/>
              </a:lnSpc>
              <a:spcBef>
                <a:spcPts val="1428"/>
              </a:spcBef>
              <a:spcAft>
                <a:spcPts val="0"/>
              </a:spcAft>
              <a:buSzPct val="100000"/>
              <a:buFont typeface="Verdana"/>
              <a:buChar char="•"/>
            </a:pPr>
            <a:r>
              <a:rPr lang="en-US" sz="2800"/>
              <a:t>Stimulates glucose synthesis in LIVER via glycogenolysis or gluconeogenesis</a:t>
            </a:r>
            <a:endParaRPr/>
          </a:p>
          <a:p>
            <a:pPr indent="-280988" lvl="0" marL="280988" rtl="0" algn="l">
              <a:lnSpc>
                <a:spcPct val="90000"/>
              </a:lnSpc>
              <a:spcBef>
                <a:spcPts val="1428"/>
              </a:spcBef>
              <a:spcAft>
                <a:spcPts val="0"/>
              </a:spcAft>
              <a:buSzPct val="100000"/>
              <a:buFont typeface="Verdana"/>
              <a:buChar char="•"/>
            </a:pPr>
            <a:r>
              <a:rPr lang="en-US" sz="2800"/>
              <a:t>It’s a </a:t>
            </a:r>
            <a:r>
              <a:rPr b="1" lang="en-US" sz="2800"/>
              <a:t>hyperglycemic agent</a:t>
            </a:r>
            <a:endParaRPr/>
          </a:p>
          <a:p>
            <a:pPr indent="-129858" lvl="0" marL="280988" rtl="0" algn="l">
              <a:lnSpc>
                <a:spcPct val="90000"/>
              </a:lnSpc>
              <a:spcBef>
                <a:spcPts val="1428"/>
              </a:spcBef>
              <a:spcAft>
                <a:spcPts val="0"/>
              </a:spcAft>
              <a:buSzPct val="100000"/>
              <a:buFont typeface="Verdana"/>
              <a:buNone/>
            </a:pPr>
            <a:r>
              <a:t/>
            </a:r>
            <a:endParaRPr sz="2800"/>
          </a:p>
          <a:p>
            <a:pPr indent="-129858" lvl="0" marL="280988" rtl="0" algn="l">
              <a:lnSpc>
                <a:spcPct val="90000"/>
              </a:lnSpc>
              <a:spcBef>
                <a:spcPts val="1428"/>
              </a:spcBef>
              <a:spcAft>
                <a:spcPts val="0"/>
              </a:spcAft>
              <a:buSzPct val="100000"/>
              <a:buFont typeface="Verdana"/>
              <a:buNone/>
            </a:pPr>
            <a:r>
              <a:t/>
            </a:r>
            <a:endParaRPr sz="2800"/>
          </a:p>
          <a:p>
            <a:pPr indent="-129858" lvl="0" marL="280988" rtl="0" algn="l">
              <a:lnSpc>
                <a:spcPct val="90000"/>
              </a:lnSpc>
              <a:spcBef>
                <a:spcPts val="1428"/>
              </a:spcBef>
              <a:spcAft>
                <a:spcPts val="0"/>
              </a:spcAft>
              <a:buSzPct val="100000"/>
              <a:buFont typeface="Verdana"/>
              <a:buNone/>
            </a:pPr>
            <a:r>
              <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a:t>Glucagon</a:t>
            </a:r>
            <a:endParaRPr/>
          </a:p>
        </p:txBody>
      </p:sp>
      <p:sp>
        <p:nvSpPr>
          <p:cNvPr id="223" name="Google Shape;223;p39"/>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800"/>
              <a:buFont typeface="Verdana"/>
              <a:buChar char="•"/>
            </a:pPr>
            <a:r>
              <a:rPr lang="en-US" sz="2800"/>
              <a:t>It enhances ketogenesis </a:t>
            </a:r>
            <a:endParaRPr/>
          </a:p>
          <a:p>
            <a:pPr indent="-280988" lvl="0" marL="280988" rtl="0" algn="l">
              <a:lnSpc>
                <a:spcPct val="90000"/>
              </a:lnSpc>
              <a:spcBef>
                <a:spcPts val="1680"/>
              </a:spcBef>
              <a:spcAft>
                <a:spcPts val="0"/>
              </a:spcAft>
              <a:buSzPts val="2800"/>
              <a:buFont typeface="Verdana"/>
              <a:buChar char="•"/>
            </a:pPr>
            <a:r>
              <a:rPr lang="en-US" sz="2800"/>
              <a:t>Has a minor effect on adipocyte &gt;&gt; it increases lipolysis</a:t>
            </a:r>
            <a:endParaRPr/>
          </a:p>
          <a:p>
            <a:pPr indent="-280988" lvl="0" marL="280988" rtl="0" algn="l">
              <a:lnSpc>
                <a:spcPct val="90000"/>
              </a:lnSpc>
              <a:spcBef>
                <a:spcPts val="1680"/>
              </a:spcBef>
              <a:spcAft>
                <a:spcPts val="0"/>
              </a:spcAft>
              <a:buSzPts val="2800"/>
              <a:buFont typeface="Verdana"/>
              <a:buChar char="•"/>
            </a:pPr>
            <a:r>
              <a:rPr lang="en-US" sz="2800"/>
              <a:t>Insulin inhibits Glucagon release</a:t>
            </a:r>
            <a:endParaRPr/>
          </a:p>
          <a:p>
            <a:pPr indent="-280988" lvl="0" marL="280988" rtl="0" algn="l">
              <a:lnSpc>
                <a:spcPct val="90000"/>
              </a:lnSpc>
              <a:spcBef>
                <a:spcPts val="1680"/>
              </a:spcBef>
              <a:spcAft>
                <a:spcPts val="0"/>
              </a:spcAft>
              <a:buSzPts val="2800"/>
              <a:buFont typeface="Verdana"/>
              <a:buChar char="•"/>
            </a:pPr>
            <a:r>
              <a:rPr lang="en-US" sz="2800"/>
              <a:t>Increased Glucagon levels in diabetes, secondary to insulin deficiency, contributes to hyperglycemia state</a:t>
            </a:r>
            <a:endParaRPr/>
          </a:p>
          <a:p>
            <a:pPr indent="-103188" lvl="0" marL="280988" rtl="0" algn="l">
              <a:lnSpc>
                <a:spcPct val="90000"/>
              </a:lnSpc>
              <a:spcBef>
                <a:spcPts val="1680"/>
              </a:spcBef>
              <a:spcAft>
                <a:spcPts val="0"/>
              </a:spcAft>
              <a:buSzPts val="2800"/>
              <a:buFont typeface="Verdana"/>
              <a:buNone/>
            </a:pPr>
            <a:r>
              <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descr="Insulin and glucagon regulate blood sugar." id="229" name="Google Shape;229;p40"/>
          <p:cNvPicPr preferRelativeResize="0"/>
          <p:nvPr/>
        </p:nvPicPr>
        <p:blipFill rotWithShape="1">
          <a:blip r:embed="rId3">
            <a:alphaModFix/>
          </a:blip>
          <a:srcRect b="0" l="0" r="0" t="0"/>
          <a:stretch/>
        </p:blipFill>
        <p:spPr>
          <a:xfrm>
            <a:off x="2667000" y="762000"/>
            <a:ext cx="3733800" cy="5612984"/>
          </a:xfrm>
          <a:prstGeom prst="rect">
            <a:avLst/>
          </a:prstGeom>
          <a:noFill/>
          <a:ln>
            <a:noFill/>
          </a:ln>
        </p:spPr>
      </p:pic>
      <p:pic>
        <p:nvPicPr>
          <p:cNvPr descr="Image result for hormonal regulation of glucose plasma levels" id="230" name="Google Shape;230;p40"/>
          <p:cNvPicPr preferRelativeResize="0"/>
          <p:nvPr/>
        </p:nvPicPr>
        <p:blipFill rotWithShape="1">
          <a:blip r:embed="rId4">
            <a:alphaModFix/>
          </a:blip>
          <a:srcRect b="0" l="0" r="0" t="0"/>
          <a:stretch/>
        </p:blipFill>
        <p:spPr>
          <a:xfrm>
            <a:off x="762000" y="152400"/>
            <a:ext cx="6632243" cy="6514364"/>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lang="en-US" sz="3100"/>
              <a:t>Epinephrine (Adrenaline)</a:t>
            </a:r>
            <a:endParaRPr sz="4000">
              <a:solidFill>
                <a:srgbClr val="C00000"/>
              </a:solidFill>
            </a:endParaRPr>
          </a:p>
        </p:txBody>
      </p:sp>
      <p:sp>
        <p:nvSpPr>
          <p:cNvPr id="237" name="Google Shape;237;p41"/>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Produced by adrenal medulla</a:t>
            </a:r>
            <a:endParaRPr/>
          </a:p>
          <a:p>
            <a:pPr indent="-280988" lvl="0" marL="280988" rtl="0" algn="l">
              <a:lnSpc>
                <a:spcPct val="90000"/>
              </a:lnSpc>
              <a:spcBef>
                <a:spcPts val="1320"/>
              </a:spcBef>
              <a:spcAft>
                <a:spcPts val="0"/>
              </a:spcAft>
              <a:buSzPts val="2200"/>
              <a:buFont typeface="Verdana"/>
              <a:buChar char="•"/>
            </a:pPr>
            <a:r>
              <a:rPr lang="en-US"/>
              <a:t>Increases plasma glucose by inhibiting insulin secretion, increasing glycogenolysis &amp; promoting lipolysis</a:t>
            </a:r>
            <a:endParaRPr/>
          </a:p>
          <a:p>
            <a:pPr indent="-280988" lvl="0" marL="280988" rtl="0" algn="l">
              <a:lnSpc>
                <a:spcPct val="90000"/>
              </a:lnSpc>
              <a:spcBef>
                <a:spcPts val="1320"/>
              </a:spcBef>
              <a:spcAft>
                <a:spcPts val="0"/>
              </a:spcAft>
              <a:buSzPts val="2200"/>
              <a:buFont typeface="Verdana"/>
              <a:buChar char="•"/>
            </a:pPr>
            <a:r>
              <a:rPr lang="en-US"/>
              <a:t>Induced by stress</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a:t>Glucocorticoids</a:t>
            </a:r>
            <a:endParaRPr/>
          </a:p>
        </p:txBody>
      </p:sp>
      <p:sp>
        <p:nvSpPr>
          <p:cNvPr id="244" name="Google Shape;244;p42"/>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Primarily cortisol</a:t>
            </a:r>
            <a:endParaRPr/>
          </a:p>
          <a:p>
            <a:pPr indent="-280988" lvl="0" marL="280988" rtl="0" algn="l">
              <a:lnSpc>
                <a:spcPct val="90000"/>
              </a:lnSpc>
              <a:spcBef>
                <a:spcPts val="1320"/>
              </a:spcBef>
              <a:spcAft>
                <a:spcPts val="0"/>
              </a:spcAft>
              <a:buSzPts val="2200"/>
              <a:buFont typeface="Verdana"/>
              <a:buChar char="•"/>
            </a:pPr>
            <a:r>
              <a:rPr lang="en-US"/>
              <a:t>Produced by adrenal cortex upon stimulation by ACTH</a:t>
            </a:r>
            <a:endParaRPr/>
          </a:p>
          <a:p>
            <a:pPr indent="-280988" lvl="0" marL="280988" rtl="0" algn="l">
              <a:lnSpc>
                <a:spcPct val="90000"/>
              </a:lnSpc>
              <a:spcBef>
                <a:spcPts val="1320"/>
              </a:spcBef>
              <a:spcAft>
                <a:spcPts val="0"/>
              </a:spcAft>
              <a:buSzPts val="2200"/>
              <a:buFont typeface="Verdana"/>
              <a:buChar char="•"/>
            </a:pPr>
            <a:r>
              <a:rPr lang="en-US"/>
              <a:t>Increases plasma glucose by decreasing intestinal entry into cells, increasing gluconeogenesis, liver glycogenolysis &amp; lipolysis</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430213" y="1231900"/>
            <a:ext cx="8524875" cy="7683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General Description of Carbohydrates (cont’d)</a:t>
            </a:r>
            <a:endParaRPr/>
          </a:p>
        </p:txBody>
      </p:sp>
      <p:sp>
        <p:nvSpPr>
          <p:cNvPr id="79" name="Google Shape;79;p16"/>
          <p:cNvSpPr txBox="1"/>
          <p:nvPr>
            <p:ph idx="1" type="body"/>
          </p:nvPr>
        </p:nvSpPr>
        <p:spPr>
          <a:xfrm>
            <a:off x="330200" y="2346325"/>
            <a:ext cx="7010400" cy="66992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Two forms of carbohydrates</a:t>
            </a:r>
            <a:endParaRPr/>
          </a:p>
        </p:txBody>
      </p:sp>
      <p:pic>
        <p:nvPicPr>
          <p:cNvPr id="80" name="Google Shape;80;p16"/>
          <p:cNvPicPr preferRelativeResize="0"/>
          <p:nvPr/>
        </p:nvPicPr>
        <p:blipFill rotWithShape="1">
          <a:blip r:embed="rId3">
            <a:alphaModFix/>
          </a:blip>
          <a:srcRect b="0" l="0" r="0" t="0"/>
          <a:stretch/>
        </p:blipFill>
        <p:spPr>
          <a:xfrm>
            <a:off x="1828800" y="3013075"/>
            <a:ext cx="4819650" cy="3197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lang="en-US"/>
              <a:t>Other regulators of </a:t>
            </a:r>
            <a:br>
              <a:rPr lang="en-US"/>
            </a:br>
            <a:r>
              <a:rPr lang="en-US"/>
              <a:t>carbohydrate metabolism</a:t>
            </a:r>
            <a:endParaRPr/>
          </a:p>
        </p:txBody>
      </p:sp>
      <p:sp>
        <p:nvSpPr>
          <p:cNvPr id="251" name="Google Shape;251;p43"/>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200"/>
              <a:buFont typeface="Verdana"/>
              <a:buChar char="•"/>
            </a:pPr>
            <a:r>
              <a:rPr lang="en-US"/>
              <a:t>Two anterior pituitary hormones: ACTH &amp; GH promote increased  plasma glucose </a:t>
            </a:r>
            <a:endParaRPr/>
          </a:p>
          <a:p>
            <a:pPr indent="-280988" lvl="0" marL="280988" rtl="0" algn="l">
              <a:lnSpc>
                <a:spcPct val="90000"/>
              </a:lnSpc>
              <a:spcBef>
                <a:spcPts val="1320"/>
              </a:spcBef>
              <a:spcAft>
                <a:spcPts val="0"/>
              </a:spcAft>
              <a:buSzPts val="2200"/>
              <a:buFont typeface="Verdana"/>
              <a:buChar char="•"/>
            </a:pPr>
            <a:r>
              <a:rPr lang="en-US">
                <a:solidFill>
                  <a:srgbClr val="FF0000"/>
                </a:solidFill>
              </a:rPr>
              <a:t>ACTH</a:t>
            </a:r>
            <a:r>
              <a:rPr lang="en-US"/>
              <a:t>: acts via stimulation of cortisol release</a:t>
            </a:r>
            <a:endParaRPr/>
          </a:p>
          <a:p>
            <a:pPr indent="-280988" lvl="0" marL="280988" rtl="0" algn="l">
              <a:lnSpc>
                <a:spcPct val="90000"/>
              </a:lnSpc>
              <a:spcBef>
                <a:spcPts val="1320"/>
              </a:spcBef>
              <a:spcAft>
                <a:spcPts val="0"/>
              </a:spcAft>
              <a:buSzPts val="2200"/>
              <a:buFont typeface="Verdana"/>
              <a:buChar char="•"/>
            </a:pPr>
            <a:r>
              <a:rPr lang="en-US">
                <a:solidFill>
                  <a:srgbClr val="FF0000"/>
                </a:solidFill>
              </a:rPr>
              <a:t>GH</a:t>
            </a:r>
            <a:r>
              <a:rPr lang="en-US"/>
              <a:t>: decrease glucose entry into cells, increase glycolysis</a:t>
            </a:r>
            <a:endParaRPr/>
          </a:p>
          <a:p>
            <a:pPr indent="-280988" lvl="0" marL="280988" rtl="0" algn="l">
              <a:lnSpc>
                <a:spcPct val="90000"/>
              </a:lnSpc>
              <a:spcBef>
                <a:spcPts val="1320"/>
              </a:spcBef>
              <a:spcAft>
                <a:spcPts val="0"/>
              </a:spcAft>
              <a:buSzPts val="2200"/>
              <a:buFont typeface="Verdana"/>
              <a:buChar char="•"/>
            </a:pPr>
            <a:r>
              <a:rPr lang="en-US">
                <a:solidFill>
                  <a:srgbClr val="FF0000"/>
                </a:solidFill>
              </a:rPr>
              <a:t>Thyroxine</a:t>
            </a:r>
            <a:r>
              <a:rPr lang="en-US"/>
              <a:t>: increases glycogenolysis, gluconeogenesis, intestinal absorption of glucose</a:t>
            </a:r>
            <a:endParaRPr/>
          </a:p>
          <a:p>
            <a:pPr indent="-280988" lvl="0" marL="280988" rtl="0" algn="l">
              <a:lnSpc>
                <a:spcPct val="90000"/>
              </a:lnSpc>
              <a:spcBef>
                <a:spcPts val="1320"/>
              </a:spcBef>
              <a:spcAft>
                <a:spcPts val="0"/>
              </a:spcAft>
              <a:buSzPts val="2200"/>
              <a:buFont typeface="Verdana"/>
              <a:buChar char="•"/>
            </a:pPr>
            <a:r>
              <a:rPr lang="en-US">
                <a:solidFill>
                  <a:srgbClr val="FF0000"/>
                </a:solidFill>
              </a:rPr>
              <a:t>Somatostatin</a:t>
            </a:r>
            <a:r>
              <a:rPr lang="en-US"/>
              <a:t>: increases plasma glucose, via inhibition of insulin, glucagon, GH &amp; other hormones</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4"/>
          <p:cNvSpPr txBox="1"/>
          <p:nvPr>
            <p:ph type="title"/>
          </p:nvPr>
        </p:nvSpPr>
        <p:spPr>
          <a:xfrm>
            <a:off x="430213" y="1111578"/>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Hyperglycemia</a:t>
            </a:r>
            <a:endParaRPr/>
          </a:p>
        </p:txBody>
      </p:sp>
      <p:sp>
        <p:nvSpPr>
          <p:cNvPr id="258" name="Google Shape;258;p44"/>
          <p:cNvSpPr txBox="1"/>
          <p:nvPr>
            <p:ph idx="1" type="body"/>
          </p:nvPr>
        </p:nvSpPr>
        <p:spPr>
          <a:xfrm>
            <a:off x="330200" y="1841828"/>
            <a:ext cx="8613775" cy="5016172"/>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Definition: an increase in plasma glucose levels caused by imbalance of hormones</a:t>
            </a:r>
            <a:endParaRPr/>
          </a:p>
          <a:p>
            <a:pPr indent="-280988" lvl="0" marL="280988" rtl="0" algn="l">
              <a:lnSpc>
                <a:spcPct val="90000"/>
              </a:lnSpc>
              <a:spcBef>
                <a:spcPts val="1320"/>
              </a:spcBef>
              <a:spcAft>
                <a:spcPts val="0"/>
              </a:spcAft>
              <a:buSzPts val="2200"/>
              <a:buFont typeface="Verdana"/>
              <a:buChar char="•"/>
            </a:pPr>
            <a:r>
              <a:rPr lang="en-US"/>
              <a:t>Diabetes Mellitus</a:t>
            </a:r>
            <a:endParaRPr/>
          </a:p>
          <a:p>
            <a:pPr indent="-404813" lvl="1" marL="862013" rtl="0" algn="l">
              <a:lnSpc>
                <a:spcPct val="90000"/>
              </a:lnSpc>
              <a:spcBef>
                <a:spcPts val="1080"/>
              </a:spcBef>
              <a:spcAft>
                <a:spcPts val="0"/>
              </a:spcAft>
              <a:buSzPts val="1800"/>
              <a:buFont typeface="Verdana"/>
              <a:buChar char="–"/>
            </a:pPr>
            <a:r>
              <a:rPr lang="en-US" sz="1800"/>
              <a:t>A group of metabolic diseases characterized by hyperglycemia resulting from defects in insulin secretion, insulin action, or both</a:t>
            </a:r>
            <a:endParaRPr/>
          </a:p>
          <a:p>
            <a:pPr indent="-404813" lvl="1" marL="862013" rtl="0" algn="l">
              <a:lnSpc>
                <a:spcPct val="90000"/>
              </a:lnSpc>
              <a:spcBef>
                <a:spcPts val="1080"/>
              </a:spcBef>
              <a:spcAft>
                <a:spcPts val="0"/>
              </a:spcAft>
              <a:buSzPts val="1800"/>
              <a:buFont typeface="Verdana"/>
              <a:buChar char="–"/>
            </a:pPr>
            <a:r>
              <a:rPr lang="en-US" sz="1800"/>
              <a:t>Type 1</a:t>
            </a:r>
            <a:endParaRPr/>
          </a:p>
          <a:p>
            <a:pPr indent="-228600" lvl="2" marL="1204913" rtl="0" algn="l">
              <a:lnSpc>
                <a:spcPct val="90000"/>
              </a:lnSpc>
              <a:spcBef>
                <a:spcPts val="1080"/>
              </a:spcBef>
              <a:spcAft>
                <a:spcPts val="0"/>
              </a:spcAft>
              <a:buSzPts val="1800"/>
              <a:buFont typeface="Verdana"/>
              <a:buChar char="•"/>
            </a:pPr>
            <a:r>
              <a:rPr lang="en-US" sz="1800"/>
              <a:t>Results from cellular-mediated autoimmune destruction of β cells of pancreas, causing </a:t>
            </a:r>
            <a:r>
              <a:rPr i="1" lang="en-US" sz="1800"/>
              <a:t>absolute</a:t>
            </a:r>
            <a:r>
              <a:rPr lang="en-US" sz="1800"/>
              <a:t> deficiency of insulin</a:t>
            </a:r>
            <a:endParaRPr/>
          </a:p>
          <a:p>
            <a:pPr indent="-228600" lvl="2" marL="1204913" rtl="0" algn="l">
              <a:lnSpc>
                <a:spcPct val="90000"/>
              </a:lnSpc>
              <a:spcBef>
                <a:spcPts val="1080"/>
              </a:spcBef>
              <a:spcAft>
                <a:spcPts val="0"/>
              </a:spcAft>
              <a:buSzPts val="1800"/>
              <a:buFont typeface="Verdana"/>
              <a:buChar char="•"/>
            </a:pPr>
            <a:r>
              <a:rPr lang="en-US" sz="1800"/>
              <a:t>Constitutes 10–20% of all diabetes cases; occurs in childhood &amp; adolescence and is genetic</a:t>
            </a:r>
            <a:endParaRPr/>
          </a:p>
          <a:p>
            <a:pPr indent="-228600" lvl="2" marL="1204913" rtl="0" algn="l">
              <a:lnSpc>
                <a:spcPct val="90000"/>
              </a:lnSpc>
              <a:spcBef>
                <a:spcPts val="1080"/>
              </a:spcBef>
              <a:spcAft>
                <a:spcPts val="0"/>
              </a:spcAft>
              <a:buSzPts val="1800"/>
              <a:buFont typeface="Verdana"/>
              <a:buChar char="•"/>
            </a:pPr>
            <a:r>
              <a:rPr lang="en-US" sz="1800"/>
              <a:t>Initiated by environmental factors, or infection in individuals with genetic predisposition</a:t>
            </a:r>
            <a:endParaRPr/>
          </a:p>
          <a:p>
            <a:pPr indent="-228600" lvl="2" marL="1204913" rtl="0" algn="l">
              <a:lnSpc>
                <a:spcPct val="90000"/>
              </a:lnSpc>
              <a:spcBef>
                <a:spcPts val="1080"/>
              </a:spcBef>
              <a:spcAft>
                <a:spcPts val="0"/>
              </a:spcAft>
              <a:buSzPts val="1800"/>
              <a:buFont typeface="Verdana"/>
              <a:buChar char="•"/>
            </a:pPr>
            <a:r>
              <a:rPr lang="en-US" sz="1800"/>
              <a:t>Characteristics: abrupt onset, insulin dependence, ketosis tendency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264" name="Google Shape;264;p45"/>
          <p:cNvPicPr preferRelativeResize="0"/>
          <p:nvPr/>
        </p:nvPicPr>
        <p:blipFill rotWithShape="1">
          <a:blip r:embed="rId3">
            <a:alphaModFix/>
          </a:blip>
          <a:srcRect b="0" l="0" r="0" t="0"/>
          <a:stretch/>
        </p:blipFill>
        <p:spPr>
          <a:xfrm>
            <a:off x="577893" y="1676400"/>
            <a:ext cx="7943272" cy="4572000"/>
          </a:xfrm>
          <a:prstGeom prst="rect">
            <a:avLst/>
          </a:prstGeom>
          <a:noFill/>
          <a:ln>
            <a:noFill/>
          </a:ln>
        </p:spPr>
      </p:pic>
      <p:sp>
        <p:nvSpPr>
          <p:cNvPr id="265" name="Google Shape;265;p45"/>
          <p:cNvSpPr txBox="1"/>
          <p:nvPr/>
        </p:nvSpPr>
        <p:spPr>
          <a:xfrm>
            <a:off x="838200" y="6044863"/>
            <a:ext cx="5699234" cy="461665"/>
          </a:xfrm>
          <a:prstGeom prst="rect">
            <a:avLst/>
          </a:prstGeom>
          <a:solidFill>
            <a:srgbClr val="96C5F2"/>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 Increased HbA1c levels in plasma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lang="en-US"/>
              <a:t>Markers of autoimmune reactions in </a:t>
            </a:r>
            <a:br>
              <a:rPr lang="en-US"/>
            </a:br>
            <a:r>
              <a:rPr lang="en-US"/>
              <a:t>type 1 DM</a:t>
            </a:r>
            <a:endParaRPr/>
          </a:p>
        </p:txBody>
      </p:sp>
      <p:sp>
        <p:nvSpPr>
          <p:cNvPr id="271" name="Google Shape;271;p46"/>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One or more of the following markers are found in 85-90% of individuals with fasting hyperglycemia</a:t>
            </a:r>
            <a:endParaRPr/>
          </a:p>
          <a:p>
            <a:pPr indent="-404813" lvl="1" marL="862013" rtl="0" algn="l">
              <a:lnSpc>
                <a:spcPct val="90000"/>
              </a:lnSpc>
              <a:spcBef>
                <a:spcPts val="1320"/>
              </a:spcBef>
              <a:spcAft>
                <a:spcPts val="0"/>
              </a:spcAft>
              <a:buSzPts val="2200"/>
              <a:buFont typeface="Verdana"/>
              <a:buChar char="–"/>
            </a:pPr>
            <a:r>
              <a:rPr lang="en-US"/>
              <a:t>Islet cell autoantibodies</a:t>
            </a:r>
            <a:endParaRPr/>
          </a:p>
          <a:p>
            <a:pPr indent="-404813" lvl="1" marL="862013" rtl="0" algn="l">
              <a:lnSpc>
                <a:spcPct val="90000"/>
              </a:lnSpc>
              <a:spcBef>
                <a:spcPts val="1320"/>
              </a:spcBef>
              <a:spcAft>
                <a:spcPts val="0"/>
              </a:spcAft>
              <a:buSzPts val="2200"/>
              <a:buFont typeface="Verdana"/>
              <a:buChar char="–"/>
            </a:pPr>
            <a:r>
              <a:rPr lang="en-US"/>
              <a:t>Insulin autoantibodies</a:t>
            </a:r>
            <a:endParaRPr/>
          </a:p>
          <a:p>
            <a:pPr indent="-404813" lvl="1" marL="862013" rtl="0" algn="l">
              <a:lnSpc>
                <a:spcPct val="90000"/>
              </a:lnSpc>
              <a:spcBef>
                <a:spcPts val="1320"/>
              </a:spcBef>
              <a:spcAft>
                <a:spcPts val="0"/>
              </a:spcAft>
              <a:buSzPts val="2200"/>
              <a:buFont typeface="Verdana"/>
              <a:buChar char="–"/>
            </a:pPr>
            <a:r>
              <a:rPr lang="en-US"/>
              <a:t>Glutamic acid decarboxylase autoantibodies</a:t>
            </a:r>
            <a:endParaRPr/>
          </a:p>
          <a:p>
            <a:pPr indent="-404813" lvl="1" marL="862013" rtl="0" algn="l">
              <a:lnSpc>
                <a:spcPct val="90000"/>
              </a:lnSpc>
              <a:spcBef>
                <a:spcPts val="1320"/>
              </a:spcBef>
              <a:spcAft>
                <a:spcPts val="0"/>
              </a:spcAft>
              <a:buSzPts val="2200"/>
              <a:buFont typeface="Verdana"/>
              <a:buChar char="–"/>
            </a:pPr>
            <a:r>
              <a:rPr lang="en-US"/>
              <a:t>Tyrosine phosphatase IA-2 &amp; IA-2B autoantibodies</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sz="2500"/>
              <a:t>Type 1 DM: symptoms</a:t>
            </a:r>
            <a:endParaRPr/>
          </a:p>
        </p:txBody>
      </p:sp>
      <p:sp>
        <p:nvSpPr>
          <p:cNvPr id="277" name="Google Shape;277;p47"/>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lnSpcReduction="10000"/>
          </a:bodyPr>
          <a:lstStyle/>
          <a:p>
            <a:pPr indent="-280988" lvl="0" marL="280988" rtl="0" algn="l">
              <a:lnSpc>
                <a:spcPct val="90000"/>
              </a:lnSpc>
              <a:spcBef>
                <a:spcPts val="0"/>
              </a:spcBef>
              <a:spcAft>
                <a:spcPts val="0"/>
              </a:spcAft>
              <a:buSzPts val="2200"/>
              <a:buFont typeface="Verdana"/>
              <a:buChar char="•"/>
            </a:pPr>
            <a:r>
              <a:rPr lang="en-US"/>
              <a:t>Polydipsia (excessive thirst), </a:t>
            </a:r>
            <a:endParaRPr/>
          </a:p>
          <a:p>
            <a:pPr indent="-280988" lvl="0" marL="280988" rtl="0" algn="l">
              <a:lnSpc>
                <a:spcPct val="90000"/>
              </a:lnSpc>
              <a:spcBef>
                <a:spcPts val="1320"/>
              </a:spcBef>
              <a:spcAft>
                <a:spcPts val="0"/>
              </a:spcAft>
              <a:buSzPts val="2200"/>
              <a:buFont typeface="Verdana"/>
              <a:buChar char="•"/>
            </a:pPr>
            <a:r>
              <a:rPr lang="en-US"/>
              <a:t>Polyphagia (increased food intake), </a:t>
            </a:r>
            <a:endParaRPr/>
          </a:p>
          <a:p>
            <a:pPr indent="-280988" lvl="0" marL="280988" rtl="0" algn="l">
              <a:lnSpc>
                <a:spcPct val="90000"/>
              </a:lnSpc>
              <a:spcBef>
                <a:spcPts val="1320"/>
              </a:spcBef>
              <a:spcAft>
                <a:spcPts val="0"/>
              </a:spcAft>
              <a:buSzPts val="2200"/>
              <a:buFont typeface="Verdana"/>
              <a:buChar char="•"/>
            </a:pPr>
            <a:r>
              <a:rPr lang="en-US"/>
              <a:t>Polyuria (excessive urine production), </a:t>
            </a:r>
            <a:endParaRPr/>
          </a:p>
          <a:p>
            <a:pPr indent="-280988" lvl="0" marL="280988" rtl="0" algn="l">
              <a:lnSpc>
                <a:spcPct val="90000"/>
              </a:lnSpc>
              <a:spcBef>
                <a:spcPts val="1320"/>
              </a:spcBef>
              <a:spcAft>
                <a:spcPts val="0"/>
              </a:spcAft>
              <a:buSzPts val="2200"/>
              <a:buFont typeface="Verdana"/>
              <a:buChar char="•"/>
            </a:pPr>
            <a:r>
              <a:rPr b="1" lang="en-US"/>
              <a:t>Rapid weight loss</a:t>
            </a:r>
            <a:r>
              <a:rPr lang="en-US"/>
              <a:t>, </a:t>
            </a:r>
            <a:endParaRPr/>
          </a:p>
          <a:p>
            <a:pPr indent="-280988" lvl="0" marL="280988" rtl="0" algn="l">
              <a:lnSpc>
                <a:spcPct val="90000"/>
              </a:lnSpc>
              <a:spcBef>
                <a:spcPts val="1320"/>
              </a:spcBef>
              <a:spcAft>
                <a:spcPts val="0"/>
              </a:spcAft>
              <a:buSzPts val="2200"/>
              <a:buFont typeface="Verdana"/>
              <a:buChar char="•"/>
            </a:pPr>
            <a:r>
              <a:rPr lang="en-US"/>
              <a:t>Hyperventilation, </a:t>
            </a:r>
            <a:endParaRPr/>
          </a:p>
          <a:p>
            <a:pPr indent="-280988" lvl="0" marL="280988" rtl="0" algn="l">
              <a:lnSpc>
                <a:spcPct val="90000"/>
              </a:lnSpc>
              <a:spcBef>
                <a:spcPts val="1320"/>
              </a:spcBef>
              <a:spcAft>
                <a:spcPts val="0"/>
              </a:spcAft>
              <a:buSzPts val="2200"/>
              <a:buFont typeface="Verdana"/>
              <a:buChar char="•"/>
            </a:pPr>
            <a:r>
              <a:rPr lang="en-US"/>
              <a:t>Mental confusion, </a:t>
            </a:r>
            <a:endParaRPr/>
          </a:p>
          <a:p>
            <a:pPr indent="-280988" lvl="0" marL="280988" rtl="0" algn="l">
              <a:lnSpc>
                <a:spcPct val="90000"/>
              </a:lnSpc>
              <a:spcBef>
                <a:spcPts val="1320"/>
              </a:spcBef>
              <a:spcAft>
                <a:spcPts val="0"/>
              </a:spcAft>
              <a:buSzPts val="2200"/>
              <a:buFont typeface="Verdana"/>
              <a:buChar char="•"/>
            </a:pPr>
            <a:r>
              <a:rPr lang="en-US"/>
              <a:t>Possible loss of consciousness (due to decreased glucose to brain)</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Hyperglycemia (cont’d)</a:t>
            </a:r>
            <a:endParaRPr/>
          </a:p>
        </p:txBody>
      </p:sp>
      <p:sp>
        <p:nvSpPr>
          <p:cNvPr id="284" name="Google Shape;284;p48"/>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Diabetes Mellitus</a:t>
            </a:r>
            <a:endParaRPr/>
          </a:p>
          <a:p>
            <a:pPr indent="-404813" lvl="1" marL="862013" rtl="0" algn="l">
              <a:lnSpc>
                <a:spcPct val="90000"/>
              </a:lnSpc>
              <a:spcBef>
                <a:spcPts val="1080"/>
              </a:spcBef>
              <a:spcAft>
                <a:spcPts val="0"/>
              </a:spcAft>
              <a:buSzPts val="1800"/>
              <a:buFont typeface="Verdana"/>
              <a:buChar char="–"/>
            </a:pPr>
            <a:r>
              <a:rPr lang="en-US" sz="1800"/>
              <a:t>Type 2</a:t>
            </a:r>
            <a:endParaRPr/>
          </a:p>
          <a:p>
            <a:pPr indent="-228600" lvl="2" marL="1204913" rtl="0" algn="l">
              <a:lnSpc>
                <a:spcPct val="90000"/>
              </a:lnSpc>
              <a:spcBef>
                <a:spcPts val="1080"/>
              </a:spcBef>
              <a:spcAft>
                <a:spcPts val="0"/>
              </a:spcAft>
              <a:buSzPts val="1800"/>
              <a:buFont typeface="Verdana"/>
              <a:buChar char="•"/>
            </a:pPr>
            <a:r>
              <a:rPr lang="en-US" sz="1800"/>
              <a:t>Characterized by hyperglycemia caused by an individual’s resistance to insulin, resulting in a </a:t>
            </a:r>
            <a:r>
              <a:rPr i="1" lang="en-US" sz="1800"/>
              <a:t>relative</a:t>
            </a:r>
            <a:r>
              <a:rPr lang="en-US" sz="1800"/>
              <a:t> insulin deficiency</a:t>
            </a:r>
            <a:endParaRPr/>
          </a:p>
          <a:p>
            <a:pPr indent="-228600" lvl="2" marL="1204913" rtl="0" algn="l">
              <a:lnSpc>
                <a:spcPct val="90000"/>
              </a:lnSpc>
              <a:spcBef>
                <a:spcPts val="1080"/>
              </a:spcBef>
              <a:spcAft>
                <a:spcPts val="0"/>
              </a:spcAft>
              <a:buSzPts val="1800"/>
              <a:buFont typeface="Verdana"/>
              <a:buChar char="•"/>
            </a:pPr>
            <a:r>
              <a:rPr lang="en-US" sz="1800"/>
              <a:t>Constitutes majority of diabetes cases &amp; is adult onset</a:t>
            </a:r>
            <a:endParaRPr/>
          </a:p>
          <a:p>
            <a:pPr indent="-228600" lvl="2" marL="1204913" rtl="0" algn="l">
              <a:lnSpc>
                <a:spcPct val="90000"/>
              </a:lnSpc>
              <a:spcBef>
                <a:spcPts val="1080"/>
              </a:spcBef>
              <a:spcAft>
                <a:spcPts val="0"/>
              </a:spcAft>
              <a:buSzPts val="1800"/>
              <a:buFont typeface="Verdana"/>
              <a:buChar char="•"/>
            </a:pPr>
            <a:r>
              <a:rPr lang="en-US" sz="1800"/>
              <a:t>Risk factors include age, obesity, lack of exercise, genetic predisposition.</a:t>
            </a:r>
            <a:endParaRPr/>
          </a:p>
          <a:p>
            <a:pPr indent="-404813" lvl="1" marL="862013" rtl="0" algn="l">
              <a:lnSpc>
                <a:spcPct val="90000"/>
              </a:lnSpc>
              <a:spcBef>
                <a:spcPts val="1080"/>
              </a:spcBef>
              <a:spcAft>
                <a:spcPts val="0"/>
              </a:spcAft>
              <a:buSzPts val="1800"/>
              <a:buFont typeface="Verdana"/>
              <a:buChar char="–"/>
            </a:pPr>
            <a:r>
              <a:rPr lang="en-US" sz="1800"/>
              <a:t>Other specific types: associated with genetic defects of β-cell function or insulin action, pancreatic/endocrine diseases, etc.</a:t>
            </a:r>
            <a:endParaRPr sz="1800"/>
          </a:p>
          <a:p>
            <a:pPr indent="-404813" lvl="1" marL="862013" rtl="0" algn="l">
              <a:lnSpc>
                <a:spcPct val="90000"/>
              </a:lnSpc>
              <a:spcBef>
                <a:spcPts val="1080"/>
              </a:spcBef>
              <a:spcAft>
                <a:spcPts val="0"/>
              </a:spcAft>
              <a:buSzPts val="1800"/>
              <a:buFont typeface="Verdana"/>
              <a:buChar char="–"/>
            </a:pPr>
            <a:r>
              <a:rPr lang="en-US" sz="1800"/>
              <a:t>Gestational: glucose intolerance with onset during pregnancy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Type 2 DM Characteristics</a:t>
            </a:r>
            <a:endParaRPr/>
          </a:p>
        </p:txBody>
      </p:sp>
      <p:sp>
        <p:nvSpPr>
          <p:cNvPr id="291" name="Google Shape;291;p49"/>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404813" lvl="1" marL="862013" rtl="0" algn="l">
              <a:lnSpc>
                <a:spcPct val="100000"/>
              </a:lnSpc>
              <a:spcBef>
                <a:spcPts val="0"/>
              </a:spcBef>
              <a:spcAft>
                <a:spcPts val="0"/>
              </a:spcAft>
              <a:buSzPts val="2500"/>
              <a:buFont typeface="Verdana"/>
              <a:buChar char="–"/>
            </a:pPr>
            <a:r>
              <a:rPr lang="en-US" sz="2500"/>
              <a:t>Adult onset of the disease</a:t>
            </a:r>
            <a:endParaRPr/>
          </a:p>
          <a:p>
            <a:pPr indent="-404813" lvl="1" marL="862013" rtl="0" algn="l">
              <a:lnSpc>
                <a:spcPct val="100000"/>
              </a:lnSpc>
              <a:spcBef>
                <a:spcPts val="1500"/>
              </a:spcBef>
              <a:spcAft>
                <a:spcPts val="0"/>
              </a:spcAft>
              <a:buSzPts val="2500"/>
              <a:buFont typeface="Verdana"/>
              <a:buChar char="–"/>
            </a:pPr>
            <a:r>
              <a:rPr lang="en-US" sz="2500"/>
              <a:t>Milder symptoms than in type 1 </a:t>
            </a:r>
            <a:endParaRPr/>
          </a:p>
          <a:p>
            <a:pPr indent="-404813" lvl="1" marL="862013" rtl="0" algn="l">
              <a:lnSpc>
                <a:spcPct val="100000"/>
              </a:lnSpc>
              <a:spcBef>
                <a:spcPts val="1500"/>
              </a:spcBef>
              <a:spcAft>
                <a:spcPts val="0"/>
              </a:spcAft>
              <a:buSzPts val="2500"/>
              <a:buFont typeface="Verdana"/>
              <a:buChar char="–"/>
            </a:pPr>
            <a:r>
              <a:rPr lang="en-US" sz="2500"/>
              <a:t>Ketoacidosis seldom occurs </a:t>
            </a:r>
            <a:endParaRPr/>
          </a:p>
          <a:p>
            <a:pPr indent="-404813" lvl="1" marL="862013" rtl="0" algn="l">
              <a:lnSpc>
                <a:spcPct val="100000"/>
              </a:lnSpc>
              <a:spcBef>
                <a:spcPts val="1500"/>
              </a:spcBef>
              <a:spcAft>
                <a:spcPts val="0"/>
              </a:spcAft>
              <a:buSzPts val="2500"/>
              <a:buFont typeface="Verdana"/>
              <a:buChar char="–"/>
            </a:pPr>
            <a:r>
              <a:rPr lang="en-US" sz="2500"/>
              <a:t>Patients are more likely to go into a hyperosmolar coma and are at an increased risk of developing macrovascular and microvascular complications</a:t>
            </a:r>
            <a:endParaRPr/>
          </a:p>
          <a:p>
            <a:pPr indent="-103188" lvl="0" marL="280988" rtl="0" algn="l">
              <a:lnSpc>
                <a:spcPct val="100000"/>
              </a:lnSpc>
              <a:spcBef>
                <a:spcPts val="1680"/>
              </a:spcBef>
              <a:spcAft>
                <a:spcPts val="0"/>
              </a:spcAft>
              <a:buSzPts val="2800"/>
              <a:buFont typeface="Verdana"/>
              <a:buNone/>
            </a:pPr>
            <a:r>
              <a:t/>
            </a:r>
            <a:endParaRPr sz="2800"/>
          </a:p>
          <a:p>
            <a:pPr indent="-103188" lvl="0" marL="280988" rtl="0" algn="l">
              <a:lnSpc>
                <a:spcPct val="100000"/>
              </a:lnSpc>
              <a:spcBef>
                <a:spcPts val="1680"/>
              </a:spcBef>
              <a:spcAft>
                <a:spcPts val="0"/>
              </a:spcAft>
              <a:buSzPts val="2800"/>
              <a:buFont typeface="Verdana"/>
              <a:buNone/>
            </a:pPr>
            <a:r>
              <a:t/>
            </a: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Gestational DM (GDM)</a:t>
            </a:r>
            <a:endParaRPr/>
          </a:p>
        </p:txBody>
      </p:sp>
      <p:sp>
        <p:nvSpPr>
          <p:cNvPr id="297" name="Google Shape;297;p50"/>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fontScale="77500" lnSpcReduction="20000"/>
          </a:bodyPr>
          <a:lstStyle/>
          <a:p>
            <a:pPr indent="-280988" lvl="0" marL="280988" rtl="0" algn="l">
              <a:lnSpc>
                <a:spcPct val="120000"/>
              </a:lnSpc>
              <a:spcBef>
                <a:spcPts val="0"/>
              </a:spcBef>
              <a:spcAft>
                <a:spcPts val="0"/>
              </a:spcAft>
              <a:buSzPct val="100000"/>
              <a:buFont typeface="Verdana"/>
              <a:buChar char="•"/>
            </a:pPr>
            <a:r>
              <a:rPr lang="en-US" sz="2600"/>
              <a:t>GDM has been defined as any degree of glucose intolerance with onset or first recognition during pregnancy</a:t>
            </a:r>
            <a:endParaRPr/>
          </a:p>
          <a:p>
            <a:pPr indent="-280988" lvl="0" marL="280988" rtl="0" algn="l">
              <a:lnSpc>
                <a:spcPct val="120000"/>
              </a:lnSpc>
              <a:spcBef>
                <a:spcPts val="1209"/>
              </a:spcBef>
              <a:spcAft>
                <a:spcPts val="0"/>
              </a:spcAft>
              <a:buSzPct val="100000"/>
              <a:buFont typeface="Verdana"/>
              <a:buChar char="•"/>
            </a:pPr>
            <a:r>
              <a:rPr lang="en-US" sz="2600"/>
              <a:t>“High-risk” women are those found to have diabetes at their initial prenatal visit, using standard criteria </a:t>
            </a:r>
            <a:endParaRPr/>
          </a:p>
          <a:p>
            <a:pPr indent="-280988" lvl="0" marL="280988" rtl="0" algn="l">
              <a:lnSpc>
                <a:spcPct val="120000"/>
              </a:lnSpc>
              <a:spcBef>
                <a:spcPts val="1209"/>
              </a:spcBef>
              <a:spcAft>
                <a:spcPts val="0"/>
              </a:spcAft>
              <a:buSzPct val="100000"/>
              <a:buFont typeface="Verdana"/>
              <a:buChar char="•"/>
            </a:pPr>
            <a:r>
              <a:rPr lang="en-US" sz="2600"/>
              <a:t>Causes include metabolic &amp; hormonal changes</a:t>
            </a:r>
            <a:endParaRPr/>
          </a:p>
          <a:p>
            <a:pPr indent="-280988" lvl="0" marL="280988" rtl="0" algn="l">
              <a:lnSpc>
                <a:spcPct val="120000"/>
              </a:lnSpc>
              <a:spcBef>
                <a:spcPts val="1209"/>
              </a:spcBef>
              <a:spcAft>
                <a:spcPts val="0"/>
              </a:spcAft>
              <a:buSzPct val="100000"/>
              <a:buFont typeface="Verdana"/>
              <a:buChar char="•"/>
            </a:pPr>
            <a:r>
              <a:rPr lang="en-US" sz="2600"/>
              <a:t>Associated with increased risk of perinatal complications and developing DM in later years</a:t>
            </a:r>
            <a:endParaRPr/>
          </a:p>
          <a:p>
            <a:pPr indent="-280988" lvl="0" marL="280988" rtl="0" algn="l">
              <a:lnSpc>
                <a:spcPct val="120000"/>
              </a:lnSpc>
              <a:spcBef>
                <a:spcPts val="1209"/>
              </a:spcBef>
              <a:spcAft>
                <a:spcPts val="0"/>
              </a:spcAft>
              <a:buSzPct val="100000"/>
              <a:buFont typeface="Verdana"/>
              <a:buChar char="•"/>
            </a:pPr>
            <a:r>
              <a:rPr lang="en-US" sz="2600"/>
              <a:t>Infants are at increased risk for respiratory distress, hypoglycemia &amp; hyperbilirubinemia</a:t>
            </a:r>
            <a:endParaRPr sz="2600"/>
          </a:p>
          <a:p>
            <a:pPr indent="-153035" lvl="0" marL="280988" rtl="0" algn="l">
              <a:lnSpc>
                <a:spcPct val="120000"/>
              </a:lnSpc>
              <a:spcBef>
                <a:spcPts val="1209"/>
              </a:spcBef>
              <a:spcAft>
                <a:spcPts val="0"/>
              </a:spcAft>
              <a:buSzPct val="100000"/>
              <a:buFont typeface="Verdana"/>
              <a:buNone/>
            </a:pPr>
            <a:r>
              <a:t/>
            </a:r>
            <a:endParaRPr sz="26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303" name="Google Shape;303;p51"/>
          <p:cNvPicPr preferRelativeResize="0"/>
          <p:nvPr/>
        </p:nvPicPr>
        <p:blipFill rotWithShape="1">
          <a:blip r:embed="rId3">
            <a:alphaModFix/>
          </a:blip>
          <a:srcRect b="0" l="0" r="0" t="0"/>
          <a:stretch/>
        </p:blipFill>
        <p:spPr>
          <a:xfrm>
            <a:off x="255924" y="1752600"/>
            <a:ext cx="8888076" cy="2362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2"/>
          <p:cNvSpPr txBox="1"/>
          <p:nvPr>
            <p:ph idx="1" type="body"/>
          </p:nvPr>
        </p:nvSpPr>
        <p:spPr>
          <a:xfrm>
            <a:off x="100012" y="1400396"/>
            <a:ext cx="8613775" cy="5457604"/>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Pathophysiology of Diabetes Mellitus</a:t>
            </a:r>
            <a:endParaRPr/>
          </a:p>
          <a:p>
            <a:pPr indent="-404813" lvl="1" marL="862013" rtl="0" algn="l">
              <a:lnSpc>
                <a:spcPct val="90000"/>
              </a:lnSpc>
              <a:spcBef>
                <a:spcPts val="1080"/>
              </a:spcBef>
              <a:spcAft>
                <a:spcPts val="0"/>
              </a:spcAft>
              <a:buSzPts val="1800"/>
              <a:buFont typeface="Verdana"/>
              <a:buChar char="–"/>
            </a:pPr>
            <a:r>
              <a:rPr lang="en-US" sz="1800"/>
              <a:t>Hyperglycemia, possibly severe</a:t>
            </a:r>
            <a:endParaRPr/>
          </a:p>
          <a:p>
            <a:pPr indent="-404813" lvl="1" marL="862013" rtl="0" algn="l">
              <a:lnSpc>
                <a:spcPct val="90000"/>
              </a:lnSpc>
              <a:spcBef>
                <a:spcPts val="1080"/>
              </a:spcBef>
              <a:spcAft>
                <a:spcPts val="0"/>
              </a:spcAft>
              <a:buSzPts val="1800"/>
              <a:buFont typeface="Verdana"/>
              <a:buChar char="–"/>
            </a:pPr>
            <a:r>
              <a:rPr lang="en-US" sz="1800"/>
              <a:t>Glucosuria can occur after renal tubular transporter system for glucose becomes saturated (when plasma glucose &gt;180 mg/dL).</a:t>
            </a:r>
            <a:endParaRPr/>
          </a:p>
          <a:p>
            <a:pPr indent="-404813" lvl="1" marL="862013" rtl="0" algn="l">
              <a:lnSpc>
                <a:spcPct val="90000"/>
              </a:lnSpc>
              <a:spcBef>
                <a:spcPts val="1080"/>
              </a:spcBef>
              <a:spcAft>
                <a:spcPts val="0"/>
              </a:spcAft>
              <a:buSzPts val="1800"/>
              <a:buFont typeface="Verdana"/>
              <a:buChar char="–"/>
            </a:pPr>
            <a:r>
              <a:rPr lang="en-US" sz="1800"/>
              <a:t>Type 1</a:t>
            </a:r>
            <a:endParaRPr/>
          </a:p>
          <a:p>
            <a:pPr indent="-228600" lvl="2" marL="1204913" rtl="0" algn="l">
              <a:lnSpc>
                <a:spcPct val="90000"/>
              </a:lnSpc>
              <a:spcBef>
                <a:spcPts val="1080"/>
              </a:spcBef>
              <a:spcAft>
                <a:spcPts val="0"/>
              </a:spcAft>
              <a:buSzPts val="1800"/>
              <a:buFont typeface="Verdana"/>
              <a:buChar char="•"/>
            </a:pPr>
            <a:r>
              <a:rPr lang="en-US" sz="1800"/>
              <a:t>Absence of insulin with excess glucagon</a:t>
            </a:r>
            <a:endParaRPr/>
          </a:p>
          <a:p>
            <a:pPr indent="-228600" lvl="2" marL="1204913" rtl="0" algn="l">
              <a:lnSpc>
                <a:spcPct val="90000"/>
              </a:lnSpc>
              <a:spcBef>
                <a:spcPts val="1080"/>
              </a:spcBef>
              <a:spcAft>
                <a:spcPts val="0"/>
              </a:spcAft>
              <a:buSzPts val="1800"/>
              <a:buFont typeface="Verdana"/>
              <a:buChar char="•"/>
            </a:pPr>
            <a:r>
              <a:rPr lang="en-US" sz="1800"/>
              <a:t>Gluconeogenesis and lipolysis 🡪 Greater tendency to produce ketones</a:t>
            </a:r>
            <a:endParaRPr/>
          </a:p>
          <a:p>
            <a:pPr indent="-228600" lvl="2" marL="1204913" rtl="0" algn="l">
              <a:lnSpc>
                <a:spcPct val="90000"/>
              </a:lnSpc>
              <a:spcBef>
                <a:spcPts val="1080"/>
              </a:spcBef>
              <a:spcAft>
                <a:spcPts val="0"/>
              </a:spcAft>
              <a:buSzPts val="1800"/>
              <a:buFont typeface="Verdana"/>
              <a:buChar char="•"/>
            </a:pPr>
            <a:r>
              <a:rPr lang="en-US" sz="1800"/>
              <a:t>Lab findings in DM with ketoacidosis, reflects dehydration, electrolyte disturbances and acidosis</a:t>
            </a:r>
            <a:endParaRPr sz="1800"/>
          </a:p>
          <a:p>
            <a:pPr indent="-404813" lvl="1" marL="862013" rtl="0" algn="l">
              <a:lnSpc>
                <a:spcPct val="90000"/>
              </a:lnSpc>
              <a:spcBef>
                <a:spcPts val="1080"/>
              </a:spcBef>
              <a:spcAft>
                <a:spcPts val="0"/>
              </a:spcAft>
              <a:buSzPts val="1800"/>
              <a:buFont typeface="Verdana"/>
              <a:buChar char="–"/>
            </a:pPr>
            <a:r>
              <a:rPr lang="en-US" sz="1800"/>
              <a:t>Type 2</a:t>
            </a:r>
            <a:endParaRPr/>
          </a:p>
          <a:p>
            <a:pPr indent="-228600" lvl="2" marL="1204913" rtl="0" algn="l">
              <a:lnSpc>
                <a:spcPct val="90000"/>
              </a:lnSpc>
              <a:spcBef>
                <a:spcPts val="1080"/>
              </a:spcBef>
              <a:spcAft>
                <a:spcPts val="0"/>
              </a:spcAft>
              <a:buSzPts val="1800"/>
              <a:buFont typeface="Verdana"/>
              <a:buChar char="•"/>
            </a:pPr>
            <a:r>
              <a:rPr lang="en-US" sz="1800"/>
              <a:t>Presence of insulin &amp; hyperinsulinemia, attenuated glucagon</a:t>
            </a:r>
            <a:endParaRPr/>
          </a:p>
          <a:p>
            <a:pPr indent="-228600" lvl="2" marL="1204913" rtl="0" algn="l">
              <a:lnSpc>
                <a:spcPct val="90000"/>
              </a:lnSpc>
              <a:spcBef>
                <a:spcPts val="1080"/>
              </a:spcBef>
              <a:spcAft>
                <a:spcPts val="0"/>
              </a:spcAft>
              <a:buSzPts val="1800"/>
              <a:buFont typeface="Verdana"/>
              <a:buChar char="•"/>
            </a:pPr>
            <a:r>
              <a:rPr lang="en-US" sz="1800"/>
              <a:t>Fatty acid oxidation is inhibited; Fatty acids are incorporated into Triglycerides and released as LDL lipoprotein</a:t>
            </a:r>
            <a:endParaRPr sz="1800"/>
          </a:p>
          <a:p>
            <a:pPr indent="-228600" lvl="2" marL="1204913" rtl="0" algn="l">
              <a:lnSpc>
                <a:spcPct val="90000"/>
              </a:lnSpc>
              <a:spcBef>
                <a:spcPts val="1080"/>
              </a:spcBef>
              <a:spcAft>
                <a:spcPts val="0"/>
              </a:spcAft>
              <a:buSzPts val="1800"/>
              <a:buFont typeface="Verdana"/>
              <a:buChar char="•"/>
            </a:pPr>
            <a:r>
              <a:rPr lang="en-US" sz="1800"/>
              <a:t>Greater tendency to develop hyperosmolar nonketotic states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430213" y="1231900"/>
            <a:ext cx="8524875" cy="7683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General Description of Carbohydrates (cont’d)</a:t>
            </a:r>
            <a:endParaRPr/>
          </a:p>
        </p:txBody>
      </p:sp>
      <p:sp>
        <p:nvSpPr>
          <p:cNvPr id="87" name="Google Shape;87;p17"/>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Classification of Carbohydrates</a:t>
            </a:r>
            <a:endParaRPr/>
          </a:p>
          <a:p>
            <a:pPr indent="-404813" lvl="1" marL="862013" rtl="0" algn="l">
              <a:lnSpc>
                <a:spcPct val="90000"/>
              </a:lnSpc>
              <a:spcBef>
                <a:spcPts val="1080"/>
              </a:spcBef>
              <a:spcAft>
                <a:spcPts val="0"/>
              </a:spcAft>
              <a:buSzPts val="1800"/>
              <a:buFont typeface="Verdana"/>
              <a:buChar char="–"/>
            </a:pPr>
            <a:r>
              <a:rPr lang="en-US" sz="1800"/>
              <a:t>Carbohydrates may be classified based on following:</a:t>
            </a:r>
            <a:endParaRPr/>
          </a:p>
          <a:p>
            <a:pPr indent="-228600" lvl="2" marL="1204913" rtl="0" algn="l">
              <a:lnSpc>
                <a:spcPct val="90000"/>
              </a:lnSpc>
              <a:spcBef>
                <a:spcPts val="1080"/>
              </a:spcBef>
              <a:spcAft>
                <a:spcPts val="0"/>
              </a:spcAft>
              <a:buSzPts val="1800"/>
              <a:buFont typeface="Verdana"/>
              <a:buChar char="•"/>
            </a:pPr>
            <a:r>
              <a:rPr lang="en-US" sz="1800"/>
              <a:t>3. Stereochemistry of compound</a:t>
            </a:r>
            <a:endParaRPr/>
          </a:p>
          <a:p>
            <a:pPr indent="-228600" lvl="3" marL="1600200" rtl="0" algn="l">
              <a:lnSpc>
                <a:spcPct val="90000"/>
              </a:lnSpc>
              <a:spcBef>
                <a:spcPts val="1080"/>
              </a:spcBef>
              <a:spcAft>
                <a:spcPts val="0"/>
              </a:spcAft>
              <a:buSzPts val="1800"/>
              <a:buFont typeface="Verdana"/>
              <a:buChar char="•"/>
            </a:pPr>
            <a:r>
              <a:rPr lang="en-US" sz="1800"/>
              <a:t>Different spacial arrangements around each asymmetric carbon, forming stereoisomers</a:t>
            </a:r>
            <a:endParaRPr/>
          </a:p>
          <a:p>
            <a:pPr indent="-228600" lvl="3" marL="1600200" rtl="0" algn="l">
              <a:lnSpc>
                <a:spcPct val="90000"/>
              </a:lnSpc>
              <a:spcBef>
                <a:spcPts val="1080"/>
              </a:spcBef>
              <a:spcAft>
                <a:spcPts val="0"/>
              </a:spcAft>
              <a:buSzPts val="1800"/>
              <a:buFont typeface="Verdana"/>
              <a:buChar char="•"/>
            </a:pPr>
            <a:r>
              <a:rPr lang="en-US" sz="1800"/>
              <a:t>Two different series are possible: D and L.</a:t>
            </a:r>
            <a:endParaRPr/>
          </a:p>
          <a:p>
            <a:pPr indent="-228600" lvl="2" marL="1204913" rtl="0" algn="l">
              <a:lnSpc>
                <a:spcPct val="90000"/>
              </a:lnSpc>
              <a:spcBef>
                <a:spcPts val="1080"/>
              </a:spcBef>
              <a:spcAft>
                <a:spcPts val="0"/>
              </a:spcAft>
              <a:buSzPts val="1800"/>
              <a:buFont typeface="Verdana"/>
              <a:buChar char="•"/>
            </a:pPr>
            <a:r>
              <a:rPr lang="en-US" sz="1800"/>
              <a:t>4. Number of sugar units in chain</a:t>
            </a:r>
            <a:endParaRPr/>
          </a:p>
          <a:p>
            <a:pPr indent="-228600" lvl="3" marL="1600200" rtl="0" algn="l">
              <a:lnSpc>
                <a:spcPct val="90000"/>
              </a:lnSpc>
              <a:spcBef>
                <a:spcPts val="1080"/>
              </a:spcBef>
              <a:spcAft>
                <a:spcPts val="0"/>
              </a:spcAft>
              <a:buSzPts val="1800"/>
              <a:buFont typeface="Verdana"/>
              <a:buChar char="•"/>
            </a:pPr>
            <a:r>
              <a:rPr lang="en-US" sz="1800"/>
              <a:t>Monosaccharides: 1 unit (glucose, fructose, galactose)</a:t>
            </a:r>
            <a:endParaRPr/>
          </a:p>
          <a:p>
            <a:pPr indent="-228600" lvl="3" marL="1600200" rtl="0" algn="l">
              <a:lnSpc>
                <a:spcPct val="90000"/>
              </a:lnSpc>
              <a:spcBef>
                <a:spcPts val="1080"/>
              </a:spcBef>
              <a:spcAft>
                <a:spcPts val="0"/>
              </a:spcAft>
              <a:buSzPts val="1800"/>
              <a:buFont typeface="Verdana"/>
              <a:buChar char="•"/>
            </a:pPr>
            <a:r>
              <a:rPr lang="en-US" sz="1800"/>
              <a:t>Disaccharides: 2 units (maltose, lactose, sucrose) </a:t>
            </a:r>
            <a:endParaRPr/>
          </a:p>
          <a:p>
            <a:pPr indent="-228600" lvl="3" marL="1600200" rtl="0" algn="l">
              <a:lnSpc>
                <a:spcPct val="90000"/>
              </a:lnSpc>
              <a:spcBef>
                <a:spcPts val="1080"/>
              </a:spcBef>
              <a:spcAft>
                <a:spcPts val="0"/>
              </a:spcAft>
              <a:buSzPts val="1800"/>
              <a:buFont typeface="Verdana"/>
              <a:buChar char="•"/>
            </a:pPr>
            <a:r>
              <a:rPr lang="en-US" sz="1800"/>
              <a:t>Polysaccharides: &gt;10 units (starch [glucose], glycogen)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3"/>
          <p:cNvSpPr txBox="1"/>
          <p:nvPr>
            <p:ph idx="1" type="body"/>
          </p:nvPr>
        </p:nvSpPr>
        <p:spPr>
          <a:xfrm>
            <a:off x="330200" y="1387366"/>
            <a:ext cx="8613775" cy="4897819"/>
          </a:xfrm>
          <a:prstGeom prst="rect">
            <a:avLst/>
          </a:prstGeom>
          <a:noFill/>
          <a:ln>
            <a:noFill/>
          </a:ln>
        </p:spPr>
        <p:txBody>
          <a:bodyPr anchorCtr="0" anchor="t" bIns="46025" lIns="92075" spcFirstLastPara="1" rIns="92075" wrap="square" tIns="46025">
            <a:normAutofit fontScale="70000" lnSpcReduction="20000"/>
          </a:bodyPr>
          <a:lstStyle/>
          <a:p>
            <a:pPr indent="-280988" lvl="0" marL="280988" rtl="0" algn="l">
              <a:lnSpc>
                <a:spcPct val="120000"/>
              </a:lnSpc>
              <a:spcBef>
                <a:spcPts val="0"/>
              </a:spcBef>
              <a:spcAft>
                <a:spcPts val="0"/>
              </a:spcAft>
              <a:buSzPct val="100000"/>
              <a:buFont typeface="Verdana"/>
              <a:buChar char="•"/>
            </a:pPr>
            <a:r>
              <a:rPr lang="en-US" sz="2800">
                <a:solidFill>
                  <a:srgbClr val="FF0000"/>
                </a:solidFill>
              </a:rPr>
              <a:t>Diabetic hyperosmolar syndrome</a:t>
            </a:r>
            <a:r>
              <a:rPr lang="en-US" sz="2800"/>
              <a:t>: glucose levels tops 600 mg/dL, blood becomes thick and syrupy </a:t>
            </a:r>
            <a:br>
              <a:rPr lang="en-US" sz="2800"/>
            </a:br>
            <a:r>
              <a:rPr lang="en-US" sz="2800"/>
              <a:t>🡪 dehydration 🡪 diabetic coma</a:t>
            </a:r>
            <a:endParaRPr/>
          </a:p>
          <a:p>
            <a:pPr indent="-280988" lvl="0" marL="280988" rtl="0" algn="l">
              <a:lnSpc>
                <a:spcPct val="120000"/>
              </a:lnSpc>
              <a:spcBef>
                <a:spcPts val="1176"/>
              </a:spcBef>
              <a:spcAft>
                <a:spcPts val="0"/>
              </a:spcAft>
              <a:buSzPct val="100000"/>
              <a:buFont typeface="Verdana"/>
              <a:buChar char="•"/>
            </a:pPr>
            <a:r>
              <a:rPr lang="en-US" sz="2800"/>
              <a:t>Bicarbonate &amp; total CO</a:t>
            </a:r>
            <a:r>
              <a:rPr baseline="-25000" lang="en-US" sz="2800"/>
              <a:t>2</a:t>
            </a:r>
            <a:r>
              <a:rPr lang="en-US" sz="2800"/>
              <a:t> are usually decreased due to deep ventilation (Kussmaul respiration), a compensation to blow off CO</a:t>
            </a:r>
            <a:r>
              <a:rPr baseline="-25000" lang="en-US" sz="2800"/>
              <a:t>2</a:t>
            </a:r>
            <a:r>
              <a:rPr lang="en-US" sz="2800"/>
              <a:t> and remove hydrogen ions. </a:t>
            </a:r>
            <a:endParaRPr/>
          </a:p>
          <a:p>
            <a:pPr indent="-280988" lvl="0" marL="280988" rtl="0" algn="l">
              <a:lnSpc>
                <a:spcPct val="120000"/>
              </a:lnSpc>
              <a:spcBef>
                <a:spcPts val="1176"/>
              </a:spcBef>
              <a:spcAft>
                <a:spcPts val="0"/>
              </a:spcAft>
              <a:buSzPct val="100000"/>
              <a:buFont typeface="Verdana"/>
              <a:buChar char="•"/>
            </a:pPr>
            <a:r>
              <a:rPr lang="en-US" sz="2800"/>
              <a:t>Serum osmolality is high as a result of hyperglycemia</a:t>
            </a:r>
            <a:endParaRPr/>
          </a:p>
          <a:p>
            <a:pPr indent="-280988" lvl="0" marL="280988" rtl="0" algn="l">
              <a:lnSpc>
                <a:spcPct val="120000"/>
              </a:lnSpc>
              <a:spcBef>
                <a:spcPts val="1176"/>
              </a:spcBef>
              <a:spcAft>
                <a:spcPts val="0"/>
              </a:spcAft>
              <a:buSzPct val="100000"/>
              <a:buFont typeface="Verdana"/>
              <a:buChar char="•"/>
            </a:pPr>
            <a:r>
              <a:rPr lang="en-US" sz="2800"/>
              <a:t>Serum Na tends to be lower due to losses (polyuria) </a:t>
            </a:r>
            <a:endParaRPr/>
          </a:p>
          <a:p>
            <a:pPr indent="-280988" lvl="0" marL="280988" rtl="0" algn="l">
              <a:lnSpc>
                <a:spcPct val="120000"/>
              </a:lnSpc>
              <a:spcBef>
                <a:spcPts val="1176"/>
              </a:spcBef>
              <a:spcAft>
                <a:spcPts val="0"/>
              </a:spcAft>
              <a:buSzPct val="100000"/>
              <a:buFont typeface="Verdana"/>
              <a:buChar char="•"/>
            </a:pPr>
            <a:r>
              <a:rPr lang="en-US" sz="2800"/>
              <a:t>The anion gap in this acidosis can exceed 16 mmol/L.</a:t>
            </a:r>
            <a:endParaRPr/>
          </a:p>
          <a:p>
            <a:pPr indent="-280988" lvl="0" marL="280988" rtl="0" algn="l">
              <a:lnSpc>
                <a:spcPct val="120000"/>
              </a:lnSpc>
              <a:spcBef>
                <a:spcPts val="1176"/>
              </a:spcBef>
              <a:spcAft>
                <a:spcPts val="0"/>
              </a:spcAft>
              <a:buSzPct val="100000"/>
              <a:buFont typeface="Verdana"/>
              <a:buChar char="•"/>
            </a:pPr>
            <a:r>
              <a:rPr lang="en-US" sz="2800"/>
              <a:t>Grossly elevated Triglycerides will displace plasma volume</a:t>
            </a:r>
            <a:endParaRPr/>
          </a:p>
          <a:p>
            <a:pPr indent="-280988" lvl="0" marL="280988" rtl="0" algn="l">
              <a:lnSpc>
                <a:spcPct val="120000"/>
              </a:lnSpc>
              <a:spcBef>
                <a:spcPts val="1176"/>
              </a:spcBef>
              <a:spcAft>
                <a:spcPts val="0"/>
              </a:spcAft>
              <a:buSzPct val="100000"/>
              <a:buFont typeface="Verdana"/>
              <a:buChar char="•"/>
            </a:pPr>
            <a:r>
              <a:rPr lang="en-US" sz="2800"/>
              <a:t>Hyperkalemia is almost always present as a result of displacement of K from cells</a:t>
            </a:r>
            <a:endParaRPr/>
          </a:p>
          <a:p>
            <a:pPr indent="-156528" lvl="0" marL="280988" rtl="0" algn="l">
              <a:lnSpc>
                <a:spcPct val="120000"/>
              </a:lnSpc>
              <a:spcBef>
                <a:spcPts val="1176"/>
              </a:spcBef>
              <a:spcAft>
                <a:spcPts val="0"/>
              </a:spcAft>
              <a:buSzPct val="100000"/>
              <a:buFont typeface="Verdana"/>
              <a:buNone/>
            </a:pPr>
            <a:r>
              <a:t/>
            </a:r>
            <a:endParaRPr sz="2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Hyperglycemia (cont’d)</a:t>
            </a:r>
            <a:endParaRPr/>
          </a:p>
        </p:txBody>
      </p:sp>
      <p:sp>
        <p:nvSpPr>
          <p:cNvPr id="322" name="Google Shape;322;p54"/>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Criteria for Testing for Pre-Diabetes and Diabetes</a:t>
            </a:r>
            <a:endParaRPr/>
          </a:p>
          <a:p>
            <a:pPr indent="-404813" lvl="1" marL="862013" rtl="0" algn="l">
              <a:lnSpc>
                <a:spcPct val="90000"/>
              </a:lnSpc>
              <a:spcBef>
                <a:spcPts val="1080"/>
              </a:spcBef>
              <a:spcAft>
                <a:spcPts val="0"/>
              </a:spcAft>
              <a:buSzPts val="1800"/>
              <a:buFont typeface="Verdana"/>
              <a:buChar char="–"/>
            </a:pPr>
            <a:r>
              <a:rPr lang="en-US" sz="1800"/>
              <a:t>All adults &gt;45 years old should have fasting blood glucose measured every 3 years, unless already diagnosed with diabetes.</a:t>
            </a:r>
            <a:endParaRPr/>
          </a:p>
          <a:p>
            <a:pPr indent="-404813" lvl="1" marL="862013" rtl="0" algn="l">
              <a:lnSpc>
                <a:spcPct val="90000"/>
              </a:lnSpc>
              <a:spcBef>
                <a:spcPts val="1080"/>
              </a:spcBef>
              <a:spcAft>
                <a:spcPts val="0"/>
              </a:spcAft>
              <a:buSzPts val="1800"/>
              <a:buFont typeface="Verdana"/>
              <a:buChar char="–"/>
            </a:pPr>
            <a:r>
              <a:rPr lang="en-US" sz="1800"/>
              <a:t>Testing should be earlier or more frequent w/ these risk factors:</a:t>
            </a:r>
            <a:endParaRPr/>
          </a:p>
          <a:p>
            <a:pPr indent="-228600" lvl="2" marL="1204913" rtl="0" algn="l">
              <a:lnSpc>
                <a:spcPct val="90000"/>
              </a:lnSpc>
              <a:spcBef>
                <a:spcPts val="1080"/>
              </a:spcBef>
              <a:spcAft>
                <a:spcPts val="0"/>
              </a:spcAft>
              <a:buSzPts val="1800"/>
              <a:buFont typeface="Verdana"/>
              <a:buChar char="•"/>
            </a:pPr>
            <a:r>
              <a:rPr lang="en-US" sz="1800"/>
              <a:t>Overweight tendencies (BMI ≥25 kg/m</a:t>
            </a:r>
            <a:r>
              <a:rPr baseline="30000" lang="en-US" sz="1800"/>
              <a:t>2</a:t>
            </a:r>
            <a:r>
              <a:rPr lang="en-US" sz="1800"/>
              <a:t>)</a:t>
            </a:r>
            <a:endParaRPr/>
          </a:p>
          <a:p>
            <a:pPr indent="-228600" lvl="2" marL="1204913" rtl="0" algn="l">
              <a:lnSpc>
                <a:spcPct val="90000"/>
              </a:lnSpc>
              <a:spcBef>
                <a:spcPts val="1080"/>
              </a:spcBef>
              <a:spcAft>
                <a:spcPts val="0"/>
              </a:spcAft>
              <a:buSzPts val="1800"/>
              <a:buFont typeface="Verdana"/>
              <a:buChar char="•"/>
            </a:pPr>
            <a:r>
              <a:rPr lang="en-US" sz="1800"/>
              <a:t>Habitual physical inactivity</a:t>
            </a:r>
            <a:endParaRPr/>
          </a:p>
          <a:p>
            <a:pPr indent="-228600" lvl="2" marL="1204913" rtl="0" algn="l">
              <a:lnSpc>
                <a:spcPct val="90000"/>
              </a:lnSpc>
              <a:spcBef>
                <a:spcPts val="1080"/>
              </a:spcBef>
              <a:spcAft>
                <a:spcPts val="0"/>
              </a:spcAft>
              <a:buSzPts val="1800"/>
              <a:buFont typeface="Verdana"/>
              <a:buChar char="•"/>
            </a:pPr>
            <a:r>
              <a:rPr lang="en-US" sz="1800"/>
              <a:t>Family history of diabetes in a first-degree relative</a:t>
            </a:r>
            <a:endParaRPr/>
          </a:p>
          <a:p>
            <a:pPr indent="-228600" lvl="2" marL="1204913" rtl="0" algn="l">
              <a:lnSpc>
                <a:spcPct val="90000"/>
              </a:lnSpc>
              <a:spcBef>
                <a:spcPts val="1080"/>
              </a:spcBef>
              <a:spcAft>
                <a:spcPts val="0"/>
              </a:spcAft>
              <a:buSzPts val="1800"/>
              <a:buFont typeface="Verdana"/>
              <a:buChar char="•"/>
            </a:pPr>
            <a:r>
              <a:rPr lang="en-US" sz="1800"/>
              <a:t>High-risk minority population (African American, Latino)</a:t>
            </a:r>
            <a:endParaRPr/>
          </a:p>
          <a:p>
            <a:pPr indent="-228600" lvl="2" marL="1204913" rtl="0" algn="l">
              <a:lnSpc>
                <a:spcPct val="90000"/>
              </a:lnSpc>
              <a:spcBef>
                <a:spcPts val="1080"/>
              </a:spcBef>
              <a:spcAft>
                <a:spcPts val="0"/>
              </a:spcAft>
              <a:buSzPts val="1800"/>
              <a:buFont typeface="Verdana"/>
              <a:buChar char="•"/>
            </a:pPr>
            <a:r>
              <a:rPr lang="en-US" sz="1800"/>
              <a:t>History of gestational diabetes or delivering baby &gt; 4 kg</a:t>
            </a:r>
            <a:endParaRPr/>
          </a:p>
          <a:p>
            <a:pPr indent="-228600" lvl="2" marL="1204913" rtl="0" algn="l">
              <a:lnSpc>
                <a:spcPct val="90000"/>
              </a:lnSpc>
              <a:spcBef>
                <a:spcPts val="1080"/>
              </a:spcBef>
              <a:spcAft>
                <a:spcPts val="0"/>
              </a:spcAft>
              <a:buSzPts val="1800"/>
              <a:buFont typeface="Verdana"/>
              <a:buChar char="•"/>
            </a:pPr>
            <a:r>
              <a:rPr lang="en-US" sz="1800"/>
              <a:t>Hypertension (≥140/90)</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404813" lvl="1" marL="862013" rtl="0" algn="l">
              <a:lnSpc>
                <a:spcPct val="90000"/>
              </a:lnSpc>
              <a:spcBef>
                <a:spcPts val="0"/>
              </a:spcBef>
              <a:spcAft>
                <a:spcPts val="0"/>
              </a:spcAft>
              <a:buSzPts val="1800"/>
              <a:buFont typeface="Verdana"/>
              <a:buChar char="–"/>
            </a:pPr>
            <a:r>
              <a:rPr lang="en-US" sz="1800"/>
              <a:t>Risk factors continued:</a:t>
            </a:r>
            <a:endParaRPr/>
          </a:p>
          <a:p>
            <a:pPr indent="-228600" lvl="2" marL="1204913" rtl="0" algn="l">
              <a:lnSpc>
                <a:spcPct val="90000"/>
              </a:lnSpc>
              <a:spcBef>
                <a:spcPts val="1080"/>
              </a:spcBef>
              <a:spcAft>
                <a:spcPts val="0"/>
              </a:spcAft>
              <a:buSzPts val="1800"/>
              <a:buFont typeface="Verdana"/>
              <a:buChar char="•"/>
            </a:pPr>
            <a:r>
              <a:rPr lang="en-US" sz="1800"/>
              <a:t>Low high-density lipoprotein (HDL) cholesterol concentrations (&lt;35 mg/dL [0.90 mmol/L])</a:t>
            </a:r>
            <a:endParaRPr/>
          </a:p>
          <a:p>
            <a:pPr indent="-228600" lvl="2" marL="1204913" rtl="0" algn="l">
              <a:lnSpc>
                <a:spcPct val="90000"/>
              </a:lnSpc>
              <a:spcBef>
                <a:spcPts val="1080"/>
              </a:spcBef>
              <a:spcAft>
                <a:spcPts val="0"/>
              </a:spcAft>
              <a:buSzPts val="1800"/>
              <a:buFont typeface="Verdana"/>
              <a:buChar char="•"/>
            </a:pPr>
            <a:r>
              <a:rPr lang="en-US" sz="1800"/>
              <a:t>Elevated triglyceride concentrations &gt; 250 mg/dL (2.82 mmol/L)</a:t>
            </a:r>
            <a:endParaRPr/>
          </a:p>
          <a:p>
            <a:pPr indent="-228600" lvl="2" marL="1204913" rtl="0" algn="l">
              <a:lnSpc>
                <a:spcPct val="90000"/>
              </a:lnSpc>
              <a:spcBef>
                <a:spcPts val="1080"/>
              </a:spcBef>
              <a:spcAft>
                <a:spcPts val="0"/>
              </a:spcAft>
              <a:buSzPts val="1800"/>
              <a:buFont typeface="Verdana"/>
              <a:buChar char="•"/>
            </a:pPr>
            <a:r>
              <a:rPr lang="en-US" sz="1800"/>
              <a:t>History of impaired fasting glucose/impaired glucose tolerance</a:t>
            </a:r>
            <a:endParaRPr/>
          </a:p>
          <a:p>
            <a:pPr indent="-228600" lvl="2" marL="1204913" rtl="0" algn="l">
              <a:lnSpc>
                <a:spcPct val="90000"/>
              </a:lnSpc>
              <a:spcBef>
                <a:spcPts val="1080"/>
              </a:spcBef>
              <a:spcAft>
                <a:spcPts val="0"/>
              </a:spcAft>
              <a:buSzPts val="1800"/>
              <a:buFont typeface="Verdana"/>
              <a:buChar char="•"/>
            </a:pPr>
            <a:r>
              <a:rPr lang="en-US" sz="1800"/>
              <a:t>Women with polycystic ovarian syndrome (PCOS)</a:t>
            </a:r>
            <a:endParaRPr/>
          </a:p>
          <a:p>
            <a:pPr indent="-228600" lvl="2" marL="1204913" rtl="0" algn="l">
              <a:lnSpc>
                <a:spcPct val="90000"/>
              </a:lnSpc>
              <a:spcBef>
                <a:spcPts val="1080"/>
              </a:spcBef>
              <a:spcAft>
                <a:spcPts val="0"/>
              </a:spcAft>
              <a:buSzPts val="1800"/>
              <a:buFont typeface="Verdana"/>
              <a:buChar char="•"/>
            </a:pPr>
            <a:r>
              <a:rPr lang="en-US" sz="1800"/>
              <a:t>Other clinical conditions associated with insulin resistance (e.g., severe obesity)</a:t>
            </a:r>
            <a:endParaRPr/>
          </a:p>
          <a:p>
            <a:pPr indent="-228600" lvl="2" marL="1204913" rtl="0" algn="l">
              <a:lnSpc>
                <a:spcPct val="90000"/>
              </a:lnSpc>
              <a:spcBef>
                <a:spcPts val="1080"/>
              </a:spcBef>
              <a:spcAft>
                <a:spcPts val="0"/>
              </a:spcAft>
              <a:buSzPts val="1800"/>
              <a:buFont typeface="Verdana"/>
              <a:buChar char="•"/>
            </a:pPr>
            <a:r>
              <a:rPr lang="en-US" sz="1800"/>
              <a:t>History of cardiovascular disease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Hyperglycemia (cont’d)</a:t>
            </a:r>
            <a:endParaRPr/>
          </a:p>
        </p:txBody>
      </p:sp>
      <p:sp>
        <p:nvSpPr>
          <p:cNvPr id="335" name="Google Shape;335;p56"/>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Criteria for Testing for Pre-Diabetes and Diabetes</a:t>
            </a:r>
            <a:endParaRPr/>
          </a:p>
          <a:p>
            <a:pPr indent="-404813" lvl="1" marL="862013" rtl="0" algn="l">
              <a:lnSpc>
                <a:spcPct val="90000"/>
              </a:lnSpc>
              <a:spcBef>
                <a:spcPts val="1080"/>
              </a:spcBef>
              <a:spcAft>
                <a:spcPts val="0"/>
              </a:spcAft>
              <a:buSzPts val="1800"/>
              <a:buFont typeface="Verdana"/>
              <a:buChar char="–"/>
            </a:pPr>
            <a:r>
              <a:rPr lang="en-US" sz="1800"/>
              <a:t>Criteria for type 2 diabetes testing in children, beginning at age 10 or at onset of puberty &amp; with follow-up testing every 2 years</a:t>
            </a:r>
            <a:endParaRPr/>
          </a:p>
          <a:p>
            <a:pPr indent="-228600" lvl="2" marL="1204913" rtl="0" algn="l">
              <a:lnSpc>
                <a:spcPct val="90000"/>
              </a:lnSpc>
              <a:spcBef>
                <a:spcPts val="1080"/>
              </a:spcBef>
              <a:spcAft>
                <a:spcPts val="0"/>
              </a:spcAft>
              <a:buSzPts val="1800"/>
              <a:buFont typeface="Verdana"/>
              <a:buChar char="•"/>
            </a:pPr>
            <a:r>
              <a:rPr lang="en-US" sz="1800"/>
              <a:t>Overweight</a:t>
            </a:r>
            <a:endParaRPr/>
          </a:p>
          <a:p>
            <a:pPr indent="-228600" lvl="2" marL="1204913" rtl="0" algn="l">
              <a:lnSpc>
                <a:spcPct val="90000"/>
              </a:lnSpc>
              <a:spcBef>
                <a:spcPts val="1080"/>
              </a:spcBef>
              <a:spcAft>
                <a:spcPts val="0"/>
              </a:spcAft>
              <a:buSzPts val="1800"/>
              <a:buFont typeface="Verdana"/>
              <a:buChar char="•"/>
            </a:pPr>
            <a:r>
              <a:rPr lang="en-US" sz="1800"/>
              <a:t>Family history (first- or second-degree) of type 2 diabetes</a:t>
            </a:r>
            <a:endParaRPr/>
          </a:p>
          <a:p>
            <a:pPr indent="-228600" lvl="2" marL="1204913" rtl="0" algn="l">
              <a:lnSpc>
                <a:spcPct val="90000"/>
              </a:lnSpc>
              <a:spcBef>
                <a:spcPts val="1080"/>
              </a:spcBef>
              <a:spcAft>
                <a:spcPts val="0"/>
              </a:spcAft>
              <a:buSzPts val="1800"/>
              <a:buFont typeface="Verdana"/>
              <a:buChar char="•"/>
            </a:pPr>
            <a:r>
              <a:rPr lang="en-US" sz="1800"/>
              <a:t>Race/ethnicity (African American, Latino, Native American)</a:t>
            </a:r>
            <a:endParaRPr/>
          </a:p>
          <a:p>
            <a:pPr indent="-228600" lvl="2" marL="1204913" rtl="0" algn="l">
              <a:lnSpc>
                <a:spcPct val="90000"/>
              </a:lnSpc>
              <a:spcBef>
                <a:spcPts val="1080"/>
              </a:spcBef>
              <a:spcAft>
                <a:spcPts val="0"/>
              </a:spcAft>
              <a:buSzPts val="1800"/>
              <a:buFont typeface="Verdana"/>
              <a:buChar char="•"/>
            </a:pPr>
            <a:r>
              <a:rPr lang="en-US" sz="1800"/>
              <a:t>Signs of insulin resistance (e.g., acanthosis nigricans, hypertension, dyslipidemia, and PCOS)</a:t>
            </a:r>
            <a:endParaRPr/>
          </a:p>
          <a:p>
            <a:pPr indent="-228600" lvl="2" marL="1204913" rtl="0" algn="l">
              <a:lnSpc>
                <a:spcPct val="90000"/>
              </a:lnSpc>
              <a:spcBef>
                <a:spcPts val="1080"/>
              </a:spcBef>
              <a:spcAft>
                <a:spcPts val="0"/>
              </a:spcAft>
              <a:buSzPts val="1800"/>
              <a:buFont typeface="Verdana"/>
              <a:buChar char="•"/>
            </a:pPr>
            <a:r>
              <a:rPr lang="en-US" sz="1800"/>
              <a:t>Maternal history of diabetes or gestational diabetes mellitus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Hyperglycemia (cont’d)</a:t>
            </a:r>
            <a:endParaRPr/>
          </a:p>
        </p:txBody>
      </p:sp>
      <p:sp>
        <p:nvSpPr>
          <p:cNvPr id="342" name="Google Shape;342;p57"/>
          <p:cNvSpPr txBox="1"/>
          <p:nvPr>
            <p:ph idx="1" type="body"/>
          </p:nvPr>
        </p:nvSpPr>
        <p:spPr>
          <a:xfrm>
            <a:off x="330200" y="2346325"/>
            <a:ext cx="8613775" cy="41179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Criteria for the Diagnosis of Diabetes Mellitus</a:t>
            </a:r>
            <a:endParaRPr/>
          </a:p>
          <a:p>
            <a:pPr indent="-404813" lvl="1" marL="862013" rtl="0" algn="l">
              <a:lnSpc>
                <a:spcPct val="90000"/>
              </a:lnSpc>
              <a:spcBef>
                <a:spcPts val="1080"/>
              </a:spcBef>
              <a:spcAft>
                <a:spcPts val="0"/>
              </a:spcAft>
              <a:buSzPts val="1800"/>
              <a:buFont typeface="Verdana"/>
              <a:buChar char="–"/>
            </a:pPr>
            <a:r>
              <a:rPr lang="en-US" sz="1800"/>
              <a:t>Four methods of diagnosis (each must be confirmed by one of the first 3 methods on a subsequent day)</a:t>
            </a:r>
            <a:endParaRPr/>
          </a:p>
          <a:p>
            <a:pPr indent="-342900" lvl="2" marL="1319213" rtl="0" algn="l">
              <a:lnSpc>
                <a:spcPct val="90000"/>
              </a:lnSpc>
              <a:spcBef>
                <a:spcPts val="1080"/>
              </a:spcBef>
              <a:spcAft>
                <a:spcPts val="0"/>
              </a:spcAft>
              <a:buSzPts val="1800"/>
              <a:buFont typeface="Verdana"/>
              <a:buAutoNum type="arabicPeriod"/>
            </a:pPr>
            <a:r>
              <a:rPr lang="en-US" sz="1800"/>
              <a:t>HbA1c ≥6.5%</a:t>
            </a:r>
            <a:endParaRPr/>
          </a:p>
          <a:p>
            <a:pPr indent="-342900" lvl="2" marL="1319213" rtl="0" algn="l">
              <a:lnSpc>
                <a:spcPct val="90000"/>
              </a:lnSpc>
              <a:spcBef>
                <a:spcPts val="1080"/>
              </a:spcBef>
              <a:spcAft>
                <a:spcPts val="0"/>
              </a:spcAft>
              <a:buSzPts val="1800"/>
              <a:buFont typeface="Verdana"/>
              <a:buAutoNum type="arabicPeriod"/>
            </a:pPr>
            <a:r>
              <a:rPr lang="en-US" sz="1800"/>
              <a:t>Diabetes symptoms + random glucose level of ≥200 mg/dL</a:t>
            </a:r>
            <a:endParaRPr/>
          </a:p>
          <a:p>
            <a:pPr indent="-342900" lvl="2" marL="1319213" rtl="0" algn="l">
              <a:lnSpc>
                <a:spcPct val="90000"/>
              </a:lnSpc>
              <a:spcBef>
                <a:spcPts val="1080"/>
              </a:spcBef>
              <a:spcAft>
                <a:spcPts val="0"/>
              </a:spcAft>
              <a:buSzPts val="1800"/>
              <a:buFont typeface="Verdana"/>
              <a:buAutoNum type="arabicPeriod"/>
            </a:pPr>
            <a:r>
              <a:rPr lang="en-US" sz="1800"/>
              <a:t>A fasting plasma glucose of ≥126 mg/dL</a:t>
            </a:r>
            <a:endParaRPr/>
          </a:p>
          <a:p>
            <a:pPr indent="-342900" lvl="2" marL="1319213" rtl="0" algn="l">
              <a:lnSpc>
                <a:spcPct val="90000"/>
              </a:lnSpc>
              <a:spcBef>
                <a:spcPts val="1080"/>
              </a:spcBef>
              <a:spcAft>
                <a:spcPts val="0"/>
              </a:spcAft>
              <a:buSzPts val="1800"/>
              <a:buFont typeface="Verdana"/>
              <a:buAutoNum type="arabicPeriod"/>
            </a:pPr>
            <a:r>
              <a:rPr lang="en-US" sz="1800"/>
              <a:t>An oral glucose tolerance test (OGTT) w/ 2-hour postload (75-g glucose load) ≥200 mg/dL</a:t>
            </a:r>
            <a:endParaRPr/>
          </a:p>
          <a:p>
            <a:pPr indent="-404813" lvl="1" marL="862013" rtl="0" algn="l">
              <a:lnSpc>
                <a:spcPct val="90000"/>
              </a:lnSpc>
              <a:spcBef>
                <a:spcPts val="1080"/>
              </a:spcBef>
              <a:spcAft>
                <a:spcPts val="0"/>
              </a:spcAft>
              <a:buSzPts val="1800"/>
              <a:buFont typeface="Verdana"/>
              <a:buChar char="–"/>
            </a:pPr>
            <a:r>
              <a:rPr lang="en-US" sz="1800"/>
              <a:t>Patients with following criteria have “pre-diabetes”:</a:t>
            </a:r>
            <a:endParaRPr/>
          </a:p>
          <a:p>
            <a:pPr indent="-228600" lvl="2" marL="1204913" rtl="0" algn="l">
              <a:lnSpc>
                <a:spcPct val="90000"/>
              </a:lnSpc>
              <a:spcBef>
                <a:spcPts val="1080"/>
              </a:spcBef>
              <a:spcAft>
                <a:spcPts val="0"/>
              </a:spcAft>
              <a:buSzPts val="1800"/>
              <a:buFont typeface="Verdana"/>
              <a:buChar char="•"/>
            </a:pPr>
            <a:r>
              <a:rPr lang="en-US" sz="1800"/>
              <a:t>Fasting glucose of ≥100 mg/dL but &lt;126 mg/dL</a:t>
            </a:r>
            <a:endParaRPr/>
          </a:p>
          <a:p>
            <a:pPr indent="-228600" lvl="2" marL="1204913" rtl="0" algn="l">
              <a:lnSpc>
                <a:spcPct val="90000"/>
              </a:lnSpc>
              <a:spcBef>
                <a:spcPts val="1080"/>
              </a:spcBef>
              <a:spcAft>
                <a:spcPts val="0"/>
              </a:spcAft>
              <a:buSzPts val="1800"/>
              <a:buFont typeface="Verdana"/>
              <a:buChar char="•"/>
            </a:pPr>
            <a:r>
              <a:rPr lang="en-US" sz="1800"/>
              <a:t>OGTT 2-hour level of ≥140 mg/dL but &lt;200 mg/dL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348" name="Google Shape;348;p58"/>
          <p:cNvPicPr preferRelativeResize="0"/>
          <p:nvPr/>
        </p:nvPicPr>
        <p:blipFill rotWithShape="1">
          <a:blip r:embed="rId3">
            <a:alphaModFix/>
          </a:blip>
          <a:srcRect b="0" l="0" r="0" t="0"/>
          <a:stretch/>
        </p:blipFill>
        <p:spPr>
          <a:xfrm>
            <a:off x="609600" y="228600"/>
            <a:ext cx="4967748" cy="3276600"/>
          </a:xfrm>
          <a:prstGeom prst="rect">
            <a:avLst/>
          </a:prstGeom>
          <a:noFill/>
          <a:ln>
            <a:noFill/>
          </a:ln>
        </p:spPr>
      </p:pic>
      <p:pic>
        <p:nvPicPr>
          <p:cNvPr id="349" name="Google Shape;349;p58"/>
          <p:cNvPicPr preferRelativeResize="0"/>
          <p:nvPr/>
        </p:nvPicPr>
        <p:blipFill rotWithShape="1">
          <a:blip r:embed="rId4">
            <a:alphaModFix/>
          </a:blip>
          <a:srcRect b="0" l="0" r="0" t="0"/>
          <a:stretch/>
        </p:blipFill>
        <p:spPr>
          <a:xfrm>
            <a:off x="3657600" y="3501390"/>
            <a:ext cx="4974867" cy="312801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lang="en-US" sz="3600"/>
              <a:t>Hyperglycemia (cont’d)</a:t>
            </a:r>
            <a:endParaRPr b="1" sz="3600">
              <a:solidFill>
                <a:srgbClr val="0070C0"/>
              </a:solidFill>
            </a:endParaRPr>
          </a:p>
        </p:txBody>
      </p:sp>
      <p:sp>
        <p:nvSpPr>
          <p:cNvPr id="355" name="Google Shape;355;p59"/>
          <p:cNvSpPr txBox="1"/>
          <p:nvPr>
            <p:ph idx="1" type="body"/>
          </p:nvPr>
        </p:nvSpPr>
        <p:spPr>
          <a:xfrm>
            <a:off x="495300" y="2562225"/>
            <a:ext cx="8153400" cy="1371600"/>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600"/>
              <a:buFont typeface="Verdana"/>
              <a:buChar char="•"/>
            </a:pPr>
            <a:r>
              <a:rPr lang="en-US" sz="2600"/>
              <a:t>Criteria for testing and diagnosis of GDM</a:t>
            </a:r>
            <a:endParaRPr/>
          </a:p>
          <a:p>
            <a:pPr indent="-404813" lvl="1" marL="862013" rtl="0" algn="l">
              <a:lnSpc>
                <a:spcPct val="90000"/>
              </a:lnSpc>
              <a:spcBef>
                <a:spcPts val="1260"/>
              </a:spcBef>
              <a:spcAft>
                <a:spcPts val="0"/>
              </a:spcAft>
              <a:buSzPts val="2100"/>
              <a:buFont typeface="Verdana"/>
              <a:buChar char="–"/>
            </a:pPr>
            <a:r>
              <a:rPr lang="en-US" sz="2100"/>
              <a:t>All nondiabetic pregnant women should be screened for GDM at 24-28 weeks of gestation </a:t>
            </a:r>
            <a:endParaRPr/>
          </a:p>
        </p:txBody>
      </p:sp>
      <p:pic>
        <p:nvPicPr>
          <p:cNvPr id="356" name="Google Shape;356;p59"/>
          <p:cNvPicPr preferRelativeResize="0"/>
          <p:nvPr/>
        </p:nvPicPr>
        <p:blipFill rotWithShape="1">
          <a:blip r:embed="rId3">
            <a:alphaModFix/>
          </a:blip>
          <a:srcRect b="0" l="0" r="0" t="0"/>
          <a:stretch/>
        </p:blipFill>
        <p:spPr>
          <a:xfrm>
            <a:off x="1232338" y="4495800"/>
            <a:ext cx="5933400" cy="23622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Hypoglycemia</a:t>
            </a:r>
            <a:endParaRPr/>
          </a:p>
        </p:txBody>
      </p:sp>
      <p:sp>
        <p:nvSpPr>
          <p:cNvPr id="363" name="Google Shape;363;p60"/>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80000"/>
              </a:lnSpc>
              <a:spcBef>
                <a:spcPts val="0"/>
              </a:spcBef>
              <a:spcAft>
                <a:spcPts val="0"/>
              </a:spcAft>
              <a:buSzPts val="2200"/>
              <a:buFont typeface="Verdana"/>
              <a:buChar char="•"/>
            </a:pPr>
            <a:r>
              <a:rPr lang="en-US"/>
              <a:t>Decreased plasma glucose levels</a:t>
            </a:r>
            <a:endParaRPr/>
          </a:p>
          <a:p>
            <a:pPr indent="-280988" lvl="0" marL="280988" rtl="0" algn="l">
              <a:lnSpc>
                <a:spcPct val="80000"/>
              </a:lnSpc>
              <a:spcBef>
                <a:spcPts val="1320"/>
              </a:spcBef>
              <a:spcAft>
                <a:spcPts val="0"/>
              </a:spcAft>
              <a:buSzPts val="2200"/>
              <a:buFont typeface="Verdana"/>
              <a:buChar char="•"/>
            </a:pPr>
            <a:r>
              <a:rPr lang="en-US"/>
              <a:t>Can be transient &amp; relatively insignificant or life-threatening</a:t>
            </a:r>
            <a:endParaRPr/>
          </a:p>
          <a:p>
            <a:pPr indent="-280988" lvl="0" marL="280988" rtl="0" algn="l">
              <a:lnSpc>
                <a:spcPct val="80000"/>
              </a:lnSpc>
              <a:spcBef>
                <a:spcPts val="1320"/>
              </a:spcBef>
              <a:spcAft>
                <a:spcPts val="0"/>
              </a:spcAft>
              <a:buSzPts val="2200"/>
              <a:buFont typeface="Verdana"/>
              <a:buChar char="•"/>
            </a:pPr>
            <a:r>
              <a:rPr lang="en-US"/>
              <a:t>Occurs in healthy-appearing and sick patients, as a result of reaction to medication or of illness</a:t>
            </a:r>
            <a:endParaRPr/>
          </a:p>
          <a:p>
            <a:pPr indent="-280988" lvl="0" marL="280988" rtl="0" algn="l">
              <a:lnSpc>
                <a:spcPct val="80000"/>
              </a:lnSpc>
              <a:spcBef>
                <a:spcPts val="1320"/>
              </a:spcBef>
              <a:spcAft>
                <a:spcPts val="0"/>
              </a:spcAft>
              <a:buSzPts val="2200"/>
              <a:buFont typeface="Verdana"/>
              <a:buChar char="•"/>
            </a:pPr>
            <a:r>
              <a:rPr lang="en-US"/>
              <a:t>Symptoms appear at glucose level of about 50–55 mg/dL. (Plasma glucose level at which glucagon is released is 65-70 mg/dL)</a:t>
            </a:r>
            <a:endParaRPr/>
          </a:p>
          <a:p>
            <a:pPr indent="-280988" lvl="0" marL="280988" rtl="0" algn="l">
              <a:lnSpc>
                <a:spcPct val="80000"/>
              </a:lnSpc>
              <a:spcBef>
                <a:spcPts val="1320"/>
              </a:spcBef>
              <a:spcAft>
                <a:spcPts val="0"/>
              </a:spcAft>
              <a:buSzPts val="2200"/>
              <a:buFont typeface="Verdana"/>
              <a:buChar char="•"/>
            </a:pPr>
            <a:r>
              <a:rPr lang="en-US"/>
              <a:t>Symptoms: increased hunger, sweating, nausea &amp; vomiting, dizziness, nervousness &amp; shaking, blurred speech &amp; sight, mental confusion</a:t>
            </a:r>
            <a:endParaRPr sz="18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370" name="Google Shape;370;p61"/>
          <p:cNvPicPr preferRelativeResize="0"/>
          <p:nvPr/>
        </p:nvPicPr>
        <p:blipFill rotWithShape="1">
          <a:blip r:embed="rId3">
            <a:alphaModFix/>
          </a:blip>
          <a:srcRect b="0" l="0" r="0" t="0"/>
          <a:stretch/>
        </p:blipFill>
        <p:spPr>
          <a:xfrm>
            <a:off x="188912" y="1616075"/>
            <a:ext cx="4742459" cy="4713890"/>
          </a:xfrm>
          <a:prstGeom prst="rect">
            <a:avLst/>
          </a:prstGeom>
          <a:noFill/>
          <a:ln>
            <a:noFill/>
          </a:ln>
        </p:spPr>
      </p:pic>
      <p:sp>
        <p:nvSpPr>
          <p:cNvPr id="371" name="Google Shape;371;p61"/>
          <p:cNvSpPr txBox="1"/>
          <p:nvPr/>
        </p:nvSpPr>
        <p:spPr>
          <a:xfrm>
            <a:off x="4931370" y="2000250"/>
            <a:ext cx="3834677" cy="4095750"/>
          </a:xfrm>
          <a:prstGeom prst="rect">
            <a:avLst/>
          </a:prstGeom>
          <a:noFill/>
          <a:ln>
            <a:noFill/>
          </a:ln>
        </p:spPr>
        <p:txBody>
          <a:bodyPr anchorCtr="0" anchor="t" bIns="45700" lIns="91425" spcFirstLastPara="1" rIns="91425" wrap="square" tIns="45700">
            <a:noAutofit/>
          </a:bodyPr>
          <a:lstStyle/>
          <a:p>
            <a:pPr indent="-280988" lvl="0" marL="280988" marR="0" rtl="0" algn="l">
              <a:lnSpc>
                <a:spcPct val="90000"/>
              </a:lnSpc>
              <a:spcBef>
                <a:spcPts val="0"/>
              </a:spcBef>
              <a:spcAft>
                <a:spcPts val="0"/>
              </a:spcAft>
              <a:buClr>
                <a:srgbClr val="CC9900"/>
              </a:buClr>
              <a:buSzPts val="2200"/>
              <a:buFont typeface="Verdana"/>
              <a:buChar char="•"/>
            </a:pPr>
            <a:r>
              <a:rPr lang="en-US" sz="2200">
                <a:solidFill>
                  <a:schemeClr val="dk1"/>
                </a:solidFill>
                <a:latin typeface="Verdana"/>
                <a:ea typeface="Verdana"/>
                <a:cs typeface="Verdana"/>
                <a:sym typeface="Verdana"/>
              </a:rPr>
              <a:t>Decreased plasma glucose during hypoglycemia</a:t>
            </a:r>
            <a:endParaRPr/>
          </a:p>
          <a:p>
            <a:pPr indent="-280988" lvl="0" marL="280988" marR="0" rtl="0" algn="l">
              <a:lnSpc>
                <a:spcPct val="90000"/>
              </a:lnSpc>
              <a:spcBef>
                <a:spcPts val="1320"/>
              </a:spcBef>
              <a:spcAft>
                <a:spcPts val="0"/>
              </a:spcAft>
              <a:buClr>
                <a:srgbClr val="CC9900"/>
              </a:buClr>
              <a:buSzPts val="2200"/>
              <a:buFont typeface="Verdana"/>
              <a:buChar char="•"/>
            </a:pPr>
            <a:r>
              <a:rPr lang="en-US" sz="2200">
                <a:solidFill>
                  <a:schemeClr val="dk1"/>
                </a:solidFill>
                <a:latin typeface="Verdana"/>
                <a:ea typeface="Verdana"/>
                <a:cs typeface="Verdana"/>
                <a:sym typeface="Verdana"/>
              </a:rPr>
              <a:t>Extremely elevated levels of insulin in patients with pancreatic </a:t>
            </a:r>
            <a:r>
              <a:rPr lang="en-US" sz="2200">
                <a:solidFill>
                  <a:schemeClr val="dk1"/>
                </a:solidFill>
                <a:latin typeface="Noto Sans Symbols"/>
                <a:ea typeface="Noto Sans Symbols"/>
                <a:cs typeface="Noto Sans Symbols"/>
                <a:sym typeface="Noto Sans Symbols"/>
              </a:rPr>
              <a:t>β</a:t>
            </a:r>
            <a:r>
              <a:rPr lang="en-US" sz="2200">
                <a:solidFill>
                  <a:schemeClr val="dk1"/>
                </a:solidFill>
                <a:latin typeface="Verdana"/>
                <a:ea typeface="Verdana"/>
                <a:cs typeface="Verdana"/>
                <a:sym typeface="Verdana"/>
              </a:rPr>
              <a:t>-cell tumors (insulinoma)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Genetic Diseases with Hypoglycemia</a:t>
            </a:r>
            <a:endParaRPr/>
          </a:p>
        </p:txBody>
      </p:sp>
      <p:sp>
        <p:nvSpPr>
          <p:cNvPr id="378" name="Google Shape;378;p62"/>
          <p:cNvSpPr txBox="1"/>
          <p:nvPr>
            <p:ph idx="1" type="body"/>
          </p:nvPr>
        </p:nvSpPr>
        <p:spPr>
          <a:xfrm>
            <a:off x="330200" y="2346325"/>
            <a:ext cx="8613775" cy="4511675"/>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80000"/>
              </a:lnSpc>
              <a:spcBef>
                <a:spcPts val="0"/>
              </a:spcBef>
              <a:spcAft>
                <a:spcPts val="0"/>
              </a:spcAft>
              <a:buSzPts val="2200"/>
              <a:buFont typeface="Verdana"/>
              <a:buChar char="•"/>
            </a:pPr>
            <a:r>
              <a:rPr lang="en-US"/>
              <a:t>Von Gierke: </a:t>
            </a:r>
            <a:r>
              <a:rPr lang="en-US">
                <a:solidFill>
                  <a:srgbClr val="92D050"/>
                </a:solidFill>
              </a:rPr>
              <a:t>glucose 6-phosphatase</a:t>
            </a:r>
            <a:r>
              <a:rPr lang="en-US"/>
              <a:t> deficiency</a:t>
            </a:r>
            <a:endParaRPr/>
          </a:p>
          <a:p>
            <a:pPr indent="-404813" lvl="1" marL="862013" rtl="0" algn="l">
              <a:lnSpc>
                <a:spcPct val="80000"/>
              </a:lnSpc>
              <a:spcBef>
                <a:spcPts val="1320"/>
              </a:spcBef>
              <a:spcAft>
                <a:spcPts val="0"/>
              </a:spcAft>
              <a:buSzPts val="2200"/>
              <a:buFont typeface="Verdana"/>
              <a:buChar char="–"/>
            </a:pPr>
            <a:r>
              <a:rPr lang="en-US"/>
              <a:t>Glycogen cannot be converted back to glucose by hepatic glycogenolysis 🡪 glycogen buildup in the liver 🡪 hepatomegaly</a:t>
            </a:r>
            <a:endParaRPr/>
          </a:p>
          <a:p>
            <a:pPr indent="-280988" lvl="0" marL="280988" rtl="0" algn="l">
              <a:lnSpc>
                <a:spcPct val="80000"/>
              </a:lnSpc>
              <a:spcBef>
                <a:spcPts val="1320"/>
              </a:spcBef>
              <a:spcAft>
                <a:spcPts val="0"/>
              </a:spcAft>
              <a:buSzPts val="2200"/>
              <a:buFont typeface="Verdana"/>
              <a:buChar char="•"/>
            </a:pPr>
            <a:r>
              <a:rPr lang="en-US"/>
              <a:t>Other enzyme deficiencies: </a:t>
            </a:r>
            <a:r>
              <a:rPr lang="en-US">
                <a:solidFill>
                  <a:schemeClr val="dk2"/>
                </a:solidFill>
              </a:rPr>
              <a:t>glycogen synthase</a:t>
            </a:r>
            <a:r>
              <a:rPr lang="en-US"/>
              <a:t>, </a:t>
            </a:r>
            <a:r>
              <a:rPr lang="en-US">
                <a:solidFill>
                  <a:schemeClr val="accent2"/>
                </a:solidFill>
              </a:rPr>
              <a:t>fructose 1,6-bisphosphatase</a:t>
            </a:r>
            <a:r>
              <a:rPr lang="en-US"/>
              <a:t>, </a:t>
            </a:r>
            <a:r>
              <a:rPr lang="en-US">
                <a:solidFill>
                  <a:srgbClr val="7030A0"/>
                </a:solidFill>
              </a:rPr>
              <a:t>phosphoenolpyruvate carboxykinase</a:t>
            </a:r>
            <a:r>
              <a:rPr lang="en-US"/>
              <a:t>, and </a:t>
            </a:r>
            <a:r>
              <a:rPr lang="en-US">
                <a:solidFill>
                  <a:srgbClr val="C00000"/>
                </a:solidFill>
              </a:rPr>
              <a:t>pyruvate carboxylase </a:t>
            </a:r>
            <a:r>
              <a:rPr lang="en-US"/>
              <a:t>(hypoglycemia). </a:t>
            </a:r>
            <a:r>
              <a:rPr lang="en-US">
                <a:solidFill>
                  <a:schemeClr val="accent1"/>
                </a:solidFill>
              </a:rPr>
              <a:t>Glycogen debranching enzyme </a:t>
            </a:r>
            <a:r>
              <a:rPr lang="en-US"/>
              <a:t>deficiency (no hypoglycemia, only hepatomegaly)</a:t>
            </a:r>
            <a:endParaRPr/>
          </a:p>
          <a:p>
            <a:pPr indent="-280988" lvl="0" marL="280988" rtl="0" algn="l">
              <a:lnSpc>
                <a:spcPct val="80000"/>
              </a:lnSpc>
              <a:spcBef>
                <a:spcPts val="1320"/>
              </a:spcBef>
              <a:spcAft>
                <a:spcPts val="0"/>
              </a:spcAft>
              <a:buSzPts val="2200"/>
              <a:buFont typeface="Verdana"/>
              <a:buChar char="•"/>
            </a:pPr>
            <a:r>
              <a:rPr lang="en-US"/>
              <a:t>Galactosemia: </a:t>
            </a:r>
            <a:r>
              <a:rPr lang="en-US">
                <a:solidFill>
                  <a:schemeClr val="accent6"/>
                </a:solidFill>
              </a:rPr>
              <a:t>galactose 1-phosphate uridyltransferase</a:t>
            </a:r>
            <a:r>
              <a:rPr lang="en-US"/>
              <a:t> deficiency</a:t>
            </a:r>
            <a:endParaRPr/>
          </a:p>
          <a:p>
            <a:pPr indent="-280988" lvl="0" marL="280988" rtl="0" algn="l">
              <a:lnSpc>
                <a:spcPct val="80000"/>
              </a:lnSpc>
              <a:spcBef>
                <a:spcPts val="1320"/>
              </a:spcBef>
              <a:spcAft>
                <a:spcPts val="0"/>
              </a:spcAft>
              <a:buSzPts val="2200"/>
              <a:buFont typeface="Verdana"/>
              <a:buChar char="•"/>
            </a:pPr>
            <a:r>
              <a:rPr lang="en-US">
                <a:solidFill>
                  <a:srgbClr val="FF0000"/>
                </a:solidFill>
              </a:rPr>
              <a:t>Fructose 1-phosphate aldolase</a:t>
            </a:r>
            <a:r>
              <a:rPr lang="en-US"/>
              <a:t> deficiency, causes nausea and hypoglycemia after fructose ingestion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430213" y="1231900"/>
            <a:ext cx="8524875" cy="7683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General Description of Carbohydrates (cont’d)</a:t>
            </a:r>
            <a:endParaRPr/>
          </a:p>
        </p:txBody>
      </p:sp>
      <p:sp>
        <p:nvSpPr>
          <p:cNvPr id="94" name="Google Shape;94;p18"/>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Chemical Properties of Carbohydrates</a:t>
            </a:r>
            <a:endParaRPr/>
          </a:p>
          <a:p>
            <a:pPr indent="-404813" lvl="1" marL="862013" rtl="0" algn="l">
              <a:lnSpc>
                <a:spcPct val="90000"/>
              </a:lnSpc>
              <a:spcBef>
                <a:spcPts val="1080"/>
              </a:spcBef>
              <a:spcAft>
                <a:spcPts val="0"/>
              </a:spcAft>
              <a:buSzPts val="1800"/>
              <a:buFont typeface="Verdana"/>
              <a:buChar char="–"/>
            </a:pPr>
            <a:r>
              <a:rPr lang="en-US" sz="1800"/>
              <a:t>Reducing carbohydrates</a:t>
            </a:r>
            <a:endParaRPr/>
          </a:p>
          <a:p>
            <a:pPr indent="-228600" lvl="2" marL="1204913" rtl="0" algn="l">
              <a:lnSpc>
                <a:spcPct val="90000"/>
              </a:lnSpc>
              <a:spcBef>
                <a:spcPts val="1080"/>
              </a:spcBef>
              <a:spcAft>
                <a:spcPts val="0"/>
              </a:spcAft>
              <a:buSzPts val="1800"/>
              <a:buFont typeface="Verdana"/>
              <a:buChar char="•"/>
            </a:pPr>
            <a:r>
              <a:rPr lang="en-US" sz="1800"/>
              <a:t>To reduce, carbohydrate must have ketone or aldehyde group.</a:t>
            </a:r>
            <a:endParaRPr/>
          </a:p>
          <a:p>
            <a:pPr indent="-228600" lvl="2" marL="1204913" rtl="0" algn="l">
              <a:lnSpc>
                <a:spcPct val="90000"/>
              </a:lnSpc>
              <a:spcBef>
                <a:spcPts val="1080"/>
              </a:spcBef>
              <a:spcAft>
                <a:spcPts val="0"/>
              </a:spcAft>
              <a:buSzPts val="1800"/>
              <a:buFont typeface="Verdana"/>
              <a:buChar char="•"/>
            </a:pPr>
            <a:r>
              <a:rPr lang="en-US" sz="1800"/>
              <a:t>All monosaccharides &amp; many disaccharides = reducing agents</a:t>
            </a:r>
            <a:endParaRPr/>
          </a:p>
          <a:p>
            <a:pPr indent="-228600" lvl="2" marL="1204913" rtl="0" algn="l">
              <a:lnSpc>
                <a:spcPct val="90000"/>
              </a:lnSpc>
              <a:spcBef>
                <a:spcPts val="1080"/>
              </a:spcBef>
              <a:spcAft>
                <a:spcPts val="0"/>
              </a:spcAft>
              <a:buSzPts val="1800"/>
              <a:buFont typeface="Verdana"/>
              <a:buChar char="•"/>
            </a:pPr>
            <a:r>
              <a:rPr lang="en-US" sz="1800"/>
              <a:t>Examples: glucose, maltose, fructose, lactose, galactose</a:t>
            </a:r>
            <a:endParaRPr/>
          </a:p>
          <a:p>
            <a:pPr indent="-404813" lvl="1" marL="862013" rtl="0" algn="l">
              <a:lnSpc>
                <a:spcPct val="90000"/>
              </a:lnSpc>
              <a:spcBef>
                <a:spcPts val="1080"/>
              </a:spcBef>
              <a:spcAft>
                <a:spcPts val="0"/>
              </a:spcAft>
              <a:buSzPts val="1800"/>
              <a:buFont typeface="Verdana"/>
              <a:buChar char="–"/>
            </a:pPr>
            <a:r>
              <a:rPr lang="en-US" sz="1800"/>
              <a:t>Nonreducing carbohydrates</a:t>
            </a:r>
            <a:endParaRPr/>
          </a:p>
          <a:p>
            <a:pPr indent="-228600" lvl="2" marL="1204913" rtl="0" algn="l">
              <a:lnSpc>
                <a:spcPct val="90000"/>
              </a:lnSpc>
              <a:spcBef>
                <a:spcPts val="1080"/>
              </a:spcBef>
              <a:spcAft>
                <a:spcPts val="0"/>
              </a:spcAft>
              <a:buSzPts val="1800"/>
              <a:buFont typeface="Verdana"/>
              <a:buChar char="•"/>
            </a:pPr>
            <a:r>
              <a:rPr lang="en-US" sz="1800"/>
              <a:t>Do not have ketone or aldehyde group &amp; will not reduce</a:t>
            </a:r>
            <a:endParaRPr/>
          </a:p>
          <a:p>
            <a:pPr indent="-280988" lvl="0" marL="280988" rtl="0" algn="l">
              <a:lnSpc>
                <a:spcPct val="90000"/>
              </a:lnSpc>
              <a:spcBef>
                <a:spcPts val="1320"/>
              </a:spcBef>
              <a:spcAft>
                <a:spcPts val="0"/>
              </a:spcAft>
              <a:buSzPts val="2200"/>
              <a:buFont typeface="Verdana"/>
              <a:buChar char="•"/>
            </a:pPr>
            <a:r>
              <a:rPr lang="en-US"/>
              <a:t>Glucose Metabolism</a:t>
            </a:r>
            <a:endParaRPr/>
          </a:p>
          <a:p>
            <a:pPr indent="-404813" lvl="1" marL="862013" rtl="0" algn="l">
              <a:lnSpc>
                <a:spcPct val="90000"/>
              </a:lnSpc>
              <a:spcBef>
                <a:spcPts val="1080"/>
              </a:spcBef>
              <a:spcAft>
                <a:spcPts val="0"/>
              </a:spcAft>
              <a:buSzPts val="1800"/>
              <a:buFont typeface="Verdana"/>
              <a:buChar char="–"/>
            </a:pPr>
            <a:r>
              <a:rPr lang="en-US" sz="1800"/>
              <a:t>Primary source of energy for humans; nervous system totally depends on glucose from extracellular fluid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3"/>
          <p:cNvSpPr txBox="1"/>
          <p:nvPr>
            <p:ph type="title"/>
          </p:nvPr>
        </p:nvSpPr>
        <p:spPr>
          <a:xfrm>
            <a:off x="430213" y="1231900"/>
            <a:ext cx="8524875" cy="7683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Role of Laboratory in Differential Diagnosis and Management of Patients</a:t>
            </a:r>
            <a:endParaRPr/>
          </a:p>
        </p:txBody>
      </p:sp>
      <p:sp>
        <p:nvSpPr>
          <p:cNvPr id="385" name="Google Shape;385;p63"/>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Methods of Glucose Measurement</a:t>
            </a:r>
            <a:endParaRPr/>
          </a:p>
          <a:p>
            <a:pPr indent="-404813" lvl="1" marL="862013" rtl="0" algn="l">
              <a:lnSpc>
                <a:spcPct val="90000"/>
              </a:lnSpc>
              <a:spcBef>
                <a:spcPts val="1080"/>
              </a:spcBef>
              <a:spcAft>
                <a:spcPts val="0"/>
              </a:spcAft>
              <a:buSzPts val="1800"/>
              <a:buFont typeface="Verdana"/>
              <a:buChar char="–"/>
            </a:pPr>
            <a:r>
              <a:rPr lang="en-US" sz="1800"/>
              <a:t>Glucose can be measured from serum, plasma, or whole blood.</a:t>
            </a:r>
            <a:endParaRPr/>
          </a:p>
          <a:p>
            <a:pPr indent="-404813" lvl="1" marL="862013" rtl="0" algn="l">
              <a:lnSpc>
                <a:spcPct val="90000"/>
              </a:lnSpc>
              <a:spcBef>
                <a:spcPts val="1080"/>
              </a:spcBef>
              <a:spcAft>
                <a:spcPts val="0"/>
              </a:spcAft>
              <a:buSzPts val="1800"/>
              <a:buFont typeface="Verdana"/>
              <a:buChar char="–"/>
            </a:pPr>
            <a:r>
              <a:rPr lang="en-US" sz="1800"/>
              <a:t>Serum or plasma must be refrigerated &amp; separated from cells within 1 hour to prevent loss of glucose.</a:t>
            </a:r>
            <a:endParaRPr/>
          </a:p>
          <a:p>
            <a:pPr indent="-404813" lvl="1" marL="862013" rtl="0" algn="l">
              <a:lnSpc>
                <a:spcPct val="90000"/>
              </a:lnSpc>
              <a:spcBef>
                <a:spcPts val="1080"/>
              </a:spcBef>
              <a:spcAft>
                <a:spcPts val="0"/>
              </a:spcAft>
              <a:buSzPts val="1800"/>
              <a:buFont typeface="Verdana"/>
              <a:buChar char="–"/>
            </a:pPr>
            <a:r>
              <a:rPr lang="en-US" sz="1800"/>
              <a:t>Fasting blood glucose should be obtained in morning after 8- to 10-hour fast (not longer than 16 h).</a:t>
            </a:r>
            <a:endParaRPr/>
          </a:p>
          <a:p>
            <a:pPr indent="-404813" lvl="1" marL="862013" rtl="0" algn="l">
              <a:lnSpc>
                <a:spcPct val="90000"/>
              </a:lnSpc>
              <a:spcBef>
                <a:spcPts val="1080"/>
              </a:spcBef>
              <a:spcAft>
                <a:spcPts val="0"/>
              </a:spcAft>
              <a:buSzPts val="1800"/>
              <a:buFont typeface="Verdana"/>
              <a:buChar char="–"/>
            </a:pPr>
            <a:r>
              <a:rPr lang="en-US" sz="1800"/>
              <a:t>Most common methods of glucose analysis use enzymes glucose oxidase or hexokinase.</a:t>
            </a:r>
            <a:endParaRPr/>
          </a:p>
          <a:p>
            <a:pPr indent="-404813" lvl="1" marL="862013" rtl="0" algn="l">
              <a:lnSpc>
                <a:spcPct val="90000"/>
              </a:lnSpc>
              <a:spcBef>
                <a:spcPts val="1080"/>
              </a:spcBef>
              <a:spcAft>
                <a:spcPts val="0"/>
              </a:spcAft>
              <a:buSzPts val="1800"/>
              <a:buFont typeface="Verdana"/>
              <a:buChar char="–"/>
            </a:pPr>
            <a:r>
              <a:rPr lang="en-US" sz="1800"/>
              <a:t>Nonspecific methods are used in urinalysis section of lab to detect reducing substances other than glucose.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391" name="Google Shape;391;p64"/>
          <p:cNvPicPr preferRelativeResize="0"/>
          <p:nvPr/>
        </p:nvPicPr>
        <p:blipFill rotWithShape="1">
          <a:blip r:embed="rId3">
            <a:alphaModFix/>
          </a:blip>
          <a:srcRect b="0" l="0" r="0" t="0"/>
          <a:stretch/>
        </p:blipFill>
        <p:spPr>
          <a:xfrm>
            <a:off x="533400" y="1905000"/>
            <a:ext cx="8328917" cy="2895600"/>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Role of Laboratory (cont’d)</a:t>
            </a:r>
            <a:endParaRPr/>
          </a:p>
        </p:txBody>
      </p:sp>
      <p:sp>
        <p:nvSpPr>
          <p:cNvPr id="398" name="Google Shape;398;p6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80000"/>
              </a:lnSpc>
              <a:spcBef>
                <a:spcPts val="0"/>
              </a:spcBef>
              <a:spcAft>
                <a:spcPts val="0"/>
              </a:spcAft>
              <a:buSzPts val="2400"/>
              <a:buFont typeface="Verdana"/>
              <a:buChar char="•"/>
            </a:pPr>
            <a:r>
              <a:rPr lang="en-US" sz="2400"/>
              <a:t>Self-Monitoring of Blood Glucose</a:t>
            </a:r>
            <a:endParaRPr/>
          </a:p>
          <a:p>
            <a:pPr indent="-404813" lvl="1" marL="862013" rtl="0" algn="l">
              <a:lnSpc>
                <a:spcPct val="80000"/>
              </a:lnSpc>
              <a:spcBef>
                <a:spcPts val="1080"/>
              </a:spcBef>
              <a:spcAft>
                <a:spcPts val="0"/>
              </a:spcAft>
              <a:buSzPts val="1800"/>
              <a:buFont typeface="Verdana"/>
              <a:buChar char="–"/>
            </a:pPr>
            <a:r>
              <a:rPr lang="en-US" sz="1800"/>
              <a:t>People with diabetes should closely monitor their blood glucose levels to keep them as close to normal as possible.</a:t>
            </a:r>
            <a:endParaRPr/>
          </a:p>
          <a:p>
            <a:pPr indent="-404813" lvl="1" marL="862013" rtl="0" algn="l">
              <a:lnSpc>
                <a:spcPct val="80000"/>
              </a:lnSpc>
              <a:spcBef>
                <a:spcPts val="1080"/>
              </a:spcBef>
              <a:spcAft>
                <a:spcPts val="0"/>
              </a:spcAft>
              <a:buSzPts val="1800"/>
              <a:buFont typeface="Verdana"/>
              <a:buChar char="–"/>
            </a:pPr>
            <a:r>
              <a:rPr lang="en-US" sz="1800"/>
              <a:t>Those with type 1 diabetes should check levels 3 or 4 times/day.</a:t>
            </a:r>
            <a:endParaRPr/>
          </a:p>
          <a:p>
            <a:pPr indent="-280988" lvl="0" marL="280988" rtl="0" algn="l">
              <a:lnSpc>
                <a:spcPct val="80000"/>
              </a:lnSpc>
              <a:spcBef>
                <a:spcPts val="1440"/>
              </a:spcBef>
              <a:spcAft>
                <a:spcPts val="0"/>
              </a:spcAft>
              <a:buSzPts val="2400"/>
              <a:buFont typeface="Verdana"/>
              <a:buChar char="•"/>
            </a:pPr>
            <a:r>
              <a:rPr lang="en-US" sz="2400"/>
              <a:t>Glucose Tolerance and 2-Hour Postprandial Tests</a:t>
            </a:r>
            <a:endParaRPr/>
          </a:p>
          <a:p>
            <a:pPr indent="-404813" lvl="1" marL="862013" rtl="0" algn="l">
              <a:lnSpc>
                <a:spcPct val="80000"/>
              </a:lnSpc>
              <a:spcBef>
                <a:spcPts val="1080"/>
              </a:spcBef>
              <a:spcAft>
                <a:spcPts val="0"/>
              </a:spcAft>
              <a:buSzPts val="1800"/>
              <a:buFont typeface="Verdana"/>
              <a:buChar char="–"/>
            </a:pPr>
            <a:r>
              <a:rPr lang="en-US" sz="1800"/>
              <a:t>Oral glucose tolerance test (not recommended by ADA)</a:t>
            </a:r>
            <a:endParaRPr/>
          </a:p>
          <a:p>
            <a:pPr indent="-228600" lvl="2" marL="1204913" rtl="0" algn="l">
              <a:lnSpc>
                <a:spcPct val="80000"/>
              </a:lnSpc>
              <a:spcBef>
                <a:spcPts val="1080"/>
              </a:spcBef>
              <a:spcAft>
                <a:spcPts val="0"/>
              </a:spcAft>
              <a:buSzPts val="1800"/>
              <a:buFont typeface="Verdana"/>
              <a:buChar char="•"/>
            </a:pPr>
            <a:r>
              <a:rPr lang="en-US" sz="1800"/>
              <a:t>Patient drinks standardized (75 g) glucose load.</a:t>
            </a:r>
            <a:endParaRPr/>
          </a:p>
          <a:p>
            <a:pPr indent="-228600" lvl="2" marL="1204913" rtl="0" algn="l">
              <a:lnSpc>
                <a:spcPct val="80000"/>
              </a:lnSpc>
              <a:spcBef>
                <a:spcPts val="1080"/>
              </a:spcBef>
              <a:spcAft>
                <a:spcPts val="0"/>
              </a:spcAft>
              <a:buSzPts val="1800"/>
              <a:buFont typeface="Verdana"/>
              <a:buChar char="•"/>
            </a:pPr>
            <a:r>
              <a:rPr lang="en-US" sz="1800"/>
              <a:t>Glucose measurement is taken 2 hours later.</a:t>
            </a:r>
            <a:endParaRPr/>
          </a:p>
          <a:p>
            <a:pPr indent="-404813" lvl="1" marL="862013" rtl="0" algn="l">
              <a:lnSpc>
                <a:spcPct val="80000"/>
              </a:lnSpc>
              <a:spcBef>
                <a:spcPts val="1080"/>
              </a:spcBef>
              <a:spcAft>
                <a:spcPts val="0"/>
              </a:spcAft>
              <a:buSzPts val="1800"/>
              <a:buFont typeface="Verdana"/>
              <a:buChar char="–"/>
            </a:pPr>
            <a:r>
              <a:rPr lang="en-US" sz="1800"/>
              <a:t> 2-hour postprandial test</a:t>
            </a:r>
            <a:endParaRPr/>
          </a:p>
          <a:p>
            <a:pPr indent="-228600" lvl="2" marL="1204913" rtl="0" algn="l">
              <a:lnSpc>
                <a:spcPct val="80000"/>
              </a:lnSpc>
              <a:spcBef>
                <a:spcPts val="1080"/>
              </a:spcBef>
              <a:spcAft>
                <a:spcPts val="0"/>
              </a:spcAft>
              <a:buSzPts val="1800"/>
              <a:buFont typeface="Verdana"/>
              <a:buChar char="•"/>
            </a:pPr>
            <a:r>
              <a:rPr lang="en-US" sz="1800"/>
              <a:t>A variation of OGTT because OGTT is not recommended</a:t>
            </a:r>
            <a:endParaRPr/>
          </a:p>
          <a:p>
            <a:pPr indent="-228600" lvl="2" marL="1204913" rtl="0" algn="l">
              <a:lnSpc>
                <a:spcPct val="80000"/>
              </a:lnSpc>
              <a:spcBef>
                <a:spcPts val="1080"/>
              </a:spcBef>
              <a:spcAft>
                <a:spcPts val="0"/>
              </a:spcAft>
              <a:buSzPts val="1800"/>
              <a:buFont typeface="Verdana"/>
              <a:buChar char="•"/>
            </a:pPr>
            <a:r>
              <a:rPr lang="en-US" sz="1800"/>
              <a:t>More convenient. Patient’s glucose is measured after a meal.</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404" name="Google Shape;404;p66"/>
          <p:cNvPicPr preferRelativeResize="0"/>
          <p:nvPr/>
        </p:nvPicPr>
        <p:blipFill rotWithShape="1">
          <a:blip r:embed="rId3">
            <a:alphaModFix/>
          </a:blip>
          <a:srcRect b="0" l="0" r="0" t="0"/>
          <a:stretch/>
        </p:blipFill>
        <p:spPr>
          <a:xfrm>
            <a:off x="1978125" y="2240301"/>
            <a:ext cx="5187750" cy="326186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7"/>
          <p:cNvSpPr txBox="1"/>
          <p:nvPr>
            <p:ph idx="1" type="body"/>
          </p:nvPr>
        </p:nvSpPr>
        <p:spPr>
          <a:xfrm>
            <a:off x="330200" y="1295293"/>
            <a:ext cx="8613775" cy="5562707"/>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Glycated Hemoglobin/Hemoglobin A</a:t>
            </a:r>
            <a:r>
              <a:rPr baseline="-25000" lang="en-US"/>
              <a:t>1</a:t>
            </a:r>
            <a:r>
              <a:rPr lang="en-US"/>
              <a:t>c</a:t>
            </a:r>
            <a:endParaRPr/>
          </a:p>
          <a:p>
            <a:pPr indent="-404813" lvl="1" marL="862013" rtl="0" algn="l">
              <a:lnSpc>
                <a:spcPct val="90000"/>
              </a:lnSpc>
              <a:spcBef>
                <a:spcPts val="1080"/>
              </a:spcBef>
              <a:spcAft>
                <a:spcPts val="0"/>
              </a:spcAft>
              <a:buSzPts val="1800"/>
              <a:buFont typeface="Verdana"/>
              <a:buChar char="–"/>
            </a:pPr>
            <a:r>
              <a:rPr lang="en-US" sz="1800"/>
              <a:t>Long-term blood glucose regulation can be followed by measurement of glycated hemoglobin.</a:t>
            </a:r>
            <a:endParaRPr/>
          </a:p>
          <a:p>
            <a:pPr indent="-404813" lvl="1" marL="862013" rtl="0" algn="l">
              <a:lnSpc>
                <a:spcPct val="90000"/>
              </a:lnSpc>
              <a:spcBef>
                <a:spcPts val="1080"/>
              </a:spcBef>
              <a:spcAft>
                <a:spcPts val="0"/>
              </a:spcAft>
              <a:buSzPts val="1800"/>
              <a:buFont typeface="Verdana"/>
              <a:buChar char="–"/>
            </a:pPr>
            <a:r>
              <a:rPr lang="en-US" sz="1800"/>
              <a:t>Provides clinician with time-averaged picture of patient’s blood glucose concentration over past 3 months.</a:t>
            </a:r>
            <a:endParaRPr/>
          </a:p>
          <a:p>
            <a:pPr indent="-404813" lvl="1" marL="862013" rtl="0" algn="l">
              <a:lnSpc>
                <a:spcPct val="90000"/>
              </a:lnSpc>
              <a:spcBef>
                <a:spcPts val="1080"/>
              </a:spcBef>
              <a:spcAft>
                <a:spcPts val="0"/>
              </a:spcAft>
              <a:buSzPts val="1800"/>
              <a:buFont typeface="Verdana"/>
              <a:buChar char="–"/>
            </a:pPr>
            <a:r>
              <a:rPr lang="en-US" sz="1800"/>
              <a:t>Glycated hemoglobin: formation of a hemoglobin compound produced when glucose reacts with amino group of hemoglobin </a:t>
            </a:r>
            <a:endParaRPr/>
          </a:p>
          <a:p>
            <a:pPr indent="-404813" lvl="1" marL="862013" rtl="0" algn="l">
              <a:lnSpc>
                <a:spcPct val="90000"/>
              </a:lnSpc>
              <a:spcBef>
                <a:spcPts val="1080"/>
              </a:spcBef>
              <a:spcAft>
                <a:spcPts val="0"/>
              </a:spcAft>
              <a:buSzPts val="1800"/>
              <a:buFont typeface="Verdana"/>
              <a:buChar char="–"/>
            </a:pPr>
            <a:r>
              <a:rPr lang="en-US" sz="1800"/>
              <a:t>Glucose attaches non-enzymatically to Hb to form ketoamine</a:t>
            </a:r>
            <a:endParaRPr sz="1800"/>
          </a:p>
          <a:p>
            <a:pPr indent="-404813" lvl="1" marL="862013" rtl="0" algn="l">
              <a:lnSpc>
                <a:spcPct val="90000"/>
              </a:lnSpc>
              <a:spcBef>
                <a:spcPts val="1080"/>
              </a:spcBef>
              <a:spcAft>
                <a:spcPts val="0"/>
              </a:spcAft>
              <a:buSzPts val="1800"/>
              <a:buFont typeface="Verdana"/>
              <a:buChar char="–"/>
            </a:pPr>
            <a:r>
              <a:rPr lang="en-US" sz="1800"/>
              <a:t>Affinity chromatography is preferred method of measurement.</a:t>
            </a:r>
            <a:endParaRPr/>
          </a:p>
          <a:p>
            <a:pPr indent="-404813" lvl="1" marL="862013" rtl="0" algn="l">
              <a:lnSpc>
                <a:spcPct val="90000"/>
              </a:lnSpc>
              <a:spcBef>
                <a:spcPts val="1080"/>
              </a:spcBef>
              <a:spcAft>
                <a:spcPts val="0"/>
              </a:spcAft>
              <a:buSzPts val="1800"/>
              <a:buFont typeface="Verdana"/>
              <a:buChar char="–"/>
            </a:pPr>
            <a:r>
              <a:rPr lang="en-US" sz="1800"/>
              <a:t>Normal 4-6%</a:t>
            </a:r>
            <a:endParaRPr/>
          </a:p>
          <a:p>
            <a:pPr indent="-404813" lvl="1" marL="862013" rtl="0" algn="l">
              <a:lnSpc>
                <a:spcPct val="90000"/>
              </a:lnSpc>
              <a:spcBef>
                <a:spcPts val="1080"/>
              </a:spcBef>
              <a:spcAft>
                <a:spcPts val="0"/>
              </a:spcAft>
              <a:buSzPts val="1800"/>
              <a:buFont typeface="Verdana"/>
              <a:buChar char="–"/>
            </a:pPr>
            <a:r>
              <a:rPr lang="en-US" sz="1800"/>
              <a:t>Estimated average Glucose (eAG, mg/dL)= </a:t>
            </a:r>
            <a:r>
              <a:rPr lang="en-US" sz="1800">
                <a:solidFill>
                  <a:srgbClr val="92D050"/>
                </a:solidFill>
                <a:highlight>
                  <a:srgbClr val="FFFF00"/>
                </a:highlight>
              </a:rPr>
              <a:t>28.7 X HbA1c – 46.7</a:t>
            </a:r>
            <a:endParaRPr/>
          </a:p>
          <a:p>
            <a:pPr indent="-404813" lvl="1" marL="862013" rtl="0" algn="l">
              <a:lnSpc>
                <a:spcPct val="90000"/>
              </a:lnSpc>
              <a:spcBef>
                <a:spcPts val="1080"/>
              </a:spcBef>
              <a:spcAft>
                <a:spcPts val="0"/>
              </a:spcAft>
              <a:buSzPts val="1800"/>
              <a:buFont typeface="Verdana"/>
              <a:buChar char="–"/>
            </a:pPr>
            <a:r>
              <a:rPr lang="en-US" sz="1800"/>
              <a:t>HbA</a:t>
            </a:r>
            <a:r>
              <a:rPr baseline="-25000" lang="en-US" sz="1800"/>
              <a:t>1</a:t>
            </a:r>
            <a:r>
              <a:rPr lang="en-US" sz="1800"/>
              <a:t>c depends on the average glucose concentration and the red blood cell life span. </a:t>
            </a:r>
            <a:endParaRPr/>
          </a:p>
          <a:p>
            <a:pPr indent="-228600" lvl="2" marL="1204913" rtl="0" algn="l">
              <a:lnSpc>
                <a:spcPct val="90000"/>
              </a:lnSpc>
              <a:spcBef>
                <a:spcPts val="1080"/>
              </a:spcBef>
              <a:spcAft>
                <a:spcPts val="0"/>
              </a:spcAft>
              <a:buSzPts val="1800"/>
              <a:buFont typeface="Verdana"/>
              <a:buChar char="•"/>
            </a:pPr>
            <a:r>
              <a:rPr lang="en-US" sz="1800"/>
              <a:t>If the red blood cell life span is decreased because of another disease (hemoglobinopathies), Hb will have less time to become glycated and HbA1c will be lower.</a:t>
            </a:r>
            <a:endParaRPr/>
          </a:p>
          <a:p>
            <a:pPr indent="-290513" lvl="1" marL="862013" rtl="0" algn="l">
              <a:lnSpc>
                <a:spcPct val="90000"/>
              </a:lnSpc>
              <a:spcBef>
                <a:spcPts val="1080"/>
              </a:spcBef>
              <a:spcAft>
                <a:spcPts val="0"/>
              </a:spcAft>
              <a:buSzPts val="1800"/>
              <a:buFont typeface="Verdana"/>
              <a:buNone/>
            </a:pPr>
            <a:r>
              <a:t/>
            </a:r>
            <a:endParaRPr sz="18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8"/>
          <p:cNvSpPr txBox="1"/>
          <p:nvPr>
            <p:ph type="title"/>
          </p:nvPr>
        </p:nvSpPr>
        <p:spPr>
          <a:xfrm>
            <a:off x="430213" y="1132600"/>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Formation of HbA1c</a:t>
            </a:r>
            <a:endParaRPr/>
          </a:p>
        </p:txBody>
      </p:sp>
      <p:pic>
        <p:nvPicPr>
          <p:cNvPr id="416" name="Google Shape;416;p68"/>
          <p:cNvPicPr preferRelativeResize="0"/>
          <p:nvPr/>
        </p:nvPicPr>
        <p:blipFill rotWithShape="1">
          <a:blip r:embed="rId3">
            <a:alphaModFix/>
          </a:blip>
          <a:srcRect b="11582" l="0" r="0" t="0"/>
          <a:stretch/>
        </p:blipFill>
        <p:spPr>
          <a:xfrm>
            <a:off x="761999" y="1597332"/>
            <a:ext cx="7928711" cy="5263294"/>
          </a:xfrm>
          <a:prstGeom prst="rect">
            <a:avLst/>
          </a:prstGeom>
          <a:noFill/>
          <a:ln>
            <a:noFill/>
          </a:ln>
        </p:spPr>
      </p:pic>
      <p:sp>
        <p:nvSpPr>
          <p:cNvPr id="417" name="Google Shape;417;p68"/>
          <p:cNvSpPr/>
          <p:nvPr/>
        </p:nvSpPr>
        <p:spPr>
          <a:xfrm>
            <a:off x="1839310" y="6095998"/>
            <a:ext cx="851338" cy="25224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Formation of HbA1c</a:t>
            </a:r>
            <a:endParaRPr/>
          </a:p>
        </p:txBody>
      </p:sp>
      <p:pic>
        <p:nvPicPr>
          <p:cNvPr id="423" name="Google Shape;423;p69"/>
          <p:cNvPicPr preferRelativeResize="0"/>
          <p:nvPr/>
        </p:nvPicPr>
        <p:blipFill rotWithShape="1">
          <a:blip r:embed="rId3">
            <a:alphaModFix/>
          </a:blip>
          <a:srcRect b="0" l="0" r="0" t="0"/>
          <a:stretch/>
        </p:blipFill>
        <p:spPr>
          <a:xfrm>
            <a:off x="93761" y="0"/>
            <a:ext cx="8956477" cy="6858000"/>
          </a:xfrm>
          <a:prstGeom prst="rect">
            <a:avLst/>
          </a:prstGeom>
          <a:noFill/>
          <a:ln>
            <a:noFill/>
          </a:ln>
        </p:spPr>
      </p:pic>
      <p:sp>
        <p:nvSpPr>
          <p:cNvPr id="424" name="Google Shape;424;p69"/>
          <p:cNvSpPr/>
          <p:nvPr/>
        </p:nvSpPr>
        <p:spPr>
          <a:xfrm>
            <a:off x="304800" y="6327225"/>
            <a:ext cx="578069" cy="25224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430" name="Google Shape;430;p70"/>
          <p:cNvPicPr preferRelativeResize="0"/>
          <p:nvPr/>
        </p:nvPicPr>
        <p:blipFill rotWithShape="1">
          <a:blip r:embed="rId3">
            <a:alphaModFix/>
          </a:blip>
          <a:srcRect b="0" l="0" r="0" t="0"/>
          <a:stretch/>
        </p:blipFill>
        <p:spPr>
          <a:xfrm>
            <a:off x="430213" y="2105485"/>
            <a:ext cx="8461248" cy="39624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1"/>
          <p:cNvSpPr txBox="1"/>
          <p:nvPr>
            <p:ph idx="1" type="body"/>
          </p:nvPr>
        </p:nvSpPr>
        <p:spPr>
          <a:xfrm>
            <a:off x="330200" y="1345325"/>
            <a:ext cx="8613775" cy="3980788"/>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Ketones</a:t>
            </a:r>
            <a:endParaRPr/>
          </a:p>
          <a:p>
            <a:pPr indent="-404813" lvl="1" marL="862013" rtl="0" algn="l">
              <a:lnSpc>
                <a:spcPct val="90000"/>
              </a:lnSpc>
              <a:spcBef>
                <a:spcPts val="1080"/>
              </a:spcBef>
              <a:spcAft>
                <a:spcPts val="0"/>
              </a:spcAft>
              <a:buSzPts val="1800"/>
              <a:buFont typeface="Verdana"/>
              <a:buChar char="–"/>
            </a:pPr>
            <a:r>
              <a:rPr lang="en-US" sz="1800"/>
              <a:t>Produced by liver through metabolism of fatty acids</a:t>
            </a:r>
            <a:endParaRPr/>
          </a:p>
          <a:p>
            <a:pPr indent="-404813" lvl="1" marL="862013" rtl="0" algn="l">
              <a:lnSpc>
                <a:spcPct val="90000"/>
              </a:lnSpc>
              <a:spcBef>
                <a:spcPts val="1080"/>
              </a:spcBef>
              <a:spcAft>
                <a:spcPts val="0"/>
              </a:spcAft>
              <a:buSzPts val="1800"/>
              <a:buFont typeface="Verdana"/>
              <a:buChar char="–"/>
            </a:pPr>
            <a:r>
              <a:rPr lang="en-US" sz="1800"/>
              <a:t>Provide a ready energy source from stored lipids</a:t>
            </a:r>
            <a:endParaRPr/>
          </a:p>
          <a:p>
            <a:pPr indent="-404813" lvl="1" marL="862013" rtl="0" algn="l">
              <a:lnSpc>
                <a:spcPct val="90000"/>
              </a:lnSpc>
              <a:spcBef>
                <a:spcPts val="1080"/>
              </a:spcBef>
              <a:spcAft>
                <a:spcPts val="0"/>
              </a:spcAft>
              <a:buSzPts val="1800"/>
              <a:buFont typeface="Verdana"/>
              <a:buChar char="–"/>
            </a:pPr>
            <a:r>
              <a:rPr lang="en-US" sz="1800"/>
              <a:t>Increase with carbohydrate deprivation or decreased carbohydrate use (diabetes, starvation/fasting, high-fat diets)</a:t>
            </a:r>
            <a:endParaRPr/>
          </a:p>
          <a:p>
            <a:pPr indent="-404813" lvl="1" marL="862013" rtl="0" algn="l">
              <a:lnSpc>
                <a:spcPct val="90000"/>
              </a:lnSpc>
              <a:spcBef>
                <a:spcPts val="1080"/>
              </a:spcBef>
              <a:spcAft>
                <a:spcPts val="0"/>
              </a:spcAft>
              <a:buSzPts val="1800"/>
              <a:buFont typeface="Verdana"/>
              <a:buChar char="–"/>
            </a:pPr>
            <a:r>
              <a:rPr lang="en-US" sz="1800"/>
              <a:t>Three ketone bodies</a:t>
            </a:r>
            <a:endParaRPr/>
          </a:p>
          <a:p>
            <a:pPr indent="-228600" lvl="2" marL="1204913" rtl="0" algn="l">
              <a:lnSpc>
                <a:spcPct val="90000"/>
              </a:lnSpc>
              <a:spcBef>
                <a:spcPts val="1080"/>
              </a:spcBef>
              <a:spcAft>
                <a:spcPts val="0"/>
              </a:spcAft>
              <a:buSzPts val="1800"/>
              <a:buFont typeface="Verdana"/>
              <a:buChar char="•"/>
            </a:pPr>
            <a:r>
              <a:rPr lang="en-US" sz="1800"/>
              <a:t>Acetone (2%)</a:t>
            </a:r>
            <a:endParaRPr/>
          </a:p>
          <a:p>
            <a:pPr indent="-228600" lvl="2" marL="1204913" rtl="0" algn="l">
              <a:lnSpc>
                <a:spcPct val="90000"/>
              </a:lnSpc>
              <a:spcBef>
                <a:spcPts val="1080"/>
              </a:spcBef>
              <a:spcAft>
                <a:spcPts val="0"/>
              </a:spcAft>
              <a:buSzPts val="1800"/>
              <a:buFont typeface="Verdana"/>
              <a:buChar char="•"/>
            </a:pPr>
            <a:r>
              <a:rPr lang="en-US" sz="1800"/>
              <a:t>Acetoacetic acid (20%)</a:t>
            </a:r>
            <a:endParaRPr/>
          </a:p>
          <a:p>
            <a:pPr indent="-228600" lvl="2" marL="1204913" rtl="0" algn="l">
              <a:lnSpc>
                <a:spcPct val="90000"/>
              </a:lnSpc>
              <a:spcBef>
                <a:spcPts val="1080"/>
              </a:spcBef>
              <a:spcAft>
                <a:spcPts val="0"/>
              </a:spcAft>
              <a:buSzPts val="1800"/>
              <a:buFont typeface="Verdana"/>
              <a:buChar char="•"/>
            </a:pPr>
            <a:r>
              <a:rPr lang="en-US" sz="1800"/>
              <a:t>3-β-hydroxybutyric acid (78%)</a:t>
            </a:r>
            <a:endParaRPr/>
          </a:p>
          <a:p>
            <a:pPr indent="-404813" lvl="1" marL="862013" rtl="0" algn="l">
              <a:lnSpc>
                <a:spcPct val="90000"/>
              </a:lnSpc>
              <a:spcBef>
                <a:spcPts val="1080"/>
              </a:spcBef>
              <a:spcAft>
                <a:spcPts val="0"/>
              </a:spcAft>
              <a:buSzPts val="1800"/>
              <a:buFont typeface="Verdana"/>
              <a:buChar char="–"/>
            </a:pPr>
            <a:r>
              <a:rPr lang="en-US" sz="1800"/>
              <a:t>Specimen requirement is </a:t>
            </a:r>
            <a:r>
              <a:rPr i="1" lang="en-US" sz="1800"/>
              <a:t>fresh</a:t>
            </a:r>
            <a:r>
              <a:rPr lang="en-US" sz="1800"/>
              <a:t> serum or urine.</a:t>
            </a:r>
            <a:endParaRPr/>
          </a:p>
        </p:txBody>
      </p:sp>
      <p:pic>
        <p:nvPicPr>
          <p:cNvPr id="437" name="Google Shape;437;p71"/>
          <p:cNvPicPr preferRelativeResize="0"/>
          <p:nvPr/>
        </p:nvPicPr>
        <p:blipFill rotWithShape="1">
          <a:blip r:embed="rId3">
            <a:alphaModFix/>
          </a:blip>
          <a:srcRect b="0" l="0" r="0" t="0"/>
          <a:stretch/>
        </p:blipFill>
        <p:spPr>
          <a:xfrm>
            <a:off x="457200" y="5326113"/>
            <a:ext cx="8406581" cy="1524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7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Role of Laboratory (cont’d)</a:t>
            </a:r>
            <a:endParaRPr/>
          </a:p>
        </p:txBody>
      </p:sp>
      <p:sp>
        <p:nvSpPr>
          <p:cNvPr id="444" name="Google Shape;444;p72"/>
          <p:cNvSpPr txBox="1"/>
          <p:nvPr>
            <p:ph idx="1" type="body"/>
          </p:nvPr>
        </p:nvSpPr>
        <p:spPr>
          <a:xfrm>
            <a:off x="330200" y="2346325"/>
            <a:ext cx="6640513" cy="684213"/>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Three ketone bodies</a:t>
            </a:r>
            <a:endParaRPr/>
          </a:p>
        </p:txBody>
      </p:sp>
      <p:pic>
        <p:nvPicPr>
          <p:cNvPr id="445" name="Google Shape;445;p72"/>
          <p:cNvPicPr preferRelativeResize="0"/>
          <p:nvPr/>
        </p:nvPicPr>
        <p:blipFill rotWithShape="1">
          <a:blip r:embed="rId3">
            <a:alphaModFix/>
          </a:blip>
          <a:srcRect b="0" l="0" r="0" t="0"/>
          <a:stretch/>
        </p:blipFill>
        <p:spPr>
          <a:xfrm>
            <a:off x="311150" y="3433763"/>
            <a:ext cx="8521700" cy="160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430213" y="1231900"/>
            <a:ext cx="8524875" cy="7683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General Description of Carbohydrates (cont’d)</a:t>
            </a:r>
            <a:endParaRPr/>
          </a:p>
        </p:txBody>
      </p:sp>
      <p:sp>
        <p:nvSpPr>
          <p:cNvPr id="101" name="Google Shape;101;p19"/>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Fate of Glucose</a:t>
            </a:r>
            <a:endParaRPr/>
          </a:p>
          <a:p>
            <a:pPr indent="-404813" lvl="1" marL="862013" rtl="0" algn="l">
              <a:lnSpc>
                <a:spcPct val="90000"/>
              </a:lnSpc>
              <a:spcBef>
                <a:spcPts val="1080"/>
              </a:spcBef>
              <a:spcAft>
                <a:spcPts val="0"/>
              </a:spcAft>
              <a:buSzPts val="1800"/>
              <a:buFont typeface="Verdana"/>
              <a:buChar char="–"/>
            </a:pPr>
            <a:r>
              <a:rPr lang="en-US" sz="1800"/>
              <a:t>Most ingested carbohydrates are polymers (starch, glycogen).</a:t>
            </a:r>
            <a:endParaRPr/>
          </a:p>
          <a:p>
            <a:pPr indent="-404813" lvl="1" marL="862013" rtl="0" algn="l">
              <a:lnSpc>
                <a:spcPct val="90000"/>
              </a:lnSpc>
              <a:spcBef>
                <a:spcPts val="1080"/>
              </a:spcBef>
              <a:spcAft>
                <a:spcPts val="0"/>
              </a:spcAft>
              <a:buSzPts val="1800"/>
              <a:buFont typeface="Verdana"/>
              <a:buChar char="–"/>
            </a:pPr>
            <a:r>
              <a:rPr lang="en-US" sz="1800"/>
              <a:t>These are converted to disaccharides, &amp; disaccharides are converted to monosaccharides by enzymes (amylase 🡪 dextrins and disaccharides; maltase 🡪 monosaccharides).</a:t>
            </a:r>
            <a:endParaRPr/>
          </a:p>
          <a:p>
            <a:pPr indent="-404813" lvl="1" marL="862013" rtl="0" algn="l">
              <a:lnSpc>
                <a:spcPct val="90000"/>
              </a:lnSpc>
              <a:spcBef>
                <a:spcPts val="1080"/>
              </a:spcBef>
              <a:spcAft>
                <a:spcPts val="0"/>
              </a:spcAft>
              <a:buSzPts val="1800"/>
              <a:buFont typeface="Verdana"/>
              <a:buChar char="–"/>
            </a:pPr>
            <a:r>
              <a:rPr lang="en-US" sz="1800"/>
              <a:t>Monosaccharides are absorbed by gut &amp; transported to liver.</a:t>
            </a:r>
            <a:endParaRPr/>
          </a:p>
          <a:p>
            <a:pPr indent="-404813" lvl="1" marL="862013" rtl="0" algn="l">
              <a:lnSpc>
                <a:spcPct val="90000"/>
              </a:lnSpc>
              <a:spcBef>
                <a:spcPts val="1080"/>
              </a:spcBef>
              <a:spcAft>
                <a:spcPts val="0"/>
              </a:spcAft>
              <a:buSzPts val="1800"/>
              <a:buFont typeface="Verdana"/>
              <a:buChar char="–"/>
            </a:pPr>
            <a:r>
              <a:rPr lang="en-US" sz="1800"/>
              <a:t>Glucose is only carbohydrate directly used for energy or stored as glycogen; galactose &amp; fructose must be converted to glucose.</a:t>
            </a:r>
            <a:endParaRPr/>
          </a:p>
          <a:p>
            <a:pPr indent="-404813" lvl="1" marL="862013" rtl="0" algn="l">
              <a:lnSpc>
                <a:spcPct val="90000"/>
              </a:lnSpc>
              <a:spcBef>
                <a:spcPts val="1080"/>
              </a:spcBef>
              <a:spcAft>
                <a:spcPts val="0"/>
              </a:spcAft>
              <a:buSzPts val="1800"/>
              <a:buFont typeface="Verdana"/>
              <a:buChar char="–"/>
            </a:pPr>
            <a:r>
              <a:rPr lang="en-US" sz="1800"/>
              <a:t>Once glucose enters cell, it is shunted into 1 of 3 metabolic pathways.</a:t>
            </a:r>
            <a:endParaRPr/>
          </a:p>
          <a:p>
            <a:pPr indent="-404813" lvl="1" marL="862013" rtl="0" algn="l">
              <a:lnSpc>
                <a:spcPct val="90000"/>
              </a:lnSpc>
              <a:spcBef>
                <a:spcPts val="1080"/>
              </a:spcBef>
              <a:spcAft>
                <a:spcPts val="0"/>
              </a:spcAft>
              <a:buSzPts val="1800"/>
              <a:buFont typeface="Verdana"/>
              <a:buChar char="–"/>
            </a:pPr>
            <a:r>
              <a:rPr lang="en-US" sz="1800"/>
              <a:t>Ultimate goal of cell is to convert glucose to carbon dioxide and water.</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452" name="Google Shape;452;p73"/>
          <p:cNvPicPr preferRelativeResize="0"/>
          <p:nvPr/>
        </p:nvPicPr>
        <p:blipFill rotWithShape="1">
          <a:blip r:embed="rId3">
            <a:alphaModFix/>
          </a:blip>
          <a:srcRect b="0" l="0" r="0" t="0"/>
          <a:stretch/>
        </p:blipFill>
        <p:spPr>
          <a:xfrm>
            <a:off x="241935" y="152400"/>
            <a:ext cx="4504643" cy="5190781"/>
          </a:xfrm>
          <a:prstGeom prst="rect">
            <a:avLst/>
          </a:prstGeom>
          <a:noFill/>
          <a:ln cap="flat" cmpd="sng" w="9525">
            <a:solidFill>
              <a:schemeClr val="dk1"/>
            </a:solidFill>
            <a:prstDash val="solid"/>
            <a:miter lim="800000"/>
            <a:headEnd len="sm" w="sm" type="none"/>
            <a:tailEnd len="sm" w="sm" type="none"/>
          </a:ln>
        </p:spPr>
      </p:pic>
      <p:pic>
        <p:nvPicPr>
          <p:cNvPr id="453" name="Google Shape;453;p73"/>
          <p:cNvPicPr preferRelativeResize="0"/>
          <p:nvPr/>
        </p:nvPicPr>
        <p:blipFill rotWithShape="1">
          <a:blip r:embed="rId4">
            <a:alphaModFix/>
          </a:blip>
          <a:srcRect b="0" l="0" r="0" t="0"/>
          <a:stretch/>
        </p:blipFill>
        <p:spPr>
          <a:xfrm>
            <a:off x="4746578" y="152400"/>
            <a:ext cx="3906982" cy="2590800"/>
          </a:xfrm>
          <a:prstGeom prst="rect">
            <a:avLst/>
          </a:prstGeom>
          <a:noFill/>
          <a:ln cap="flat" cmpd="sng" w="9525">
            <a:solidFill>
              <a:schemeClr val="dk1"/>
            </a:solidFill>
            <a:prstDash val="solid"/>
            <a:miter lim="800000"/>
            <a:headEnd len="sm" w="sm" type="none"/>
            <a:tailEnd len="sm" w="sm" type="none"/>
          </a:ln>
        </p:spPr>
      </p:pic>
      <p:sp>
        <p:nvSpPr>
          <p:cNvPr id="454" name="Google Shape;454;p73"/>
          <p:cNvSpPr/>
          <p:nvPr/>
        </p:nvSpPr>
        <p:spPr>
          <a:xfrm>
            <a:off x="4746578" y="2776248"/>
            <a:ext cx="4397423" cy="397031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211E1E"/>
              </a:buClr>
              <a:buSzPts val="1800"/>
              <a:buFont typeface="Verdana"/>
              <a:buAutoNum type="arabicPeriod"/>
            </a:pPr>
            <a:r>
              <a:rPr i="1" lang="en-US" sz="1800">
                <a:solidFill>
                  <a:srgbClr val="211E1E"/>
                </a:solidFill>
                <a:latin typeface="Times New Roman"/>
                <a:ea typeface="Times New Roman"/>
                <a:cs typeface="Times New Roman"/>
                <a:sym typeface="Times New Roman"/>
              </a:rPr>
              <a:t>Diabetic patient in ketoacidosis</a:t>
            </a:r>
            <a:endParaRPr/>
          </a:p>
          <a:p>
            <a:pPr indent="-457200" lvl="0" marL="457200" marR="0" rtl="0" algn="l">
              <a:spcBef>
                <a:spcPts val="0"/>
              </a:spcBef>
              <a:spcAft>
                <a:spcPts val="0"/>
              </a:spcAft>
              <a:buClr>
                <a:srgbClr val="211E1E"/>
              </a:buClr>
              <a:buSzPts val="1800"/>
              <a:buFont typeface="Verdana"/>
              <a:buAutoNum type="arabicPeriod"/>
            </a:pPr>
            <a:r>
              <a:rPr i="1" lang="en-US" sz="1800">
                <a:solidFill>
                  <a:srgbClr val="211E1E"/>
                </a:solidFill>
                <a:latin typeface="Times New Roman"/>
                <a:ea typeface="Times New Roman"/>
                <a:cs typeface="Times New Roman"/>
                <a:sym typeface="Times New Roman"/>
              </a:rPr>
              <a:t>HbA</a:t>
            </a:r>
            <a:r>
              <a:rPr i="1" lang="en-US" sz="1050">
                <a:solidFill>
                  <a:srgbClr val="211E1E"/>
                </a:solidFill>
                <a:latin typeface="Times New Roman"/>
                <a:ea typeface="Times New Roman"/>
                <a:cs typeface="Times New Roman"/>
                <a:sym typeface="Times New Roman"/>
              </a:rPr>
              <a:t>1</a:t>
            </a:r>
            <a:r>
              <a:rPr i="1" lang="en-US" sz="1800">
                <a:solidFill>
                  <a:srgbClr val="211E1E"/>
                </a:solidFill>
                <a:latin typeface="Times New Roman"/>
                <a:ea typeface="Times New Roman"/>
                <a:cs typeface="Times New Roman"/>
                <a:sym typeface="Times New Roman"/>
              </a:rPr>
              <a:t>c</a:t>
            </a:r>
            <a:endParaRPr/>
          </a:p>
          <a:p>
            <a:pPr indent="-457200" lvl="0" marL="457200" marR="0" rtl="0" algn="l">
              <a:spcBef>
                <a:spcPts val="0"/>
              </a:spcBef>
              <a:spcAft>
                <a:spcPts val="0"/>
              </a:spcAft>
              <a:buClr>
                <a:srgbClr val="211E1E"/>
              </a:buClr>
              <a:buSzPts val="1800"/>
              <a:buFont typeface="Verdana"/>
              <a:buAutoNum type="arabicPeriod"/>
            </a:pPr>
            <a:r>
              <a:rPr i="1" lang="en-US" sz="1800">
                <a:solidFill>
                  <a:srgbClr val="211E1E"/>
                </a:solidFill>
                <a:latin typeface="Times New Roman"/>
                <a:ea typeface="Times New Roman"/>
                <a:cs typeface="Times New Roman"/>
                <a:sym typeface="Times New Roman"/>
              </a:rPr>
              <a:t>Ketosis occurs as a result of diabetes mellitus, which results from a lack of insulin. The lack of intracellular glucose needed for energy leads to an increased breakdown of fatty acids and triglycerides for energy. The breakdown products of fatty acids and triglycerides are ketoacids (β-hydroxybutyric acid and acetoacetic acid).</a:t>
            </a:r>
            <a:endParaRPr/>
          </a:p>
          <a:p>
            <a:pPr indent="-457200" lvl="0" marL="457200" marR="0" rtl="0" algn="l">
              <a:spcBef>
                <a:spcPts val="0"/>
              </a:spcBef>
              <a:spcAft>
                <a:spcPts val="0"/>
              </a:spcAft>
              <a:buClr>
                <a:srgbClr val="211E1E"/>
              </a:buClr>
              <a:buSzPts val="1800"/>
              <a:buFont typeface="Verdana"/>
              <a:buAutoNum type="arabicPeriod"/>
            </a:pPr>
            <a:r>
              <a:rPr i="1" lang="en-US" sz="1800">
                <a:solidFill>
                  <a:srgbClr val="211E1E"/>
                </a:solidFill>
                <a:latin typeface="Times New Roman"/>
                <a:ea typeface="Times New Roman"/>
                <a:cs typeface="Times New Roman"/>
                <a:sym typeface="Times New Roman"/>
              </a:rPr>
              <a:t>Acetest (sodium nitroprusside) detects acetoacetic acid. If glycine is present, acetone will also be detected. </a:t>
            </a:r>
            <a:endParaRPr i="1"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xEl>
                                              <p:pRg end="0" st="0"/>
                                            </p:txEl>
                                          </p:spTgt>
                                        </p:tgtEl>
                                        <p:attrNameLst>
                                          <p:attrName>style.visibility</p:attrName>
                                        </p:attrNameLst>
                                      </p:cBhvr>
                                      <p:to>
                                        <p:strVal val="visible"/>
                                      </p:to>
                                    </p:set>
                                    <p:animEffect filter="fade" transition="in">
                                      <p:cBhvr>
                                        <p:cTn dur="500"/>
                                        <p:tgtEl>
                                          <p:spTgt spid="4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xEl>
                                              <p:pRg end="1" st="1"/>
                                            </p:txEl>
                                          </p:spTgt>
                                        </p:tgtEl>
                                        <p:attrNameLst>
                                          <p:attrName>style.visibility</p:attrName>
                                        </p:attrNameLst>
                                      </p:cBhvr>
                                      <p:to>
                                        <p:strVal val="visible"/>
                                      </p:to>
                                    </p:set>
                                    <p:animEffect filter="fade" transition="in">
                                      <p:cBhvr>
                                        <p:cTn dur="500"/>
                                        <p:tgtEl>
                                          <p:spTgt spid="4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xEl>
                                              <p:pRg end="2" st="2"/>
                                            </p:txEl>
                                          </p:spTgt>
                                        </p:tgtEl>
                                        <p:attrNameLst>
                                          <p:attrName>style.visibility</p:attrName>
                                        </p:attrNameLst>
                                      </p:cBhvr>
                                      <p:to>
                                        <p:strVal val="visible"/>
                                      </p:to>
                                    </p:set>
                                    <p:animEffect filter="fade" transition="in">
                                      <p:cBhvr>
                                        <p:cTn dur="500"/>
                                        <p:tgtEl>
                                          <p:spTgt spid="4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xEl>
                                              <p:pRg end="3" st="3"/>
                                            </p:txEl>
                                          </p:spTgt>
                                        </p:tgtEl>
                                        <p:attrNameLst>
                                          <p:attrName>style.visibility</p:attrName>
                                        </p:attrNameLst>
                                      </p:cBhvr>
                                      <p:to>
                                        <p:strVal val="visible"/>
                                      </p:to>
                                    </p:set>
                                    <p:animEffect filter="fade" transition="in">
                                      <p:cBhvr>
                                        <p:cTn dur="500"/>
                                        <p:tgtEl>
                                          <p:spTgt spid="45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460" name="Google Shape;460;p74"/>
          <p:cNvPicPr preferRelativeResize="0"/>
          <p:nvPr/>
        </p:nvPicPr>
        <p:blipFill rotWithShape="1">
          <a:blip r:embed="rId3">
            <a:alphaModFix/>
          </a:blip>
          <a:srcRect b="0" l="0" r="0" t="0"/>
          <a:stretch/>
        </p:blipFill>
        <p:spPr>
          <a:xfrm>
            <a:off x="94299" y="-121920"/>
            <a:ext cx="4453808" cy="4143077"/>
          </a:xfrm>
          <a:prstGeom prst="rect">
            <a:avLst/>
          </a:prstGeom>
          <a:noFill/>
          <a:ln cap="flat" cmpd="sng" w="9525">
            <a:solidFill>
              <a:schemeClr val="accent1"/>
            </a:solidFill>
            <a:prstDash val="solid"/>
            <a:miter lim="800000"/>
            <a:headEnd len="sm" w="sm" type="none"/>
            <a:tailEnd len="sm" w="sm" type="none"/>
          </a:ln>
        </p:spPr>
      </p:pic>
      <p:pic>
        <p:nvPicPr>
          <p:cNvPr id="461" name="Google Shape;461;p74"/>
          <p:cNvPicPr preferRelativeResize="0"/>
          <p:nvPr/>
        </p:nvPicPr>
        <p:blipFill rotWithShape="1">
          <a:blip r:embed="rId4">
            <a:alphaModFix/>
          </a:blip>
          <a:srcRect b="0" l="0" r="0" t="0"/>
          <a:stretch/>
        </p:blipFill>
        <p:spPr>
          <a:xfrm>
            <a:off x="94298" y="4333875"/>
            <a:ext cx="4391081" cy="2524125"/>
          </a:xfrm>
          <a:prstGeom prst="rect">
            <a:avLst/>
          </a:prstGeom>
          <a:noFill/>
          <a:ln>
            <a:noFill/>
          </a:ln>
        </p:spPr>
      </p:pic>
      <p:sp>
        <p:nvSpPr>
          <p:cNvPr id="462" name="Google Shape;462;p74"/>
          <p:cNvSpPr/>
          <p:nvPr/>
        </p:nvSpPr>
        <p:spPr>
          <a:xfrm>
            <a:off x="4485379" y="1720840"/>
            <a:ext cx="4572000" cy="452431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211E1E"/>
              </a:buClr>
              <a:buSzPts val="2400"/>
              <a:buFont typeface="Verdana"/>
              <a:buAutoNum type="arabicPeriod"/>
            </a:pPr>
            <a:r>
              <a:rPr i="1" lang="en-US" sz="2400">
                <a:solidFill>
                  <a:srgbClr val="211E1E"/>
                </a:solidFill>
                <a:latin typeface="Times New Roman"/>
                <a:ea typeface="Times New Roman"/>
                <a:cs typeface="Times New Roman"/>
                <a:sym typeface="Times New Roman"/>
              </a:rPr>
              <a:t>Type 2 diabetes mellitus</a:t>
            </a:r>
            <a:endParaRPr/>
          </a:p>
          <a:p>
            <a:pPr indent="-304800" lvl="0" marL="457200" marR="0" rtl="0" algn="l">
              <a:spcBef>
                <a:spcPts val="0"/>
              </a:spcBef>
              <a:spcAft>
                <a:spcPts val="0"/>
              </a:spcAft>
              <a:buClr>
                <a:schemeClr val="dk1"/>
              </a:buClr>
              <a:buSzPts val="2400"/>
              <a:buFont typeface="Verdana"/>
              <a:buNone/>
            </a:pPr>
            <a:r>
              <a:t/>
            </a:r>
            <a:endParaRPr i="1" sz="24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400"/>
              <a:buFont typeface="Verdana"/>
              <a:buAutoNum type="arabicPeriod"/>
            </a:pPr>
            <a:r>
              <a:rPr i="1" lang="en-US" sz="2400">
                <a:solidFill>
                  <a:schemeClr val="dk1"/>
                </a:solidFill>
                <a:latin typeface="Times New Roman"/>
                <a:ea typeface="Times New Roman"/>
                <a:cs typeface="Times New Roman"/>
                <a:sym typeface="Times New Roman"/>
              </a:rPr>
              <a:t>HbA</a:t>
            </a:r>
            <a:r>
              <a:rPr i="1" lang="en-US" sz="1200">
                <a:solidFill>
                  <a:schemeClr val="dk1"/>
                </a:solidFill>
                <a:latin typeface="Times New Roman"/>
                <a:ea typeface="Times New Roman"/>
                <a:cs typeface="Times New Roman"/>
                <a:sym typeface="Times New Roman"/>
              </a:rPr>
              <a:t>1</a:t>
            </a:r>
            <a:r>
              <a:rPr i="1" lang="en-US" sz="2400">
                <a:solidFill>
                  <a:schemeClr val="dk1"/>
                </a:solidFill>
                <a:latin typeface="Times New Roman"/>
                <a:ea typeface="Times New Roman"/>
                <a:cs typeface="Times New Roman"/>
                <a:sym typeface="Times New Roman"/>
              </a:rPr>
              <a:t>c, fasting plasma glucose, 2 hour glucose tolerance; HbA</a:t>
            </a:r>
            <a:r>
              <a:rPr i="1" lang="en-US" sz="1200">
                <a:solidFill>
                  <a:schemeClr val="dk1"/>
                </a:solidFill>
                <a:latin typeface="Times New Roman"/>
                <a:ea typeface="Times New Roman"/>
                <a:cs typeface="Times New Roman"/>
                <a:sym typeface="Times New Roman"/>
              </a:rPr>
              <a:t>1</a:t>
            </a:r>
            <a:r>
              <a:rPr i="1" lang="en-US" sz="2400">
                <a:solidFill>
                  <a:schemeClr val="dk1"/>
                </a:solidFill>
                <a:latin typeface="Times New Roman"/>
                <a:ea typeface="Times New Roman"/>
                <a:cs typeface="Times New Roman"/>
                <a:sym typeface="Times New Roman"/>
              </a:rPr>
              <a:t>c is preferred</a:t>
            </a:r>
            <a:br>
              <a:rPr i="1" lang="en-US" sz="2400">
                <a:solidFill>
                  <a:schemeClr val="dk1"/>
                </a:solidFill>
                <a:latin typeface="Times New Roman"/>
                <a:ea typeface="Times New Roman"/>
                <a:cs typeface="Times New Roman"/>
                <a:sym typeface="Times New Roman"/>
              </a:rPr>
            </a:br>
            <a:endParaRPr i="1" sz="2400">
              <a:solidFill>
                <a:srgbClr val="211E1E"/>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400"/>
              <a:buFont typeface="Verdana"/>
              <a:buAutoNum type="arabicPeriod"/>
            </a:pPr>
            <a:r>
              <a:rPr i="1" lang="en-US" sz="2400">
                <a:solidFill>
                  <a:schemeClr val="dk1"/>
                </a:solidFill>
                <a:latin typeface="Times New Roman"/>
                <a:ea typeface="Times New Roman"/>
                <a:cs typeface="Times New Roman"/>
                <a:sym typeface="Times New Roman"/>
              </a:rPr>
              <a:t>Fasting plasma glucose greater than 126 mg/dL or a HbA</a:t>
            </a:r>
            <a:r>
              <a:rPr i="1" lang="en-US" sz="1200">
                <a:solidFill>
                  <a:schemeClr val="dk1"/>
                </a:solidFill>
                <a:latin typeface="Times New Roman"/>
                <a:ea typeface="Times New Roman"/>
                <a:cs typeface="Times New Roman"/>
                <a:sym typeface="Times New Roman"/>
              </a:rPr>
              <a:t>1</a:t>
            </a:r>
            <a:r>
              <a:rPr i="1" lang="en-US" sz="2400">
                <a:solidFill>
                  <a:schemeClr val="dk1"/>
                </a:solidFill>
                <a:latin typeface="Times New Roman"/>
                <a:ea typeface="Times New Roman"/>
                <a:cs typeface="Times New Roman"/>
                <a:sym typeface="Times New Roman"/>
              </a:rPr>
              <a:t>c greater than 6.5%</a:t>
            </a:r>
            <a:br>
              <a:rPr i="1" lang="en-US" sz="2400">
                <a:solidFill>
                  <a:schemeClr val="dk1"/>
                </a:solidFill>
                <a:latin typeface="Times New Roman"/>
                <a:ea typeface="Times New Roman"/>
                <a:cs typeface="Times New Roman"/>
                <a:sym typeface="Times New Roman"/>
              </a:rPr>
            </a:br>
            <a:endParaRPr i="1" sz="2400">
              <a:solidFill>
                <a:srgbClr val="211E1E"/>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400"/>
              <a:buFont typeface="Verdana"/>
              <a:buAutoNum type="arabicPeriod"/>
            </a:pPr>
            <a:r>
              <a:rPr i="1" lang="en-US" sz="2400">
                <a:solidFill>
                  <a:schemeClr val="dk1"/>
                </a:solidFill>
                <a:latin typeface="Times New Roman"/>
                <a:ea typeface="Times New Roman"/>
                <a:cs typeface="Times New Roman"/>
                <a:sym typeface="Times New Roman"/>
              </a:rPr>
              <a:t>Self-monitoring blood glucose levels, HbA</a:t>
            </a:r>
            <a:r>
              <a:rPr i="1" lang="en-US" sz="1200">
                <a:solidFill>
                  <a:schemeClr val="dk1"/>
                </a:solidFill>
                <a:latin typeface="Times New Roman"/>
                <a:ea typeface="Times New Roman"/>
                <a:cs typeface="Times New Roman"/>
                <a:sym typeface="Times New Roman"/>
              </a:rPr>
              <a:t>1</a:t>
            </a:r>
            <a:r>
              <a:rPr i="1" lang="en-US" sz="2400">
                <a:solidFill>
                  <a:schemeClr val="dk1"/>
                </a:solidFill>
                <a:latin typeface="Times New Roman"/>
                <a:ea typeface="Times New Roman"/>
                <a:cs typeface="Times New Roman"/>
                <a:sym typeface="Times New Roman"/>
              </a:rPr>
              <a:t>c, microalbumin </a:t>
            </a:r>
            <a:endParaRPr i="1"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Effect filter="fade" transition="in">
                                      <p:cBhvr>
                                        <p:cTn dur="500"/>
                                        <p:tgtEl>
                                          <p:spTgt spid="4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1" st="1"/>
                                            </p:txEl>
                                          </p:spTgt>
                                        </p:tgtEl>
                                        <p:attrNameLst>
                                          <p:attrName>style.visibility</p:attrName>
                                        </p:attrNameLst>
                                      </p:cBhvr>
                                      <p:to>
                                        <p:strVal val="visible"/>
                                      </p:to>
                                    </p:set>
                                    <p:animEffect filter="fade" transition="in">
                                      <p:cBhvr>
                                        <p:cTn dur="500"/>
                                        <p:tgtEl>
                                          <p:spTgt spid="4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2" st="2"/>
                                            </p:txEl>
                                          </p:spTgt>
                                        </p:tgtEl>
                                        <p:attrNameLst>
                                          <p:attrName>style.visibility</p:attrName>
                                        </p:attrNameLst>
                                      </p:cBhvr>
                                      <p:to>
                                        <p:strVal val="visible"/>
                                      </p:to>
                                    </p:set>
                                    <p:animEffect filter="fade" transition="in">
                                      <p:cBhvr>
                                        <p:cTn dur="500"/>
                                        <p:tgtEl>
                                          <p:spTgt spid="4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3" st="3"/>
                                            </p:txEl>
                                          </p:spTgt>
                                        </p:tgtEl>
                                        <p:attrNameLst>
                                          <p:attrName>style.visibility</p:attrName>
                                        </p:attrNameLst>
                                      </p:cBhvr>
                                      <p:to>
                                        <p:strVal val="visible"/>
                                      </p:to>
                                    </p:set>
                                    <p:animEffect filter="fade" transition="in">
                                      <p:cBhvr>
                                        <p:cTn dur="500"/>
                                        <p:tgtEl>
                                          <p:spTgt spid="4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4" st="4"/>
                                            </p:txEl>
                                          </p:spTgt>
                                        </p:tgtEl>
                                        <p:attrNameLst>
                                          <p:attrName>style.visibility</p:attrName>
                                        </p:attrNameLst>
                                      </p:cBhvr>
                                      <p:to>
                                        <p:strVal val="visible"/>
                                      </p:to>
                                    </p:set>
                                    <p:animEffect filter="fade" transition="in">
                                      <p:cBhvr>
                                        <p:cTn dur="500"/>
                                        <p:tgtEl>
                                          <p:spTgt spid="46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469" name="Google Shape;469;p75"/>
          <p:cNvPicPr preferRelativeResize="0"/>
          <p:nvPr/>
        </p:nvPicPr>
        <p:blipFill rotWithShape="1">
          <a:blip r:embed="rId3">
            <a:alphaModFix/>
          </a:blip>
          <a:srcRect b="0" l="0" r="0" t="0"/>
          <a:stretch/>
        </p:blipFill>
        <p:spPr>
          <a:xfrm>
            <a:off x="1" y="1"/>
            <a:ext cx="3810454" cy="3657600"/>
          </a:xfrm>
          <a:prstGeom prst="rect">
            <a:avLst/>
          </a:prstGeom>
          <a:noFill/>
          <a:ln cap="flat" cmpd="sng" w="9525">
            <a:solidFill>
              <a:schemeClr val="accent1"/>
            </a:solidFill>
            <a:prstDash val="solid"/>
            <a:miter lim="800000"/>
            <a:headEnd len="sm" w="sm" type="none"/>
            <a:tailEnd len="sm" w="sm" type="none"/>
          </a:ln>
        </p:spPr>
      </p:pic>
      <p:pic>
        <p:nvPicPr>
          <p:cNvPr id="470" name="Google Shape;470;p75"/>
          <p:cNvPicPr preferRelativeResize="0"/>
          <p:nvPr/>
        </p:nvPicPr>
        <p:blipFill rotWithShape="1">
          <a:blip r:embed="rId4">
            <a:alphaModFix/>
          </a:blip>
          <a:srcRect b="0" l="0" r="0" t="0"/>
          <a:stretch/>
        </p:blipFill>
        <p:spPr>
          <a:xfrm>
            <a:off x="0" y="3673475"/>
            <a:ext cx="4400550" cy="3200400"/>
          </a:xfrm>
          <a:prstGeom prst="rect">
            <a:avLst/>
          </a:prstGeom>
          <a:noFill/>
          <a:ln cap="flat" cmpd="sng" w="9525">
            <a:solidFill>
              <a:schemeClr val="accent1"/>
            </a:solidFill>
            <a:prstDash val="solid"/>
            <a:miter lim="800000"/>
            <a:headEnd len="sm" w="sm" type="none"/>
            <a:tailEnd len="sm" w="sm" type="none"/>
          </a:ln>
        </p:spPr>
      </p:pic>
      <p:sp>
        <p:nvSpPr>
          <p:cNvPr id="471" name="Google Shape;471;p75"/>
          <p:cNvSpPr/>
          <p:nvPr/>
        </p:nvSpPr>
        <p:spPr>
          <a:xfrm>
            <a:off x="4383087" y="225892"/>
            <a:ext cx="4760911" cy="6247864"/>
          </a:xfrm>
          <a:prstGeom prst="rect">
            <a:avLst/>
          </a:prstGeom>
          <a:solidFill>
            <a:schemeClr val="lt1"/>
          </a:solid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211E1E"/>
              </a:buClr>
              <a:buSzPts val="2000"/>
              <a:buFont typeface="Verdana"/>
              <a:buAutoNum type="arabicPeriod"/>
            </a:pPr>
            <a:r>
              <a:rPr i="1" lang="en-US" sz="2000">
                <a:solidFill>
                  <a:srgbClr val="211E1E"/>
                </a:solidFill>
                <a:latin typeface="Times New Roman"/>
                <a:ea typeface="Times New Roman"/>
                <a:cs typeface="Times New Roman"/>
                <a:sym typeface="Times New Roman"/>
              </a:rPr>
              <a:t>The mother has diabetes.</a:t>
            </a:r>
            <a:endParaRPr/>
          </a:p>
          <a:p>
            <a:pPr indent="-457200" lvl="0" marL="457200" marR="0" rtl="0" algn="l">
              <a:spcBef>
                <a:spcPts val="0"/>
              </a:spcBef>
              <a:spcAft>
                <a:spcPts val="0"/>
              </a:spcAft>
              <a:buClr>
                <a:srgbClr val="211E1E"/>
              </a:buClr>
              <a:buSzPts val="2000"/>
              <a:buFont typeface="Verdana"/>
              <a:buAutoNum type="arabicPeriod"/>
            </a:pPr>
            <a:r>
              <a:rPr i="1" lang="en-US" sz="2000">
                <a:solidFill>
                  <a:srgbClr val="211E1E"/>
                </a:solidFill>
                <a:latin typeface="Times New Roman"/>
                <a:ea typeface="Times New Roman"/>
                <a:cs typeface="Times New Roman"/>
                <a:sym typeface="Times New Roman"/>
              </a:rPr>
              <a:t>Fetal insulin secretion is stimulated in the neonate of a mother with diabetes. However, when an infant is born and the umbilical cord is severed, the infant’s oversupply of glucose is abruptly terminated, causing severe hypoglycemia.</a:t>
            </a:r>
            <a:endParaRPr/>
          </a:p>
          <a:p>
            <a:pPr indent="-457200" lvl="0" marL="457200" marR="0" rtl="0" algn="l">
              <a:spcBef>
                <a:spcPts val="0"/>
              </a:spcBef>
              <a:spcAft>
                <a:spcPts val="0"/>
              </a:spcAft>
              <a:buClr>
                <a:srgbClr val="211E1E"/>
              </a:buClr>
              <a:buSzPts val="2000"/>
              <a:buFont typeface="Verdana"/>
              <a:buAutoNum type="arabicPeriod"/>
            </a:pPr>
            <a:r>
              <a:rPr i="1" lang="en-US" sz="2000">
                <a:solidFill>
                  <a:srgbClr val="211E1E"/>
                </a:solidFill>
                <a:latin typeface="Times New Roman"/>
                <a:ea typeface="Times New Roman"/>
                <a:cs typeface="Times New Roman"/>
                <a:sym typeface="Times New Roman"/>
              </a:rPr>
              <a:t>The glucose concentration in whole blood is approximately 12% lower than the glucose concentration in serum or plasma.</a:t>
            </a:r>
            <a:endParaRPr/>
          </a:p>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The approach for screening and diagnosis is the performance of a 2 hour OGTT using a 75-g glucose load. A fasting plasma glucose value &gt; 92 mg/dl, a 1 hour value &gt;180 mg/dl, or a 2 hour glucose value &gt;153 mg/dl is diagnostic of GDM if any one of the three criteria are met.</a:t>
            </a:r>
            <a:endParaRPr i="1"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xEl>
                                              <p:pRg end="0" st="0"/>
                                            </p:txEl>
                                          </p:spTgt>
                                        </p:tgtEl>
                                        <p:attrNameLst>
                                          <p:attrName>style.visibility</p:attrName>
                                        </p:attrNameLst>
                                      </p:cBhvr>
                                      <p:to>
                                        <p:strVal val="visible"/>
                                      </p:to>
                                    </p:set>
                                    <p:animEffect filter="fade" transition="in">
                                      <p:cBhvr>
                                        <p:cTn dur="500"/>
                                        <p:tgtEl>
                                          <p:spTgt spid="4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xEl>
                                              <p:pRg end="1" st="1"/>
                                            </p:txEl>
                                          </p:spTgt>
                                        </p:tgtEl>
                                        <p:attrNameLst>
                                          <p:attrName>style.visibility</p:attrName>
                                        </p:attrNameLst>
                                      </p:cBhvr>
                                      <p:to>
                                        <p:strVal val="visible"/>
                                      </p:to>
                                    </p:set>
                                    <p:animEffect filter="fade" transition="in">
                                      <p:cBhvr>
                                        <p:cTn dur="500"/>
                                        <p:tgtEl>
                                          <p:spTgt spid="4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xEl>
                                              <p:pRg end="2" st="2"/>
                                            </p:txEl>
                                          </p:spTgt>
                                        </p:tgtEl>
                                        <p:attrNameLst>
                                          <p:attrName>style.visibility</p:attrName>
                                        </p:attrNameLst>
                                      </p:cBhvr>
                                      <p:to>
                                        <p:strVal val="visible"/>
                                      </p:to>
                                    </p:set>
                                    <p:animEffect filter="fade" transition="in">
                                      <p:cBhvr>
                                        <p:cTn dur="500"/>
                                        <p:tgtEl>
                                          <p:spTgt spid="4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xEl>
                                              <p:pRg end="3" st="3"/>
                                            </p:txEl>
                                          </p:spTgt>
                                        </p:tgtEl>
                                        <p:attrNameLst>
                                          <p:attrName>style.visibility</p:attrName>
                                        </p:attrNameLst>
                                      </p:cBhvr>
                                      <p:to>
                                        <p:strVal val="visible"/>
                                      </p:to>
                                    </p:set>
                                    <p:animEffect filter="fade" transition="in">
                                      <p:cBhvr>
                                        <p:cTn dur="500"/>
                                        <p:tgtEl>
                                          <p:spTgt spid="47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477" name="Google Shape;477;p76"/>
          <p:cNvPicPr preferRelativeResize="0"/>
          <p:nvPr/>
        </p:nvPicPr>
        <p:blipFill rotWithShape="1">
          <a:blip r:embed="rId3">
            <a:alphaModFix/>
          </a:blip>
          <a:srcRect b="4347" l="0" r="0" t="0"/>
          <a:stretch/>
        </p:blipFill>
        <p:spPr>
          <a:xfrm>
            <a:off x="0" y="227682"/>
            <a:ext cx="4378242" cy="3352800"/>
          </a:xfrm>
          <a:prstGeom prst="rect">
            <a:avLst/>
          </a:prstGeom>
          <a:noFill/>
          <a:ln cap="flat" cmpd="sng" w="9525">
            <a:solidFill>
              <a:schemeClr val="accent1"/>
            </a:solidFill>
            <a:prstDash val="solid"/>
            <a:miter lim="800000"/>
            <a:headEnd len="sm" w="sm" type="none"/>
            <a:tailEnd len="sm" w="sm" type="none"/>
          </a:ln>
        </p:spPr>
      </p:pic>
      <p:pic>
        <p:nvPicPr>
          <p:cNvPr id="478" name="Google Shape;478;p76"/>
          <p:cNvPicPr preferRelativeResize="0"/>
          <p:nvPr/>
        </p:nvPicPr>
        <p:blipFill rotWithShape="1">
          <a:blip r:embed="rId4">
            <a:alphaModFix/>
          </a:blip>
          <a:srcRect b="0" l="0" r="0" t="0"/>
          <a:stretch/>
        </p:blipFill>
        <p:spPr>
          <a:xfrm>
            <a:off x="-59646" y="4114800"/>
            <a:ext cx="5047488" cy="2743200"/>
          </a:xfrm>
          <a:prstGeom prst="rect">
            <a:avLst/>
          </a:prstGeom>
          <a:noFill/>
          <a:ln cap="flat" cmpd="sng" w="9525">
            <a:solidFill>
              <a:schemeClr val="accent1"/>
            </a:solidFill>
            <a:prstDash val="solid"/>
            <a:miter lim="800000"/>
            <a:headEnd len="sm" w="sm" type="none"/>
            <a:tailEnd len="sm" w="sm" type="none"/>
          </a:ln>
        </p:spPr>
      </p:pic>
      <p:sp>
        <p:nvSpPr>
          <p:cNvPr id="479" name="Google Shape;479;p76"/>
          <p:cNvSpPr/>
          <p:nvPr/>
        </p:nvSpPr>
        <p:spPr>
          <a:xfrm>
            <a:off x="4987842" y="1233889"/>
            <a:ext cx="4156158" cy="5632311"/>
          </a:xfrm>
          <a:prstGeom prst="rect">
            <a:avLst/>
          </a:prstGeom>
          <a:solidFill>
            <a:schemeClr val="lt1"/>
          </a:solid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211E1E"/>
              </a:buClr>
              <a:buSzPts val="2000"/>
              <a:buFont typeface="Verdana"/>
              <a:buAutoNum type="arabicPeriod"/>
            </a:pPr>
            <a:r>
              <a:rPr i="1" lang="en-US" sz="2000">
                <a:solidFill>
                  <a:srgbClr val="211E1E"/>
                </a:solidFill>
                <a:latin typeface="Times New Roman"/>
                <a:ea typeface="Times New Roman"/>
                <a:cs typeface="Times New Roman"/>
                <a:sym typeface="Times New Roman"/>
              </a:rPr>
              <a:t>The patient is nondiabetic. A fasting blood glucose of 90 mg/dL is normal.</a:t>
            </a:r>
            <a:endParaRPr/>
          </a:p>
          <a:p>
            <a:pPr indent="-330200" lvl="0" marL="457200" marR="0" rtl="0" algn="l">
              <a:spcBef>
                <a:spcPts val="0"/>
              </a:spcBef>
              <a:spcAft>
                <a:spcPts val="0"/>
              </a:spcAft>
              <a:buClr>
                <a:schemeClr val="dk1"/>
              </a:buClr>
              <a:buSzPts val="2000"/>
              <a:buFont typeface="Verdana"/>
              <a:buNone/>
            </a:pPr>
            <a:r>
              <a:t/>
            </a:r>
            <a:endParaRPr i="1" sz="2000">
              <a:solidFill>
                <a:srgbClr val="211E1E"/>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A lean Caucasian with no family history of type 2 diabetes has no additional risks for diabetes and should be screened for diabetes with either an HbA</a:t>
            </a:r>
            <a:r>
              <a:rPr i="1" lang="en-US" sz="1100">
                <a:solidFill>
                  <a:schemeClr val="dk1"/>
                </a:solidFill>
                <a:latin typeface="Times New Roman"/>
                <a:ea typeface="Times New Roman"/>
                <a:cs typeface="Times New Roman"/>
                <a:sym typeface="Times New Roman"/>
              </a:rPr>
              <a:t>1</a:t>
            </a:r>
            <a:r>
              <a:rPr i="1" lang="en-US" sz="2000">
                <a:solidFill>
                  <a:schemeClr val="dk1"/>
                </a:solidFill>
                <a:latin typeface="Times New Roman"/>
                <a:ea typeface="Times New Roman"/>
                <a:cs typeface="Times New Roman"/>
                <a:sym typeface="Times New Roman"/>
              </a:rPr>
              <a:t>c, FPG, or 2-hr PP in another 3 years according to the 2012 ADA guidelines.</a:t>
            </a:r>
            <a:endParaRPr/>
          </a:p>
          <a:p>
            <a:pPr indent="-330200" lvl="0" marL="457200" marR="0" rtl="0" algn="l">
              <a:spcBef>
                <a:spcPts val="0"/>
              </a:spcBef>
              <a:spcAft>
                <a:spcPts val="0"/>
              </a:spcAft>
              <a:buClr>
                <a:schemeClr val="dk1"/>
              </a:buClr>
              <a:buSzPts val="2000"/>
              <a:buFont typeface="Verdana"/>
              <a:buNone/>
            </a:pPr>
            <a:r>
              <a:t/>
            </a:r>
            <a:endParaRPr i="1" sz="20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HbA</a:t>
            </a:r>
            <a:r>
              <a:rPr i="1" lang="en-US" sz="1100">
                <a:solidFill>
                  <a:schemeClr val="dk1"/>
                </a:solidFill>
                <a:latin typeface="Times New Roman"/>
                <a:ea typeface="Times New Roman"/>
                <a:cs typeface="Times New Roman"/>
                <a:sym typeface="Times New Roman"/>
              </a:rPr>
              <a:t>1</a:t>
            </a:r>
            <a:r>
              <a:rPr i="1" lang="en-US" sz="2000">
                <a:solidFill>
                  <a:schemeClr val="dk1"/>
                </a:solidFill>
                <a:latin typeface="Times New Roman"/>
                <a:ea typeface="Times New Roman"/>
                <a:cs typeface="Times New Roman"/>
                <a:sym typeface="Times New Roman"/>
              </a:rPr>
              <a:t>c, FPG, or 2-hr PP depending on patient factors.</a:t>
            </a:r>
            <a:endParaRPr/>
          </a:p>
          <a:p>
            <a:pPr indent="-330200" lvl="0" marL="457200" marR="0" rtl="0" algn="l">
              <a:spcBef>
                <a:spcPts val="0"/>
              </a:spcBef>
              <a:spcAft>
                <a:spcPts val="0"/>
              </a:spcAft>
              <a:buClr>
                <a:schemeClr val="dk1"/>
              </a:buClr>
              <a:buSzPts val="2000"/>
              <a:buFont typeface="Verdana"/>
              <a:buNone/>
            </a:pPr>
            <a:r>
              <a:t/>
            </a:r>
            <a:endParaRPr i="1" sz="2000">
              <a:solidFill>
                <a:srgbClr val="211E1E"/>
              </a:solidFill>
              <a:latin typeface="Times New Roman"/>
              <a:ea typeface="Times New Roman"/>
              <a:cs typeface="Times New Roman"/>
              <a:sym typeface="Times New Roman"/>
            </a:endParaRPr>
          </a:p>
          <a:p>
            <a:pPr indent="-457200" lvl="0" marL="457200" marR="0" rtl="0" algn="l">
              <a:spcBef>
                <a:spcPts val="0"/>
              </a:spcBef>
              <a:spcAft>
                <a:spcPts val="0"/>
              </a:spcAft>
              <a:buClr>
                <a:srgbClr val="211E1E"/>
              </a:buClr>
              <a:buSzPts val="2000"/>
              <a:buFont typeface="Verdana"/>
              <a:buAutoNum type="arabicPeriod"/>
            </a:pPr>
            <a:r>
              <a:rPr i="1" lang="en-US" sz="2000">
                <a:solidFill>
                  <a:srgbClr val="211E1E"/>
                </a:solidFill>
                <a:latin typeface="Times New Roman"/>
                <a:ea typeface="Times New Roman"/>
                <a:cs typeface="Times New Roman"/>
                <a:sym typeface="Times New Roman"/>
              </a:rPr>
              <a:t>Obesity, family history of diabetes in a first-degree relative, etc. </a:t>
            </a:r>
            <a:endParaRPr i="1"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anim calcmode="lin" valueType="num">
                                      <p:cBhvr additive="base">
                                        <p:cTn dur="500"/>
                                        <p:tgtEl>
                                          <p:spTgt spid="47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1" st="1"/>
                                            </p:txEl>
                                          </p:spTgt>
                                        </p:tgtEl>
                                        <p:attrNameLst>
                                          <p:attrName>style.visibility</p:attrName>
                                        </p:attrNameLst>
                                      </p:cBhvr>
                                      <p:to>
                                        <p:strVal val="visible"/>
                                      </p:to>
                                    </p:set>
                                    <p:anim calcmode="lin" valueType="num">
                                      <p:cBhvr additive="base">
                                        <p:cTn dur="500"/>
                                        <p:tgtEl>
                                          <p:spTgt spid="47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2" st="2"/>
                                            </p:txEl>
                                          </p:spTgt>
                                        </p:tgtEl>
                                        <p:attrNameLst>
                                          <p:attrName>style.visibility</p:attrName>
                                        </p:attrNameLst>
                                      </p:cBhvr>
                                      <p:to>
                                        <p:strVal val="visible"/>
                                      </p:to>
                                    </p:set>
                                    <p:anim calcmode="lin" valueType="num">
                                      <p:cBhvr additive="base">
                                        <p:cTn dur="500"/>
                                        <p:tgtEl>
                                          <p:spTgt spid="47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3" st="3"/>
                                            </p:txEl>
                                          </p:spTgt>
                                        </p:tgtEl>
                                        <p:attrNameLst>
                                          <p:attrName>style.visibility</p:attrName>
                                        </p:attrNameLst>
                                      </p:cBhvr>
                                      <p:to>
                                        <p:strVal val="visible"/>
                                      </p:to>
                                    </p:set>
                                    <p:anim calcmode="lin" valueType="num">
                                      <p:cBhvr additive="base">
                                        <p:cTn dur="500"/>
                                        <p:tgtEl>
                                          <p:spTgt spid="47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4" st="4"/>
                                            </p:txEl>
                                          </p:spTgt>
                                        </p:tgtEl>
                                        <p:attrNameLst>
                                          <p:attrName>style.visibility</p:attrName>
                                        </p:attrNameLst>
                                      </p:cBhvr>
                                      <p:to>
                                        <p:strVal val="visible"/>
                                      </p:to>
                                    </p:set>
                                    <p:anim calcmode="lin" valueType="num">
                                      <p:cBhvr additive="base">
                                        <p:cTn dur="500"/>
                                        <p:tgtEl>
                                          <p:spTgt spid="47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5" st="5"/>
                                            </p:txEl>
                                          </p:spTgt>
                                        </p:tgtEl>
                                        <p:attrNameLst>
                                          <p:attrName>style.visibility</p:attrName>
                                        </p:attrNameLst>
                                      </p:cBhvr>
                                      <p:to>
                                        <p:strVal val="visible"/>
                                      </p:to>
                                    </p:set>
                                    <p:anim calcmode="lin" valueType="num">
                                      <p:cBhvr additive="base">
                                        <p:cTn dur="500"/>
                                        <p:tgtEl>
                                          <p:spTgt spid="47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6" st="6"/>
                                            </p:txEl>
                                          </p:spTgt>
                                        </p:tgtEl>
                                        <p:attrNameLst>
                                          <p:attrName>style.visibility</p:attrName>
                                        </p:attrNameLst>
                                      </p:cBhvr>
                                      <p:to>
                                        <p:strVal val="visible"/>
                                      </p:to>
                                    </p:set>
                                    <p:anim calcmode="lin" valueType="num">
                                      <p:cBhvr additive="base">
                                        <p:cTn dur="500"/>
                                        <p:tgtEl>
                                          <p:spTgt spid="47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485" name="Google Shape;485;p77"/>
          <p:cNvPicPr preferRelativeResize="0"/>
          <p:nvPr/>
        </p:nvPicPr>
        <p:blipFill rotWithShape="1">
          <a:blip r:embed="rId3">
            <a:alphaModFix/>
          </a:blip>
          <a:srcRect b="0" l="0" r="0" t="0"/>
          <a:stretch/>
        </p:blipFill>
        <p:spPr>
          <a:xfrm>
            <a:off x="0" y="1122041"/>
            <a:ext cx="5789881" cy="4004379"/>
          </a:xfrm>
          <a:prstGeom prst="rect">
            <a:avLst/>
          </a:prstGeom>
          <a:noFill/>
          <a:ln cap="flat" cmpd="sng" w="9525">
            <a:solidFill>
              <a:srgbClr val="62A8EC"/>
            </a:solidFill>
            <a:prstDash val="solid"/>
            <a:miter lim="800000"/>
            <a:headEnd len="sm" w="sm" type="none"/>
            <a:tailEnd len="sm" w="sm" type="none"/>
          </a:ln>
        </p:spPr>
      </p:pic>
      <p:sp>
        <p:nvSpPr>
          <p:cNvPr id="486" name="Google Shape;486;p77"/>
          <p:cNvSpPr/>
          <p:nvPr/>
        </p:nvSpPr>
        <p:spPr>
          <a:xfrm>
            <a:off x="0" y="5126420"/>
            <a:ext cx="6300952" cy="156966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211E1E"/>
              </a:buClr>
              <a:buSzPts val="2400"/>
              <a:buFont typeface="Verdana"/>
              <a:buAutoNum type="arabicPeriod"/>
            </a:pPr>
            <a:r>
              <a:rPr i="1" lang="en-US" sz="2400">
                <a:solidFill>
                  <a:srgbClr val="211E1E"/>
                </a:solidFill>
                <a:latin typeface="Times New Roman"/>
                <a:ea typeface="Times New Roman"/>
                <a:cs typeface="Times New Roman"/>
                <a:sym typeface="Times New Roman"/>
              </a:rPr>
              <a:t>No</a:t>
            </a:r>
            <a:endParaRPr/>
          </a:p>
          <a:p>
            <a:pPr indent="-457200" lvl="0" marL="457200" marR="0" rtl="0" algn="l">
              <a:spcBef>
                <a:spcPts val="0"/>
              </a:spcBef>
              <a:spcAft>
                <a:spcPts val="0"/>
              </a:spcAft>
              <a:buClr>
                <a:srgbClr val="211E1E"/>
              </a:buClr>
              <a:buSzPts val="2400"/>
              <a:buFont typeface="Verdana"/>
              <a:buAutoNum type="arabicPeriod"/>
            </a:pPr>
            <a:r>
              <a:rPr i="1" lang="en-US" sz="2400">
                <a:solidFill>
                  <a:srgbClr val="211E1E"/>
                </a:solidFill>
                <a:latin typeface="Times New Roman"/>
                <a:ea typeface="Times New Roman"/>
                <a:cs typeface="Times New Roman"/>
                <a:sym typeface="Times New Roman"/>
              </a:rPr>
              <a:t>Whole blood is approximately 12% lower than plasma; therefore, there is no significant difference in the two results. </a:t>
            </a:r>
            <a:endParaRPr i="1"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animEffect filter="fade" transition="in">
                                      <p:cBhvr>
                                        <p:cTn dur="500"/>
                                        <p:tgtEl>
                                          <p:spTgt spid="4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1" st="1"/>
                                            </p:txEl>
                                          </p:spTgt>
                                        </p:tgtEl>
                                        <p:attrNameLst>
                                          <p:attrName>style.visibility</p:attrName>
                                        </p:attrNameLst>
                                      </p:cBhvr>
                                      <p:to>
                                        <p:strVal val="visible"/>
                                      </p:to>
                                    </p:set>
                                    <p:animEffect filter="fade" transition="in">
                                      <p:cBhvr>
                                        <p:cTn dur="500"/>
                                        <p:tgtEl>
                                          <p:spTgt spid="48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Role of Laboratory (cont’d)</a:t>
            </a:r>
            <a:endParaRPr/>
          </a:p>
        </p:txBody>
      </p:sp>
      <p:sp>
        <p:nvSpPr>
          <p:cNvPr id="493" name="Google Shape;493;p78"/>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Microalbuminuria</a:t>
            </a:r>
            <a:endParaRPr/>
          </a:p>
          <a:p>
            <a:pPr indent="-404813" lvl="1" marL="862013" rtl="0" algn="l">
              <a:lnSpc>
                <a:spcPct val="90000"/>
              </a:lnSpc>
              <a:spcBef>
                <a:spcPts val="1080"/>
              </a:spcBef>
              <a:spcAft>
                <a:spcPts val="0"/>
              </a:spcAft>
              <a:buSzPts val="1800"/>
              <a:buFont typeface="Verdana"/>
              <a:buChar char="–"/>
            </a:pPr>
            <a:r>
              <a:rPr lang="en-US" sz="1800"/>
              <a:t>Increase in urinary albumin is early sign of renal nephropathy, a complication of diabetes mellitus.</a:t>
            </a:r>
            <a:endParaRPr/>
          </a:p>
          <a:p>
            <a:pPr indent="-404813" lvl="1" marL="862013" rtl="0" algn="l">
              <a:lnSpc>
                <a:spcPct val="90000"/>
              </a:lnSpc>
              <a:spcBef>
                <a:spcPts val="1080"/>
              </a:spcBef>
              <a:spcAft>
                <a:spcPts val="0"/>
              </a:spcAft>
              <a:buSzPts val="1800"/>
              <a:buFont typeface="Verdana"/>
              <a:buChar char="–"/>
            </a:pPr>
            <a:r>
              <a:rPr lang="en-US" sz="1800"/>
              <a:t>Annual assessment of kidney function by determination of urinary albumin excretion is recommended for diabetic patients.</a:t>
            </a:r>
            <a:endParaRPr/>
          </a:p>
          <a:p>
            <a:pPr indent="-404813" lvl="1" marL="862013" rtl="0" algn="l">
              <a:lnSpc>
                <a:spcPct val="90000"/>
              </a:lnSpc>
              <a:spcBef>
                <a:spcPts val="1080"/>
              </a:spcBef>
              <a:spcAft>
                <a:spcPts val="0"/>
              </a:spcAft>
              <a:buSzPts val="1800"/>
              <a:buFont typeface="Verdana"/>
              <a:buChar char="–"/>
            </a:pPr>
            <a:r>
              <a:rPr lang="en-US" sz="1800"/>
              <a:t>Defined as persistent albuminuria in range of 30–299 mg/24 hr or albumin-creatinine ratio of 30–300 µg/mg</a:t>
            </a:r>
            <a:endParaRPr/>
          </a:p>
          <a:p>
            <a:pPr indent="-280988" lvl="0" marL="280988" rtl="0" algn="l">
              <a:lnSpc>
                <a:spcPct val="90000"/>
              </a:lnSpc>
              <a:spcBef>
                <a:spcPts val="1320"/>
              </a:spcBef>
              <a:spcAft>
                <a:spcPts val="0"/>
              </a:spcAft>
              <a:buSzPts val="2200"/>
              <a:buFont typeface="Verdana"/>
              <a:buChar char="•"/>
            </a:pPr>
            <a:r>
              <a:rPr lang="en-US"/>
              <a:t>Islet Autoantibody and Insulin Testing</a:t>
            </a:r>
            <a:endParaRPr/>
          </a:p>
          <a:p>
            <a:pPr indent="-404813" lvl="1" marL="862013" rtl="0" algn="l">
              <a:lnSpc>
                <a:spcPct val="90000"/>
              </a:lnSpc>
              <a:spcBef>
                <a:spcPts val="1080"/>
              </a:spcBef>
              <a:spcAft>
                <a:spcPts val="0"/>
              </a:spcAft>
              <a:buSzPts val="1800"/>
              <a:buFont typeface="Verdana"/>
              <a:buChar char="–"/>
            </a:pPr>
            <a:r>
              <a:rPr lang="en-US" sz="1800"/>
              <a:t>Presence of autoantibodies to β-islet cells of pancreas is characteristic of type 1 diabetes.</a:t>
            </a:r>
            <a:endParaRPr/>
          </a:p>
          <a:p>
            <a:pPr indent="-404813" lvl="1" marL="862013" rtl="0" algn="l">
              <a:lnSpc>
                <a:spcPct val="90000"/>
              </a:lnSpc>
              <a:spcBef>
                <a:spcPts val="1080"/>
              </a:spcBef>
              <a:spcAft>
                <a:spcPts val="0"/>
              </a:spcAft>
              <a:buSzPts val="1800"/>
              <a:buFont typeface="Verdana"/>
              <a:buChar char="–"/>
            </a:pPr>
            <a:r>
              <a:rPr lang="en-US" sz="1800"/>
              <a:t>Not currently recommended for diabetes diagnosis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0"/>
          <p:cNvPicPr preferRelativeResize="0"/>
          <p:nvPr/>
        </p:nvPicPr>
        <p:blipFill rotWithShape="1">
          <a:blip r:embed="rId3">
            <a:alphaModFix/>
          </a:blip>
          <a:srcRect b="0" l="0" r="0" t="0"/>
          <a:stretch/>
        </p:blipFill>
        <p:spPr>
          <a:xfrm>
            <a:off x="1744715" y="1554686"/>
            <a:ext cx="5444359" cy="45702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430213" y="1290257"/>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lang="en-US" sz="4000"/>
              <a:t>Steps of glucose metabolism</a:t>
            </a:r>
            <a:endParaRPr/>
          </a:p>
        </p:txBody>
      </p:sp>
      <p:sp>
        <p:nvSpPr>
          <p:cNvPr id="112" name="Google Shape;112;p21"/>
          <p:cNvSpPr txBox="1"/>
          <p:nvPr>
            <p:ph idx="4294967295" type="body"/>
          </p:nvPr>
        </p:nvSpPr>
        <p:spPr>
          <a:xfrm>
            <a:off x="762000" y="1954924"/>
            <a:ext cx="8382000" cy="4141076"/>
          </a:xfrm>
          <a:prstGeom prst="rect">
            <a:avLst/>
          </a:prstGeom>
          <a:noFill/>
          <a:ln>
            <a:noFill/>
          </a:ln>
        </p:spPr>
        <p:txBody>
          <a:bodyPr anchorCtr="0" anchor="t" bIns="46025" lIns="92075" spcFirstLastPara="1" rIns="92075" wrap="square" tIns="46025">
            <a:normAutofit fontScale="62500" lnSpcReduction="20000"/>
          </a:bodyPr>
          <a:lstStyle/>
          <a:p>
            <a:pPr indent="-514350" lvl="0" marL="514350" rtl="0" algn="l">
              <a:lnSpc>
                <a:spcPct val="90000"/>
              </a:lnSpc>
              <a:spcBef>
                <a:spcPts val="0"/>
              </a:spcBef>
              <a:spcAft>
                <a:spcPts val="0"/>
              </a:spcAft>
              <a:buSzPct val="100000"/>
              <a:buFont typeface="Verdana"/>
              <a:buAutoNum type="arabicPeriod"/>
            </a:pPr>
            <a:r>
              <a:rPr lang="en-US" sz="2800"/>
              <a:t>Glycolysis (Embden Meyerhof pathway) </a:t>
            </a:r>
            <a:endParaRPr/>
          </a:p>
          <a:p>
            <a:pPr indent="-404844" lvl="1" marL="862013" rtl="0" algn="l">
              <a:lnSpc>
                <a:spcPct val="90000"/>
              </a:lnSpc>
              <a:spcBef>
                <a:spcPts val="937"/>
              </a:spcBef>
              <a:spcAft>
                <a:spcPts val="0"/>
              </a:spcAft>
              <a:buSzPct val="100000"/>
              <a:buFont typeface="Verdana"/>
              <a:buChar char="–"/>
            </a:pPr>
            <a:r>
              <a:rPr lang="en-US" sz="2500"/>
              <a:t>Glucose 🡪 glucose 6-phosphate 🡪 pyruvate + 2ATP</a:t>
            </a:r>
            <a:endParaRPr sz="2800"/>
          </a:p>
          <a:p>
            <a:pPr indent="-514350" lvl="0" marL="514350" rtl="0" algn="l">
              <a:lnSpc>
                <a:spcPct val="90000"/>
              </a:lnSpc>
              <a:spcBef>
                <a:spcPts val="1050"/>
              </a:spcBef>
              <a:spcAft>
                <a:spcPts val="0"/>
              </a:spcAft>
              <a:buSzPct val="100000"/>
              <a:buFont typeface="Verdana"/>
              <a:buAutoNum type="arabicPeriod"/>
            </a:pPr>
            <a:r>
              <a:rPr lang="en-US" sz="2800"/>
              <a:t>Pentose Phosphate Pathway (PPP) (Hexose Monophosphate Shunt) </a:t>
            </a:r>
            <a:endParaRPr/>
          </a:p>
          <a:p>
            <a:pPr indent="-514350" lvl="1" marL="1095375" rtl="0" algn="l">
              <a:lnSpc>
                <a:spcPct val="90000"/>
              </a:lnSpc>
              <a:spcBef>
                <a:spcPts val="1050"/>
              </a:spcBef>
              <a:spcAft>
                <a:spcPts val="0"/>
              </a:spcAft>
              <a:buSzPct val="100000"/>
              <a:buFont typeface="Verdana"/>
              <a:buChar char="–"/>
            </a:pPr>
            <a:r>
              <a:rPr lang="en-US" sz="2800"/>
              <a:t>Production of NADPH and ribose 5-phosphate</a:t>
            </a:r>
            <a:endParaRPr/>
          </a:p>
          <a:p>
            <a:pPr indent="-514350" lvl="0" marL="514350" rtl="0" algn="l">
              <a:lnSpc>
                <a:spcPct val="90000"/>
              </a:lnSpc>
              <a:spcBef>
                <a:spcPts val="1050"/>
              </a:spcBef>
              <a:spcAft>
                <a:spcPts val="0"/>
              </a:spcAft>
              <a:buSzPct val="100000"/>
              <a:buFont typeface="Verdana"/>
              <a:buAutoNum type="arabicPeriod"/>
            </a:pPr>
            <a:r>
              <a:rPr lang="en-US" sz="2800"/>
              <a:t>Glycogenesis</a:t>
            </a:r>
            <a:endParaRPr/>
          </a:p>
          <a:p>
            <a:pPr indent="-404813" lvl="1" marL="862013" rtl="0" algn="l">
              <a:lnSpc>
                <a:spcPct val="90000"/>
              </a:lnSpc>
              <a:spcBef>
                <a:spcPts val="1050"/>
              </a:spcBef>
              <a:spcAft>
                <a:spcPts val="0"/>
              </a:spcAft>
              <a:buSzPct val="100000"/>
              <a:buFont typeface="Verdana"/>
              <a:buChar char="–"/>
            </a:pPr>
            <a:r>
              <a:rPr lang="en-US" sz="2800"/>
              <a:t>Storage of excess glucose into glycogen via glycogen synthase</a:t>
            </a:r>
            <a:endParaRPr/>
          </a:p>
          <a:p>
            <a:pPr indent="-293688" lvl="1" marL="862013" rtl="0" algn="l">
              <a:lnSpc>
                <a:spcPct val="90000"/>
              </a:lnSpc>
              <a:spcBef>
                <a:spcPts val="1050"/>
              </a:spcBef>
              <a:spcAft>
                <a:spcPts val="0"/>
              </a:spcAft>
              <a:buSzPct val="100000"/>
              <a:buFont typeface="Verdana"/>
              <a:buNone/>
            </a:pPr>
            <a:r>
              <a:t/>
            </a:r>
            <a:endParaRPr sz="2800"/>
          </a:p>
          <a:p>
            <a:pPr indent="-280988" lvl="0" marL="280988" rtl="0" algn="l">
              <a:lnSpc>
                <a:spcPct val="90000"/>
              </a:lnSpc>
              <a:spcBef>
                <a:spcPts val="1050"/>
              </a:spcBef>
              <a:spcAft>
                <a:spcPts val="0"/>
              </a:spcAft>
              <a:buSzPct val="100000"/>
              <a:buFont typeface="Verdana"/>
              <a:buChar char="•"/>
            </a:pPr>
            <a:r>
              <a:rPr lang="en-US" sz="2800"/>
              <a:t>TCA cycle and Electron transport chain (ETC) complete the oxidation of glucose and provide for most ATP</a:t>
            </a:r>
            <a:endParaRPr/>
          </a:p>
          <a:p>
            <a:pPr indent="-169863" lvl="0" marL="280988" rtl="0" algn="l">
              <a:lnSpc>
                <a:spcPct val="90000"/>
              </a:lnSpc>
              <a:spcBef>
                <a:spcPts val="1050"/>
              </a:spcBef>
              <a:spcAft>
                <a:spcPts val="0"/>
              </a:spcAft>
              <a:buSzPct val="100000"/>
              <a:buFont typeface="Verdana"/>
              <a:buNone/>
            </a:pPr>
            <a:r>
              <a:t/>
            </a:r>
            <a:endParaRPr sz="2800"/>
          </a:p>
          <a:p>
            <a:pPr indent="-280988" lvl="0" marL="280988" rtl="0" algn="l">
              <a:lnSpc>
                <a:spcPct val="90000"/>
              </a:lnSpc>
              <a:spcBef>
                <a:spcPts val="1050"/>
              </a:spcBef>
              <a:spcAft>
                <a:spcPts val="0"/>
              </a:spcAft>
              <a:buSzPct val="100000"/>
              <a:buFont typeface="Verdana"/>
              <a:buChar char="•"/>
            </a:pPr>
            <a:r>
              <a:rPr lang="en-US" sz="2800"/>
              <a:t>Gluconeogensis and glycogenolysis contribute to raise blood glucose </a:t>
            </a:r>
            <a:endParaRPr/>
          </a:p>
          <a:p>
            <a:pPr indent="0" lvl="0" marL="0" rtl="0" algn="l">
              <a:lnSpc>
                <a:spcPct val="90000"/>
              </a:lnSpc>
              <a:spcBef>
                <a:spcPts val="1050"/>
              </a:spcBef>
              <a:spcAft>
                <a:spcPts val="0"/>
              </a:spcAft>
              <a:buSzPct val="100000"/>
              <a:buFont typeface="Verdana"/>
              <a:buNone/>
            </a:pPr>
            <a:r>
              <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2"/>
          <p:cNvPicPr preferRelativeResize="0"/>
          <p:nvPr/>
        </p:nvPicPr>
        <p:blipFill rotWithShape="1">
          <a:blip r:embed="rId3">
            <a:alphaModFix/>
          </a:blip>
          <a:srcRect b="0" l="0" r="0" t="0"/>
          <a:stretch/>
        </p:blipFill>
        <p:spPr>
          <a:xfrm>
            <a:off x="2083012" y="0"/>
            <a:ext cx="4977976"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