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8" r:id="rId10"/>
    <p:sldId id="272" r:id="rId11"/>
    <p:sldId id="274" r:id="rId12"/>
    <p:sldId id="273" r:id="rId13"/>
    <p:sldId id="275" r:id="rId14"/>
    <p:sldId id="276" r:id="rId15"/>
    <p:sldId id="259" r:id="rId16"/>
    <p:sldId id="260" r:id="rId17"/>
    <p:sldId id="261"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4" d="100"/>
          <a:sy n="84" d="100"/>
        </p:scale>
        <p:origin x="58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5F7A-D76B-4904-A5DB-A52C983A3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238D1D-49E2-4DAB-A5FB-8EE5D97B6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3FC209-992C-4867-ACB1-27594695837F}"/>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5" name="Footer Placeholder 4">
            <a:extLst>
              <a:ext uri="{FF2B5EF4-FFF2-40B4-BE49-F238E27FC236}">
                <a16:creationId xmlns:a16="http://schemas.microsoft.com/office/drawing/2014/main" id="{AA5B1C55-56B1-4D52-8635-A7647C03C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445E8-2D00-43F4-ADFE-7D4C0FB1CA3A}"/>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138450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030B-3372-4515-9D41-5B4DC32273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DB1FDB-FD7D-44FF-9DB3-152FE132C5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7D683-1FEC-413D-9927-85DC43DF96A8}"/>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5" name="Footer Placeholder 4">
            <a:extLst>
              <a:ext uri="{FF2B5EF4-FFF2-40B4-BE49-F238E27FC236}">
                <a16:creationId xmlns:a16="http://schemas.microsoft.com/office/drawing/2014/main" id="{46A2035B-0C6C-4015-A6A0-F4166CDEC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8ADA3-FAC4-4C06-B051-5447E9D84635}"/>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382122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BD371-B1AD-4131-858E-5DF5A88427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1CA3F7-725E-4402-B984-AE2026A6D2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F303C-5A38-467C-A9C3-0F78C5BAE930}"/>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5" name="Footer Placeholder 4">
            <a:extLst>
              <a:ext uri="{FF2B5EF4-FFF2-40B4-BE49-F238E27FC236}">
                <a16:creationId xmlns:a16="http://schemas.microsoft.com/office/drawing/2014/main" id="{E47C876A-8396-4CD3-BA89-D6A34C0F3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CB743-E08C-4A43-99BE-898BD360584C}"/>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348071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9E14-9E52-4A3C-AC6F-C1FA15112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411BD-5B53-4E59-BE46-C6EA43B49B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9594F-E462-40D8-BFCF-9B3C6C16C2A9}"/>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5" name="Footer Placeholder 4">
            <a:extLst>
              <a:ext uri="{FF2B5EF4-FFF2-40B4-BE49-F238E27FC236}">
                <a16:creationId xmlns:a16="http://schemas.microsoft.com/office/drawing/2014/main" id="{F254EBD3-824B-4379-B608-AE565486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F8896-DDCD-4D1A-A5D0-7BCA0794629E}"/>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314940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EA75-CC93-4129-80AD-A4C88C0F96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84E880-1A20-4C7A-8691-B94F2BF77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8ABB5D-B6EF-4C7A-9B4A-94DAE34B05B1}"/>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5" name="Footer Placeholder 4">
            <a:extLst>
              <a:ext uri="{FF2B5EF4-FFF2-40B4-BE49-F238E27FC236}">
                <a16:creationId xmlns:a16="http://schemas.microsoft.com/office/drawing/2014/main" id="{251C6EF7-B0E8-454D-8754-6FB1A17B1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B3C86-23AF-4DED-9F64-F800CD57C471}"/>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278321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E84D-2A06-439F-964C-D03CFA168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5175E-0409-497E-8A41-7410C5ADDD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93A63B-4B57-4A7D-ABFE-4C301CEED8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FA6364-28A3-4E12-BEE9-D209141E46A2}"/>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6" name="Footer Placeholder 5">
            <a:extLst>
              <a:ext uri="{FF2B5EF4-FFF2-40B4-BE49-F238E27FC236}">
                <a16:creationId xmlns:a16="http://schemas.microsoft.com/office/drawing/2014/main" id="{2B62ADF8-87D7-4A21-9512-9FDFF63ABF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2F0B1-CE8A-42B2-AF50-ABD8F599B30F}"/>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173180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A53F-681F-4BC6-8253-4657808073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08AEE2-6E34-4CEE-A31B-CBD61172B4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2FD794-9D3D-4D33-99E1-C497502432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DEBDB8-005F-414A-BBE2-D27D4664A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0DFF4C-E48D-42CA-B1FD-A92C9E28D8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D1D886-6F8D-46A5-9CEC-382BD801397B}"/>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8" name="Footer Placeholder 7">
            <a:extLst>
              <a:ext uri="{FF2B5EF4-FFF2-40B4-BE49-F238E27FC236}">
                <a16:creationId xmlns:a16="http://schemas.microsoft.com/office/drawing/2014/main" id="{B249282E-244C-47D6-B20B-E004D13A47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CDAA6A-829B-4E04-8F27-1F41BD14BDBE}"/>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116422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4084-B5B9-483C-AA71-D949263F13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FA4DF7-4687-42CD-A4F4-5546FFC349A0}"/>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4" name="Footer Placeholder 3">
            <a:extLst>
              <a:ext uri="{FF2B5EF4-FFF2-40B4-BE49-F238E27FC236}">
                <a16:creationId xmlns:a16="http://schemas.microsoft.com/office/drawing/2014/main" id="{11B5FD6E-F458-4628-8546-DDC0CF137E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435058-5B8E-4117-9263-028A4A588573}"/>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397266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4868C-7D0A-4255-854C-FE46ED601173}"/>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3" name="Footer Placeholder 2">
            <a:extLst>
              <a:ext uri="{FF2B5EF4-FFF2-40B4-BE49-F238E27FC236}">
                <a16:creationId xmlns:a16="http://schemas.microsoft.com/office/drawing/2014/main" id="{E572ACEE-7D4D-4A89-8B38-D0BF374DE0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14C62C-7307-4CF1-BD46-18F8BB2372FB}"/>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401705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E8DD-FC0D-4F68-9971-B7F2C2E50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42398-2424-4895-9470-CB407D5014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F056F0-B5B6-4A61-A7E6-CBD8821A5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A7CDCF-57D8-43EF-BCC0-3107FABDED15}"/>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6" name="Footer Placeholder 5">
            <a:extLst>
              <a:ext uri="{FF2B5EF4-FFF2-40B4-BE49-F238E27FC236}">
                <a16:creationId xmlns:a16="http://schemas.microsoft.com/office/drawing/2014/main" id="{D81A051B-7D65-4706-9B05-33EF25BBD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1DDAA-BF29-45CE-A397-68F778CCD7A7}"/>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11780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ACE4-0695-4D7D-92AC-C6D10D2A5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63495-5E1C-4F91-AD49-CB4B25E18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7AF485-59A0-466B-9408-D27B4DBE5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CF8C91-1EF8-4DF1-B084-F7DEC3041FFF}"/>
              </a:ext>
            </a:extLst>
          </p:cNvPr>
          <p:cNvSpPr>
            <a:spLocks noGrp="1"/>
          </p:cNvSpPr>
          <p:nvPr>
            <p:ph type="dt" sz="half" idx="10"/>
          </p:nvPr>
        </p:nvSpPr>
        <p:spPr/>
        <p:txBody>
          <a:bodyPr/>
          <a:lstStyle/>
          <a:p>
            <a:fld id="{FF751628-D6AD-4E0E-8DB5-4FE2BF2FA032}" type="datetimeFigureOut">
              <a:rPr lang="en-US" smtClean="0"/>
              <a:t>10/23/2024</a:t>
            </a:fld>
            <a:endParaRPr lang="en-US"/>
          </a:p>
        </p:txBody>
      </p:sp>
      <p:sp>
        <p:nvSpPr>
          <p:cNvPr id="6" name="Footer Placeholder 5">
            <a:extLst>
              <a:ext uri="{FF2B5EF4-FFF2-40B4-BE49-F238E27FC236}">
                <a16:creationId xmlns:a16="http://schemas.microsoft.com/office/drawing/2014/main" id="{EE01E536-264B-4956-A171-95C51B7B4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13226-31C6-4B4D-A2DF-F64814B1CACE}"/>
              </a:ext>
            </a:extLst>
          </p:cNvPr>
          <p:cNvSpPr>
            <a:spLocks noGrp="1"/>
          </p:cNvSpPr>
          <p:nvPr>
            <p:ph type="sldNum" sz="quarter" idx="12"/>
          </p:nvPr>
        </p:nvSpPr>
        <p:spPr/>
        <p:txBody>
          <a:bodyPr/>
          <a:lstStyle/>
          <a:p>
            <a:fld id="{D225D0A5-C96B-432C-9FB2-61F10BE318F7}" type="slidenum">
              <a:rPr lang="en-US" smtClean="0"/>
              <a:t>‹#›</a:t>
            </a:fld>
            <a:endParaRPr lang="en-US"/>
          </a:p>
        </p:txBody>
      </p:sp>
    </p:spTree>
    <p:extLst>
      <p:ext uri="{BB962C8B-B14F-4D97-AF65-F5344CB8AC3E}">
        <p14:creationId xmlns:p14="http://schemas.microsoft.com/office/powerpoint/2010/main" val="343677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922A08-4619-4ECA-B020-37C5DF0F3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69048C-4FD0-4C5D-AE59-A396E3329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3268B-D38A-4F67-9123-93F1B3151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51628-D6AD-4E0E-8DB5-4FE2BF2FA032}" type="datetimeFigureOut">
              <a:rPr lang="en-US" smtClean="0"/>
              <a:t>10/23/2024</a:t>
            </a:fld>
            <a:endParaRPr lang="en-US"/>
          </a:p>
        </p:txBody>
      </p:sp>
      <p:sp>
        <p:nvSpPr>
          <p:cNvPr id="5" name="Footer Placeholder 4">
            <a:extLst>
              <a:ext uri="{FF2B5EF4-FFF2-40B4-BE49-F238E27FC236}">
                <a16:creationId xmlns:a16="http://schemas.microsoft.com/office/drawing/2014/main" id="{25B49114-4830-492B-A74D-AE01B8C00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D3443E-592C-4550-AB7E-C017FE10F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5D0A5-C96B-432C-9FB2-61F10BE318F7}" type="slidenum">
              <a:rPr lang="en-US" smtClean="0"/>
              <a:t>‹#›</a:t>
            </a:fld>
            <a:endParaRPr lang="en-US"/>
          </a:p>
        </p:txBody>
      </p:sp>
    </p:spTree>
    <p:extLst>
      <p:ext uri="{BB962C8B-B14F-4D97-AF65-F5344CB8AC3E}">
        <p14:creationId xmlns:p14="http://schemas.microsoft.com/office/powerpoint/2010/main" val="271493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Serious Game Development Process</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13AB-7E98-42CE-86FE-241CE4C4A98C}"/>
              </a:ext>
            </a:extLst>
          </p:cNvPr>
          <p:cNvSpPr>
            <a:spLocks noGrp="1"/>
          </p:cNvSpPr>
          <p:nvPr>
            <p:ph type="title"/>
          </p:nvPr>
        </p:nvSpPr>
        <p:spPr>
          <a:xfrm>
            <a:off x="838200" y="365125"/>
            <a:ext cx="10515600" cy="915035"/>
          </a:xfrm>
        </p:spPr>
        <p:txBody>
          <a:bodyPr>
            <a:normAutofit fontScale="90000"/>
          </a:bodyPr>
          <a:lstStyle/>
          <a:p>
            <a:r>
              <a:rPr lang="en-US" dirty="0"/>
              <a:t>Case Study: "Money Quest: Teen Financial Adventure" - Production Steps   </a:t>
            </a:r>
            <a:br>
              <a:rPr lang="en-US" dirty="0"/>
            </a:br>
            <a:endParaRPr lang="en-US" dirty="0"/>
          </a:p>
        </p:txBody>
      </p:sp>
      <p:sp>
        <p:nvSpPr>
          <p:cNvPr id="3" name="Content Placeholder 2">
            <a:extLst>
              <a:ext uri="{FF2B5EF4-FFF2-40B4-BE49-F238E27FC236}">
                <a16:creationId xmlns:a16="http://schemas.microsoft.com/office/drawing/2014/main" id="{6DD74DDB-D184-495B-8E72-5F26FA656A84}"/>
              </a:ext>
            </a:extLst>
          </p:cNvPr>
          <p:cNvSpPr>
            <a:spLocks noGrp="1"/>
          </p:cNvSpPr>
          <p:nvPr>
            <p:ph idx="1"/>
          </p:nvPr>
        </p:nvSpPr>
        <p:spPr>
          <a:xfrm>
            <a:off x="728472" y="1253331"/>
            <a:ext cx="10515600" cy="4351338"/>
          </a:xfrm>
        </p:spPr>
        <p:txBody>
          <a:bodyPr>
            <a:noAutofit/>
          </a:bodyPr>
          <a:lstStyle/>
          <a:p>
            <a:pPr marL="0" indent="0">
              <a:buNone/>
            </a:pPr>
            <a:r>
              <a:rPr lang="en-US" sz="2400" dirty="0"/>
              <a:t> </a:t>
            </a:r>
            <a:r>
              <a:rPr lang="en-US" sz="3200" b="1" dirty="0"/>
              <a:t>3.1. Game </a:t>
            </a:r>
            <a:r>
              <a:rPr lang="en-US" sz="3200" b="1" dirty="0" err="1"/>
              <a:t>Desgin</a:t>
            </a:r>
            <a:r>
              <a:rPr lang="en-US" sz="3200" b="1" dirty="0"/>
              <a:t>   </a:t>
            </a:r>
          </a:p>
          <a:p>
            <a:pPr marL="0" indent="0">
              <a:buNone/>
            </a:pPr>
            <a:r>
              <a:rPr lang="en-US" sz="2400" dirty="0"/>
              <a:t>-   </a:t>
            </a:r>
            <a:r>
              <a:rPr lang="en-US" sz="2400" b="1" dirty="0">
                <a:solidFill>
                  <a:srgbClr val="FFC000"/>
                </a:solidFill>
              </a:rPr>
              <a:t>Design levels   : </a:t>
            </a:r>
          </a:p>
          <a:p>
            <a:pPr marL="457200" lvl="1" indent="0">
              <a:buNone/>
            </a:pPr>
            <a:r>
              <a:rPr lang="en-US" dirty="0"/>
              <a:t>  - Create different scenarios (e.g., part-time jobs, shopping, saving challenges).</a:t>
            </a:r>
          </a:p>
          <a:p>
            <a:pPr marL="457200" lvl="1" indent="0">
              <a:buNone/>
            </a:pPr>
            <a:r>
              <a:rPr lang="en-US" dirty="0"/>
              <a:t>  - Each level introduces new financial concepts.</a:t>
            </a:r>
          </a:p>
          <a:p>
            <a:pPr marL="0" indent="0">
              <a:buNone/>
            </a:pPr>
            <a:r>
              <a:rPr lang="en-US" sz="2400" dirty="0"/>
              <a:t>-    </a:t>
            </a:r>
            <a:r>
              <a:rPr lang="en-US" sz="2400" b="1" dirty="0">
                <a:solidFill>
                  <a:srgbClr val="FFC000"/>
                </a:solidFill>
              </a:rPr>
              <a:t>Design characters   :</a:t>
            </a:r>
          </a:p>
          <a:p>
            <a:pPr lvl="1">
              <a:buFontTx/>
              <a:buChar char="-"/>
            </a:pPr>
            <a:r>
              <a:rPr lang="en-US" b="1" dirty="0">
                <a:solidFill>
                  <a:schemeClr val="accent2">
                    <a:lumMod val="50000"/>
                  </a:schemeClr>
                </a:solidFill>
              </a:rPr>
              <a:t>Main character: </a:t>
            </a:r>
            <a:r>
              <a:rPr lang="en-US" dirty="0"/>
              <a:t>Teenager navigating financial decisions.</a:t>
            </a:r>
          </a:p>
          <a:p>
            <a:pPr lvl="1">
              <a:buFontTx/>
              <a:buChar char="-"/>
            </a:pPr>
            <a:r>
              <a:rPr lang="en-US" b="1" dirty="0">
                <a:solidFill>
                  <a:schemeClr val="accent2">
                    <a:lumMod val="50000"/>
                  </a:schemeClr>
                </a:solidFill>
              </a:rPr>
              <a:t>non-player character: </a:t>
            </a:r>
            <a:r>
              <a:rPr lang="en-US" dirty="0"/>
              <a:t>Bosses, shopkeepers, financial advisors, peers.</a:t>
            </a:r>
          </a:p>
          <a:p>
            <a:pPr marL="0" indent="0">
              <a:buNone/>
            </a:pPr>
            <a:r>
              <a:rPr lang="en-US" sz="2400" dirty="0"/>
              <a:t>-   </a:t>
            </a:r>
            <a:r>
              <a:rPr lang="en-US" sz="2400" b="1" dirty="0">
                <a:solidFill>
                  <a:srgbClr val="FFC000"/>
                </a:solidFill>
              </a:rPr>
              <a:t>Design environments: </a:t>
            </a:r>
            <a:r>
              <a:rPr lang="en-US" sz="2400" dirty="0"/>
              <a:t>Settings: Job locations, shopping malls, banks, homes.</a:t>
            </a:r>
          </a:p>
          <a:p>
            <a:pPr marL="0" indent="0">
              <a:buNone/>
            </a:pPr>
            <a:r>
              <a:rPr lang="en-US" sz="2400" dirty="0"/>
              <a:t>-  </a:t>
            </a:r>
            <a:r>
              <a:rPr lang="en-US" sz="2400" b="1" dirty="0">
                <a:solidFill>
                  <a:srgbClr val="FFC000"/>
                </a:solidFill>
              </a:rPr>
              <a:t>Visual consistency: </a:t>
            </a:r>
            <a:r>
              <a:rPr lang="en-US" sz="2400" dirty="0"/>
              <a:t>Ensure all environments fit the game's aesthetic.</a:t>
            </a:r>
          </a:p>
        </p:txBody>
      </p:sp>
    </p:spTree>
    <p:extLst>
      <p:ext uri="{BB962C8B-B14F-4D97-AF65-F5344CB8AC3E}">
        <p14:creationId xmlns:p14="http://schemas.microsoft.com/office/powerpoint/2010/main" val="333420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13AB-7E98-42CE-86FE-241CE4C4A98C}"/>
              </a:ext>
            </a:extLst>
          </p:cNvPr>
          <p:cNvSpPr>
            <a:spLocks noGrp="1"/>
          </p:cNvSpPr>
          <p:nvPr>
            <p:ph type="title"/>
          </p:nvPr>
        </p:nvSpPr>
        <p:spPr>
          <a:xfrm>
            <a:off x="838200" y="365125"/>
            <a:ext cx="10515600" cy="915035"/>
          </a:xfrm>
        </p:spPr>
        <p:txBody>
          <a:bodyPr>
            <a:normAutofit/>
          </a:bodyPr>
          <a:lstStyle/>
          <a:p>
            <a:r>
              <a:rPr lang="en-US" dirty="0"/>
              <a:t>3.2. Art and Animation   </a:t>
            </a:r>
          </a:p>
        </p:txBody>
      </p:sp>
      <p:sp>
        <p:nvSpPr>
          <p:cNvPr id="3" name="Content Placeholder 2">
            <a:extLst>
              <a:ext uri="{FF2B5EF4-FFF2-40B4-BE49-F238E27FC236}">
                <a16:creationId xmlns:a16="http://schemas.microsoft.com/office/drawing/2014/main" id="{6DD74DDB-D184-495B-8E72-5F26FA656A84}"/>
              </a:ext>
            </a:extLst>
          </p:cNvPr>
          <p:cNvSpPr>
            <a:spLocks noGrp="1"/>
          </p:cNvSpPr>
          <p:nvPr>
            <p:ph idx="1"/>
          </p:nvPr>
        </p:nvSpPr>
        <p:spPr>
          <a:xfrm>
            <a:off x="728472" y="1253331"/>
            <a:ext cx="10515600" cy="4351338"/>
          </a:xfrm>
        </p:spPr>
        <p:txBody>
          <a:bodyPr>
            <a:noAutofit/>
          </a:bodyPr>
          <a:lstStyle/>
          <a:p>
            <a:pPr marL="0" indent="0">
              <a:buNone/>
            </a:pPr>
            <a:r>
              <a:rPr lang="en-US" sz="2400" dirty="0"/>
              <a:t>          </a:t>
            </a:r>
          </a:p>
          <a:p>
            <a:pPr marL="0" indent="0">
              <a:buNone/>
            </a:pPr>
            <a:r>
              <a:rPr lang="en-US" sz="2400" dirty="0"/>
              <a:t>-    Character Models   :</a:t>
            </a:r>
          </a:p>
          <a:p>
            <a:pPr marL="0" indent="0">
              <a:buNone/>
            </a:pPr>
            <a:r>
              <a:rPr lang="en-US" sz="2400" dirty="0"/>
              <a:t>  - Create 2D/3D character models for the main character and NPCs.</a:t>
            </a:r>
          </a:p>
          <a:p>
            <a:pPr marL="0" indent="0">
              <a:buNone/>
            </a:pPr>
            <a:r>
              <a:rPr lang="en-US" sz="2400" dirty="0"/>
              <a:t>  - Design animations for various actions (e.g., walking, talking, working).</a:t>
            </a:r>
          </a:p>
          <a:p>
            <a:pPr marL="0" indent="0">
              <a:buNone/>
            </a:pPr>
            <a:r>
              <a:rPr lang="en-US" sz="2400" dirty="0"/>
              <a:t>-    Backgrounds   :</a:t>
            </a:r>
          </a:p>
          <a:p>
            <a:pPr marL="0" indent="0">
              <a:buNone/>
            </a:pPr>
            <a:r>
              <a:rPr lang="en-US" sz="2400" dirty="0"/>
              <a:t>  - Develop detailed backgrounds for each level.</a:t>
            </a:r>
          </a:p>
          <a:p>
            <a:pPr marL="0" indent="0">
              <a:buNone/>
            </a:pPr>
            <a:r>
              <a:rPr lang="en-US" sz="2400" dirty="0"/>
              <a:t>  - Ensure backgrounds enhance the educational aspect of the game.</a:t>
            </a:r>
          </a:p>
          <a:p>
            <a:pPr marL="0" indent="0">
              <a:buNone/>
            </a:pPr>
            <a:r>
              <a:rPr lang="en-US" sz="2400" dirty="0"/>
              <a:t>-    Animations   :</a:t>
            </a:r>
          </a:p>
          <a:p>
            <a:pPr marL="0" indent="0">
              <a:buNone/>
            </a:pPr>
            <a:r>
              <a:rPr lang="en-US" sz="2400" dirty="0"/>
              <a:t>  - Animate interactions with objects and environments.</a:t>
            </a:r>
          </a:p>
          <a:p>
            <a:pPr marL="0" indent="0">
              <a:buNone/>
            </a:pPr>
            <a:r>
              <a:rPr lang="en-US" sz="2400" dirty="0"/>
              <a:t>  - Create engaging and educational visual cues.</a:t>
            </a:r>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76489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13AB-7E98-42CE-86FE-241CE4C4A98C}"/>
              </a:ext>
            </a:extLst>
          </p:cNvPr>
          <p:cNvSpPr>
            <a:spLocks noGrp="1"/>
          </p:cNvSpPr>
          <p:nvPr>
            <p:ph type="title"/>
          </p:nvPr>
        </p:nvSpPr>
        <p:spPr>
          <a:xfrm>
            <a:off x="838200" y="365125"/>
            <a:ext cx="10515600" cy="915035"/>
          </a:xfrm>
        </p:spPr>
        <p:txBody>
          <a:bodyPr>
            <a:normAutofit/>
          </a:bodyPr>
          <a:lstStyle/>
          <a:p>
            <a:r>
              <a:rPr lang="en-US" dirty="0"/>
              <a:t>3.3. Sound Design   </a:t>
            </a:r>
          </a:p>
        </p:txBody>
      </p:sp>
      <p:sp>
        <p:nvSpPr>
          <p:cNvPr id="3" name="Content Placeholder 2">
            <a:extLst>
              <a:ext uri="{FF2B5EF4-FFF2-40B4-BE49-F238E27FC236}">
                <a16:creationId xmlns:a16="http://schemas.microsoft.com/office/drawing/2014/main" id="{6DD74DDB-D184-495B-8E72-5F26FA656A84}"/>
              </a:ext>
            </a:extLst>
          </p:cNvPr>
          <p:cNvSpPr>
            <a:spLocks noGrp="1"/>
          </p:cNvSpPr>
          <p:nvPr>
            <p:ph idx="1"/>
          </p:nvPr>
        </p:nvSpPr>
        <p:spPr>
          <a:xfrm>
            <a:off x="728472" y="1253331"/>
            <a:ext cx="10515600" cy="4351338"/>
          </a:xfrm>
        </p:spPr>
        <p:txBody>
          <a:bodyPr>
            <a:noAutofit/>
          </a:bodyPr>
          <a:lstStyle/>
          <a:p>
            <a:pPr marL="0" indent="0">
              <a:buNone/>
            </a:pPr>
            <a:r>
              <a:rPr lang="en-US" sz="2400" b="1" dirty="0"/>
              <a:t>          </a:t>
            </a:r>
          </a:p>
          <a:p>
            <a:pPr marL="119063" indent="-119063">
              <a:buNone/>
            </a:pPr>
            <a:r>
              <a:rPr lang="en-US" sz="2400" b="1" dirty="0"/>
              <a:t>-    Sound Effects   :</a:t>
            </a:r>
          </a:p>
          <a:p>
            <a:pPr marL="576263" lvl="1" indent="-119063">
              <a:buNone/>
            </a:pPr>
            <a:r>
              <a:rPr lang="en-US" b="1" dirty="0"/>
              <a:t>  - Develop sound effects for actions (e.g., cash register sound, job completion chime).</a:t>
            </a:r>
          </a:p>
          <a:p>
            <a:pPr marL="576263" lvl="1" indent="-119063">
              <a:buNone/>
            </a:pPr>
            <a:r>
              <a:rPr lang="en-US" b="1" dirty="0"/>
              <a:t>  - Ensure sound effects are engaging and not intrusive.</a:t>
            </a:r>
          </a:p>
          <a:p>
            <a:pPr marL="119063" indent="-119063">
              <a:buNone/>
            </a:pPr>
            <a:r>
              <a:rPr lang="en-US" sz="2400" b="1" dirty="0"/>
              <a:t>-    Music   :</a:t>
            </a:r>
          </a:p>
          <a:p>
            <a:pPr marL="576263" lvl="1" indent="-119063">
              <a:buNone/>
            </a:pPr>
            <a:r>
              <a:rPr lang="en-US" b="1" dirty="0"/>
              <a:t>  - Compose background music that fits the game's tone.</a:t>
            </a:r>
          </a:p>
          <a:p>
            <a:pPr marL="576263" lvl="1" indent="-119063">
              <a:buNone/>
            </a:pPr>
            <a:r>
              <a:rPr lang="en-US" b="1" dirty="0"/>
              <a:t>  - Create different tracks for various levels and scenarios.</a:t>
            </a:r>
          </a:p>
          <a:p>
            <a:pPr marL="119063" indent="-119063">
              <a:buNone/>
            </a:pPr>
            <a:r>
              <a:rPr lang="en-US" sz="2400" b="1" dirty="0"/>
              <a:t>-    Voiceovers   :</a:t>
            </a:r>
          </a:p>
          <a:p>
            <a:pPr marL="1033463" lvl="2" indent="-119063">
              <a:buNone/>
            </a:pPr>
            <a:r>
              <a:rPr lang="en-US" sz="2400" b="1" dirty="0"/>
              <a:t>  - Record voiceovers for educational content and character dialogues.</a:t>
            </a:r>
          </a:p>
          <a:p>
            <a:pPr marL="1033463" lvl="2" indent="-119063">
              <a:buNone/>
            </a:pPr>
            <a:r>
              <a:rPr lang="en-US" sz="2400" b="1" dirty="0"/>
              <a:t>  - Ensure clear and understandable narration.</a:t>
            </a:r>
          </a:p>
          <a:p>
            <a:pPr marL="914400" lvl="2" indent="0">
              <a:buNone/>
            </a:pPr>
            <a:endParaRPr lang="en-US" sz="2400" b="1" dirty="0"/>
          </a:p>
          <a:p>
            <a:pPr marL="0" indent="0">
              <a:buNone/>
            </a:pPr>
            <a:r>
              <a:rPr lang="en-US" sz="2400" b="1" dirty="0"/>
              <a:t>       </a:t>
            </a:r>
          </a:p>
        </p:txBody>
      </p:sp>
    </p:spTree>
    <p:extLst>
      <p:ext uri="{BB962C8B-B14F-4D97-AF65-F5344CB8AC3E}">
        <p14:creationId xmlns:p14="http://schemas.microsoft.com/office/powerpoint/2010/main" val="120311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13AB-7E98-42CE-86FE-241CE4C4A98C}"/>
              </a:ext>
            </a:extLst>
          </p:cNvPr>
          <p:cNvSpPr>
            <a:spLocks noGrp="1"/>
          </p:cNvSpPr>
          <p:nvPr>
            <p:ph type="title"/>
          </p:nvPr>
        </p:nvSpPr>
        <p:spPr>
          <a:xfrm>
            <a:off x="838200" y="365125"/>
            <a:ext cx="10515600" cy="915035"/>
          </a:xfrm>
        </p:spPr>
        <p:txBody>
          <a:bodyPr>
            <a:normAutofit/>
          </a:bodyPr>
          <a:lstStyle/>
          <a:p>
            <a:r>
              <a:rPr lang="en-US" dirty="0"/>
              <a:t>3.4. Programming     </a:t>
            </a:r>
          </a:p>
        </p:txBody>
      </p:sp>
      <p:sp>
        <p:nvSpPr>
          <p:cNvPr id="3" name="Content Placeholder 2">
            <a:extLst>
              <a:ext uri="{FF2B5EF4-FFF2-40B4-BE49-F238E27FC236}">
                <a16:creationId xmlns:a16="http://schemas.microsoft.com/office/drawing/2014/main" id="{6DD74DDB-D184-495B-8E72-5F26FA656A84}"/>
              </a:ext>
            </a:extLst>
          </p:cNvPr>
          <p:cNvSpPr>
            <a:spLocks noGrp="1"/>
          </p:cNvSpPr>
          <p:nvPr>
            <p:ph idx="1"/>
          </p:nvPr>
        </p:nvSpPr>
        <p:spPr>
          <a:xfrm>
            <a:off x="728472" y="1253331"/>
            <a:ext cx="10515600" cy="4351338"/>
          </a:xfrm>
        </p:spPr>
        <p:txBody>
          <a:bodyPr>
            <a:noAutofit/>
          </a:bodyPr>
          <a:lstStyle/>
          <a:p>
            <a:pPr marL="0" indent="0">
              <a:buNone/>
            </a:pPr>
            <a:r>
              <a:rPr lang="en-US" sz="2400" dirty="0"/>
              <a:t>          </a:t>
            </a:r>
          </a:p>
          <a:p>
            <a:pPr marL="119063" indent="-119063">
              <a:buNone/>
            </a:pPr>
            <a:r>
              <a:rPr lang="en-US" sz="2400" dirty="0"/>
              <a:t>-    Code Integration   :</a:t>
            </a:r>
          </a:p>
          <a:p>
            <a:pPr marL="457200" lvl="1" indent="0">
              <a:buNone/>
            </a:pPr>
            <a:r>
              <a:rPr lang="en-US" dirty="0"/>
              <a:t>  - Integrate all design elements into the game engine (e.g., Scratch).</a:t>
            </a:r>
          </a:p>
          <a:p>
            <a:pPr marL="457200" lvl="1" indent="0">
              <a:buNone/>
            </a:pPr>
            <a:r>
              <a:rPr lang="en-US" dirty="0"/>
              <a:t>  - Implement core gameplay mechanics (e.g., earning money, budgeting, saving).</a:t>
            </a:r>
          </a:p>
          <a:p>
            <a:pPr marL="0" indent="0">
              <a:buNone/>
            </a:pPr>
            <a:r>
              <a:rPr lang="en-US" sz="2400" dirty="0"/>
              <a:t>-    Functionality   :</a:t>
            </a:r>
          </a:p>
          <a:p>
            <a:pPr marL="457200" lvl="1" indent="0">
              <a:buNone/>
            </a:pPr>
            <a:r>
              <a:rPr lang="en-US" dirty="0"/>
              <a:t>  - Ensure smooth and responsive controls.</a:t>
            </a:r>
          </a:p>
          <a:p>
            <a:pPr lvl="1">
              <a:buNone/>
            </a:pPr>
            <a:r>
              <a:rPr lang="en-US" dirty="0"/>
              <a:t>  - Implement user interface elements for budget management and stock market simulation.</a:t>
            </a:r>
          </a:p>
          <a:p>
            <a:pPr marL="0" indent="0">
              <a:buNone/>
            </a:pPr>
            <a:r>
              <a:rPr lang="en-US" sz="2400" dirty="0"/>
              <a:t>-    Technical Optimization   :</a:t>
            </a:r>
          </a:p>
          <a:p>
            <a:pPr marL="457200" lvl="1" indent="0">
              <a:buNone/>
            </a:pPr>
            <a:r>
              <a:rPr lang="en-US" dirty="0"/>
              <a:t>  - Optimize the game for performance across different devices.</a:t>
            </a:r>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34024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13AB-7E98-42CE-86FE-241CE4C4A98C}"/>
              </a:ext>
            </a:extLst>
          </p:cNvPr>
          <p:cNvSpPr>
            <a:spLocks noGrp="1"/>
          </p:cNvSpPr>
          <p:nvPr>
            <p:ph type="title"/>
          </p:nvPr>
        </p:nvSpPr>
        <p:spPr>
          <a:xfrm>
            <a:off x="838200" y="365125"/>
            <a:ext cx="10515600" cy="915035"/>
          </a:xfrm>
        </p:spPr>
        <p:txBody>
          <a:bodyPr>
            <a:normAutofit/>
          </a:bodyPr>
          <a:lstStyle/>
          <a:p>
            <a:r>
              <a:rPr lang="en-US" dirty="0"/>
              <a:t>3. 5. Testing   </a:t>
            </a:r>
          </a:p>
        </p:txBody>
      </p:sp>
      <p:sp>
        <p:nvSpPr>
          <p:cNvPr id="3" name="Content Placeholder 2">
            <a:extLst>
              <a:ext uri="{FF2B5EF4-FFF2-40B4-BE49-F238E27FC236}">
                <a16:creationId xmlns:a16="http://schemas.microsoft.com/office/drawing/2014/main" id="{6DD74DDB-D184-495B-8E72-5F26FA656A84}"/>
              </a:ext>
            </a:extLst>
          </p:cNvPr>
          <p:cNvSpPr>
            <a:spLocks noGrp="1"/>
          </p:cNvSpPr>
          <p:nvPr>
            <p:ph idx="1"/>
          </p:nvPr>
        </p:nvSpPr>
        <p:spPr>
          <a:xfrm>
            <a:off x="728472" y="1253331"/>
            <a:ext cx="10515600" cy="4351338"/>
          </a:xfrm>
        </p:spPr>
        <p:txBody>
          <a:bodyPr>
            <a:noAutofit/>
          </a:bodyPr>
          <a:lstStyle/>
          <a:p>
            <a:pPr marL="0" indent="0">
              <a:buNone/>
            </a:pPr>
            <a:r>
              <a:rPr lang="en-US" sz="2400" dirty="0"/>
              <a:t>          </a:t>
            </a:r>
          </a:p>
          <a:p>
            <a:pPr marL="0" indent="0">
              <a:buNone/>
            </a:pPr>
            <a:r>
              <a:rPr lang="en-US" sz="2400" dirty="0"/>
              <a:t>-    Iterative Testing   :</a:t>
            </a:r>
          </a:p>
          <a:p>
            <a:pPr marL="457200" lvl="1" indent="0">
              <a:buNone/>
            </a:pPr>
            <a:r>
              <a:rPr lang="en-US" dirty="0"/>
              <a:t>  - Conduct regular playtesting to identify bugs and issues.</a:t>
            </a:r>
          </a:p>
          <a:p>
            <a:pPr marL="457200" lvl="1" indent="0">
              <a:buNone/>
            </a:pPr>
            <a:r>
              <a:rPr lang="en-US" dirty="0"/>
              <a:t>  - Use feedback from testers to refine mechanics and improve gameplay.</a:t>
            </a:r>
          </a:p>
          <a:p>
            <a:pPr marL="0" indent="0">
              <a:buNone/>
            </a:pPr>
            <a:r>
              <a:rPr lang="en-US" sz="2400" dirty="0"/>
              <a:t>-    Bug Fixing   :</a:t>
            </a:r>
          </a:p>
          <a:p>
            <a:pPr marL="457200" lvl="1" indent="0">
              <a:buNone/>
            </a:pPr>
            <a:r>
              <a:rPr lang="en-US" dirty="0"/>
              <a:t>  - Fix identified bugs and ensure all game features work as intended.</a:t>
            </a:r>
          </a:p>
          <a:p>
            <a:pPr marL="0" indent="0">
              <a:buNone/>
            </a:pPr>
            <a:r>
              <a:rPr lang="en-US" sz="2400" dirty="0"/>
              <a:t>-    Refinement   :</a:t>
            </a:r>
          </a:p>
          <a:p>
            <a:pPr marL="457200" lvl="1" indent="0">
              <a:buNone/>
            </a:pPr>
            <a:r>
              <a:rPr lang="en-US" dirty="0"/>
              <a:t>  - Continuously improve game elements based on feedback.</a:t>
            </a:r>
          </a:p>
          <a:p>
            <a:pPr marL="457200" lvl="1" indent="0">
              <a:buNone/>
            </a:pPr>
            <a:r>
              <a:rPr lang="en-US" dirty="0"/>
              <a:t>  - Ensure the game meets educational objectives and is enjoyable to play.</a:t>
            </a:r>
          </a:p>
          <a:p>
            <a:pPr marL="0" indent="0">
              <a:buNone/>
            </a:pPr>
            <a:endParaRPr lang="en-US" sz="2400" dirty="0"/>
          </a:p>
        </p:txBody>
      </p:sp>
    </p:spTree>
    <p:extLst>
      <p:ext uri="{BB962C8B-B14F-4D97-AF65-F5344CB8AC3E}">
        <p14:creationId xmlns:p14="http://schemas.microsoft.com/office/powerpoint/2010/main" val="80043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dirty="0"/>
              <a:t>Post-production</a:t>
            </a:r>
          </a:p>
        </p:txBody>
      </p:sp>
      <p:sp>
        <p:nvSpPr>
          <p:cNvPr id="3" name="Content Placeholder 2"/>
          <p:cNvSpPr>
            <a:spLocks noGrp="1"/>
          </p:cNvSpPr>
          <p:nvPr>
            <p:ph idx="1"/>
          </p:nvPr>
        </p:nvSpPr>
        <p:spPr/>
        <p:txBody>
          <a:bodyPr/>
          <a:lstStyle/>
          <a:p>
            <a:endParaRPr/>
          </a:p>
          <a:p>
            <a:r>
              <a:t>Quality Assurance (QA): Conduct thorough QA testing to ensure the game runs smoothly across all intended platforms.</a:t>
            </a:r>
          </a:p>
          <a:p>
            <a:r>
              <a:t>Feedback: Gather feedback from testers and make final adjustments to the game.</a:t>
            </a:r>
          </a:p>
          <a:p>
            <a:r>
              <a:t>Localization: Translate and adapt the game for different languages and regions, if necessary.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dirty="0"/>
              <a:t>Launch</a:t>
            </a:r>
          </a:p>
        </p:txBody>
      </p:sp>
      <p:sp>
        <p:nvSpPr>
          <p:cNvPr id="3" name="Content Placeholder 2"/>
          <p:cNvSpPr>
            <a:spLocks noGrp="1"/>
          </p:cNvSpPr>
          <p:nvPr>
            <p:ph idx="1"/>
          </p:nvPr>
        </p:nvSpPr>
        <p:spPr/>
        <p:txBody>
          <a:bodyPr/>
          <a:lstStyle/>
          <a:p>
            <a:endParaRPr/>
          </a:p>
          <a:p>
            <a:r>
              <a:t>Marketing and Promotion: Develop a marketing strategy to promote the game through various channels.</a:t>
            </a:r>
          </a:p>
          <a:p>
            <a:r>
              <a:t>Distribution: Release the game on selected platforms (e.g., App Store, Google Play, Steam).</a:t>
            </a:r>
          </a:p>
          <a:p>
            <a:r>
              <a:t>Launch Events: Host launch events or webinars to generate buzz and engage with the community.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dirty="0"/>
              <a:t>Post-launch</a:t>
            </a:r>
          </a:p>
        </p:txBody>
      </p:sp>
      <p:sp>
        <p:nvSpPr>
          <p:cNvPr id="3" name="Content Placeholder 2"/>
          <p:cNvSpPr>
            <a:spLocks noGrp="1"/>
          </p:cNvSpPr>
          <p:nvPr>
            <p:ph idx="1"/>
          </p:nvPr>
        </p:nvSpPr>
        <p:spPr/>
        <p:txBody>
          <a:bodyPr/>
          <a:lstStyle/>
          <a:p>
            <a:endParaRPr/>
          </a:p>
          <a:p>
            <a:r>
              <a:t>User Support: Provide support to players and address any issues or concerns they may have.</a:t>
            </a:r>
          </a:p>
          <a:p>
            <a:r>
              <a:t>Updates and Patches: Release updates and patches to fix bugs, add new features, and improve the game.</a:t>
            </a:r>
          </a:p>
          <a:p>
            <a:r>
              <a:t>Community Engagement: Maintain an active presence in the game's community, engaging with players and gathering feedback.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a:t>
            </a:r>
            <a:r>
              <a:rPr dirty="0"/>
              <a:t>Evaluation and Reflection</a:t>
            </a:r>
          </a:p>
        </p:txBody>
      </p:sp>
      <p:sp>
        <p:nvSpPr>
          <p:cNvPr id="3" name="Content Placeholder 2"/>
          <p:cNvSpPr>
            <a:spLocks noGrp="1"/>
          </p:cNvSpPr>
          <p:nvPr>
            <p:ph idx="1"/>
          </p:nvPr>
        </p:nvSpPr>
        <p:spPr/>
        <p:txBody>
          <a:bodyPr/>
          <a:lstStyle/>
          <a:p>
            <a:endParaRPr/>
          </a:p>
          <a:p>
            <a:r>
              <a:t>Measure Impact: Evaluate the game's success based on predefined metrics (e.g., player engagement, learning outcomes).</a:t>
            </a:r>
          </a:p>
          <a:p>
            <a:r>
              <a:t>Collect Data: Gather data from player interactions to analyze the game's effectiveness.</a:t>
            </a:r>
          </a:p>
          <a:p>
            <a:r>
              <a:t>Reflect: Reflect on the development process to identify what worked well and what could be improved for future projects.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dirty="0"/>
              <a:t>Concept Development</a:t>
            </a:r>
          </a:p>
        </p:txBody>
      </p:sp>
      <p:sp>
        <p:nvSpPr>
          <p:cNvPr id="3" name="Content Placeholder 2"/>
          <p:cNvSpPr>
            <a:spLocks noGrp="1"/>
          </p:cNvSpPr>
          <p:nvPr>
            <p:ph idx="1"/>
          </p:nvPr>
        </p:nvSpPr>
        <p:spPr/>
        <p:txBody>
          <a:bodyPr/>
          <a:lstStyle/>
          <a:p>
            <a:endParaRPr/>
          </a:p>
          <a:p>
            <a:r>
              <a:t>Define Objectives: Determine the primary goals of the game (education, training, health, etc.).</a:t>
            </a:r>
          </a:p>
          <a:p>
            <a:r>
              <a:t>Target Audience: Identify who will be playing the game and their needs.</a:t>
            </a:r>
          </a:p>
          <a:p>
            <a:r>
              <a:t>Brainstorming: Generate ideas for gameplay mechanics, storyline, and design.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Example</a:t>
            </a:r>
            <a:endParaRPr lang="en-US"/>
          </a:p>
        </p:txBody>
      </p:sp>
      <p:sp>
        <p:nvSpPr>
          <p:cNvPr id="3" name="Content Placeholder 2"/>
          <p:cNvSpPr>
            <a:spLocks noGrp="1"/>
          </p:cNvSpPr>
          <p:nvPr>
            <p:ph idx="1"/>
          </p:nvPr>
        </p:nvSpPr>
        <p:spPr>
          <a:xfrm>
            <a:off x="838200" y="1825625"/>
            <a:ext cx="7647432" cy="4351338"/>
          </a:xfrm>
        </p:spPr>
        <p:txBody>
          <a:bodyPr>
            <a:noAutofit/>
          </a:bodyPr>
          <a:lstStyle/>
          <a:p>
            <a:pPr marL="274320">
              <a:lnSpc>
                <a:spcPct val="100000"/>
              </a:lnSpc>
              <a:spcBef>
                <a:spcPts val="0"/>
              </a:spcBef>
            </a:pPr>
            <a:r>
              <a:rPr lang="en-US" sz="2400" b="1" dirty="0"/>
              <a:t>Game Title: Money Quest: Teen Financial Adventure</a:t>
            </a:r>
          </a:p>
          <a:p>
            <a:pPr marL="274320">
              <a:lnSpc>
                <a:spcPct val="100000"/>
              </a:lnSpc>
              <a:spcBef>
                <a:spcPts val="0"/>
              </a:spcBef>
            </a:pPr>
            <a:r>
              <a:rPr lang="en-US" sz="2400" b="1" dirty="0"/>
              <a:t>Objective: Teach basic financial literacy to teenagers. Target Audience: Teenagers (13-18 years old).</a:t>
            </a:r>
          </a:p>
          <a:p>
            <a:pPr marL="274320">
              <a:lnSpc>
                <a:spcPct val="100000"/>
              </a:lnSpc>
              <a:spcBef>
                <a:spcPts val="0"/>
              </a:spcBef>
            </a:pPr>
            <a:r>
              <a:rPr lang="en-US" sz="2400" b="1" dirty="0"/>
              <a:t>Gameplay Mechanics:</a:t>
            </a:r>
          </a:p>
          <a:p>
            <a:pPr marL="731520" lvl="1">
              <a:lnSpc>
                <a:spcPct val="100000"/>
              </a:lnSpc>
              <a:spcBef>
                <a:spcPts val="0"/>
              </a:spcBef>
            </a:pPr>
            <a:r>
              <a:rPr lang="en-US" sz="2000" b="1" dirty="0"/>
              <a:t>Players earn money by completing part-time jobs.</a:t>
            </a:r>
          </a:p>
          <a:p>
            <a:pPr marL="731520" lvl="1">
              <a:lnSpc>
                <a:spcPct val="100000"/>
              </a:lnSpc>
              <a:spcBef>
                <a:spcPts val="0"/>
              </a:spcBef>
            </a:pPr>
            <a:r>
              <a:rPr lang="en-US" b="1" dirty="0"/>
              <a:t>Manage budgets to meet daily needs (food, transportation) and wants (clothes, entertainment).</a:t>
            </a:r>
          </a:p>
          <a:p>
            <a:pPr marL="731520" lvl="1">
              <a:lnSpc>
                <a:spcPct val="100000"/>
              </a:lnSpc>
              <a:spcBef>
                <a:spcPts val="0"/>
              </a:spcBef>
            </a:pPr>
            <a:r>
              <a:rPr lang="en-US" b="1" dirty="0"/>
              <a:t>Set savings goals and earn interest on savings.</a:t>
            </a:r>
          </a:p>
          <a:p>
            <a:pPr marL="731520" lvl="1">
              <a:lnSpc>
                <a:spcPct val="100000"/>
              </a:lnSpc>
              <a:spcBef>
                <a:spcPts val="0"/>
              </a:spcBef>
            </a:pPr>
            <a:r>
              <a:rPr lang="en-US" b="1" dirty="0"/>
              <a:t>Simplified stock market simulation to introduce investing.</a:t>
            </a:r>
          </a:p>
          <a:p>
            <a:pPr marL="274320">
              <a:lnSpc>
                <a:spcPct val="100000"/>
              </a:lnSpc>
              <a:spcBef>
                <a:spcPts val="0"/>
              </a:spcBef>
            </a:pPr>
            <a:endParaRPr lang="en-US" sz="2400" b="1" dirty="0"/>
          </a:p>
          <a:p>
            <a:pPr marL="274320"/>
            <a:endParaRPr lang="en-US" sz="1000" b="1" dirty="0"/>
          </a:p>
        </p:txBody>
      </p:sp>
      <p:pic>
        <p:nvPicPr>
          <p:cNvPr id="7" name="Picture 6">
            <a:extLst>
              <a:ext uri="{FF2B5EF4-FFF2-40B4-BE49-F238E27FC236}">
                <a16:creationId xmlns:a16="http://schemas.microsoft.com/office/drawing/2014/main" id="{4F1DB561-2268-4F67-87C0-0948E7CD53EC}"/>
              </a:ext>
            </a:extLst>
          </p:cNvPr>
          <p:cNvPicPr>
            <a:picLocks noChangeAspect="1"/>
          </p:cNvPicPr>
          <p:nvPr/>
        </p:nvPicPr>
        <p:blipFill>
          <a:blip r:embed="rId2"/>
          <a:stretch>
            <a:fillRect/>
          </a:stretch>
        </p:blipFill>
        <p:spPr>
          <a:xfrm>
            <a:off x="8372856" y="1825625"/>
            <a:ext cx="2508504" cy="25085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Storyline</a:t>
            </a:r>
          </a:p>
        </p:txBody>
      </p:sp>
      <p:sp>
        <p:nvSpPr>
          <p:cNvPr id="3" name="Content Placeholder 2"/>
          <p:cNvSpPr>
            <a:spLocks noGrp="1"/>
          </p:cNvSpPr>
          <p:nvPr>
            <p:ph idx="1"/>
          </p:nvPr>
        </p:nvSpPr>
        <p:spPr>
          <a:xfrm>
            <a:off x="710184" y="1334072"/>
            <a:ext cx="10515600" cy="3292792"/>
          </a:xfrm>
        </p:spPr>
        <p:txBody>
          <a:bodyPr>
            <a:noAutofit/>
          </a:bodyPr>
          <a:lstStyle/>
          <a:p>
            <a:r>
              <a:rPr lang="en-US" sz="2400" b="1" dirty="0"/>
              <a:t>Start as a high school student.</a:t>
            </a:r>
          </a:p>
          <a:p>
            <a:r>
              <a:rPr lang="en-US" sz="2400" b="1" dirty="0"/>
              <a:t>Navigate through life stages: high school, college, first job.</a:t>
            </a:r>
          </a:p>
          <a:p>
            <a:r>
              <a:rPr lang="en-US" sz="2400" b="1" dirty="0"/>
              <a:t>Balance work, school, and personal life while managing finances.</a:t>
            </a:r>
          </a:p>
          <a:p>
            <a:r>
              <a:rPr lang="en-US" sz="2400" b="1" dirty="0"/>
              <a:t>Design:</a:t>
            </a:r>
          </a:p>
          <a:p>
            <a:pPr lvl="1"/>
            <a:r>
              <a:rPr lang="en-US" b="1" dirty="0"/>
              <a:t>Art Style: Modern, bright, and appealing graphics.</a:t>
            </a:r>
          </a:p>
          <a:p>
            <a:pPr lvl="1"/>
            <a:r>
              <a:rPr lang="en-US" b="1" dirty="0"/>
              <a:t>User Interface: Easy-to-use with clear progress indicators.</a:t>
            </a:r>
          </a:p>
          <a:p>
            <a:pPr lvl="1"/>
            <a:r>
              <a:rPr lang="en-US" b="1" dirty="0"/>
              <a:t>Soundtrack: Background music to maintain engagement.</a:t>
            </a:r>
          </a:p>
          <a:p>
            <a:pPr marL="0" indent="0">
              <a:buNone/>
            </a:pPr>
            <a:endParaRPr lang="en-US" sz="2400" dirty="0"/>
          </a:p>
          <a:p>
            <a:pPr marL="0" indent="0">
              <a:buNone/>
            </a:pPr>
            <a:r>
              <a:rPr lang="en-US" sz="2400" b="1" dirty="0">
                <a:solidFill>
                  <a:srgbClr val="FF0000"/>
                </a:solidFill>
              </a:rPr>
              <a:t>Here we have shown the steps from defining objectives to brainstorming ideas for a serious game aimed to teach young students financial concepts.</a:t>
            </a:r>
          </a:p>
          <a:p>
            <a:pPr marL="0" indent="0">
              <a:buNone/>
            </a:pPr>
            <a:endParaRPr lang="en-US" sz="2400" b="1" dirty="0">
              <a:solidFill>
                <a:srgbClr val="FF0000"/>
              </a:solidFill>
            </a:endParaRPr>
          </a:p>
          <a:p>
            <a:endParaRPr lang="en-US" sz="2400" dirty="0"/>
          </a:p>
        </p:txBody>
      </p:sp>
      <p:sp>
        <p:nvSpPr>
          <p:cNvPr id="4" name="Rectangle 3">
            <a:extLst>
              <a:ext uri="{FF2B5EF4-FFF2-40B4-BE49-F238E27FC236}">
                <a16:creationId xmlns:a16="http://schemas.microsoft.com/office/drawing/2014/main" id="{24714B5F-17A1-4D27-813B-752B817BCEBA}"/>
              </a:ext>
            </a:extLst>
          </p:cNvPr>
          <p:cNvSpPr/>
          <p:nvPr/>
        </p:nvSpPr>
        <p:spPr>
          <a:xfrm>
            <a:off x="2871216" y="5908100"/>
            <a:ext cx="7650480" cy="584775"/>
          </a:xfrm>
          <a:prstGeom prst="rect">
            <a:avLst/>
          </a:prstGeom>
        </p:spPr>
        <p:txBody>
          <a:bodyPr wrap="square">
            <a:spAutoFit/>
          </a:bodyPr>
          <a:lstStyle/>
          <a:p>
            <a:r>
              <a:rPr lang="en-US" sz="3200" b="1" dirty="0">
                <a:solidFill>
                  <a:schemeClr val="accent1">
                    <a:lumMod val="75000"/>
                  </a:schemeClr>
                </a:solidFill>
              </a:rPr>
              <a:t>What do you think of this approach?</a:t>
            </a:r>
            <a:endParaRPr lang="en-US" sz="3200" dirty="0">
              <a:solidFill>
                <a:schemeClr val="accent1">
                  <a:lumMod val="75000"/>
                </a:schemeClr>
              </a:solidFill>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dirty="0"/>
              <a:t>Pre-production</a:t>
            </a:r>
          </a:p>
        </p:txBody>
      </p:sp>
      <p:sp>
        <p:nvSpPr>
          <p:cNvPr id="3" name="Content Placeholder 2"/>
          <p:cNvSpPr>
            <a:spLocks noGrp="1"/>
          </p:cNvSpPr>
          <p:nvPr>
            <p:ph idx="1"/>
          </p:nvPr>
        </p:nvSpPr>
        <p:spPr/>
        <p:txBody>
          <a:bodyPr/>
          <a:lstStyle/>
          <a:p>
            <a:pPr marL="0" indent="0">
              <a:buNone/>
            </a:pPr>
            <a:r>
              <a:rPr lang="en-US" dirty="0"/>
              <a:t>-   Research  : Gather information on the subject matter to ensure accuracy and relevance.</a:t>
            </a:r>
          </a:p>
          <a:p>
            <a:pPr marL="0" indent="0">
              <a:buNone/>
            </a:pPr>
            <a:r>
              <a:rPr lang="en-US" dirty="0"/>
              <a:t>-   Design Document  : Create a detailed document outlining the game's concept, mechanics, story, and technical requirements.</a:t>
            </a:r>
          </a:p>
          <a:p>
            <a:pPr marL="0" indent="0">
              <a:buNone/>
            </a:pPr>
            <a:r>
              <a:rPr lang="en-US" dirty="0"/>
              <a:t>-   Prototyping  : Develop initial prototypes to test basic gameplay mechanics and concepts.</a:t>
            </a:r>
          </a:p>
          <a:p>
            <a:pPr marL="0" indent="0">
              <a:buNone/>
            </a:pPr>
            <a:r>
              <a:rPr lang="en-US" dirty="0"/>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C9C7-90F5-4D40-ADDA-463E2D51F81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F840483E-4B39-4B0B-9348-B35BF8D85E19}"/>
              </a:ext>
            </a:extLst>
          </p:cNvPr>
          <p:cNvSpPr>
            <a:spLocks noGrp="1"/>
          </p:cNvSpPr>
          <p:nvPr>
            <p:ph idx="1"/>
          </p:nvPr>
        </p:nvSpPr>
        <p:spPr/>
        <p:txBody>
          <a:bodyPr>
            <a:normAutofit/>
          </a:bodyPr>
          <a:lstStyle/>
          <a:p>
            <a:pPr marL="0" indent="0">
              <a:buNone/>
            </a:pPr>
            <a:r>
              <a:rPr lang="en-US" sz="2400" b="1" dirty="0"/>
              <a:t> 2.1.Research   </a:t>
            </a:r>
          </a:p>
          <a:p>
            <a:pPr marL="630238" lvl="1">
              <a:buNone/>
            </a:pPr>
            <a:r>
              <a:rPr lang="en-US" b="1" dirty="0"/>
              <a:t>-    Objective   : Teach teenagers basic financial literacy, including budgeting, saving, and investing.</a:t>
            </a:r>
          </a:p>
          <a:p>
            <a:pPr marL="630238" lvl="1">
              <a:buNone/>
            </a:pPr>
            <a:r>
              <a:rPr lang="en-US" b="1" dirty="0"/>
              <a:t>-    Data Collection   : </a:t>
            </a:r>
          </a:p>
          <a:p>
            <a:pPr marL="630238" lvl="2">
              <a:buNone/>
            </a:pPr>
            <a:r>
              <a:rPr lang="en-US" sz="2400" b="1" dirty="0"/>
              <a:t>  - Consulted financial education resources like books, websites, and courses.</a:t>
            </a:r>
          </a:p>
          <a:p>
            <a:pPr marL="630238" lvl="2">
              <a:buNone/>
            </a:pPr>
            <a:r>
              <a:rPr lang="en-US" sz="2400" b="1" dirty="0"/>
              <a:t>  - Reviewed curriculum guidelines for financial literacy in schools.</a:t>
            </a:r>
          </a:p>
          <a:p>
            <a:pPr marL="630238" lvl="2">
              <a:buNone/>
            </a:pPr>
            <a:r>
              <a:rPr lang="en-US" sz="2400" b="1" dirty="0"/>
              <a:t>  - Interviewed financial experts and educators to ensure accuracy and relevance.</a:t>
            </a:r>
          </a:p>
          <a:p>
            <a:pPr marL="630238" lvl="1">
              <a:buNone/>
            </a:pPr>
            <a:r>
              <a:rPr lang="en-US" b="1" dirty="0"/>
              <a:t> </a:t>
            </a:r>
          </a:p>
        </p:txBody>
      </p:sp>
    </p:spTree>
    <p:extLst>
      <p:ext uri="{BB962C8B-B14F-4D97-AF65-F5344CB8AC3E}">
        <p14:creationId xmlns:p14="http://schemas.microsoft.com/office/powerpoint/2010/main" val="66785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C9C7-90F5-4D40-ADDA-463E2D51F818}"/>
              </a:ext>
            </a:extLst>
          </p:cNvPr>
          <p:cNvSpPr>
            <a:spLocks noGrp="1"/>
          </p:cNvSpPr>
          <p:nvPr>
            <p:ph type="title"/>
          </p:nvPr>
        </p:nvSpPr>
        <p:spPr>
          <a:xfrm>
            <a:off x="838200" y="328549"/>
            <a:ext cx="10515600" cy="1325563"/>
          </a:xfrm>
        </p:spPr>
        <p:txBody>
          <a:bodyPr/>
          <a:lstStyle/>
          <a:p>
            <a:r>
              <a:rPr lang="en-US" dirty="0"/>
              <a:t> 2.2 Design Document   </a:t>
            </a:r>
          </a:p>
        </p:txBody>
      </p:sp>
      <p:sp>
        <p:nvSpPr>
          <p:cNvPr id="3" name="Content Placeholder 2">
            <a:extLst>
              <a:ext uri="{FF2B5EF4-FFF2-40B4-BE49-F238E27FC236}">
                <a16:creationId xmlns:a16="http://schemas.microsoft.com/office/drawing/2014/main" id="{F840483E-4B39-4B0B-9348-B35BF8D85E19}"/>
              </a:ext>
            </a:extLst>
          </p:cNvPr>
          <p:cNvSpPr>
            <a:spLocks noGrp="1"/>
          </p:cNvSpPr>
          <p:nvPr>
            <p:ph idx="1"/>
          </p:nvPr>
        </p:nvSpPr>
        <p:spPr/>
        <p:txBody>
          <a:bodyPr>
            <a:normAutofit fontScale="77500" lnSpcReduction="20000"/>
          </a:bodyPr>
          <a:lstStyle/>
          <a:p>
            <a:pPr marL="0" indent="0">
              <a:buNone/>
            </a:pPr>
            <a:r>
              <a:rPr lang="en-US" dirty="0"/>
              <a:t> </a:t>
            </a:r>
            <a:r>
              <a:rPr lang="en-US" b="1" dirty="0">
                <a:solidFill>
                  <a:schemeClr val="accent1">
                    <a:lumMod val="75000"/>
                  </a:schemeClr>
                </a:solidFill>
              </a:rPr>
              <a:t> Concept   : A game where players earn money through part-time jobs, manage budgets, set savings goals, and invest in a simplified stock market.</a:t>
            </a:r>
          </a:p>
          <a:p>
            <a:pPr marL="0" indent="0">
              <a:buNone/>
            </a:pPr>
            <a:r>
              <a:rPr lang="en-US" dirty="0"/>
              <a:t>-    </a:t>
            </a:r>
            <a:r>
              <a:rPr lang="en-US" b="1" dirty="0">
                <a:solidFill>
                  <a:schemeClr val="accent4">
                    <a:lumMod val="75000"/>
                  </a:schemeClr>
                </a:solidFill>
              </a:rPr>
              <a:t>Mechanics   : </a:t>
            </a:r>
          </a:p>
          <a:p>
            <a:pPr marL="457200" lvl="1" indent="0">
              <a:buNone/>
            </a:pPr>
            <a:r>
              <a:rPr lang="en-US" dirty="0"/>
              <a:t>  - Players earn money by completing mini-games representing part-time jobs.</a:t>
            </a:r>
          </a:p>
          <a:p>
            <a:pPr marL="457200" lvl="1" indent="0">
              <a:buNone/>
            </a:pPr>
            <a:r>
              <a:rPr lang="en-US" dirty="0"/>
              <a:t>  - Manage budgets to meet daily needs (food, transportation) and wants (clothes, entertainment).</a:t>
            </a:r>
          </a:p>
          <a:p>
            <a:pPr marL="457200" lvl="1" indent="0">
              <a:buNone/>
            </a:pPr>
            <a:r>
              <a:rPr lang="en-US" dirty="0"/>
              <a:t>  - Set savings goals and earn interest on savings.</a:t>
            </a:r>
          </a:p>
          <a:p>
            <a:pPr marL="457200" lvl="1" indent="0">
              <a:buNone/>
            </a:pPr>
            <a:r>
              <a:rPr lang="en-US" dirty="0"/>
              <a:t>  - Simplified stock market simulation to introduce basic investing concepts.</a:t>
            </a:r>
          </a:p>
          <a:p>
            <a:pPr marL="741363" indent="-741363">
              <a:buNone/>
              <a:tabLst>
                <a:tab pos="284163" algn="l"/>
              </a:tabLst>
            </a:pPr>
            <a:r>
              <a:rPr lang="en-US" dirty="0"/>
              <a:t>-    </a:t>
            </a:r>
            <a:r>
              <a:rPr lang="en-US" b="1" dirty="0">
                <a:solidFill>
                  <a:schemeClr val="accent4">
                    <a:lumMod val="75000"/>
                  </a:schemeClr>
                </a:solidFill>
              </a:rPr>
              <a:t>Story   :  </a:t>
            </a:r>
            <a:r>
              <a:rPr lang="en-US" dirty="0"/>
              <a:t>Players navigate various life scenarios that require financial decisions, encouraging responsible money management.</a:t>
            </a:r>
          </a:p>
          <a:p>
            <a:pPr marL="0" lvl="1" indent="0">
              <a:spcBef>
                <a:spcPts val="1000"/>
              </a:spcBef>
              <a:buNone/>
            </a:pPr>
            <a:r>
              <a:rPr lang="en-US" sz="2800" b="1" dirty="0">
                <a:solidFill>
                  <a:schemeClr val="accent4">
                    <a:lumMod val="75000"/>
                  </a:schemeClr>
                </a:solidFill>
              </a:rPr>
              <a:t>-    Technical Requirements   : </a:t>
            </a:r>
          </a:p>
          <a:p>
            <a:pPr marL="457200" lvl="1" indent="0">
              <a:buNone/>
            </a:pPr>
            <a:r>
              <a:rPr lang="en-US" dirty="0"/>
              <a:t>  - Platform: Mobile and web-based game.</a:t>
            </a:r>
          </a:p>
          <a:p>
            <a:pPr marL="457200" lvl="1" indent="0">
              <a:buNone/>
            </a:pPr>
            <a:r>
              <a:rPr lang="en-US" dirty="0"/>
              <a:t>  - Technologies: Scratch for game development and scripting.</a:t>
            </a:r>
          </a:p>
          <a:p>
            <a:pPr marL="457200" lvl="1" indent="0">
              <a:buNone/>
            </a:pPr>
            <a:r>
              <a:rPr lang="en-US" dirty="0"/>
              <a:t>  - Assets: 2D graphics for characters, items, and environments; sound effects and background music.</a:t>
            </a:r>
          </a:p>
          <a:p>
            <a:pPr marL="457200" lvl="1" indent="0">
              <a:buNone/>
            </a:pPr>
            <a:r>
              <a:rPr lang="en-US" dirty="0"/>
              <a:t> </a:t>
            </a:r>
          </a:p>
        </p:txBody>
      </p:sp>
    </p:spTree>
    <p:extLst>
      <p:ext uri="{BB962C8B-B14F-4D97-AF65-F5344CB8AC3E}">
        <p14:creationId xmlns:p14="http://schemas.microsoft.com/office/powerpoint/2010/main" val="126408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C9C7-90F5-4D40-ADDA-463E2D51F818}"/>
              </a:ext>
            </a:extLst>
          </p:cNvPr>
          <p:cNvSpPr>
            <a:spLocks noGrp="1"/>
          </p:cNvSpPr>
          <p:nvPr>
            <p:ph type="title"/>
          </p:nvPr>
        </p:nvSpPr>
        <p:spPr/>
        <p:txBody>
          <a:bodyPr/>
          <a:lstStyle/>
          <a:p>
            <a:r>
              <a:rPr lang="en-US" dirty="0"/>
              <a:t> 2.3 Prototyping</a:t>
            </a:r>
          </a:p>
        </p:txBody>
      </p:sp>
      <p:sp>
        <p:nvSpPr>
          <p:cNvPr id="3" name="Content Placeholder 2">
            <a:extLst>
              <a:ext uri="{FF2B5EF4-FFF2-40B4-BE49-F238E27FC236}">
                <a16:creationId xmlns:a16="http://schemas.microsoft.com/office/drawing/2014/main" id="{F840483E-4B39-4B0B-9348-B35BF8D85E19}"/>
              </a:ext>
            </a:extLst>
          </p:cNvPr>
          <p:cNvSpPr>
            <a:spLocks noGrp="1"/>
          </p:cNvSpPr>
          <p:nvPr>
            <p:ph idx="1"/>
          </p:nvPr>
        </p:nvSpPr>
        <p:spPr>
          <a:xfrm>
            <a:off x="627888" y="1368425"/>
            <a:ext cx="10515600" cy="4309999"/>
          </a:xfrm>
        </p:spPr>
        <p:txBody>
          <a:bodyPr>
            <a:noAutofit/>
          </a:bodyPr>
          <a:lstStyle/>
          <a:p>
            <a:pPr marL="0" indent="0">
              <a:buNone/>
            </a:pPr>
            <a:r>
              <a:rPr lang="en-US" sz="2000" dirty="0"/>
              <a:t>  -  </a:t>
            </a:r>
            <a:r>
              <a:rPr lang="en-US" sz="2000" b="1" dirty="0">
                <a:solidFill>
                  <a:schemeClr val="accent4">
                    <a:lumMod val="75000"/>
                  </a:schemeClr>
                </a:solidFill>
              </a:rPr>
              <a:t>Initial Prototypes   :</a:t>
            </a:r>
          </a:p>
          <a:p>
            <a:pPr marL="457200" lvl="1" indent="0">
              <a:buNone/>
            </a:pPr>
            <a:r>
              <a:rPr lang="en-US" sz="2000" dirty="0"/>
              <a:t>  - Developed simple versions of the mini-games to test core gameplay mechanics.</a:t>
            </a:r>
          </a:p>
          <a:p>
            <a:pPr marL="457200" lvl="1" indent="0">
              <a:buNone/>
            </a:pPr>
            <a:r>
              <a:rPr lang="en-US" sz="2000" dirty="0"/>
              <a:t>  - Created basic interfaces for budget management and stock market simulation.</a:t>
            </a:r>
          </a:p>
          <a:p>
            <a:pPr marL="0" indent="0">
              <a:buNone/>
            </a:pPr>
            <a:r>
              <a:rPr lang="en-US" sz="2000" dirty="0"/>
              <a:t>-    </a:t>
            </a:r>
            <a:r>
              <a:rPr lang="en-US" sz="2000" b="1" dirty="0">
                <a:solidFill>
                  <a:schemeClr val="accent4">
                    <a:lumMod val="75000"/>
                  </a:schemeClr>
                </a:solidFill>
              </a:rPr>
              <a:t>Feedback Loop   : </a:t>
            </a:r>
          </a:p>
          <a:p>
            <a:pPr marL="457200" lvl="1" indent="0">
              <a:buNone/>
            </a:pPr>
            <a:r>
              <a:rPr lang="en-US" sz="2000" dirty="0"/>
              <a:t>  - Conducted playtesting sessions with a small group of teenagers.</a:t>
            </a:r>
          </a:p>
          <a:p>
            <a:pPr marL="457200" lvl="1" indent="0">
              <a:buNone/>
            </a:pPr>
            <a:r>
              <a:rPr lang="en-US" sz="2000" dirty="0"/>
              <a:t>  - Gathered feedback on gameplay, mechanics, and educational content.</a:t>
            </a:r>
          </a:p>
          <a:p>
            <a:pPr marL="0" indent="0">
              <a:buNone/>
            </a:pPr>
            <a:r>
              <a:rPr lang="en-US" sz="2000" dirty="0"/>
              <a:t>-      </a:t>
            </a:r>
            <a:r>
              <a:rPr lang="en-US" sz="2000" b="1" dirty="0">
                <a:solidFill>
                  <a:schemeClr val="accent4">
                    <a:lumMod val="75000"/>
                  </a:schemeClr>
                </a:solidFill>
              </a:rPr>
              <a:t>Feedback Loop   :</a:t>
            </a:r>
            <a:r>
              <a:rPr lang="en-US" sz="2000" dirty="0"/>
              <a:t> </a:t>
            </a:r>
          </a:p>
          <a:p>
            <a:pPr marL="457200" lvl="1" indent="0">
              <a:buNone/>
            </a:pPr>
            <a:r>
              <a:rPr lang="en-US" sz="2000" dirty="0"/>
              <a:t> - Iteratively improved the game based on player feedback.</a:t>
            </a:r>
          </a:p>
          <a:p>
            <a:pPr marL="457200" lvl="1" indent="0">
              <a:buNone/>
            </a:pPr>
            <a:r>
              <a:rPr lang="en-US" sz="2000" dirty="0"/>
              <a:t>- Conducted playtesting sessions with a small group of teenagers.</a:t>
            </a:r>
          </a:p>
          <a:p>
            <a:pPr marL="457200" lvl="1" indent="0">
              <a:buNone/>
            </a:pPr>
            <a:r>
              <a:rPr lang="en-US" sz="2000" dirty="0"/>
              <a:t>  - Gathered feedback on gameplay, mechanics, and educational content.</a:t>
            </a:r>
          </a:p>
          <a:p>
            <a:pPr marL="457200" lvl="1" indent="0">
              <a:buNone/>
            </a:pPr>
            <a:r>
              <a:rPr lang="en-US" sz="2000" dirty="0"/>
              <a:t>  - Iteratively improved the game based on player feedback.</a:t>
            </a:r>
          </a:p>
          <a:p>
            <a:pPr marL="0" indent="0">
              <a:buNone/>
            </a:pPr>
            <a:r>
              <a:rPr lang="en-US" sz="2000" b="1" dirty="0">
                <a:solidFill>
                  <a:srgbClr val="00B0F0"/>
                </a:solidFill>
              </a:rPr>
              <a:t>By following these steps, the team behind "Money Quest" was able to create an engaging and educational game that helps teenagers learn essential financial skills. This structured approach ensured that the final product met its objectives and resonated with its target audience.</a:t>
            </a:r>
          </a:p>
          <a:p>
            <a:pPr marL="0" indent="0">
              <a:buNone/>
            </a:pPr>
            <a:endParaRPr lang="en-US" sz="2000" dirty="0"/>
          </a:p>
        </p:txBody>
      </p:sp>
      <p:pic>
        <p:nvPicPr>
          <p:cNvPr id="4" name="Picture 3">
            <a:extLst>
              <a:ext uri="{FF2B5EF4-FFF2-40B4-BE49-F238E27FC236}">
                <a16:creationId xmlns:a16="http://schemas.microsoft.com/office/drawing/2014/main" id="{56BCCDE7-4B98-4F5D-8D4F-A5AF945F0FF9}"/>
              </a:ext>
            </a:extLst>
          </p:cNvPr>
          <p:cNvPicPr>
            <a:picLocks noChangeAspect="1"/>
          </p:cNvPicPr>
          <p:nvPr/>
        </p:nvPicPr>
        <p:blipFill>
          <a:blip r:embed="rId2"/>
          <a:stretch>
            <a:fillRect/>
          </a:stretch>
        </p:blipFill>
        <p:spPr>
          <a:xfrm>
            <a:off x="8869680" y="2395188"/>
            <a:ext cx="2566416" cy="2566416"/>
          </a:xfrm>
          <a:prstGeom prst="rect">
            <a:avLst/>
          </a:prstGeom>
        </p:spPr>
      </p:pic>
    </p:spTree>
    <p:extLst>
      <p:ext uri="{BB962C8B-B14F-4D97-AF65-F5344CB8AC3E}">
        <p14:creationId xmlns:p14="http://schemas.microsoft.com/office/powerpoint/2010/main" val="351218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dirty="0"/>
              <a:t>Production</a:t>
            </a:r>
          </a:p>
        </p:txBody>
      </p:sp>
      <p:sp>
        <p:nvSpPr>
          <p:cNvPr id="3" name="Content Placeholder 2"/>
          <p:cNvSpPr>
            <a:spLocks noGrp="1"/>
          </p:cNvSpPr>
          <p:nvPr>
            <p:ph idx="1"/>
          </p:nvPr>
        </p:nvSpPr>
        <p:spPr/>
        <p:txBody>
          <a:bodyPr>
            <a:normAutofit lnSpcReduction="10000"/>
          </a:bodyPr>
          <a:lstStyle/>
          <a:p>
            <a:endParaRPr dirty="0"/>
          </a:p>
          <a:p>
            <a:r>
              <a:rPr dirty="0"/>
              <a:t>Game Design: Design levels, characters, and environments.</a:t>
            </a:r>
          </a:p>
          <a:p>
            <a:r>
              <a:rPr dirty="0"/>
              <a:t>Art and Animation: Create visual assets such as character models, backgrounds, and animations.</a:t>
            </a:r>
          </a:p>
          <a:p>
            <a:r>
              <a:rPr dirty="0"/>
              <a:t>Sound Design: Develop sound effects, music, and voiceovers that enhance the gaming experience.</a:t>
            </a:r>
          </a:p>
          <a:p>
            <a:r>
              <a:rPr dirty="0"/>
              <a:t>Programming: Code the game, integrating all design elements and ensuring functionality.</a:t>
            </a:r>
          </a:p>
          <a:p>
            <a:r>
              <a:rPr dirty="0"/>
              <a:t>Testing: Perform iterative testing to identify and fix bugs, improve mechanics, and refine gameplay.</a:t>
            </a:r>
          </a:p>
        </p:txBody>
      </p:sp>
      <p:pic>
        <p:nvPicPr>
          <p:cNvPr id="5" name="Picture 4">
            <a:extLst>
              <a:ext uri="{FF2B5EF4-FFF2-40B4-BE49-F238E27FC236}">
                <a16:creationId xmlns:a16="http://schemas.microsoft.com/office/drawing/2014/main" id="{0EDD3B62-16D7-4D00-B2BE-C9E863068470}"/>
              </a:ext>
            </a:extLst>
          </p:cNvPr>
          <p:cNvPicPr>
            <a:picLocks noChangeAspect="1"/>
          </p:cNvPicPr>
          <p:nvPr/>
        </p:nvPicPr>
        <p:blipFill>
          <a:blip r:embed="rId2"/>
          <a:stretch>
            <a:fillRect/>
          </a:stretch>
        </p:blipFill>
        <p:spPr>
          <a:xfrm>
            <a:off x="4834128" y="173736"/>
            <a:ext cx="2130552" cy="21305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411</TotalTime>
  <Words>1405</Words>
  <Application>Microsoft Office PowerPoint</Application>
  <PresentationFormat>Widescreen</PresentationFormat>
  <Paragraphs>149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Serious Game Development Process</vt:lpstr>
      <vt:lpstr>1- Concept Development</vt:lpstr>
      <vt:lpstr>Example</vt:lpstr>
      <vt:lpstr>Storyline</vt:lpstr>
      <vt:lpstr>2- Pre-production</vt:lpstr>
      <vt:lpstr>Example</vt:lpstr>
      <vt:lpstr> 2.2 Design Document   </vt:lpstr>
      <vt:lpstr> 2.3 Prototyping</vt:lpstr>
      <vt:lpstr>3- Production</vt:lpstr>
      <vt:lpstr>Case Study: "Money Quest: Teen Financial Adventure" - Production Steps    </vt:lpstr>
      <vt:lpstr>3.2. Art and Animation   </vt:lpstr>
      <vt:lpstr>3.3. Sound Design   </vt:lpstr>
      <vt:lpstr>3.4. Programming     </vt:lpstr>
      <vt:lpstr>3. 5. Testing   </vt:lpstr>
      <vt:lpstr>4- Post-production</vt:lpstr>
      <vt:lpstr>5- Launch</vt:lpstr>
      <vt:lpstr>5- Post-launch</vt:lpstr>
      <vt:lpstr>6- Evaluation and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Game Development Process</dc:title>
  <dc:creator>Rashid Jayousi</dc:creator>
  <cp:lastModifiedBy>Rashid Jayousi</cp:lastModifiedBy>
  <cp:revision>16</cp:revision>
  <dcterms:created xsi:type="dcterms:W3CDTF">2024-10-22T22:26:33Z</dcterms:created>
  <dcterms:modified xsi:type="dcterms:W3CDTF">2024-10-23T05:18:03Z</dcterms:modified>
</cp:coreProperties>
</file>