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41"/>
  </p:notesMasterIdLst>
  <p:handoutMasterIdLst>
    <p:handoutMasterId r:id="rId42"/>
  </p:handoutMasterIdLst>
  <p:sldIdLst>
    <p:sldId id="275" r:id="rId2"/>
    <p:sldId id="257" r:id="rId3"/>
    <p:sldId id="341" r:id="rId4"/>
    <p:sldId id="342" r:id="rId5"/>
    <p:sldId id="343" r:id="rId6"/>
    <p:sldId id="344" r:id="rId7"/>
    <p:sldId id="345" r:id="rId8"/>
    <p:sldId id="346" r:id="rId9"/>
    <p:sldId id="347" r:id="rId10"/>
    <p:sldId id="348" r:id="rId11"/>
    <p:sldId id="279" r:id="rId12"/>
    <p:sldId id="280" r:id="rId13"/>
    <p:sldId id="349" r:id="rId14"/>
    <p:sldId id="350" r:id="rId15"/>
    <p:sldId id="351" r:id="rId16"/>
    <p:sldId id="352" r:id="rId17"/>
    <p:sldId id="288" r:id="rId18"/>
    <p:sldId id="298" r:id="rId19"/>
    <p:sldId id="300" r:id="rId20"/>
    <p:sldId id="303" r:id="rId21"/>
    <p:sldId id="307" r:id="rId22"/>
    <p:sldId id="353" r:id="rId23"/>
    <p:sldId id="354" r:id="rId24"/>
    <p:sldId id="312" r:id="rId25"/>
    <p:sldId id="314" r:id="rId26"/>
    <p:sldId id="315" r:id="rId27"/>
    <p:sldId id="323" r:id="rId28"/>
    <p:sldId id="324" r:id="rId29"/>
    <p:sldId id="325" r:id="rId30"/>
    <p:sldId id="328" r:id="rId31"/>
    <p:sldId id="329" r:id="rId32"/>
    <p:sldId id="330" r:id="rId33"/>
    <p:sldId id="335" r:id="rId34"/>
    <p:sldId id="338" r:id="rId35"/>
    <p:sldId id="339" r:id="rId36"/>
    <p:sldId id="355" r:id="rId37"/>
    <p:sldId id="356" r:id="rId38"/>
    <p:sldId id="357" r:id="rId39"/>
    <p:sldId id="358" r:id="rId4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09"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09"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09"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09"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09" charset="0"/>
        <a:ea typeface="+mn-ea"/>
        <a:cs typeface="+mn-cs"/>
      </a:defRPr>
    </a:lvl5pPr>
    <a:lvl6pPr marL="2286000" algn="l" defTabSz="457200" rtl="0" eaLnBrk="1" latinLnBrk="0" hangingPunct="1">
      <a:defRPr sz="2400" kern="1200">
        <a:solidFill>
          <a:schemeClr val="tx1"/>
        </a:solidFill>
        <a:latin typeface="Times New Roman" pitchFamily="-109" charset="0"/>
        <a:ea typeface="+mn-ea"/>
        <a:cs typeface="+mn-cs"/>
      </a:defRPr>
    </a:lvl6pPr>
    <a:lvl7pPr marL="2743200" algn="l" defTabSz="457200" rtl="0" eaLnBrk="1" latinLnBrk="0" hangingPunct="1">
      <a:defRPr sz="2400" kern="1200">
        <a:solidFill>
          <a:schemeClr val="tx1"/>
        </a:solidFill>
        <a:latin typeface="Times New Roman" pitchFamily="-109" charset="0"/>
        <a:ea typeface="+mn-ea"/>
        <a:cs typeface="+mn-cs"/>
      </a:defRPr>
    </a:lvl7pPr>
    <a:lvl8pPr marL="3200400" algn="l" defTabSz="457200" rtl="0" eaLnBrk="1" latinLnBrk="0" hangingPunct="1">
      <a:defRPr sz="2400" kern="1200">
        <a:solidFill>
          <a:schemeClr val="tx1"/>
        </a:solidFill>
        <a:latin typeface="Times New Roman" pitchFamily="-109" charset="0"/>
        <a:ea typeface="+mn-ea"/>
        <a:cs typeface="+mn-cs"/>
      </a:defRPr>
    </a:lvl8pPr>
    <a:lvl9pPr marL="3657600" algn="l" defTabSz="457200" rtl="0" eaLnBrk="1" latinLnBrk="0" hangingPunct="1">
      <a:defRPr sz="2400" kern="1200">
        <a:solidFill>
          <a:schemeClr val="tx1"/>
        </a:solidFill>
        <a:latin typeface="Times New Roman"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66CC"/>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2" autoAdjust="0"/>
    <p:restoredTop sz="73175" autoAdjust="0"/>
  </p:normalViewPr>
  <p:slideViewPr>
    <p:cSldViewPr>
      <p:cViewPr varScale="1">
        <p:scale>
          <a:sx n="82" d="100"/>
          <a:sy n="82" d="100"/>
        </p:scale>
        <p:origin x="1474"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slide" Target="slides/slide17.xml"/><Relationship Id="rId1" Type="http://schemas.openxmlformats.org/officeDocument/2006/relationships/slide" Target="slides/slide2.xml"/><Relationship Id="rId6" Type="http://schemas.openxmlformats.org/officeDocument/2006/relationships/slide" Target="slides/slide25.xml"/><Relationship Id="rId5" Type="http://schemas.openxmlformats.org/officeDocument/2006/relationships/slide" Target="slides/slide20.xml"/><Relationship Id="rId4" Type="http://schemas.openxmlformats.org/officeDocument/2006/relationships/slide" Target="slides/slide1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8CF26C-3B9E-EC4D-B017-A6EDD2D78F18}" type="doc">
      <dgm:prSet loTypeId="urn:microsoft.com/office/officeart/2005/8/layout/cycle4#1" loCatId="relationship" qsTypeId="urn:microsoft.com/office/officeart/2005/8/quickstyle/simple4" qsCatId="simple" csTypeId="urn:microsoft.com/office/officeart/2005/8/colors/accent1_2" csCatId="accent1"/>
      <dgm:spPr/>
      <dgm:t>
        <a:bodyPr/>
        <a:lstStyle/>
        <a:p>
          <a:endParaRPr lang="en-US"/>
        </a:p>
      </dgm:t>
    </dgm:pt>
    <dgm:pt modelId="{B0CAEE6A-D8FA-1A4E-8E6A-4450A6DD048D}">
      <dgm:prSet/>
      <dgm:spPr/>
      <dgm:t>
        <a:bodyPr/>
        <a:lstStyle/>
        <a:p>
          <a:pPr rtl="0"/>
          <a:r>
            <a:rPr lang="en-US" b="1" dirty="0">
              <a:effectLst>
                <a:outerShdw blurRad="38100" dist="38100" dir="2700000" algn="tl">
                  <a:srgbClr val="000000">
                    <a:alpha val="43137"/>
                  </a:srgbClr>
                </a:outerShdw>
              </a:effectLst>
            </a:rPr>
            <a:t>Computer Architecture</a:t>
          </a:r>
        </a:p>
      </dgm:t>
    </dgm:pt>
    <dgm:pt modelId="{688287C0-0BBB-B04A-B8B2-AB36598391AC}" type="parTrans" cxnId="{D3324486-6DB6-E64B-B1A8-C30BAEA50D60}">
      <dgm:prSet/>
      <dgm:spPr/>
      <dgm:t>
        <a:bodyPr/>
        <a:lstStyle/>
        <a:p>
          <a:endParaRPr lang="en-US"/>
        </a:p>
      </dgm:t>
    </dgm:pt>
    <dgm:pt modelId="{06346C9A-108C-B141-813D-843AF3CECB9B}" type="sibTrans" cxnId="{D3324486-6DB6-E64B-B1A8-C30BAEA50D60}">
      <dgm:prSet/>
      <dgm:spPr/>
      <dgm:t>
        <a:bodyPr/>
        <a:lstStyle/>
        <a:p>
          <a:endParaRPr lang="en-US"/>
        </a:p>
      </dgm:t>
    </dgm:pt>
    <dgm:pt modelId="{28315CB9-8304-2142-842C-3463531B3569}">
      <dgm:prSet/>
      <dgm:spPr/>
      <dgm:t>
        <a:bodyPr/>
        <a:lstStyle/>
        <a:p>
          <a:pPr rtl="0"/>
          <a:r>
            <a:rPr lang="en-US" dirty="0"/>
            <a:t>Attributes of a system visible to the programmer</a:t>
          </a:r>
        </a:p>
      </dgm:t>
    </dgm:pt>
    <dgm:pt modelId="{A7B6E241-54E6-4343-8A9E-03120641D454}" type="parTrans" cxnId="{0982BD52-6017-0E45-866D-E6B00540A5AF}">
      <dgm:prSet/>
      <dgm:spPr/>
      <dgm:t>
        <a:bodyPr/>
        <a:lstStyle/>
        <a:p>
          <a:endParaRPr lang="en-US"/>
        </a:p>
      </dgm:t>
    </dgm:pt>
    <dgm:pt modelId="{8805F3BF-5747-FA44-B2D6-8E46921DD5F2}" type="sibTrans" cxnId="{0982BD52-6017-0E45-866D-E6B00540A5AF}">
      <dgm:prSet/>
      <dgm:spPr/>
      <dgm:t>
        <a:bodyPr/>
        <a:lstStyle/>
        <a:p>
          <a:endParaRPr lang="en-US"/>
        </a:p>
      </dgm:t>
    </dgm:pt>
    <dgm:pt modelId="{21A469AC-73E4-2148-8557-29B0050DEDC0}">
      <dgm:prSet/>
      <dgm:spPr/>
      <dgm:t>
        <a:bodyPr/>
        <a:lstStyle/>
        <a:p>
          <a:pPr rtl="0"/>
          <a:r>
            <a:rPr lang="en-US" dirty="0"/>
            <a:t>Have a direct impact on the logical execution of a program</a:t>
          </a:r>
        </a:p>
      </dgm:t>
    </dgm:pt>
    <dgm:pt modelId="{94BC96F5-293D-3C4D-A2F1-79679BBF38E8}" type="parTrans" cxnId="{174D5ABD-454D-0D4F-8354-0209701BD34D}">
      <dgm:prSet/>
      <dgm:spPr/>
      <dgm:t>
        <a:bodyPr/>
        <a:lstStyle/>
        <a:p>
          <a:endParaRPr lang="en-US"/>
        </a:p>
      </dgm:t>
    </dgm:pt>
    <dgm:pt modelId="{C5D2949D-BDAD-0542-A3C2-B076CCD0AE72}" type="sibTrans" cxnId="{174D5ABD-454D-0D4F-8354-0209701BD34D}">
      <dgm:prSet/>
      <dgm:spPr/>
      <dgm:t>
        <a:bodyPr/>
        <a:lstStyle/>
        <a:p>
          <a:endParaRPr lang="en-US"/>
        </a:p>
      </dgm:t>
    </dgm:pt>
    <dgm:pt modelId="{308789E6-82F7-DB43-B928-143FCBCCB864}">
      <dgm:prSet/>
      <dgm:spPr/>
      <dgm:t>
        <a:bodyPr/>
        <a:lstStyle/>
        <a:p>
          <a:pPr rtl="0"/>
          <a:r>
            <a:rPr lang="en-US" b="1" dirty="0">
              <a:effectLst>
                <a:outerShdw blurRad="38100" dist="38100" dir="2700000" algn="tl">
                  <a:srgbClr val="000000">
                    <a:alpha val="43137"/>
                  </a:srgbClr>
                </a:outerShdw>
              </a:effectLst>
            </a:rPr>
            <a:t>Architectural attributes include:</a:t>
          </a:r>
        </a:p>
      </dgm:t>
    </dgm:pt>
    <dgm:pt modelId="{FB24C361-90FF-A246-9A34-69E4A6A8AF57}" type="parTrans" cxnId="{30023AC5-9093-4448-B688-57B5C6556549}">
      <dgm:prSet/>
      <dgm:spPr/>
      <dgm:t>
        <a:bodyPr/>
        <a:lstStyle/>
        <a:p>
          <a:endParaRPr lang="en-US"/>
        </a:p>
      </dgm:t>
    </dgm:pt>
    <dgm:pt modelId="{616A0DCE-F636-194D-9DA8-C39FF48D7209}" type="sibTrans" cxnId="{30023AC5-9093-4448-B688-57B5C6556549}">
      <dgm:prSet/>
      <dgm:spPr/>
      <dgm:t>
        <a:bodyPr/>
        <a:lstStyle/>
        <a:p>
          <a:endParaRPr lang="en-US"/>
        </a:p>
      </dgm:t>
    </dgm:pt>
    <dgm:pt modelId="{CE5F8666-70FC-564C-8B7D-337BE33E4106}">
      <dgm:prSet/>
      <dgm:spPr/>
      <dgm:t>
        <a:bodyPr/>
        <a:lstStyle/>
        <a:p>
          <a:pPr rtl="0"/>
          <a:r>
            <a:rPr lang="en-US" dirty="0"/>
            <a:t>Instruction set, number of bits used to represent various data types,   I/O mechanisms, techniques for addressing memory</a:t>
          </a:r>
        </a:p>
      </dgm:t>
    </dgm:pt>
    <dgm:pt modelId="{76348B6E-B52D-394F-A7D3-0CFAABB89617}" type="parTrans" cxnId="{1387E257-C914-334F-A738-A616B99E545F}">
      <dgm:prSet/>
      <dgm:spPr/>
      <dgm:t>
        <a:bodyPr/>
        <a:lstStyle/>
        <a:p>
          <a:endParaRPr lang="en-US"/>
        </a:p>
      </dgm:t>
    </dgm:pt>
    <dgm:pt modelId="{AC6E989A-20AA-194C-A7C6-0BE634EC1713}" type="sibTrans" cxnId="{1387E257-C914-334F-A738-A616B99E545F}">
      <dgm:prSet/>
      <dgm:spPr/>
      <dgm:t>
        <a:bodyPr/>
        <a:lstStyle/>
        <a:p>
          <a:endParaRPr lang="en-US"/>
        </a:p>
      </dgm:t>
    </dgm:pt>
    <dgm:pt modelId="{74536227-6FB9-EA42-B0D1-89175BB10E79}">
      <dgm:prSet/>
      <dgm:spPr/>
      <dgm:t>
        <a:bodyPr/>
        <a:lstStyle/>
        <a:p>
          <a:pPr rtl="0"/>
          <a:r>
            <a:rPr lang="en-US" b="1" dirty="0">
              <a:effectLst>
                <a:outerShdw blurRad="38100" dist="38100" dir="2700000" algn="tl">
                  <a:srgbClr val="000000">
                    <a:alpha val="43137"/>
                  </a:srgbClr>
                </a:outerShdw>
              </a:effectLst>
            </a:rPr>
            <a:t>Computer Organization </a:t>
          </a:r>
        </a:p>
      </dgm:t>
    </dgm:pt>
    <dgm:pt modelId="{0F4E1031-08A1-144E-B04B-64D102B658EE}" type="parTrans" cxnId="{8E989642-BD8C-7744-8EF6-FBB60B8A00FD}">
      <dgm:prSet/>
      <dgm:spPr/>
      <dgm:t>
        <a:bodyPr/>
        <a:lstStyle/>
        <a:p>
          <a:endParaRPr lang="en-US"/>
        </a:p>
      </dgm:t>
    </dgm:pt>
    <dgm:pt modelId="{134FF832-CB26-164C-83F8-265482D291A9}" type="sibTrans" cxnId="{8E989642-BD8C-7744-8EF6-FBB60B8A00FD}">
      <dgm:prSet/>
      <dgm:spPr/>
      <dgm:t>
        <a:bodyPr/>
        <a:lstStyle/>
        <a:p>
          <a:endParaRPr lang="en-US"/>
        </a:p>
      </dgm:t>
    </dgm:pt>
    <dgm:pt modelId="{4ABB395C-A2BC-EB46-8166-8924AE293271}">
      <dgm:prSet/>
      <dgm:spPr/>
      <dgm:t>
        <a:bodyPr/>
        <a:lstStyle/>
        <a:p>
          <a:pPr rtl="0"/>
          <a:r>
            <a:rPr lang="en-US" dirty="0"/>
            <a:t>The operational units and their interconnections that realize the architectural specifications</a:t>
          </a:r>
        </a:p>
      </dgm:t>
    </dgm:pt>
    <dgm:pt modelId="{39F91221-9930-CA4C-BDE4-128319DAD71D}" type="parTrans" cxnId="{B9F257A1-A141-2245-873F-A8263CDB5102}">
      <dgm:prSet/>
      <dgm:spPr/>
      <dgm:t>
        <a:bodyPr/>
        <a:lstStyle/>
        <a:p>
          <a:endParaRPr lang="en-US"/>
        </a:p>
      </dgm:t>
    </dgm:pt>
    <dgm:pt modelId="{FAA95E30-E469-594E-8C2C-8129BB965E39}" type="sibTrans" cxnId="{B9F257A1-A141-2245-873F-A8263CDB5102}">
      <dgm:prSet/>
      <dgm:spPr/>
      <dgm:t>
        <a:bodyPr/>
        <a:lstStyle/>
        <a:p>
          <a:endParaRPr lang="en-US"/>
        </a:p>
      </dgm:t>
    </dgm:pt>
    <dgm:pt modelId="{54AC2B3A-9757-C341-B161-89A6E0CA9575}">
      <dgm:prSet/>
      <dgm:spPr/>
      <dgm:t>
        <a:bodyPr/>
        <a:lstStyle/>
        <a:p>
          <a:pPr rtl="0"/>
          <a:r>
            <a:rPr lang="en-US" b="1" dirty="0">
              <a:effectLst>
                <a:outerShdw blurRad="38100" dist="38100" dir="2700000" algn="tl">
                  <a:srgbClr val="000000">
                    <a:alpha val="43137"/>
                  </a:srgbClr>
                </a:outerShdw>
              </a:effectLst>
            </a:rPr>
            <a:t>Organizational attributes include:</a:t>
          </a:r>
        </a:p>
      </dgm:t>
    </dgm:pt>
    <dgm:pt modelId="{83493404-DFEF-9E42-ABB4-FBBE426B3AF9}" type="parTrans" cxnId="{734FF944-1D40-0F41-B4EE-7FBCB36088CC}">
      <dgm:prSet/>
      <dgm:spPr/>
      <dgm:t>
        <a:bodyPr/>
        <a:lstStyle/>
        <a:p>
          <a:endParaRPr lang="en-US"/>
        </a:p>
      </dgm:t>
    </dgm:pt>
    <dgm:pt modelId="{D8E9FC16-4D96-4648-AE70-EC41FE4D60A6}" type="sibTrans" cxnId="{734FF944-1D40-0F41-B4EE-7FBCB36088CC}">
      <dgm:prSet/>
      <dgm:spPr/>
      <dgm:t>
        <a:bodyPr/>
        <a:lstStyle/>
        <a:p>
          <a:endParaRPr lang="en-US"/>
        </a:p>
      </dgm:t>
    </dgm:pt>
    <dgm:pt modelId="{601FD3FE-0540-834F-BCAB-697B63FDDAF5}">
      <dgm:prSet/>
      <dgm:spPr/>
      <dgm:t>
        <a:bodyPr/>
        <a:lstStyle/>
        <a:p>
          <a:pPr rtl="0"/>
          <a:r>
            <a:rPr lang="en-US" dirty="0"/>
            <a:t>Hardware details transparent to the programmer, control signals, interfaces between the computer and peripherals, memory technology used</a:t>
          </a:r>
        </a:p>
      </dgm:t>
    </dgm:pt>
    <dgm:pt modelId="{7AC73AAD-48BD-0141-801C-7F03F555A865}" type="parTrans" cxnId="{1014AC31-BFCA-4C40-9E55-38A36284F8BC}">
      <dgm:prSet/>
      <dgm:spPr/>
      <dgm:t>
        <a:bodyPr/>
        <a:lstStyle/>
        <a:p>
          <a:endParaRPr lang="en-US"/>
        </a:p>
      </dgm:t>
    </dgm:pt>
    <dgm:pt modelId="{2B5FD2A9-EFF7-224B-968B-602AA09A0E4E}" type="sibTrans" cxnId="{1014AC31-BFCA-4C40-9E55-38A36284F8BC}">
      <dgm:prSet/>
      <dgm:spPr/>
      <dgm:t>
        <a:bodyPr/>
        <a:lstStyle/>
        <a:p>
          <a:endParaRPr lang="en-US"/>
        </a:p>
      </dgm:t>
    </dgm:pt>
    <dgm:pt modelId="{CDA0A06D-0FB6-1E45-90C3-5F07AC6489BF}" type="pres">
      <dgm:prSet presAssocID="{218CF26C-3B9E-EC4D-B017-A6EDD2D78F18}" presName="cycleMatrixDiagram" presStyleCnt="0">
        <dgm:presLayoutVars>
          <dgm:chMax val="1"/>
          <dgm:dir/>
          <dgm:animLvl val="lvl"/>
          <dgm:resizeHandles val="exact"/>
        </dgm:presLayoutVars>
      </dgm:prSet>
      <dgm:spPr/>
    </dgm:pt>
    <dgm:pt modelId="{AE230A46-0396-8548-BFE6-7DE77B7F5698}" type="pres">
      <dgm:prSet presAssocID="{218CF26C-3B9E-EC4D-B017-A6EDD2D78F18}" presName="children" presStyleCnt="0"/>
      <dgm:spPr/>
    </dgm:pt>
    <dgm:pt modelId="{9355E2DA-ED4B-FF45-A420-CEC2FAD4F47F}" type="pres">
      <dgm:prSet presAssocID="{218CF26C-3B9E-EC4D-B017-A6EDD2D78F18}" presName="child1group" presStyleCnt="0"/>
      <dgm:spPr/>
    </dgm:pt>
    <dgm:pt modelId="{EAF475D4-71BA-AC4A-A978-8E1A58675943}" type="pres">
      <dgm:prSet presAssocID="{218CF26C-3B9E-EC4D-B017-A6EDD2D78F18}" presName="child1" presStyleLbl="bgAcc1" presStyleIdx="0" presStyleCnt="4"/>
      <dgm:spPr/>
    </dgm:pt>
    <dgm:pt modelId="{8DC48612-CC3B-434C-BDCA-2D368136FE30}" type="pres">
      <dgm:prSet presAssocID="{218CF26C-3B9E-EC4D-B017-A6EDD2D78F18}" presName="child1Text" presStyleLbl="bgAcc1" presStyleIdx="0" presStyleCnt="4">
        <dgm:presLayoutVars>
          <dgm:bulletEnabled val="1"/>
        </dgm:presLayoutVars>
      </dgm:prSet>
      <dgm:spPr/>
    </dgm:pt>
    <dgm:pt modelId="{36650470-D0B6-4E4B-B2CF-C9FC9D98A3AF}" type="pres">
      <dgm:prSet presAssocID="{218CF26C-3B9E-EC4D-B017-A6EDD2D78F18}" presName="child2group" presStyleCnt="0"/>
      <dgm:spPr/>
    </dgm:pt>
    <dgm:pt modelId="{D6EE7FF3-03D5-1248-B164-AC203683EA31}" type="pres">
      <dgm:prSet presAssocID="{218CF26C-3B9E-EC4D-B017-A6EDD2D78F18}" presName="child2" presStyleLbl="bgAcc1" presStyleIdx="1" presStyleCnt="4"/>
      <dgm:spPr/>
    </dgm:pt>
    <dgm:pt modelId="{7378E5CD-5D97-4946-88A6-1649F23BF4FB}" type="pres">
      <dgm:prSet presAssocID="{218CF26C-3B9E-EC4D-B017-A6EDD2D78F18}" presName="child2Text" presStyleLbl="bgAcc1" presStyleIdx="1" presStyleCnt="4">
        <dgm:presLayoutVars>
          <dgm:bulletEnabled val="1"/>
        </dgm:presLayoutVars>
      </dgm:prSet>
      <dgm:spPr/>
    </dgm:pt>
    <dgm:pt modelId="{079BE95B-2F90-7845-93AC-93020A91204D}" type="pres">
      <dgm:prSet presAssocID="{218CF26C-3B9E-EC4D-B017-A6EDD2D78F18}" presName="child3group" presStyleCnt="0"/>
      <dgm:spPr/>
    </dgm:pt>
    <dgm:pt modelId="{F4B243E3-6A78-9746-BEE9-84ACAEA02E36}" type="pres">
      <dgm:prSet presAssocID="{218CF26C-3B9E-EC4D-B017-A6EDD2D78F18}" presName="child3" presStyleLbl="bgAcc1" presStyleIdx="2" presStyleCnt="4" custLinFactNeighborX="11105" custLinFactNeighborY="568"/>
      <dgm:spPr/>
    </dgm:pt>
    <dgm:pt modelId="{28FF47C2-252F-AD4F-9FFC-C7380D031906}" type="pres">
      <dgm:prSet presAssocID="{218CF26C-3B9E-EC4D-B017-A6EDD2D78F18}" presName="child3Text" presStyleLbl="bgAcc1" presStyleIdx="2" presStyleCnt="4">
        <dgm:presLayoutVars>
          <dgm:bulletEnabled val="1"/>
        </dgm:presLayoutVars>
      </dgm:prSet>
      <dgm:spPr/>
    </dgm:pt>
    <dgm:pt modelId="{857D66DE-4C1F-C044-A0CF-897ECE7AFBB6}" type="pres">
      <dgm:prSet presAssocID="{218CF26C-3B9E-EC4D-B017-A6EDD2D78F18}" presName="child4group" presStyleCnt="0"/>
      <dgm:spPr/>
    </dgm:pt>
    <dgm:pt modelId="{82886FAE-83A2-704D-92D1-F4CC571A92A1}" type="pres">
      <dgm:prSet presAssocID="{218CF26C-3B9E-EC4D-B017-A6EDD2D78F18}" presName="child4" presStyleLbl="bgAcc1" presStyleIdx="3" presStyleCnt="4"/>
      <dgm:spPr/>
    </dgm:pt>
    <dgm:pt modelId="{946504B0-6F32-CA4D-B160-51F1CA3B2486}" type="pres">
      <dgm:prSet presAssocID="{218CF26C-3B9E-EC4D-B017-A6EDD2D78F18}" presName="child4Text" presStyleLbl="bgAcc1" presStyleIdx="3" presStyleCnt="4">
        <dgm:presLayoutVars>
          <dgm:bulletEnabled val="1"/>
        </dgm:presLayoutVars>
      </dgm:prSet>
      <dgm:spPr/>
    </dgm:pt>
    <dgm:pt modelId="{B36011C0-D512-5B43-AFFF-B5EF3477E6BC}" type="pres">
      <dgm:prSet presAssocID="{218CF26C-3B9E-EC4D-B017-A6EDD2D78F18}" presName="childPlaceholder" presStyleCnt="0"/>
      <dgm:spPr/>
    </dgm:pt>
    <dgm:pt modelId="{0176A4A2-93EB-3B4F-8E44-E15DD76601A9}" type="pres">
      <dgm:prSet presAssocID="{218CF26C-3B9E-EC4D-B017-A6EDD2D78F18}" presName="circle" presStyleCnt="0"/>
      <dgm:spPr/>
    </dgm:pt>
    <dgm:pt modelId="{0995DE62-81B9-0E4E-9982-90865C30B506}" type="pres">
      <dgm:prSet presAssocID="{218CF26C-3B9E-EC4D-B017-A6EDD2D78F18}" presName="quadrant1" presStyleLbl="node1" presStyleIdx="0" presStyleCnt="4">
        <dgm:presLayoutVars>
          <dgm:chMax val="1"/>
          <dgm:bulletEnabled val="1"/>
        </dgm:presLayoutVars>
      </dgm:prSet>
      <dgm:spPr/>
    </dgm:pt>
    <dgm:pt modelId="{E56301CE-27B0-6744-BFE7-3637DF690F07}" type="pres">
      <dgm:prSet presAssocID="{218CF26C-3B9E-EC4D-B017-A6EDD2D78F18}" presName="quadrant2" presStyleLbl="node1" presStyleIdx="1" presStyleCnt="4">
        <dgm:presLayoutVars>
          <dgm:chMax val="1"/>
          <dgm:bulletEnabled val="1"/>
        </dgm:presLayoutVars>
      </dgm:prSet>
      <dgm:spPr/>
    </dgm:pt>
    <dgm:pt modelId="{48FC8C78-AEC8-1E4B-9265-AE1BCBD2AB12}" type="pres">
      <dgm:prSet presAssocID="{218CF26C-3B9E-EC4D-B017-A6EDD2D78F18}" presName="quadrant3" presStyleLbl="node1" presStyleIdx="2" presStyleCnt="4">
        <dgm:presLayoutVars>
          <dgm:chMax val="1"/>
          <dgm:bulletEnabled val="1"/>
        </dgm:presLayoutVars>
      </dgm:prSet>
      <dgm:spPr/>
    </dgm:pt>
    <dgm:pt modelId="{84C6FD03-EE72-914E-B7C9-68870374A795}" type="pres">
      <dgm:prSet presAssocID="{218CF26C-3B9E-EC4D-B017-A6EDD2D78F18}" presName="quadrant4" presStyleLbl="node1" presStyleIdx="3" presStyleCnt="4">
        <dgm:presLayoutVars>
          <dgm:chMax val="1"/>
          <dgm:bulletEnabled val="1"/>
        </dgm:presLayoutVars>
      </dgm:prSet>
      <dgm:spPr/>
    </dgm:pt>
    <dgm:pt modelId="{D6826F6B-04DC-E742-8F5F-D9B2D824E236}" type="pres">
      <dgm:prSet presAssocID="{218CF26C-3B9E-EC4D-B017-A6EDD2D78F18}" presName="quadrantPlaceholder" presStyleCnt="0"/>
      <dgm:spPr/>
    </dgm:pt>
    <dgm:pt modelId="{1A971C7A-02BC-2144-9C44-48A4E03337B1}" type="pres">
      <dgm:prSet presAssocID="{218CF26C-3B9E-EC4D-B017-A6EDD2D78F18}" presName="center1" presStyleLbl="fgShp" presStyleIdx="0" presStyleCnt="2"/>
      <dgm:spPr/>
    </dgm:pt>
    <dgm:pt modelId="{290E4CF8-E8EE-584A-BC6F-814759FDAB7A}" type="pres">
      <dgm:prSet presAssocID="{218CF26C-3B9E-EC4D-B017-A6EDD2D78F18}" presName="center2" presStyleLbl="fgShp" presStyleIdx="1" presStyleCnt="2"/>
      <dgm:spPr/>
    </dgm:pt>
  </dgm:ptLst>
  <dgm:cxnLst>
    <dgm:cxn modelId="{FD56FF05-D7A2-584A-8ABF-2D3821A1E937}" type="presOf" srcId="{601FD3FE-0540-834F-BCAB-697B63FDDAF5}" destId="{946504B0-6F32-CA4D-B160-51F1CA3B2486}" srcOrd="1" destOrd="0" presId="urn:microsoft.com/office/officeart/2005/8/layout/cycle4#1"/>
    <dgm:cxn modelId="{28A35006-6EB0-C244-B998-FFFD23D91384}" type="presOf" srcId="{21A469AC-73E4-2148-8557-29B0050DEDC0}" destId="{8DC48612-CC3B-434C-BDCA-2D368136FE30}" srcOrd="1" destOrd="1" presId="urn:microsoft.com/office/officeart/2005/8/layout/cycle4#1"/>
    <dgm:cxn modelId="{2FF7D623-05EC-C341-AE4E-3E9FCAB5123F}" type="presOf" srcId="{54AC2B3A-9757-C341-B161-89A6E0CA9575}" destId="{84C6FD03-EE72-914E-B7C9-68870374A795}" srcOrd="0" destOrd="0" presId="urn:microsoft.com/office/officeart/2005/8/layout/cycle4#1"/>
    <dgm:cxn modelId="{1014AC31-BFCA-4C40-9E55-38A36284F8BC}" srcId="{54AC2B3A-9757-C341-B161-89A6E0CA9575}" destId="{601FD3FE-0540-834F-BCAB-697B63FDDAF5}" srcOrd="0" destOrd="0" parTransId="{7AC73AAD-48BD-0141-801C-7F03F555A865}" sibTransId="{2B5FD2A9-EFF7-224B-968B-602AA09A0E4E}"/>
    <dgm:cxn modelId="{DEC79734-5731-0947-807E-E0BA6FB7738D}" type="presOf" srcId="{CE5F8666-70FC-564C-8B7D-337BE33E4106}" destId="{D6EE7FF3-03D5-1248-B164-AC203683EA31}" srcOrd="0" destOrd="0" presId="urn:microsoft.com/office/officeart/2005/8/layout/cycle4#1"/>
    <dgm:cxn modelId="{1C7F9834-53D8-D447-AFDE-406FAFE9AA01}" type="presOf" srcId="{CE5F8666-70FC-564C-8B7D-337BE33E4106}" destId="{7378E5CD-5D97-4946-88A6-1649F23BF4FB}" srcOrd="1" destOrd="0" presId="urn:microsoft.com/office/officeart/2005/8/layout/cycle4#1"/>
    <dgm:cxn modelId="{578AC43C-622E-8A4D-8989-0B9965ECC139}" type="presOf" srcId="{218CF26C-3B9E-EC4D-B017-A6EDD2D78F18}" destId="{CDA0A06D-0FB6-1E45-90C3-5F07AC6489BF}" srcOrd="0" destOrd="0" presId="urn:microsoft.com/office/officeart/2005/8/layout/cycle4#1"/>
    <dgm:cxn modelId="{8E989642-BD8C-7744-8EF6-FBB60B8A00FD}" srcId="{218CF26C-3B9E-EC4D-B017-A6EDD2D78F18}" destId="{74536227-6FB9-EA42-B0D1-89175BB10E79}" srcOrd="2" destOrd="0" parTransId="{0F4E1031-08A1-144E-B04B-64D102B658EE}" sibTransId="{134FF832-CB26-164C-83F8-265482D291A9}"/>
    <dgm:cxn modelId="{734FF944-1D40-0F41-B4EE-7FBCB36088CC}" srcId="{218CF26C-3B9E-EC4D-B017-A6EDD2D78F18}" destId="{54AC2B3A-9757-C341-B161-89A6E0CA9575}" srcOrd="3" destOrd="0" parTransId="{83493404-DFEF-9E42-ABB4-FBBE426B3AF9}" sibTransId="{D8E9FC16-4D96-4648-AE70-EC41FE4D60A6}"/>
    <dgm:cxn modelId="{E1272249-4E69-894D-8DDC-98388B0A56AB}" type="presOf" srcId="{4ABB395C-A2BC-EB46-8166-8924AE293271}" destId="{F4B243E3-6A78-9746-BEE9-84ACAEA02E36}" srcOrd="0" destOrd="0" presId="urn:microsoft.com/office/officeart/2005/8/layout/cycle4#1"/>
    <dgm:cxn modelId="{65823B6C-C9F6-D147-988F-D9D117570779}" type="presOf" srcId="{21A469AC-73E4-2148-8557-29B0050DEDC0}" destId="{EAF475D4-71BA-AC4A-A978-8E1A58675943}" srcOrd="0" destOrd="1" presId="urn:microsoft.com/office/officeart/2005/8/layout/cycle4#1"/>
    <dgm:cxn modelId="{6CB4A252-48D8-A94C-B5E1-F54449DF1DFD}" type="presOf" srcId="{B0CAEE6A-D8FA-1A4E-8E6A-4450A6DD048D}" destId="{0995DE62-81B9-0E4E-9982-90865C30B506}" srcOrd="0" destOrd="0" presId="urn:microsoft.com/office/officeart/2005/8/layout/cycle4#1"/>
    <dgm:cxn modelId="{0982BD52-6017-0E45-866D-E6B00540A5AF}" srcId="{B0CAEE6A-D8FA-1A4E-8E6A-4450A6DD048D}" destId="{28315CB9-8304-2142-842C-3463531B3569}" srcOrd="0" destOrd="0" parTransId="{A7B6E241-54E6-4343-8A9E-03120641D454}" sibTransId="{8805F3BF-5747-FA44-B2D6-8E46921DD5F2}"/>
    <dgm:cxn modelId="{4B6F0975-8F18-3744-BB40-DFA5A827FB65}" type="presOf" srcId="{4ABB395C-A2BC-EB46-8166-8924AE293271}" destId="{28FF47C2-252F-AD4F-9FFC-C7380D031906}" srcOrd="1" destOrd="0" presId="urn:microsoft.com/office/officeart/2005/8/layout/cycle4#1"/>
    <dgm:cxn modelId="{1387E257-C914-334F-A738-A616B99E545F}" srcId="{308789E6-82F7-DB43-B928-143FCBCCB864}" destId="{CE5F8666-70FC-564C-8B7D-337BE33E4106}" srcOrd="0" destOrd="0" parTransId="{76348B6E-B52D-394F-A7D3-0CFAABB89617}" sibTransId="{AC6E989A-20AA-194C-A7C6-0BE634EC1713}"/>
    <dgm:cxn modelId="{D3324486-6DB6-E64B-B1A8-C30BAEA50D60}" srcId="{218CF26C-3B9E-EC4D-B017-A6EDD2D78F18}" destId="{B0CAEE6A-D8FA-1A4E-8E6A-4450A6DD048D}" srcOrd="0" destOrd="0" parTransId="{688287C0-0BBB-B04A-B8B2-AB36598391AC}" sibTransId="{06346C9A-108C-B141-813D-843AF3CECB9B}"/>
    <dgm:cxn modelId="{50C3899A-CA77-A647-B562-3E414DB1DB38}" type="presOf" srcId="{308789E6-82F7-DB43-B928-143FCBCCB864}" destId="{E56301CE-27B0-6744-BFE7-3637DF690F07}" srcOrd="0" destOrd="0" presId="urn:microsoft.com/office/officeart/2005/8/layout/cycle4#1"/>
    <dgm:cxn modelId="{B9F257A1-A141-2245-873F-A8263CDB5102}" srcId="{74536227-6FB9-EA42-B0D1-89175BB10E79}" destId="{4ABB395C-A2BC-EB46-8166-8924AE293271}" srcOrd="0" destOrd="0" parTransId="{39F91221-9930-CA4C-BDE4-128319DAD71D}" sibTransId="{FAA95E30-E469-594E-8C2C-8129BB965E39}"/>
    <dgm:cxn modelId="{936663A7-F3F1-544C-BB00-A6B8712F5F75}" type="presOf" srcId="{28315CB9-8304-2142-842C-3463531B3569}" destId="{EAF475D4-71BA-AC4A-A978-8E1A58675943}" srcOrd="0" destOrd="0" presId="urn:microsoft.com/office/officeart/2005/8/layout/cycle4#1"/>
    <dgm:cxn modelId="{644EB4B2-C2D8-7446-B13E-0BDB42040D15}" type="presOf" srcId="{601FD3FE-0540-834F-BCAB-697B63FDDAF5}" destId="{82886FAE-83A2-704D-92D1-F4CC571A92A1}" srcOrd="0" destOrd="0" presId="urn:microsoft.com/office/officeart/2005/8/layout/cycle4#1"/>
    <dgm:cxn modelId="{369DE2B8-1C60-D342-8E38-EC0EB138C6CF}" type="presOf" srcId="{74536227-6FB9-EA42-B0D1-89175BB10E79}" destId="{48FC8C78-AEC8-1E4B-9265-AE1BCBD2AB12}" srcOrd="0" destOrd="0" presId="urn:microsoft.com/office/officeart/2005/8/layout/cycle4#1"/>
    <dgm:cxn modelId="{174D5ABD-454D-0D4F-8354-0209701BD34D}" srcId="{B0CAEE6A-D8FA-1A4E-8E6A-4450A6DD048D}" destId="{21A469AC-73E4-2148-8557-29B0050DEDC0}" srcOrd="1" destOrd="0" parTransId="{94BC96F5-293D-3C4D-A2F1-79679BBF38E8}" sibTransId="{C5D2949D-BDAD-0542-A3C2-B076CCD0AE72}"/>
    <dgm:cxn modelId="{30023AC5-9093-4448-B688-57B5C6556549}" srcId="{218CF26C-3B9E-EC4D-B017-A6EDD2D78F18}" destId="{308789E6-82F7-DB43-B928-143FCBCCB864}" srcOrd="1" destOrd="0" parTransId="{FB24C361-90FF-A246-9A34-69E4A6A8AF57}" sibTransId="{616A0DCE-F636-194D-9DA8-C39FF48D7209}"/>
    <dgm:cxn modelId="{E7A4ADFA-B474-C14B-8A27-965FB71E5D8D}" type="presOf" srcId="{28315CB9-8304-2142-842C-3463531B3569}" destId="{8DC48612-CC3B-434C-BDCA-2D368136FE30}" srcOrd="1" destOrd="0" presId="urn:microsoft.com/office/officeart/2005/8/layout/cycle4#1"/>
    <dgm:cxn modelId="{699078D6-31A2-0B41-B5B3-4D3C3092B897}" type="presParOf" srcId="{CDA0A06D-0FB6-1E45-90C3-5F07AC6489BF}" destId="{AE230A46-0396-8548-BFE6-7DE77B7F5698}" srcOrd="0" destOrd="0" presId="urn:microsoft.com/office/officeart/2005/8/layout/cycle4#1"/>
    <dgm:cxn modelId="{51036B94-27D6-6442-B7E8-4BD19D5092C3}" type="presParOf" srcId="{AE230A46-0396-8548-BFE6-7DE77B7F5698}" destId="{9355E2DA-ED4B-FF45-A420-CEC2FAD4F47F}" srcOrd="0" destOrd="0" presId="urn:microsoft.com/office/officeart/2005/8/layout/cycle4#1"/>
    <dgm:cxn modelId="{5CEFC4B6-D27A-F64A-9614-3E4A00A63D41}" type="presParOf" srcId="{9355E2DA-ED4B-FF45-A420-CEC2FAD4F47F}" destId="{EAF475D4-71BA-AC4A-A978-8E1A58675943}" srcOrd="0" destOrd="0" presId="urn:microsoft.com/office/officeart/2005/8/layout/cycle4#1"/>
    <dgm:cxn modelId="{F695AE92-91AF-1640-8C0C-BF1FD554B2BE}" type="presParOf" srcId="{9355E2DA-ED4B-FF45-A420-CEC2FAD4F47F}" destId="{8DC48612-CC3B-434C-BDCA-2D368136FE30}" srcOrd="1" destOrd="0" presId="urn:microsoft.com/office/officeart/2005/8/layout/cycle4#1"/>
    <dgm:cxn modelId="{FECF91CB-3E6A-F14A-93BB-0814B430D767}" type="presParOf" srcId="{AE230A46-0396-8548-BFE6-7DE77B7F5698}" destId="{36650470-D0B6-4E4B-B2CF-C9FC9D98A3AF}" srcOrd="1" destOrd="0" presId="urn:microsoft.com/office/officeart/2005/8/layout/cycle4#1"/>
    <dgm:cxn modelId="{2033105B-7235-A441-BCD4-1C23395F17D1}" type="presParOf" srcId="{36650470-D0B6-4E4B-B2CF-C9FC9D98A3AF}" destId="{D6EE7FF3-03D5-1248-B164-AC203683EA31}" srcOrd="0" destOrd="0" presId="urn:microsoft.com/office/officeart/2005/8/layout/cycle4#1"/>
    <dgm:cxn modelId="{53B6DDD3-7071-314D-8F65-2945B82F0920}" type="presParOf" srcId="{36650470-D0B6-4E4B-B2CF-C9FC9D98A3AF}" destId="{7378E5CD-5D97-4946-88A6-1649F23BF4FB}" srcOrd="1" destOrd="0" presId="urn:microsoft.com/office/officeart/2005/8/layout/cycle4#1"/>
    <dgm:cxn modelId="{0A0EA159-BE72-504D-AF89-D51A7FA317C4}" type="presParOf" srcId="{AE230A46-0396-8548-BFE6-7DE77B7F5698}" destId="{079BE95B-2F90-7845-93AC-93020A91204D}" srcOrd="2" destOrd="0" presId="urn:microsoft.com/office/officeart/2005/8/layout/cycle4#1"/>
    <dgm:cxn modelId="{6FBAA814-9EDF-874C-B162-98D6DFEA4453}" type="presParOf" srcId="{079BE95B-2F90-7845-93AC-93020A91204D}" destId="{F4B243E3-6A78-9746-BEE9-84ACAEA02E36}" srcOrd="0" destOrd="0" presId="urn:microsoft.com/office/officeart/2005/8/layout/cycle4#1"/>
    <dgm:cxn modelId="{3B12EC53-267E-804F-9CA2-2CFD8BBE1C98}" type="presParOf" srcId="{079BE95B-2F90-7845-93AC-93020A91204D}" destId="{28FF47C2-252F-AD4F-9FFC-C7380D031906}" srcOrd="1" destOrd="0" presId="urn:microsoft.com/office/officeart/2005/8/layout/cycle4#1"/>
    <dgm:cxn modelId="{8E16598D-E657-2440-8FF9-F797A1DC2AB2}" type="presParOf" srcId="{AE230A46-0396-8548-BFE6-7DE77B7F5698}" destId="{857D66DE-4C1F-C044-A0CF-897ECE7AFBB6}" srcOrd="3" destOrd="0" presId="urn:microsoft.com/office/officeart/2005/8/layout/cycle4#1"/>
    <dgm:cxn modelId="{2F4564CF-B1C8-474E-A73E-211CD6C602FF}" type="presParOf" srcId="{857D66DE-4C1F-C044-A0CF-897ECE7AFBB6}" destId="{82886FAE-83A2-704D-92D1-F4CC571A92A1}" srcOrd="0" destOrd="0" presId="urn:microsoft.com/office/officeart/2005/8/layout/cycle4#1"/>
    <dgm:cxn modelId="{361FFEEA-B37D-DD4B-90FD-8019974C51CE}" type="presParOf" srcId="{857D66DE-4C1F-C044-A0CF-897ECE7AFBB6}" destId="{946504B0-6F32-CA4D-B160-51F1CA3B2486}" srcOrd="1" destOrd="0" presId="urn:microsoft.com/office/officeart/2005/8/layout/cycle4#1"/>
    <dgm:cxn modelId="{39AC28DA-B93C-FF4B-938E-E2902348EF70}" type="presParOf" srcId="{AE230A46-0396-8548-BFE6-7DE77B7F5698}" destId="{B36011C0-D512-5B43-AFFF-B5EF3477E6BC}" srcOrd="4" destOrd="0" presId="urn:microsoft.com/office/officeart/2005/8/layout/cycle4#1"/>
    <dgm:cxn modelId="{A20B9968-9E67-7142-A408-85D07AD8F89D}" type="presParOf" srcId="{CDA0A06D-0FB6-1E45-90C3-5F07AC6489BF}" destId="{0176A4A2-93EB-3B4F-8E44-E15DD76601A9}" srcOrd="1" destOrd="0" presId="urn:microsoft.com/office/officeart/2005/8/layout/cycle4#1"/>
    <dgm:cxn modelId="{68023DFC-2968-F643-9CE0-8363C792C624}" type="presParOf" srcId="{0176A4A2-93EB-3B4F-8E44-E15DD76601A9}" destId="{0995DE62-81B9-0E4E-9982-90865C30B506}" srcOrd="0" destOrd="0" presId="urn:microsoft.com/office/officeart/2005/8/layout/cycle4#1"/>
    <dgm:cxn modelId="{232F2B00-0E40-5244-AE96-43E53DC4C21B}" type="presParOf" srcId="{0176A4A2-93EB-3B4F-8E44-E15DD76601A9}" destId="{E56301CE-27B0-6744-BFE7-3637DF690F07}" srcOrd="1" destOrd="0" presId="urn:microsoft.com/office/officeart/2005/8/layout/cycle4#1"/>
    <dgm:cxn modelId="{64C1EE4B-7E4E-7F40-88F6-574C1472E73D}" type="presParOf" srcId="{0176A4A2-93EB-3B4F-8E44-E15DD76601A9}" destId="{48FC8C78-AEC8-1E4B-9265-AE1BCBD2AB12}" srcOrd="2" destOrd="0" presId="urn:microsoft.com/office/officeart/2005/8/layout/cycle4#1"/>
    <dgm:cxn modelId="{B9555833-A8E3-984C-A0CD-48531905E914}" type="presParOf" srcId="{0176A4A2-93EB-3B4F-8E44-E15DD76601A9}" destId="{84C6FD03-EE72-914E-B7C9-68870374A795}" srcOrd="3" destOrd="0" presId="urn:microsoft.com/office/officeart/2005/8/layout/cycle4#1"/>
    <dgm:cxn modelId="{C8E47CC9-F756-8D48-907D-F6D6F2C5F303}" type="presParOf" srcId="{0176A4A2-93EB-3B4F-8E44-E15DD76601A9}" destId="{D6826F6B-04DC-E742-8F5F-D9B2D824E236}" srcOrd="4" destOrd="0" presId="urn:microsoft.com/office/officeart/2005/8/layout/cycle4#1"/>
    <dgm:cxn modelId="{565B3FCF-A28D-E347-8015-2F2DE1DBE44D}" type="presParOf" srcId="{CDA0A06D-0FB6-1E45-90C3-5F07AC6489BF}" destId="{1A971C7A-02BC-2144-9C44-48A4E03337B1}" srcOrd="2" destOrd="0" presId="urn:microsoft.com/office/officeart/2005/8/layout/cycle4#1"/>
    <dgm:cxn modelId="{5BBB7B46-0562-E844-809D-68B34867AC01}" type="presParOf" srcId="{CDA0A06D-0FB6-1E45-90C3-5F07AC6489BF}" destId="{290E4CF8-E8EE-584A-BC6F-814759FDAB7A}" srcOrd="3" destOrd="0" presId="urn:microsoft.com/office/officeart/2005/8/layout/cycle4#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F2892F-FCF7-3A4B-98FF-B2F4650C826A}" type="doc">
      <dgm:prSet loTypeId="urn:microsoft.com/office/officeart/2005/8/layout/target3" loCatId="relationship" qsTypeId="urn:microsoft.com/office/officeart/2005/8/quickstyle/simple4" qsCatId="simple" csTypeId="urn:microsoft.com/office/officeart/2005/8/colors/accent1_2" csCatId="accent1"/>
      <dgm:spPr/>
      <dgm:t>
        <a:bodyPr/>
        <a:lstStyle/>
        <a:p>
          <a:endParaRPr lang="en-US"/>
        </a:p>
      </dgm:t>
    </dgm:pt>
    <dgm:pt modelId="{1123246F-22CB-4443-8352-EA007740BEA0}">
      <dgm:prSet/>
      <dgm:spPr/>
      <dgm:t>
        <a:bodyPr/>
        <a:lstStyle/>
        <a:p>
          <a:pPr rtl="0"/>
          <a:r>
            <a:rPr lang="en-US"/>
            <a:t>Refers to a processor architecture that has evolved from RISC design principles and is used in embedded systems</a:t>
          </a:r>
        </a:p>
      </dgm:t>
    </dgm:pt>
    <dgm:pt modelId="{597042A9-26FA-5C48-B0FB-ED65414BA098}" type="parTrans" cxnId="{0B9B3273-E083-6D47-9605-D038113B76FD}">
      <dgm:prSet/>
      <dgm:spPr/>
      <dgm:t>
        <a:bodyPr/>
        <a:lstStyle/>
        <a:p>
          <a:endParaRPr lang="en-US"/>
        </a:p>
      </dgm:t>
    </dgm:pt>
    <dgm:pt modelId="{07B2F954-0EBC-2943-B6CB-B4F187E74277}" type="sibTrans" cxnId="{0B9B3273-E083-6D47-9605-D038113B76FD}">
      <dgm:prSet/>
      <dgm:spPr/>
      <dgm:t>
        <a:bodyPr/>
        <a:lstStyle/>
        <a:p>
          <a:endParaRPr lang="en-US"/>
        </a:p>
      </dgm:t>
    </dgm:pt>
    <dgm:pt modelId="{E741DB30-206C-774F-9FE4-22DEB55538FF}">
      <dgm:prSet/>
      <dgm:spPr/>
      <dgm:t>
        <a:bodyPr/>
        <a:lstStyle/>
        <a:p>
          <a:pPr rtl="0"/>
          <a:r>
            <a:rPr lang="en-US" dirty="0"/>
            <a:t>Family of RISC-based microprocessors and microcontrollers designed by ARM Holdings, Cambridge, England</a:t>
          </a:r>
        </a:p>
      </dgm:t>
    </dgm:pt>
    <dgm:pt modelId="{E11DF189-81A0-DE40-BFC0-797A523C3E95}" type="parTrans" cxnId="{73551A1C-1254-4A42-AF91-0B2DC4A56449}">
      <dgm:prSet/>
      <dgm:spPr/>
      <dgm:t>
        <a:bodyPr/>
        <a:lstStyle/>
        <a:p>
          <a:endParaRPr lang="en-US"/>
        </a:p>
      </dgm:t>
    </dgm:pt>
    <dgm:pt modelId="{FF06B8F3-1F86-8140-9B9F-E235AE5E10C5}" type="sibTrans" cxnId="{73551A1C-1254-4A42-AF91-0B2DC4A56449}">
      <dgm:prSet/>
      <dgm:spPr/>
      <dgm:t>
        <a:bodyPr/>
        <a:lstStyle/>
        <a:p>
          <a:endParaRPr lang="en-US"/>
        </a:p>
      </dgm:t>
    </dgm:pt>
    <dgm:pt modelId="{E24C8E8A-770D-5B42-9276-16CAD8070F05}">
      <dgm:prSet/>
      <dgm:spPr/>
      <dgm:t>
        <a:bodyPr/>
        <a:lstStyle/>
        <a:p>
          <a:pPr rtl="0"/>
          <a:r>
            <a:rPr lang="en-US"/>
            <a:t>Chips are high-speed processors that are known for their small die size and low power requirements</a:t>
          </a:r>
        </a:p>
      </dgm:t>
    </dgm:pt>
    <dgm:pt modelId="{7B4DA492-5B82-0C40-94A2-C1B1175CF320}" type="parTrans" cxnId="{A380C853-BD63-ED44-8CB7-78C75020B6A9}">
      <dgm:prSet/>
      <dgm:spPr/>
      <dgm:t>
        <a:bodyPr/>
        <a:lstStyle/>
        <a:p>
          <a:endParaRPr lang="en-US"/>
        </a:p>
      </dgm:t>
    </dgm:pt>
    <dgm:pt modelId="{482C19A7-4BEC-7642-A198-D0ABB1202A63}" type="sibTrans" cxnId="{A380C853-BD63-ED44-8CB7-78C75020B6A9}">
      <dgm:prSet/>
      <dgm:spPr/>
      <dgm:t>
        <a:bodyPr/>
        <a:lstStyle/>
        <a:p>
          <a:endParaRPr lang="en-US"/>
        </a:p>
      </dgm:t>
    </dgm:pt>
    <dgm:pt modelId="{6E0E09CF-535C-9F4A-9D42-DCA4647452B0}">
      <dgm:prSet/>
      <dgm:spPr/>
      <dgm:t>
        <a:bodyPr/>
        <a:lstStyle/>
        <a:p>
          <a:pPr rtl="0"/>
          <a:r>
            <a:rPr lang="en-US"/>
            <a:t>Probably the most widely used embedded processor architecture and indeed the most widely used processor architecture of any kind in the world</a:t>
          </a:r>
        </a:p>
      </dgm:t>
    </dgm:pt>
    <dgm:pt modelId="{0FA56BE3-C9E3-CF45-9C91-DCD16A1C680C}" type="parTrans" cxnId="{0583210F-6658-E941-97B5-990E4BF53B0E}">
      <dgm:prSet/>
      <dgm:spPr/>
      <dgm:t>
        <a:bodyPr/>
        <a:lstStyle/>
        <a:p>
          <a:endParaRPr lang="en-US"/>
        </a:p>
      </dgm:t>
    </dgm:pt>
    <dgm:pt modelId="{913AF2FA-D9DD-6A44-BACF-81C7590E85C8}" type="sibTrans" cxnId="{0583210F-6658-E941-97B5-990E4BF53B0E}">
      <dgm:prSet/>
      <dgm:spPr/>
      <dgm:t>
        <a:bodyPr/>
        <a:lstStyle/>
        <a:p>
          <a:endParaRPr lang="en-US"/>
        </a:p>
      </dgm:t>
    </dgm:pt>
    <dgm:pt modelId="{4C699249-4DD6-B04C-8DE1-FD90DFF21924}">
      <dgm:prSet/>
      <dgm:spPr/>
      <dgm:t>
        <a:bodyPr/>
        <a:lstStyle/>
        <a:p>
          <a:pPr rtl="0"/>
          <a:r>
            <a:rPr lang="en-US"/>
            <a:t>Acorn RISC Machine/Advanced RISC Machine</a:t>
          </a:r>
        </a:p>
      </dgm:t>
    </dgm:pt>
    <dgm:pt modelId="{641C02CC-C464-5749-9F00-88CCBC3A2BF1}" type="parTrans" cxnId="{D9427F64-74F0-3748-8569-AD6417A0EB19}">
      <dgm:prSet/>
      <dgm:spPr/>
      <dgm:t>
        <a:bodyPr/>
        <a:lstStyle/>
        <a:p>
          <a:endParaRPr lang="en-US"/>
        </a:p>
      </dgm:t>
    </dgm:pt>
    <dgm:pt modelId="{5FB25D44-B2D6-FE42-8282-DC4B82756DF5}" type="sibTrans" cxnId="{D9427F64-74F0-3748-8569-AD6417A0EB19}">
      <dgm:prSet/>
      <dgm:spPr/>
      <dgm:t>
        <a:bodyPr/>
        <a:lstStyle/>
        <a:p>
          <a:endParaRPr lang="en-US"/>
        </a:p>
      </dgm:t>
    </dgm:pt>
    <dgm:pt modelId="{4CAA11AB-C3B6-7742-B856-B8BEE4690829}" type="pres">
      <dgm:prSet presAssocID="{FBF2892F-FCF7-3A4B-98FF-B2F4650C826A}" presName="Name0" presStyleCnt="0">
        <dgm:presLayoutVars>
          <dgm:chMax val="7"/>
          <dgm:dir/>
          <dgm:animLvl val="lvl"/>
          <dgm:resizeHandles val="exact"/>
        </dgm:presLayoutVars>
      </dgm:prSet>
      <dgm:spPr/>
    </dgm:pt>
    <dgm:pt modelId="{7E5E71E9-02DD-8F4B-A764-3EE25B482476}" type="pres">
      <dgm:prSet presAssocID="{1123246F-22CB-4443-8352-EA007740BEA0}" presName="circle1" presStyleLbl="node1" presStyleIdx="0" presStyleCnt="5"/>
      <dgm:spPr/>
    </dgm:pt>
    <dgm:pt modelId="{A339D49C-3675-ED44-AA24-21007938E703}" type="pres">
      <dgm:prSet presAssocID="{1123246F-22CB-4443-8352-EA007740BEA0}" presName="space" presStyleCnt="0"/>
      <dgm:spPr/>
    </dgm:pt>
    <dgm:pt modelId="{CA2649DD-3136-744F-8618-39E3378CD44E}" type="pres">
      <dgm:prSet presAssocID="{1123246F-22CB-4443-8352-EA007740BEA0}" presName="rect1" presStyleLbl="alignAcc1" presStyleIdx="0" presStyleCnt="5" custLinFactNeighborX="-259" custLinFactNeighborY="2337"/>
      <dgm:spPr/>
    </dgm:pt>
    <dgm:pt modelId="{86564882-C43B-5F44-9E2B-7C3273C25D25}" type="pres">
      <dgm:prSet presAssocID="{E741DB30-206C-774F-9FE4-22DEB55538FF}" presName="vertSpace2" presStyleLbl="node1" presStyleIdx="0" presStyleCnt="5"/>
      <dgm:spPr/>
    </dgm:pt>
    <dgm:pt modelId="{30FF8077-7F83-324F-B1D6-2D388D1A859E}" type="pres">
      <dgm:prSet presAssocID="{E741DB30-206C-774F-9FE4-22DEB55538FF}" presName="circle2" presStyleLbl="node1" presStyleIdx="1" presStyleCnt="5"/>
      <dgm:spPr/>
    </dgm:pt>
    <dgm:pt modelId="{52EA27E7-5658-A04C-872B-736FE36E95B9}" type="pres">
      <dgm:prSet presAssocID="{E741DB30-206C-774F-9FE4-22DEB55538FF}" presName="rect2" presStyleLbl="alignAcc1" presStyleIdx="1" presStyleCnt="5"/>
      <dgm:spPr/>
    </dgm:pt>
    <dgm:pt modelId="{D286EAF9-10A1-BC48-90B9-9EF3F0252513}" type="pres">
      <dgm:prSet presAssocID="{E24C8E8A-770D-5B42-9276-16CAD8070F05}" presName="vertSpace3" presStyleLbl="node1" presStyleIdx="1" presStyleCnt="5"/>
      <dgm:spPr/>
    </dgm:pt>
    <dgm:pt modelId="{890FD210-37B1-924A-ACE3-EC4AF3723DA8}" type="pres">
      <dgm:prSet presAssocID="{E24C8E8A-770D-5B42-9276-16CAD8070F05}" presName="circle3" presStyleLbl="node1" presStyleIdx="2" presStyleCnt="5"/>
      <dgm:spPr/>
    </dgm:pt>
    <dgm:pt modelId="{8E427BFD-68F7-9144-84C4-B6F555C3E9C2}" type="pres">
      <dgm:prSet presAssocID="{E24C8E8A-770D-5B42-9276-16CAD8070F05}" presName="rect3" presStyleLbl="alignAcc1" presStyleIdx="2" presStyleCnt="5"/>
      <dgm:spPr/>
    </dgm:pt>
    <dgm:pt modelId="{88B52972-5B56-814E-9276-2870F1EFB52E}" type="pres">
      <dgm:prSet presAssocID="{6E0E09CF-535C-9F4A-9D42-DCA4647452B0}" presName="vertSpace4" presStyleLbl="node1" presStyleIdx="2" presStyleCnt="5"/>
      <dgm:spPr/>
    </dgm:pt>
    <dgm:pt modelId="{CB5F8675-4706-0A49-8834-410E77301F2D}" type="pres">
      <dgm:prSet presAssocID="{6E0E09CF-535C-9F4A-9D42-DCA4647452B0}" presName="circle4" presStyleLbl="node1" presStyleIdx="3" presStyleCnt="5"/>
      <dgm:spPr/>
    </dgm:pt>
    <dgm:pt modelId="{278E313F-4732-FB48-ADB3-EB7BAA2F0AD8}" type="pres">
      <dgm:prSet presAssocID="{6E0E09CF-535C-9F4A-9D42-DCA4647452B0}" presName="rect4" presStyleLbl="alignAcc1" presStyleIdx="3" presStyleCnt="5"/>
      <dgm:spPr/>
    </dgm:pt>
    <dgm:pt modelId="{B3CB6F7B-4AF8-884B-A770-14D7D179D48F}" type="pres">
      <dgm:prSet presAssocID="{4C699249-4DD6-B04C-8DE1-FD90DFF21924}" presName="vertSpace5" presStyleLbl="node1" presStyleIdx="3" presStyleCnt="5"/>
      <dgm:spPr/>
    </dgm:pt>
    <dgm:pt modelId="{EC44F69B-9D2C-2143-B459-8D67124DB16C}" type="pres">
      <dgm:prSet presAssocID="{4C699249-4DD6-B04C-8DE1-FD90DFF21924}" presName="circle5" presStyleLbl="node1" presStyleIdx="4" presStyleCnt="5"/>
      <dgm:spPr/>
    </dgm:pt>
    <dgm:pt modelId="{F3DE286F-F91F-864B-883C-CE6534E57A45}" type="pres">
      <dgm:prSet presAssocID="{4C699249-4DD6-B04C-8DE1-FD90DFF21924}" presName="rect5" presStyleLbl="alignAcc1" presStyleIdx="4" presStyleCnt="5"/>
      <dgm:spPr/>
    </dgm:pt>
    <dgm:pt modelId="{5EB9BD66-219F-E345-B2D4-09DF848DC51E}" type="pres">
      <dgm:prSet presAssocID="{1123246F-22CB-4443-8352-EA007740BEA0}" presName="rect1ParTxNoCh" presStyleLbl="alignAcc1" presStyleIdx="4" presStyleCnt="5">
        <dgm:presLayoutVars>
          <dgm:chMax val="1"/>
          <dgm:bulletEnabled val="1"/>
        </dgm:presLayoutVars>
      </dgm:prSet>
      <dgm:spPr/>
    </dgm:pt>
    <dgm:pt modelId="{28E0102D-7B8E-4743-80D0-4499ED8E83EE}" type="pres">
      <dgm:prSet presAssocID="{E741DB30-206C-774F-9FE4-22DEB55538FF}" presName="rect2ParTxNoCh" presStyleLbl="alignAcc1" presStyleIdx="4" presStyleCnt="5">
        <dgm:presLayoutVars>
          <dgm:chMax val="1"/>
          <dgm:bulletEnabled val="1"/>
        </dgm:presLayoutVars>
      </dgm:prSet>
      <dgm:spPr/>
    </dgm:pt>
    <dgm:pt modelId="{E43BF79D-E91E-6B40-B0A9-7EFFBAEB7024}" type="pres">
      <dgm:prSet presAssocID="{E24C8E8A-770D-5B42-9276-16CAD8070F05}" presName="rect3ParTxNoCh" presStyleLbl="alignAcc1" presStyleIdx="4" presStyleCnt="5">
        <dgm:presLayoutVars>
          <dgm:chMax val="1"/>
          <dgm:bulletEnabled val="1"/>
        </dgm:presLayoutVars>
      </dgm:prSet>
      <dgm:spPr/>
    </dgm:pt>
    <dgm:pt modelId="{FB4F0F7E-15B0-AC45-9F8C-21DEA43E32D0}" type="pres">
      <dgm:prSet presAssocID="{6E0E09CF-535C-9F4A-9D42-DCA4647452B0}" presName="rect4ParTxNoCh" presStyleLbl="alignAcc1" presStyleIdx="4" presStyleCnt="5">
        <dgm:presLayoutVars>
          <dgm:chMax val="1"/>
          <dgm:bulletEnabled val="1"/>
        </dgm:presLayoutVars>
      </dgm:prSet>
      <dgm:spPr/>
    </dgm:pt>
    <dgm:pt modelId="{ACF4BA02-BC30-DC45-BCBE-34FC27F21B0B}" type="pres">
      <dgm:prSet presAssocID="{4C699249-4DD6-B04C-8DE1-FD90DFF21924}" presName="rect5ParTxNoCh" presStyleLbl="alignAcc1" presStyleIdx="4" presStyleCnt="5">
        <dgm:presLayoutVars>
          <dgm:chMax val="1"/>
          <dgm:bulletEnabled val="1"/>
        </dgm:presLayoutVars>
      </dgm:prSet>
      <dgm:spPr/>
    </dgm:pt>
  </dgm:ptLst>
  <dgm:cxnLst>
    <dgm:cxn modelId="{0583210F-6658-E941-97B5-990E4BF53B0E}" srcId="{FBF2892F-FCF7-3A4B-98FF-B2F4650C826A}" destId="{6E0E09CF-535C-9F4A-9D42-DCA4647452B0}" srcOrd="3" destOrd="0" parTransId="{0FA56BE3-C9E3-CF45-9C91-DCD16A1C680C}" sibTransId="{913AF2FA-D9DD-6A44-BACF-81C7590E85C8}"/>
    <dgm:cxn modelId="{73551A1C-1254-4A42-AF91-0B2DC4A56449}" srcId="{FBF2892F-FCF7-3A4B-98FF-B2F4650C826A}" destId="{E741DB30-206C-774F-9FE4-22DEB55538FF}" srcOrd="1" destOrd="0" parTransId="{E11DF189-81A0-DE40-BFC0-797A523C3E95}" sibTransId="{FF06B8F3-1F86-8140-9B9F-E235AE5E10C5}"/>
    <dgm:cxn modelId="{564D1861-B1CF-4045-9322-5745E3574076}" type="presOf" srcId="{6E0E09CF-535C-9F4A-9D42-DCA4647452B0}" destId="{FB4F0F7E-15B0-AC45-9F8C-21DEA43E32D0}" srcOrd="1" destOrd="0" presId="urn:microsoft.com/office/officeart/2005/8/layout/target3"/>
    <dgm:cxn modelId="{D9427F64-74F0-3748-8569-AD6417A0EB19}" srcId="{FBF2892F-FCF7-3A4B-98FF-B2F4650C826A}" destId="{4C699249-4DD6-B04C-8DE1-FD90DFF21924}" srcOrd="4" destOrd="0" parTransId="{641C02CC-C464-5749-9F00-88CCBC3A2BF1}" sibTransId="{5FB25D44-B2D6-FE42-8282-DC4B82756DF5}"/>
    <dgm:cxn modelId="{D3A57248-CF94-1A4D-855C-E5EA8DB9801D}" type="presOf" srcId="{FBF2892F-FCF7-3A4B-98FF-B2F4650C826A}" destId="{4CAA11AB-C3B6-7742-B856-B8BEE4690829}" srcOrd="0" destOrd="0" presId="urn:microsoft.com/office/officeart/2005/8/layout/target3"/>
    <dgm:cxn modelId="{C177F86B-266F-234E-B64D-7491F903933A}" type="presOf" srcId="{E741DB30-206C-774F-9FE4-22DEB55538FF}" destId="{28E0102D-7B8E-4743-80D0-4499ED8E83EE}" srcOrd="1" destOrd="0" presId="urn:microsoft.com/office/officeart/2005/8/layout/target3"/>
    <dgm:cxn modelId="{0B9B3273-E083-6D47-9605-D038113B76FD}" srcId="{FBF2892F-FCF7-3A4B-98FF-B2F4650C826A}" destId="{1123246F-22CB-4443-8352-EA007740BEA0}" srcOrd="0" destOrd="0" parTransId="{597042A9-26FA-5C48-B0FB-ED65414BA098}" sibTransId="{07B2F954-0EBC-2943-B6CB-B4F187E74277}"/>
    <dgm:cxn modelId="{A380C853-BD63-ED44-8CB7-78C75020B6A9}" srcId="{FBF2892F-FCF7-3A4B-98FF-B2F4650C826A}" destId="{E24C8E8A-770D-5B42-9276-16CAD8070F05}" srcOrd="2" destOrd="0" parTransId="{7B4DA492-5B82-0C40-94A2-C1B1175CF320}" sibTransId="{482C19A7-4BEC-7642-A198-D0ABB1202A63}"/>
    <dgm:cxn modelId="{D22365B5-C5E5-2D45-BC29-A1F99CB9CAEC}" type="presOf" srcId="{E24C8E8A-770D-5B42-9276-16CAD8070F05}" destId="{8E427BFD-68F7-9144-84C4-B6F555C3E9C2}" srcOrd="0" destOrd="0" presId="urn:microsoft.com/office/officeart/2005/8/layout/target3"/>
    <dgm:cxn modelId="{225AAFB6-5353-BB4D-B5EA-1466613E9E1F}" type="presOf" srcId="{E741DB30-206C-774F-9FE4-22DEB55538FF}" destId="{52EA27E7-5658-A04C-872B-736FE36E95B9}" srcOrd="0" destOrd="0" presId="urn:microsoft.com/office/officeart/2005/8/layout/target3"/>
    <dgm:cxn modelId="{976C7BB7-6029-5943-8A6C-4A27C6D90CD1}" type="presOf" srcId="{1123246F-22CB-4443-8352-EA007740BEA0}" destId="{5EB9BD66-219F-E345-B2D4-09DF848DC51E}" srcOrd="1" destOrd="0" presId="urn:microsoft.com/office/officeart/2005/8/layout/target3"/>
    <dgm:cxn modelId="{18137EBC-9CB8-B54F-BBFF-437631269049}" type="presOf" srcId="{E24C8E8A-770D-5B42-9276-16CAD8070F05}" destId="{E43BF79D-E91E-6B40-B0A9-7EFFBAEB7024}" srcOrd="1" destOrd="0" presId="urn:microsoft.com/office/officeart/2005/8/layout/target3"/>
    <dgm:cxn modelId="{F99231BF-6395-1A47-9E13-C9CE92C7B24B}" type="presOf" srcId="{6E0E09CF-535C-9F4A-9D42-DCA4647452B0}" destId="{278E313F-4732-FB48-ADB3-EB7BAA2F0AD8}" srcOrd="0" destOrd="0" presId="urn:microsoft.com/office/officeart/2005/8/layout/target3"/>
    <dgm:cxn modelId="{D87E2FCE-3BB4-B54A-A6D3-26469E50F659}" type="presOf" srcId="{4C699249-4DD6-B04C-8DE1-FD90DFF21924}" destId="{F3DE286F-F91F-864B-883C-CE6534E57A45}" srcOrd="0" destOrd="0" presId="urn:microsoft.com/office/officeart/2005/8/layout/target3"/>
    <dgm:cxn modelId="{D726C8D6-A049-CE4B-9077-148EC6B7FC28}" type="presOf" srcId="{1123246F-22CB-4443-8352-EA007740BEA0}" destId="{CA2649DD-3136-744F-8618-39E3378CD44E}" srcOrd="0" destOrd="0" presId="urn:microsoft.com/office/officeart/2005/8/layout/target3"/>
    <dgm:cxn modelId="{FC6BEAE3-48E4-1D49-AAB1-000AB76294C9}" type="presOf" srcId="{4C699249-4DD6-B04C-8DE1-FD90DFF21924}" destId="{ACF4BA02-BC30-DC45-BCBE-34FC27F21B0B}" srcOrd="1" destOrd="0" presId="urn:microsoft.com/office/officeart/2005/8/layout/target3"/>
    <dgm:cxn modelId="{D609580D-09FF-E042-A49F-E07B63F101FE}" type="presParOf" srcId="{4CAA11AB-C3B6-7742-B856-B8BEE4690829}" destId="{7E5E71E9-02DD-8F4B-A764-3EE25B482476}" srcOrd="0" destOrd="0" presId="urn:microsoft.com/office/officeart/2005/8/layout/target3"/>
    <dgm:cxn modelId="{428DCE99-FEDC-EA41-96B0-2FD499858A11}" type="presParOf" srcId="{4CAA11AB-C3B6-7742-B856-B8BEE4690829}" destId="{A339D49C-3675-ED44-AA24-21007938E703}" srcOrd="1" destOrd="0" presId="urn:microsoft.com/office/officeart/2005/8/layout/target3"/>
    <dgm:cxn modelId="{35E28F33-B25C-264F-B5FA-46D5948A98CB}" type="presParOf" srcId="{4CAA11AB-C3B6-7742-B856-B8BEE4690829}" destId="{CA2649DD-3136-744F-8618-39E3378CD44E}" srcOrd="2" destOrd="0" presId="urn:microsoft.com/office/officeart/2005/8/layout/target3"/>
    <dgm:cxn modelId="{A0D02778-A63D-094F-A833-FB5AB2F45372}" type="presParOf" srcId="{4CAA11AB-C3B6-7742-B856-B8BEE4690829}" destId="{86564882-C43B-5F44-9E2B-7C3273C25D25}" srcOrd="3" destOrd="0" presId="urn:microsoft.com/office/officeart/2005/8/layout/target3"/>
    <dgm:cxn modelId="{262A6666-1A81-7944-B3BE-D2B4A2507212}" type="presParOf" srcId="{4CAA11AB-C3B6-7742-B856-B8BEE4690829}" destId="{30FF8077-7F83-324F-B1D6-2D388D1A859E}" srcOrd="4" destOrd="0" presId="urn:microsoft.com/office/officeart/2005/8/layout/target3"/>
    <dgm:cxn modelId="{5F7B434B-5A92-414B-A1B9-4D7448A0B1BA}" type="presParOf" srcId="{4CAA11AB-C3B6-7742-B856-B8BEE4690829}" destId="{52EA27E7-5658-A04C-872B-736FE36E95B9}" srcOrd="5" destOrd="0" presId="urn:microsoft.com/office/officeart/2005/8/layout/target3"/>
    <dgm:cxn modelId="{9E95219E-D9F6-5B41-A2AB-1AB6BA130EE9}" type="presParOf" srcId="{4CAA11AB-C3B6-7742-B856-B8BEE4690829}" destId="{D286EAF9-10A1-BC48-90B9-9EF3F0252513}" srcOrd="6" destOrd="0" presId="urn:microsoft.com/office/officeart/2005/8/layout/target3"/>
    <dgm:cxn modelId="{6D073BB1-7132-A646-A32C-216ED4DC3332}" type="presParOf" srcId="{4CAA11AB-C3B6-7742-B856-B8BEE4690829}" destId="{890FD210-37B1-924A-ACE3-EC4AF3723DA8}" srcOrd="7" destOrd="0" presId="urn:microsoft.com/office/officeart/2005/8/layout/target3"/>
    <dgm:cxn modelId="{EF2AD3E3-6CBA-0347-95BA-3B17EFCCF1BB}" type="presParOf" srcId="{4CAA11AB-C3B6-7742-B856-B8BEE4690829}" destId="{8E427BFD-68F7-9144-84C4-B6F555C3E9C2}" srcOrd="8" destOrd="0" presId="urn:microsoft.com/office/officeart/2005/8/layout/target3"/>
    <dgm:cxn modelId="{A8B8D065-73AF-9A49-901F-94347A3A90CD}" type="presParOf" srcId="{4CAA11AB-C3B6-7742-B856-B8BEE4690829}" destId="{88B52972-5B56-814E-9276-2870F1EFB52E}" srcOrd="9" destOrd="0" presId="urn:microsoft.com/office/officeart/2005/8/layout/target3"/>
    <dgm:cxn modelId="{5ACFB274-49F3-4F47-87E8-A514763538AD}" type="presParOf" srcId="{4CAA11AB-C3B6-7742-B856-B8BEE4690829}" destId="{CB5F8675-4706-0A49-8834-410E77301F2D}" srcOrd="10" destOrd="0" presId="urn:microsoft.com/office/officeart/2005/8/layout/target3"/>
    <dgm:cxn modelId="{8FD1CB43-0104-5C4A-AA16-9DF5D05265D1}" type="presParOf" srcId="{4CAA11AB-C3B6-7742-B856-B8BEE4690829}" destId="{278E313F-4732-FB48-ADB3-EB7BAA2F0AD8}" srcOrd="11" destOrd="0" presId="urn:microsoft.com/office/officeart/2005/8/layout/target3"/>
    <dgm:cxn modelId="{59DD2532-EE15-2946-98E2-DA12EE01D05F}" type="presParOf" srcId="{4CAA11AB-C3B6-7742-B856-B8BEE4690829}" destId="{B3CB6F7B-4AF8-884B-A770-14D7D179D48F}" srcOrd="12" destOrd="0" presId="urn:microsoft.com/office/officeart/2005/8/layout/target3"/>
    <dgm:cxn modelId="{268E34D0-EBC7-0549-A4C9-99084C6ECBC4}" type="presParOf" srcId="{4CAA11AB-C3B6-7742-B856-B8BEE4690829}" destId="{EC44F69B-9D2C-2143-B459-8D67124DB16C}" srcOrd="13" destOrd="0" presId="urn:microsoft.com/office/officeart/2005/8/layout/target3"/>
    <dgm:cxn modelId="{729EC047-FAFB-2E4A-B06E-9D437173CDD3}" type="presParOf" srcId="{4CAA11AB-C3B6-7742-B856-B8BEE4690829}" destId="{F3DE286F-F91F-864B-883C-CE6534E57A45}" srcOrd="14" destOrd="0" presId="urn:microsoft.com/office/officeart/2005/8/layout/target3"/>
    <dgm:cxn modelId="{5BD0046F-2151-8940-8C9E-8AEF4E4EDF1B}" type="presParOf" srcId="{4CAA11AB-C3B6-7742-B856-B8BEE4690829}" destId="{5EB9BD66-219F-E345-B2D4-09DF848DC51E}" srcOrd="15" destOrd="0" presId="urn:microsoft.com/office/officeart/2005/8/layout/target3"/>
    <dgm:cxn modelId="{995D0144-58C0-1345-B852-6184F95A6849}" type="presParOf" srcId="{4CAA11AB-C3B6-7742-B856-B8BEE4690829}" destId="{28E0102D-7B8E-4743-80D0-4499ED8E83EE}" srcOrd="16" destOrd="0" presId="urn:microsoft.com/office/officeart/2005/8/layout/target3"/>
    <dgm:cxn modelId="{25B675BE-F5A8-B647-A997-FE158D3FCFD4}" type="presParOf" srcId="{4CAA11AB-C3B6-7742-B856-B8BEE4690829}" destId="{E43BF79D-E91E-6B40-B0A9-7EFFBAEB7024}" srcOrd="17" destOrd="0" presId="urn:microsoft.com/office/officeart/2005/8/layout/target3"/>
    <dgm:cxn modelId="{F0C8FB9D-18EF-EE49-8AA1-277BF984FDAB}" type="presParOf" srcId="{4CAA11AB-C3B6-7742-B856-B8BEE4690829}" destId="{FB4F0F7E-15B0-AC45-9F8C-21DEA43E32D0}" srcOrd="18" destOrd="0" presId="urn:microsoft.com/office/officeart/2005/8/layout/target3"/>
    <dgm:cxn modelId="{6C70895F-E435-9642-A2B0-C862FAEF8648}" type="presParOf" srcId="{4CAA11AB-C3B6-7742-B856-B8BEE4690829}" destId="{ACF4BA02-BC30-DC45-BCBE-34FC27F21B0B}"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B243E3-6A78-9746-BEE9-84ACAEA02E36}">
      <dsp:nvSpPr>
        <dsp:cNvPr id="0" name=""/>
        <dsp:cNvSpPr/>
      </dsp:nvSpPr>
      <dsp:spPr>
        <a:xfrm>
          <a:off x="5334000" y="3419855"/>
          <a:ext cx="2484424" cy="1609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t>The operational units and their interconnections that realize the architectural specifications</a:t>
          </a:r>
        </a:p>
      </dsp:txBody>
      <dsp:txXfrm>
        <a:off x="6114680" y="3857543"/>
        <a:ext cx="1668393" cy="1136304"/>
      </dsp:txXfrm>
    </dsp:sp>
    <dsp:sp modelId="{82886FAE-83A2-704D-92D1-F4CC571A92A1}">
      <dsp:nvSpPr>
        <dsp:cNvPr id="0" name=""/>
        <dsp:cNvSpPr/>
      </dsp:nvSpPr>
      <dsp:spPr>
        <a:xfrm>
          <a:off x="1004570" y="3419855"/>
          <a:ext cx="2484424" cy="1609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t>Hardware details transparent to the programmer, control signals, interfaces between the computer and peripherals, memory technology used</a:t>
          </a:r>
        </a:p>
      </dsp:txBody>
      <dsp:txXfrm>
        <a:off x="1039922" y="3857543"/>
        <a:ext cx="1668393" cy="1136304"/>
      </dsp:txXfrm>
    </dsp:sp>
    <dsp:sp modelId="{D6EE7FF3-03D5-1248-B164-AC203683EA31}">
      <dsp:nvSpPr>
        <dsp:cNvPr id="0" name=""/>
        <dsp:cNvSpPr/>
      </dsp:nvSpPr>
      <dsp:spPr>
        <a:xfrm>
          <a:off x="5058105" y="0"/>
          <a:ext cx="2484424" cy="1609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t>Instruction set, number of bits used to represent various data types,   I/O mechanisms, techniques for addressing memory</a:t>
          </a:r>
        </a:p>
      </dsp:txBody>
      <dsp:txXfrm>
        <a:off x="5838784" y="35352"/>
        <a:ext cx="1668393" cy="1136304"/>
      </dsp:txXfrm>
    </dsp:sp>
    <dsp:sp modelId="{EAF475D4-71BA-AC4A-A978-8E1A58675943}">
      <dsp:nvSpPr>
        <dsp:cNvPr id="0" name=""/>
        <dsp:cNvSpPr/>
      </dsp:nvSpPr>
      <dsp:spPr>
        <a:xfrm>
          <a:off x="1004570" y="0"/>
          <a:ext cx="2484424" cy="160934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t" anchorCtr="0">
          <a:noAutofit/>
        </a:bodyPr>
        <a:lstStyle/>
        <a:p>
          <a:pPr marL="57150" lvl="1" indent="-57150" algn="l" defTabSz="444500" rtl="0">
            <a:lnSpc>
              <a:spcPct val="90000"/>
            </a:lnSpc>
            <a:spcBef>
              <a:spcPct val="0"/>
            </a:spcBef>
            <a:spcAft>
              <a:spcPct val="15000"/>
            </a:spcAft>
            <a:buChar char="•"/>
          </a:pPr>
          <a:r>
            <a:rPr lang="en-US" sz="1000" kern="1200" dirty="0"/>
            <a:t>Attributes of a system visible to the programmer</a:t>
          </a:r>
        </a:p>
        <a:p>
          <a:pPr marL="57150" lvl="1" indent="-57150" algn="l" defTabSz="444500" rtl="0">
            <a:lnSpc>
              <a:spcPct val="90000"/>
            </a:lnSpc>
            <a:spcBef>
              <a:spcPct val="0"/>
            </a:spcBef>
            <a:spcAft>
              <a:spcPct val="15000"/>
            </a:spcAft>
            <a:buChar char="•"/>
          </a:pPr>
          <a:r>
            <a:rPr lang="en-US" sz="1000" kern="1200" dirty="0"/>
            <a:t>Have a direct impact on the logical execution of a program</a:t>
          </a:r>
        </a:p>
      </dsp:txBody>
      <dsp:txXfrm>
        <a:off x="1039922" y="35352"/>
        <a:ext cx="1668393" cy="1136304"/>
      </dsp:txXfrm>
    </dsp:sp>
    <dsp:sp modelId="{0995DE62-81B9-0E4E-9982-90865C30B506}">
      <dsp:nvSpPr>
        <dsp:cNvPr id="0" name=""/>
        <dsp:cNvSpPr/>
      </dsp:nvSpPr>
      <dsp:spPr>
        <a:xfrm>
          <a:off x="2045614" y="286664"/>
          <a:ext cx="2177643" cy="2177643"/>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Computer Architecture</a:t>
          </a:r>
        </a:p>
      </dsp:txBody>
      <dsp:txXfrm>
        <a:off x="2683431" y="924481"/>
        <a:ext cx="1539826" cy="1539826"/>
      </dsp:txXfrm>
    </dsp:sp>
    <dsp:sp modelId="{E56301CE-27B0-6744-BFE7-3637DF690F07}">
      <dsp:nvSpPr>
        <dsp:cNvPr id="0" name=""/>
        <dsp:cNvSpPr/>
      </dsp:nvSpPr>
      <dsp:spPr>
        <a:xfrm rot="5400000">
          <a:off x="4323842" y="286664"/>
          <a:ext cx="2177643" cy="2177643"/>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Architectural attributes include:</a:t>
          </a:r>
        </a:p>
      </dsp:txBody>
      <dsp:txXfrm rot="-5400000">
        <a:off x="4323842" y="924481"/>
        <a:ext cx="1539826" cy="1539826"/>
      </dsp:txXfrm>
    </dsp:sp>
    <dsp:sp modelId="{48FC8C78-AEC8-1E4B-9265-AE1BCBD2AB12}">
      <dsp:nvSpPr>
        <dsp:cNvPr id="0" name=""/>
        <dsp:cNvSpPr/>
      </dsp:nvSpPr>
      <dsp:spPr>
        <a:xfrm rot="10800000">
          <a:off x="4323842" y="2564892"/>
          <a:ext cx="2177643" cy="2177643"/>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Computer Organization </a:t>
          </a:r>
        </a:p>
      </dsp:txBody>
      <dsp:txXfrm rot="10800000">
        <a:off x="4323842" y="2564892"/>
        <a:ext cx="1539826" cy="1539826"/>
      </dsp:txXfrm>
    </dsp:sp>
    <dsp:sp modelId="{84C6FD03-EE72-914E-B7C9-68870374A795}">
      <dsp:nvSpPr>
        <dsp:cNvPr id="0" name=""/>
        <dsp:cNvSpPr/>
      </dsp:nvSpPr>
      <dsp:spPr>
        <a:xfrm rot="16200000">
          <a:off x="2045614" y="2564892"/>
          <a:ext cx="2177643" cy="2177643"/>
        </a:xfrm>
        <a:prstGeom prst="pieWedg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rtl="0">
            <a:lnSpc>
              <a:spcPct val="90000"/>
            </a:lnSpc>
            <a:spcBef>
              <a:spcPct val="0"/>
            </a:spcBef>
            <a:spcAft>
              <a:spcPct val="35000"/>
            </a:spcAft>
            <a:buNone/>
          </a:pPr>
          <a:r>
            <a:rPr lang="en-US" sz="1400" b="1" kern="1200" dirty="0">
              <a:effectLst>
                <a:outerShdw blurRad="38100" dist="38100" dir="2700000" algn="tl">
                  <a:srgbClr val="000000">
                    <a:alpha val="43137"/>
                  </a:srgbClr>
                </a:outerShdw>
              </a:effectLst>
            </a:rPr>
            <a:t>Organizational attributes include:</a:t>
          </a:r>
        </a:p>
      </dsp:txBody>
      <dsp:txXfrm rot="5400000">
        <a:off x="2683431" y="2564892"/>
        <a:ext cx="1539826" cy="1539826"/>
      </dsp:txXfrm>
    </dsp:sp>
    <dsp:sp modelId="{1A971C7A-02BC-2144-9C44-48A4E03337B1}">
      <dsp:nvSpPr>
        <dsp:cNvPr id="0" name=""/>
        <dsp:cNvSpPr/>
      </dsp:nvSpPr>
      <dsp:spPr>
        <a:xfrm>
          <a:off x="3897617" y="2061972"/>
          <a:ext cx="751865" cy="653795"/>
        </a:xfrm>
        <a:prstGeom prst="circularArrow">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 modelId="{290E4CF8-E8EE-584A-BC6F-814759FDAB7A}">
      <dsp:nvSpPr>
        <dsp:cNvPr id="0" name=""/>
        <dsp:cNvSpPr/>
      </dsp:nvSpPr>
      <dsp:spPr>
        <a:xfrm rot="10800000">
          <a:off x="3897617" y="2313432"/>
          <a:ext cx="751865" cy="653795"/>
        </a:xfrm>
        <a:prstGeom prst="circularArrow">
          <a:avLst/>
        </a:prstGeom>
        <a:gradFill rotWithShape="0">
          <a:gsLst>
            <a:gs pos="0">
              <a:schemeClr val="accent1">
                <a:tint val="60000"/>
                <a:hueOff val="0"/>
                <a:satOff val="0"/>
                <a:lumOff val="0"/>
                <a:alphaOff val="0"/>
                <a:shade val="40000"/>
                <a:alpha val="100000"/>
                <a:satMod val="150000"/>
                <a:lumMod val="100000"/>
              </a:schemeClr>
            </a:gs>
            <a:gs pos="100000">
              <a:schemeClr val="accent1">
                <a:tint val="60000"/>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5E71E9-02DD-8F4B-A764-3EE25B482476}">
      <dsp:nvSpPr>
        <dsp:cNvPr id="0" name=""/>
        <dsp:cNvSpPr/>
      </dsp:nvSpPr>
      <dsp:spPr>
        <a:xfrm>
          <a:off x="0" y="12985"/>
          <a:ext cx="4903440" cy="4903440"/>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CA2649DD-3136-744F-8618-39E3378CD44E}">
      <dsp:nvSpPr>
        <dsp:cNvPr id="0" name=""/>
        <dsp:cNvSpPr/>
      </dsp:nvSpPr>
      <dsp:spPr>
        <a:xfrm>
          <a:off x="2436903" y="25970"/>
          <a:ext cx="5720679" cy="490344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Refers to a processor architecture that has evolved from RISC design principles and is used in embedded systems</a:t>
          </a:r>
        </a:p>
      </dsp:txBody>
      <dsp:txXfrm>
        <a:off x="2436903" y="25970"/>
        <a:ext cx="5720679" cy="784550"/>
      </dsp:txXfrm>
    </dsp:sp>
    <dsp:sp modelId="{30FF8077-7F83-324F-B1D6-2D388D1A859E}">
      <dsp:nvSpPr>
        <dsp:cNvPr id="0" name=""/>
        <dsp:cNvSpPr/>
      </dsp:nvSpPr>
      <dsp:spPr>
        <a:xfrm>
          <a:off x="514861" y="797535"/>
          <a:ext cx="3873717" cy="3873717"/>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52EA27E7-5658-A04C-872B-736FE36E95B9}">
      <dsp:nvSpPr>
        <dsp:cNvPr id="0" name=""/>
        <dsp:cNvSpPr/>
      </dsp:nvSpPr>
      <dsp:spPr>
        <a:xfrm>
          <a:off x="2451720" y="797535"/>
          <a:ext cx="5720679" cy="387371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Family of RISC-based microprocessors and microcontrollers designed by ARM Holdings, Cambridge, England</a:t>
          </a:r>
        </a:p>
      </dsp:txBody>
      <dsp:txXfrm>
        <a:off x="2451720" y="797535"/>
        <a:ext cx="5720679" cy="784550"/>
      </dsp:txXfrm>
    </dsp:sp>
    <dsp:sp modelId="{890FD210-37B1-924A-ACE3-EC4AF3723DA8}">
      <dsp:nvSpPr>
        <dsp:cNvPr id="0" name=""/>
        <dsp:cNvSpPr/>
      </dsp:nvSpPr>
      <dsp:spPr>
        <a:xfrm>
          <a:off x="1029722" y="1582086"/>
          <a:ext cx="2843995" cy="2843995"/>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8E427BFD-68F7-9144-84C4-B6F555C3E9C2}">
      <dsp:nvSpPr>
        <dsp:cNvPr id="0" name=""/>
        <dsp:cNvSpPr/>
      </dsp:nvSpPr>
      <dsp:spPr>
        <a:xfrm>
          <a:off x="2451720" y="1582086"/>
          <a:ext cx="5720679" cy="284399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Chips are high-speed processors that are known for their small die size and low power requirements</a:t>
          </a:r>
        </a:p>
      </dsp:txBody>
      <dsp:txXfrm>
        <a:off x="2451720" y="1582086"/>
        <a:ext cx="5720679" cy="784550"/>
      </dsp:txXfrm>
    </dsp:sp>
    <dsp:sp modelId="{CB5F8675-4706-0A49-8834-410E77301F2D}">
      <dsp:nvSpPr>
        <dsp:cNvPr id="0" name=""/>
        <dsp:cNvSpPr/>
      </dsp:nvSpPr>
      <dsp:spPr>
        <a:xfrm>
          <a:off x="1544583" y="2366636"/>
          <a:ext cx="1814272" cy="1814272"/>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278E313F-4732-FB48-ADB3-EB7BAA2F0AD8}">
      <dsp:nvSpPr>
        <dsp:cNvPr id="0" name=""/>
        <dsp:cNvSpPr/>
      </dsp:nvSpPr>
      <dsp:spPr>
        <a:xfrm>
          <a:off x="2451720" y="2366636"/>
          <a:ext cx="5720679" cy="1814272"/>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Probably the most widely used embedded processor architecture and indeed the most widely used processor architecture of any kind in the world</a:t>
          </a:r>
        </a:p>
      </dsp:txBody>
      <dsp:txXfrm>
        <a:off x="2451720" y="2366636"/>
        <a:ext cx="5720679" cy="784550"/>
      </dsp:txXfrm>
    </dsp:sp>
    <dsp:sp modelId="{EC44F69B-9D2C-2143-B459-8D67124DB16C}">
      <dsp:nvSpPr>
        <dsp:cNvPr id="0" name=""/>
        <dsp:cNvSpPr/>
      </dsp:nvSpPr>
      <dsp:spPr>
        <a:xfrm>
          <a:off x="2059444" y="3151187"/>
          <a:ext cx="784550" cy="784550"/>
        </a:xfrm>
        <a:prstGeom prst="pie">
          <a:avLst>
            <a:gd name="adj1" fmla="val 5400000"/>
            <a:gd name="adj2" fmla="val 1620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F3DE286F-F91F-864B-883C-CE6534E57A45}">
      <dsp:nvSpPr>
        <dsp:cNvPr id="0" name=""/>
        <dsp:cNvSpPr/>
      </dsp:nvSpPr>
      <dsp:spPr>
        <a:xfrm>
          <a:off x="2451720" y="3151187"/>
          <a:ext cx="5720679" cy="7845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a:t>Acorn RISC Machine/Advanced RISC Machine</a:t>
          </a:r>
        </a:p>
      </dsp:txBody>
      <dsp:txXfrm>
        <a:off x="2451720" y="3151187"/>
        <a:ext cx="5720679" cy="784550"/>
      </dsp:txXfrm>
    </dsp:sp>
  </dsp:spTree>
</dsp:drawing>
</file>

<file path=ppt/diagrams/layout1.xml><?xml version="1.0" encoding="utf-8"?>
<dgm:layoutDef xmlns:dgm="http://schemas.openxmlformats.org/drawingml/2006/diagram" xmlns:a="http://schemas.openxmlformats.org/drawingml/2006/main" uniqueId="urn:microsoft.com/office/officeart/2005/8/layout/cycle4#1">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09" charset="0"/>
              </a:defRPr>
            </a:lvl1pPr>
          </a:lstStyle>
          <a:p>
            <a:endParaRPr lang="en-US" dirty="0"/>
          </a:p>
        </p:txBody>
      </p:sp>
      <p:sp>
        <p:nvSpPr>
          <p:cNvPr id="5120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09" charset="0"/>
              </a:defRPr>
            </a:lvl1pPr>
          </a:lstStyle>
          <a:p>
            <a:endParaRPr lang="en-US" dirty="0"/>
          </a:p>
        </p:txBody>
      </p:sp>
      <p:sp>
        <p:nvSpPr>
          <p:cNvPr id="5120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09" charset="0"/>
              </a:defRPr>
            </a:lvl1pPr>
          </a:lstStyle>
          <a:p>
            <a:r>
              <a:rPr lang="en-US" dirty="0"/>
              <a:t>© 2016 Pearson Education, Inc., Hoboken, NJ. All rights reserved.</a:t>
            </a:r>
          </a:p>
        </p:txBody>
      </p:sp>
      <p:sp>
        <p:nvSpPr>
          <p:cNvPr id="5120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09" charset="0"/>
              </a:defRPr>
            </a:lvl1pPr>
          </a:lstStyle>
          <a:p>
            <a:fld id="{632BFCA1-7074-BE49-9C26-1E5CA6845EA1}" type="slidenum">
              <a:rPr lang="en-US"/>
              <a:pPr/>
              <a:t>‹#›</a:t>
            </a:fld>
            <a:endParaRPr lang="en-US" dirty="0"/>
          </a:p>
        </p:txBody>
      </p:sp>
    </p:spTree>
    <p:extLst>
      <p:ext uri="{BB962C8B-B14F-4D97-AF65-F5344CB8AC3E}">
        <p14:creationId xmlns:p14="http://schemas.microsoft.com/office/powerpoint/2010/main" val="33346213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defRPr sz="1200">
                <a:latin typeface="Arial" pitchFamily="-109" charset="0"/>
              </a:defRPr>
            </a:lvl1pPr>
          </a:lstStyle>
          <a:p>
            <a:endParaRPr lang="en-US" dirty="0"/>
          </a:p>
        </p:txBody>
      </p:sp>
      <p:sp>
        <p:nvSpPr>
          <p:cNvPr id="50179"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lvl1pPr algn="r">
              <a:defRPr sz="1200">
                <a:latin typeface="Arial" pitchFamily="-109" charset="0"/>
              </a:defRPr>
            </a:lvl1pPr>
          </a:lstStyle>
          <a:p>
            <a:endParaRPr lang="en-US" dirty="0"/>
          </a:p>
        </p:txBody>
      </p:sp>
      <p:sp>
        <p:nvSpPr>
          <p:cNvPr id="501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018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none" lIns="90000" tIns="46800" rIns="90000" bIns="46800" numCol="1" anchor="ctr"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018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defRPr sz="1200">
                <a:latin typeface="Arial" pitchFamily="-109" charset="0"/>
              </a:defRPr>
            </a:lvl1pPr>
          </a:lstStyle>
          <a:p>
            <a:r>
              <a:rPr lang="en-US" dirty="0"/>
              <a:t>© 2016 Pearson Education, Inc., Hoboken, NJ. All rights reserved.</a:t>
            </a:r>
          </a:p>
        </p:txBody>
      </p:sp>
      <p:sp>
        <p:nvSpPr>
          <p:cNvPr id="5018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none" lIns="90000" tIns="46800" rIns="90000" bIns="46800" numCol="1" anchor="b" anchorCtr="0" compatLnSpc="1">
            <a:prstTxWarp prst="textNoShape">
              <a:avLst/>
            </a:prstTxWarp>
          </a:bodyPr>
          <a:lstStyle>
            <a:lvl1pPr algn="r">
              <a:defRPr sz="1200">
                <a:latin typeface="Arial" pitchFamily="-109" charset="0"/>
              </a:defRPr>
            </a:lvl1pPr>
          </a:lstStyle>
          <a:p>
            <a:fld id="{426AC9EA-110C-D44B-81A3-E5165EEE361B}" type="slidenum">
              <a:rPr lang="en-US"/>
              <a:pPr/>
              <a:t>‹#›</a:t>
            </a:fld>
            <a:endParaRPr lang="en-US" dirty="0"/>
          </a:p>
        </p:txBody>
      </p:sp>
    </p:spTree>
    <p:extLst>
      <p:ext uri="{BB962C8B-B14F-4D97-AF65-F5344CB8AC3E}">
        <p14:creationId xmlns:p14="http://schemas.microsoft.com/office/powerpoint/2010/main" val="3517103058"/>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Times New Roman" pitchFamily="-109"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09" charset="0"/>
        <a:ea typeface="ＭＳ Ｐゴシック" pitchFamily="-109"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09" charset="0"/>
        <a:ea typeface="ＭＳ Ｐゴシック" pitchFamily="-109"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09" charset="0"/>
        <a:ea typeface="ＭＳ Ｐゴシック" pitchFamily="-109"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09" charset="0"/>
        <a:ea typeface="ＭＳ Ｐゴシック" pitchFamily="-109"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u="none" strike="noStrike" kern="1200" baseline="0" dirty="0">
                <a:solidFill>
                  <a:schemeClr val="tx1"/>
                </a:solidFill>
                <a:latin typeface="Times New Roman" pitchFamily="-109" charset="0"/>
                <a:ea typeface="+mn-ea"/>
                <a:cs typeface="+mn-cs"/>
              </a:rPr>
              <a:t> In a class of computers called microcomputers, the relationship between architecture</a:t>
            </a:r>
          </a:p>
          <a:p>
            <a:r>
              <a:rPr kumimoji="1" lang="en-US" sz="1200" b="0" i="0" u="none" strike="noStrike" kern="1200" baseline="0" dirty="0">
                <a:solidFill>
                  <a:schemeClr val="tx1"/>
                </a:solidFill>
                <a:latin typeface="Times New Roman" pitchFamily="-109" charset="0"/>
                <a:ea typeface="+mn-ea"/>
                <a:cs typeface="+mn-cs"/>
              </a:rPr>
              <a:t>and organization is very close. Changes in technology not only influence</a:t>
            </a:r>
          </a:p>
          <a:p>
            <a:r>
              <a:rPr kumimoji="1" lang="en-US" sz="1200" b="0" i="0" u="none" strike="noStrike" kern="1200" baseline="0" dirty="0">
                <a:solidFill>
                  <a:schemeClr val="tx1"/>
                </a:solidFill>
                <a:latin typeface="Times New Roman" pitchFamily="-109" charset="0"/>
                <a:ea typeface="+mn-ea"/>
                <a:cs typeface="+mn-cs"/>
              </a:rPr>
              <a:t>organization but also result in the introduction of more powerful and more complex</a:t>
            </a:r>
          </a:p>
          <a:p>
            <a:r>
              <a:rPr kumimoji="1" lang="en-US" sz="1200" b="0" i="0" u="none" strike="noStrike" kern="1200" baseline="0" dirty="0">
                <a:solidFill>
                  <a:schemeClr val="tx1"/>
                </a:solidFill>
                <a:latin typeface="Times New Roman" pitchFamily="-109" charset="0"/>
                <a:ea typeface="+mn-ea"/>
                <a:cs typeface="+mn-cs"/>
              </a:rPr>
              <a:t>architectures. Generally, there is less of a requirement for generation-</a:t>
            </a:r>
          </a:p>
          <a:p>
            <a:r>
              <a:rPr kumimoji="1" lang="en-US" sz="1200" b="0" i="0" u="none" strike="noStrike" kern="1200" baseline="0" dirty="0">
                <a:solidFill>
                  <a:schemeClr val="tx1"/>
                </a:solidFill>
                <a:latin typeface="Times New Roman" pitchFamily="-109" charset="0"/>
                <a:ea typeface="+mn-ea"/>
                <a:cs typeface="+mn-cs"/>
              </a:rPr>
              <a:t>To-generation compatibility for these smaller machines. Thus, there is more interplay between</a:t>
            </a:r>
          </a:p>
          <a:p>
            <a:r>
              <a:rPr kumimoji="1" lang="en-US" sz="1200" b="0" i="0" u="none" strike="noStrike" kern="1200" baseline="0" dirty="0">
                <a:solidFill>
                  <a:schemeClr val="tx1"/>
                </a:solidFill>
                <a:latin typeface="Times New Roman" pitchFamily="-109" charset="0"/>
                <a:ea typeface="+mn-ea"/>
                <a:cs typeface="+mn-cs"/>
              </a:rPr>
              <a:t>organizational and architectural design decisions. An intriguing example of this is</a:t>
            </a:r>
          </a:p>
          <a:p>
            <a:r>
              <a:rPr kumimoji="1" lang="en-US" sz="1200" b="0" i="0" u="none" strike="noStrike" kern="1200" baseline="0" dirty="0">
                <a:solidFill>
                  <a:schemeClr val="tx1"/>
                </a:solidFill>
                <a:latin typeface="Times New Roman" pitchFamily="-109" charset="0"/>
                <a:ea typeface="+mn-ea"/>
                <a:cs typeface="+mn-cs"/>
              </a:rPr>
              <a:t>the reduced instruction set computer (RISC), which we examine in Chapter 15.</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This book examines both computer organization and computer architecture.</a:t>
            </a:r>
          </a:p>
          <a:p>
            <a:r>
              <a:rPr kumimoji="1" lang="en-US" sz="1200" b="0" i="0" u="none" strike="noStrike" kern="1200" baseline="0" dirty="0">
                <a:solidFill>
                  <a:schemeClr val="tx1"/>
                </a:solidFill>
                <a:latin typeface="Times New Roman" pitchFamily="-109" charset="0"/>
                <a:ea typeface="+mn-ea"/>
                <a:cs typeface="+mn-cs"/>
              </a:rPr>
              <a:t>The emphasis is perhaps more on the side of organization. However, because a</a:t>
            </a:r>
          </a:p>
          <a:p>
            <a:r>
              <a:rPr kumimoji="1" lang="en-US" sz="1200" b="0" i="0" u="none" strike="noStrike" kern="1200" baseline="0" dirty="0">
                <a:solidFill>
                  <a:schemeClr val="tx1"/>
                </a:solidFill>
                <a:latin typeface="Times New Roman" pitchFamily="-109" charset="0"/>
                <a:ea typeface="+mn-ea"/>
                <a:cs typeface="+mn-cs"/>
              </a:rPr>
              <a:t>computer organization must be designed to implement a particular architectural</a:t>
            </a:r>
          </a:p>
          <a:p>
            <a:r>
              <a:rPr kumimoji="1" lang="en-US" sz="1200" b="0" i="0" u="none" strike="noStrike" kern="1200" baseline="0" dirty="0">
                <a:solidFill>
                  <a:schemeClr val="tx1"/>
                </a:solidFill>
                <a:latin typeface="Times New Roman" pitchFamily="-109" charset="0"/>
                <a:ea typeface="+mn-ea"/>
                <a:cs typeface="+mn-cs"/>
              </a:rPr>
              <a:t>specification, a thorough treatment of organization requires a detailed examination</a:t>
            </a:r>
          </a:p>
          <a:p>
            <a:r>
              <a:rPr kumimoji="1" lang="en-US" sz="1200" b="0" i="0" u="none" strike="noStrike" kern="1200" baseline="0" dirty="0">
                <a:solidFill>
                  <a:schemeClr val="tx1"/>
                </a:solidFill>
                <a:latin typeface="Times New Roman" pitchFamily="-109" charset="0"/>
                <a:ea typeface="+mn-ea"/>
                <a:cs typeface="+mn-cs"/>
              </a:rPr>
              <a:t>of architecture as well.</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Initially, only a few gates or memory cells could be reliably manufactured</a:t>
            </a:r>
          </a:p>
          <a:p>
            <a:r>
              <a:rPr kumimoji="1" lang="en-US" sz="1200" kern="1200" baseline="0" dirty="0">
                <a:solidFill>
                  <a:schemeClr val="tx1"/>
                </a:solidFill>
                <a:latin typeface="Times New Roman" pitchFamily="-110" charset="0"/>
                <a:ea typeface="+mn-ea"/>
                <a:cs typeface="+mn-cs"/>
              </a:rPr>
              <a:t>and packaged together. These early integrated circuits are referred to as </a:t>
            </a:r>
            <a:r>
              <a:rPr kumimoji="1" lang="en-US" sz="1200" i="1" kern="1200" baseline="0" dirty="0">
                <a:solidFill>
                  <a:schemeClr val="tx1"/>
                </a:solidFill>
                <a:latin typeface="Times New Roman" pitchFamily="-110" charset="0"/>
                <a:ea typeface="+mn-ea"/>
                <a:cs typeface="+mn-cs"/>
              </a:rPr>
              <a:t>small scale</a:t>
            </a:r>
          </a:p>
          <a:p>
            <a:r>
              <a:rPr kumimoji="1" lang="en-US" sz="1200" i="1" kern="1200" baseline="0" dirty="0">
                <a:solidFill>
                  <a:schemeClr val="tx1"/>
                </a:solidFill>
                <a:latin typeface="Times New Roman" pitchFamily="-110" charset="0"/>
                <a:ea typeface="+mn-ea"/>
                <a:cs typeface="+mn-cs"/>
              </a:rPr>
              <a:t>Integration </a:t>
            </a:r>
            <a:r>
              <a:rPr kumimoji="1" lang="en-US" sz="1200" kern="1200" baseline="0" dirty="0">
                <a:solidFill>
                  <a:schemeClr val="tx1"/>
                </a:solidFill>
                <a:latin typeface="Times New Roman" pitchFamily="-110" charset="0"/>
                <a:ea typeface="+mn-ea"/>
                <a:cs typeface="+mn-cs"/>
              </a:rPr>
              <a:t>(SSI). As time went on, it became possible to pack more and more</a:t>
            </a:r>
          </a:p>
          <a:p>
            <a:r>
              <a:rPr kumimoji="1" lang="en-US" sz="1200" kern="1200" baseline="0" dirty="0">
                <a:solidFill>
                  <a:schemeClr val="tx1"/>
                </a:solidFill>
                <a:latin typeface="Times New Roman" pitchFamily="-110" charset="0"/>
                <a:ea typeface="+mn-ea"/>
                <a:cs typeface="+mn-cs"/>
              </a:rPr>
              <a:t>Components on the same chip. This growth in density is illustrated in Figure 1.12; it is</a:t>
            </a:r>
          </a:p>
          <a:p>
            <a:r>
              <a:rPr kumimoji="1" lang="en-US" sz="1200" kern="1200" baseline="0" dirty="0">
                <a:solidFill>
                  <a:schemeClr val="tx1"/>
                </a:solidFill>
                <a:latin typeface="Times New Roman" pitchFamily="-110" charset="0"/>
                <a:ea typeface="+mn-ea"/>
                <a:cs typeface="+mn-cs"/>
              </a:rPr>
              <a:t>one of the most remarkable technological trends ever recorded. </a:t>
            </a:r>
          </a:p>
          <a:p>
            <a:endParaRPr kumimoji="1" lang="en-US" sz="1200"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 This figure reflects the</a:t>
            </a:r>
          </a:p>
          <a:p>
            <a:r>
              <a:rPr kumimoji="1" lang="en-US" sz="1200" b="0" i="0" u="none" strike="noStrike" kern="1200" baseline="0" dirty="0">
                <a:solidFill>
                  <a:schemeClr val="tx1"/>
                </a:solidFill>
                <a:latin typeface="Times New Roman" pitchFamily="-109" charset="0"/>
                <a:ea typeface="+mn-ea"/>
                <a:cs typeface="+mn-cs"/>
              </a:rPr>
              <a:t>famous Moore’s law, which was propounded by Gordon Moore, cofounder of Intel,</a:t>
            </a:r>
          </a:p>
          <a:p>
            <a:r>
              <a:rPr kumimoji="1" lang="en-US" sz="1200" b="0" i="0" u="none" strike="noStrike" kern="1200" baseline="0" dirty="0">
                <a:solidFill>
                  <a:schemeClr val="tx1"/>
                </a:solidFill>
                <a:latin typeface="Times New Roman" pitchFamily="-109" charset="0"/>
                <a:ea typeface="+mn-ea"/>
                <a:cs typeface="+mn-cs"/>
              </a:rPr>
              <a:t>in 1965 [MOOR65]. Moore observed that the number of transistors that could be</a:t>
            </a:r>
          </a:p>
          <a:p>
            <a:r>
              <a:rPr kumimoji="1" lang="en-US" sz="1200" b="0" i="0" u="none" strike="noStrike" kern="1200" baseline="0" dirty="0">
                <a:solidFill>
                  <a:schemeClr val="tx1"/>
                </a:solidFill>
                <a:latin typeface="Times New Roman" pitchFamily="-109" charset="0"/>
                <a:ea typeface="+mn-ea"/>
                <a:cs typeface="+mn-cs"/>
              </a:rPr>
              <a:t>put on a single chip was doubling every year and correctly predicted that this pace</a:t>
            </a:r>
          </a:p>
          <a:p>
            <a:r>
              <a:rPr kumimoji="1" lang="en-US" sz="1200" b="0" i="0" u="none" strike="noStrike" kern="1200" baseline="0" dirty="0">
                <a:solidFill>
                  <a:schemeClr val="tx1"/>
                </a:solidFill>
                <a:latin typeface="Times New Roman" pitchFamily="-109" charset="0"/>
                <a:ea typeface="+mn-ea"/>
                <a:cs typeface="+mn-cs"/>
              </a:rPr>
              <a:t>would continue into the near future. To the surprise of many, including Moore, the</a:t>
            </a:r>
          </a:p>
          <a:p>
            <a:r>
              <a:rPr kumimoji="1" lang="en-US" sz="1200" b="0" i="0" u="none" strike="noStrike" kern="1200" baseline="0" dirty="0">
                <a:solidFill>
                  <a:schemeClr val="tx1"/>
                </a:solidFill>
                <a:latin typeface="Times New Roman" pitchFamily="-109" charset="0"/>
                <a:ea typeface="+mn-ea"/>
                <a:cs typeface="+mn-cs"/>
              </a:rPr>
              <a:t>pace continued year after year and decade after decade. The pace slowed to a doubling</a:t>
            </a:r>
          </a:p>
          <a:p>
            <a:r>
              <a:rPr kumimoji="1" lang="en-US" sz="1200" b="0" i="0" u="none" strike="noStrike" kern="1200" baseline="0" dirty="0">
                <a:solidFill>
                  <a:schemeClr val="tx1"/>
                </a:solidFill>
                <a:latin typeface="Times New Roman" pitchFamily="-109" charset="0"/>
                <a:ea typeface="+mn-ea"/>
                <a:cs typeface="+mn-cs"/>
              </a:rPr>
              <a:t>every 18 months in the 1970s but has sustained that rate ever since.</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Beyond the third generation there is less general agreement on defining generations</a:t>
            </a:r>
          </a:p>
          <a:p>
            <a:r>
              <a:rPr kumimoji="1" lang="en-US" sz="1200" kern="1200" baseline="0" dirty="0">
                <a:solidFill>
                  <a:schemeClr val="tx1"/>
                </a:solidFill>
                <a:latin typeface="Times New Roman" pitchFamily="-110" charset="0"/>
                <a:ea typeface="+mn-ea"/>
                <a:cs typeface="+mn-cs"/>
              </a:rPr>
              <a:t>of computers. Table 1.2 suggests that there have been a number of later generations,</a:t>
            </a:r>
          </a:p>
          <a:p>
            <a:r>
              <a:rPr kumimoji="1" lang="en-US" sz="1200" kern="1200" baseline="0" dirty="0">
                <a:solidFill>
                  <a:schemeClr val="tx1"/>
                </a:solidFill>
                <a:latin typeface="Times New Roman" pitchFamily="-110" charset="0"/>
                <a:ea typeface="+mn-ea"/>
                <a:cs typeface="+mn-cs"/>
              </a:rPr>
              <a:t>based on advances in integrated circuit technology. With the introduction</a:t>
            </a:r>
          </a:p>
          <a:p>
            <a:r>
              <a:rPr kumimoji="1" lang="en-US" sz="1200" kern="1200" baseline="0" dirty="0">
                <a:solidFill>
                  <a:schemeClr val="tx1"/>
                </a:solidFill>
                <a:latin typeface="Times New Roman" pitchFamily="-110" charset="0"/>
                <a:ea typeface="+mn-ea"/>
                <a:cs typeface="+mn-cs"/>
              </a:rPr>
              <a:t>of large-scale integration (LSI), more than 1000 components can be placed on a</a:t>
            </a:r>
          </a:p>
          <a:p>
            <a:r>
              <a:rPr kumimoji="1" lang="en-US" sz="1200" kern="1200" baseline="0" dirty="0">
                <a:solidFill>
                  <a:schemeClr val="tx1"/>
                </a:solidFill>
                <a:latin typeface="Times New Roman" pitchFamily="-110" charset="0"/>
                <a:ea typeface="+mn-ea"/>
                <a:cs typeface="+mn-cs"/>
              </a:rPr>
              <a:t>single integrated circuit chip. Very-large-scale integration (VLSI) achieved more</a:t>
            </a:r>
          </a:p>
          <a:p>
            <a:r>
              <a:rPr kumimoji="1" lang="en-US" sz="1200" kern="1200" baseline="0" dirty="0">
                <a:solidFill>
                  <a:schemeClr val="tx1"/>
                </a:solidFill>
                <a:latin typeface="Times New Roman" pitchFamily="-110" charset="0"/>
                <a:ea typeface="+mn-ea"/>
                <a:cs typeface="+mn-cs"/>
              </a:rPr>
              <a:t>than 10,000 components per chip, while current ultra-large-scale integration (ULSI)</a:t>
            </a:r>
          </a:p>
          <a:p>
            <a:r>
              <a:rPr kumimoji="1" lang="en-US" sz="1200" kern="1200" baseline="0" dirty="0">
                <a:solidFill>
                  <a:schemeClr val="tx1"/>
                </a:solidFill>
                <a:latin typeface="Times New Roman" pitchFamily="-110" charset="0"/>
                <a:ea typeface="+mn-ea"/>
                <a:cs typeface="+mn-cs"/>
              </a:rPr>
              <a:t>chips can contain more than one billion components.</a:t>
            </a:r>
          </a:p>
          <a:p>
            <a:endParaRPr kumimoji="1" lang="en-US" sz="1200"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 With the rapid pace of technology, the high rate of introduction of new products,</a:t>
            </a:r>
          </a:p>
          <a:p>
            <a:r>
              <a:rPr kumimoji="1" lang="en-US" sz="1200" b="0" i="0" u="none" strike="noStrike" kern="1200" baseline="0" dirty="0">
                <a:solidFill>
                  <a:schemeClr val="tx1"/>
                </a:solidFill>
                <a:latin typeface="Times New Roman" pitchFamily="-109" charset="0"/>
                <a:ea typeface="+mn-ea"/>
                <a:cs typeface="+mn-cs"/>
              </a:rPr>
              <a:t>and the importance of software and communications as well as hardware, the</a:t>
            </a:r>
          </a:p>
          <a:p>
            <a:r>
              <a:rPr kumimoji="1" lang="en-US" sz="1200" b="0" i="0" u="none" strike="noStrike" kern="1200" baseline="0" dirty="0">
                <a:solidFill>
                  <a:schemeClr val="tx1"/>
                </a:solidFill>
                <a:latin typeface="Times New Roman" pitchFamily="-109" charset="0"/>
                <a:ea typeface="+mn-ea"/>
                <a:cs typeface="+mn-cs"/>
              </a:rPr>
              <a:t>classification by generation becomes less clear and less meaningful. In this section,</a:t>
            </a:r>
          </a:p>
          <a:p>
            <a:r>
              <a:rPr kumimoji="1" lang="en-US" sz="1200" b="0" i="0" u="none" strike="noStrike" kern="1200" baseline="0" dirty="0">
                <a:solidFill>
                  <a:schemeClr val="tx1"/>
                </a:solidFill>
                <a:latin typeface="Times New Roman" pitchFamily="-109" charset="0"/>
                <a:ea typeface="+mn-ea"/>
                <a:cs typeface="+mn-cs"/>
              </a:rPr>
              <a:t>we mention two of the most important of developments in later generations.</a:t>
            </a:r>
            <a:endParaRPr kumimoji="1" lang="en-US" sz="1200" kern="1200" baseline="0" dirty="0">
              <a:solidFill>
                <a:schemeClr val="tx1"/>
              </a:solidFill>
              <a:latin typeface="Times New Roman" pitchFamily="-110" charset="0"/>
              <a:ea typeface="+mn-ea"/>
              <a:cs typeface="+mn-cs"/>
            </a:endParaRPr>
          </a:p>
        </p:txBody>
      </p:sp>
      <p:sp>
        <p:nvSpPr>
          <p:cNvPr id="4" name="Slide Number Placeholder 3"/>
          <p:cNvSpPr>
            <a:spLocks noGrp="1"/>
          </p:cNvSpPr>
          <p:nvPr>
            <p:ph type="sldNum" sz="quarter" idx="10"/>
          </p:nvPr>
        </p:nvSpPr>
        <p:spPr/>
        <p:txBody>
          <a:bodyPr/>
          <a:lstStyle/>
          <a:p>
            <a:fld id="{FDEEBCE0-4A34-3647-9307-E59F6D6CD745}" type="slidenum">
              <a:rPr lang="en-US" smtClean="0"/>
              <a:pPr/>
              <a:t>24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815914A-FB8D-7040-B9F1-BC6F3DDB3AB8}" type="slidenum">
              <a:rPr lang="en-US"/>
              <a:pPr/>
              <a:t>25</a:t>
            </a:fld>
            <a:endParaRPr lang="en-US" dirty="0"/>
          </a:p>
        </p:txBody>
      </p:sp>
      <p:sp>
        <p:nvSpPr>
          <p:cNvPr id="79874" name="Rectangle 1026"/>
          <p:cNvSpPr>
            <a:spLocks noGrp="1" noRot="1" noChangeAspect="1" noChangeArrowheads="1" noTextEdit="1"/>
          </p:cNvSpPr>
          <p:nvPr>
            <p:ph type="sldImg"/>
          </p:nvPr>
        </p:nvSpPr>
        <p:spPr>
          <a:ln/>
        </p:spPr>
      </p:sp>
      <p:sp>
        <p:nvSpPr>
          <p:cNvPr id="79875" name="Rectangle 1027"/>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Just as the density of elements on memory chips has continued</a:t>
            </a:r>
          </a:p>
          <a:p>
            <a:r>
              <a:rPr kumimoji="1" lang="en-US" sz="1200" kern="1200" baseline="0" dirty="0">
                <a:solidFill>
                  <a:schemeClr val="tx1"/>
                </a:solidFill>
                <a:latin typeface="Times New Roman" pitchFamily="-110" charset="0"/>
                <a:ea typeface="+mn-ea"/>
                <a:cs typeface="+mn-cs"/>
              </a:rPr>
              <a:t>to rise, so has the density of elements on processor chips. As time went on, more</a:t>
            </a:r>
          </a:p>
          <a:p>
            <a:r>
              <a:rPr kumimoji="1" lang="en-US" sz="1200" kern="1200" baseline="0" dirty="0">
                <a:solidFill>
                  <a:schemeClr val="tx1"/>
                </a:solidFill>
                <a:latin typeface="Times New Roman" pitchFamily="-110" charset="0"/>
                <a:ea typeface="+mn-ea"/>
                <a:cs typeface="+mn-cs"/>
              </a:rPr>
              <a:t>and more elements were placed on each chip, so that fewer and fewer chips were</a:t>
            </a:r>
          </a:p>
          <a:p>
            <a:r>
              <a:rPr kumimoji="1" lang="en-US" sz="1200" kern="1200" baseline="0" dirty="0">
                <a:solidFill>
                  <a:schemeClr val="tx1"/>
                </a:solidFill>
                <a:latin typeface="Times New Roman" pitchFamily="-110" charset="0"/>
                <a:ea typeface="+mn-ea"/>
                <a:cs typeface="+mn-cs"/>
              </a:rPr>
              <a:t>needed to construct a single computer processor.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A breakthrough was achieved in 1971, when Intel developed its 4004. The</a:t>
            </a:r>
          </a:p>
          <a:p>
            <a:r>
              <a:rPr kumimoji="1" lang="en-US" sz="1200" kern="1200" baseline="0" dirty="0">
                <a:solidFill>
                  <a:schemeClr val="tx1"/>
                </a:solidFill>
                <a:latin typeface="Times New Roman" pitchFamily="-110" charset="0"/>
                <a:ea typeface="+mn-ea"/>
                <a:cs typeface="+mn-cs"/>
              </a:rPr>
              <a:t>4004 was the first chip to contain </a:t>
            </a:r>
            <a:r>
              <a:rPr kumimoji="1" lang="en-US" sz="1200" i="1" kern="1200" baseline="0" dirty="0">
                <a:solidFill>
                  <a:schemeClr val="tx1"/>
                </a:solidFill>
                <a:latin typeface="Times New Roman" pitchFamily="-110" charset="0"/>
                <a:ea typeface="+mn-ea"/>
                <a:cs typeface="+mn-cs"/>
              </a:rPr>
              <a:t>all of the components of a CPU on a single chip:</a:t>
            </a:r>
          </a:p>
          <a:p>
            <a:r>
              <a:rPr kumimoji="1" lang="en-US" sz="1200" kern="1200" baseline="0" dirty="0">
                <a:solidFill>
                  <a:schemeClr val="tx1"/>
                </a:solidFill>
                <a:latin typeface="Times New Roman" pitchFamily="-110" charset="0"/>
                <a:ea typeface="+mn-ea"/>
                <a:cs typeface="+mn-cs"/>
              </a:rPr>
              <a:t>The microprocessor was born.</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4004 can add two 4-bit numbers and can multiply only by repeated addition.</a:t>
            </a:r>
          </a:p>
          <a:p>
            <a:r>
              <a:rPr kumimoji="1" lang="en-US" sz="1200" kern="1200" baseline="0" dirty="0">
                <a:solidFill>
                  <a:schemeClr val="tx1"/>
                </a:solidFill>
                <a:latin typeface="Times New Roman" pitchFamily="-110" charset="0"/>
                <a:ea typeface="+mn-ea"/>
                <a:cs typeface="+mn-cs"/>
              </a:rPr>
              <a:t>By today’s standards, the 4004 is hopelessly primitive, but it marked the beginning of</a:t>
            </a:r>
          </a:p>
          <a:p>
            <a:r>
              <a:rPr kumimoji="1" lang="en-US" sz="1200" kern="1200" baseline="0" dirty="0">
                <a:solidFill>
                  <a:schemeClr val="tx1"/>
                </a:solidFill>
                <a:latin typeface="Times New Roman" pitchFamily="-110" charset="0"/>
                <a:ea typeface="+mn-ea"/>
                <a:cs typeface="+mn-cs"/>
              </a:rPr>
              <a:t>a continuing evolution of microprocessor capability and power.</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This evolution can be seen most easily in the number of bits that the processor</a:t>
            </a:r>
          </a:p>
          <a:p>
            <a:r>
              <a:rPr kumimoji="1" lang="en-US" sz="1200" kern="1200" baseline="0" dirty="0">
                <a:solidFill>
                  <a:schemeClr val="tx1"/>
                </a:solidFill>
                <a:latin typeface="Times New Roman" pitchFamily="-110" charset="0"/>
                <a:ea typeface="+mn-ea"/>
                <a:cs typeface="+mn-cs"/>
              </a:rPr>
              <a:t>deals with at a time. There is no clear-cut measure of this, but perhaps the best measure</a:t>
            </a:r>
          </a:p>
          <a:p>
            <a:r>
              <a:rPr kumimoji="1" lang="en-US" sz="1200" kern="1200" baseline="0" dirty="0">
                <a:solidFill>
                  <a:schemeClr val="tx1"/>
                </a:solidFill>
                <a:latin typeface="Times New Roman" pitchFamily="-110" charset="0"/>
                <a:ea typeface="+mn-ea"/>
                <a:cs typeface="+mn-cs"/>
              </a:rPr>
              <a:t>is the data bus width: the number of bits of data that can be brought into or sent</a:t>
            </a:r>
          </a:p>
          <a:p>
            <a:r>
              <a:rPr kumimoji="1" lang="en-US" sz="1200" kern="1200" baseline="0" dirty="0">
                <a:solidFill>
                  <a:schemeClr val="tx1"/>
                </a:solidFill>
                <a:latin typeface="Times New Roman" pitchFamily="-110" charset="0"/>
                <a:ea typeface="+mn-ea"/>
                <a:cs typeface="+mn-cs"/>
              </a:rPr>
              <a:t>out of the processor at a time. Another measure is the number of bits in the accumulator</a:t>
            </a:r>
          </a:p>
          <a:p>
            <a:r>
              <a:rPr kumimoji="1" lang="en-US" sz="1200" kern="1200" baseline="0" dirty="0">
                <a:solidFill>
                  <a:schemeClr val="tx1"/>
                </a:solidFill>
                <a:latin typeface="Times New Roman" pitchFamily="-110" charset="0"/>
                <a:ea typeface="+mn-ea"/>
                <a:cs typeface="+mn-cs"/>
              </a:rPr>
              <a:t>or in the set of general-purpose registers. Often, these measures coincide, but</a:t>
            </a:r>
          </a:p>
          <a:p>
            <a:r>
              <a:rPr kumimoji="1" lang="en-US" sz="1200" kern="1200" baseline="0" dirty="0">
                <a:solidFill>
                  <a:schemeClr val="tx1"/>
                </a:solidFill>
                <a:latin typeface="Times New Roman" pitchFamily="-110" charset="0"/>
                <a:ea typeface="+mn-ea"/>
                <a:cs typeface="+mn-cs"/>
              </a:rPr>
              <a:t>not always. For example, a number of microprocessors were developed that operate</a:t>
            </a:r>
          </a:p>
          <a:p>
            <a:r>
              <a:rPr kumimoji="1" lang="en-US" sz="1200" kern="1200" baseline="0" dirty="0">
                <a:solidFill>
                  <a:schemeClr val="tx1"/>
                </a:solidFill>
                <a:latin typeface="Times New Roman" pitchFamily="-110" charset="0"/>
                <a:ea typeface="+mn-ea"/>
                <a:cs typeface="+mn-cs"/>
              </a:rPr>
              <a:t>on 16-bit numbers in registers but can only read and write 8 bits at a time.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 next major step in the evolution of the microprocessor was the introduction</a:t>
            </a:r>
          </a:p>
          <a:p>
            <a:r>
              <a:rPr kumimoji="1" lang="en-US" sz="1200" kern="1200" baseline="0" dirty="0">
                <a:solidFill>
                  <a:schemeClr val="tx1"/>
                </a:solidFill>
                <a:latin typeface="Times New Roman" pitchFamily="-110" charset="0"/>
                <a:ea typeface="+mn-ea"/>
                <a:cs typeface="+mn-cs"/>
              </a:rPr>
              <a:t>in 1972 of the Intel 8008. This was the first 8-bit microprocessor and was almost twice</a:t>
            </a:r>
          </a:p>
          <a:p>
            <a:r>
              <a:rPr kumimoji="1" lang="en-US" sz="1200" kern="1200" baseline="0" dirty="0">
                <a:solidFill>
                  <a:schemeClr val="tx1"/>
                </a:solidFill>
                <a:latin typeface="Times New Roman" pitchFamily="-110" charset="0"/>
                <a:ea typeface="+mn-ea"/>
                <a:cs typeface="+mn-cs"/>
              </a:rPr>
              <a:t>as complex as the 4004.</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Neither of these steps was to have the impact of the next major event: the introduction</a:t>
            </a:r>
          </a:p>
          <a:p>
            <a:r>
              <a:rPr kumimoji="1" lang="en-US" sz="1200" kern="1200" baseline="0" dirty="0">
                <a:solidFill>
                  <a:schemeClr val="tx1"/>
                </a:solidFill>
                <a:latin typeface="Times New Roman" pitchFamily="-110" charset="0"/>
                <a:ea typeface="+mn-ea"/>
                <a:cs typeface="+mn-cs"/>
              </a:rPr>
              <a:t>in 1974 of the Intel 8080. This was the first general-purpose microprocessor.</a:t>
            </a:r>
          </a:p>
          <a:p>
            <a:r>
              <a:rPr kumimoji="1" lang="en-US" sz="1200" kern="1200" baseline="0" dirty="0">
                <a:solidFill>
                  <a:schemeClr val="tx1"/>
                </a:solidFill>
                <a:latin typeface="Times New Roman" pitchFamily="-110" charset="0"/>
                <a:ea typeface="+mn-ea"/>
                <a:cs typeface="+mn-cs"/>
              </a:rPr>
              <a:t>Whereas the 4004 and the 8008 had been designed for specific applications, the 8080</a:t>
            </a:r>
          </a:p>
          <a:p>
            <a:r>
              <a:rPr kumimoji="1" lang="en-US" sz="1200" kern="1200" baseline="0" dirty="0">
                <a:solidFill>
                  <a:schemeClr val="tx1"/>
                </a:solidFill>
                <a:latin typeface="Times New Roman" pitchFamily="-110" charset="0"/>
                <a:ea typeface="+mn-ea"/>
                <a:cs typeface="+mn-cs"/>
              </a:rPr>
              <a:t>was designed to be the CPU of a general-purpose microcomputer. Like the 8008, the</a:t>
            </a:r>
          </a:p>
          <a:p>
            <a:r>
              <a:rPr kumimoji="1" lang="en-US" sz="1200" kern="1200" baseline="0" dirty="0">
                <a:solidFill>
                  <a:schemeClr val="tx1"/>
                </a:solidFill>
                <a:latin typeface="Times New Roman" pitchFamily="-110" charset="0"/>
                <a:ea typeface="+mn-ea"/>
                <a:cs typeface="+mn-cs"/>
              </a:rPr>
              <a:t>8080 is an 8-bit microprocessor. The 8080, however, is faster, has a richer instruction</a:t>
            </a:r>
          </a:p>
          <a:p>
            <a:r>
              <a:rPr kumimoji="1" lang="en-US" sz="1200" kern="1200" baseline="0" dirty="0">
                <a:solidFill>
                  <a:schemeClr val="tx1"/>
                </a:solidFill>
                <a:latin typeface="Times New Roman" pitchFamily="-110" charset="0"/>
                <a:ea typeface="+mn-ea"/>
                <a:cs typeface="+mn-cs"/>
              </a:rPr>
              <a:t>set, and has a large addressing capability.</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10" charset="0"/>
                <a:ea typeface="+mn-ea"/>
                <a:cs typeface="+mn-cs"/>
              </a:rPr>
              <a:t>About the same time, 16-bit microprocessors began to be developed. However, it</a:t>
            </a:r>
          </a:p>
          <a:p>
            <a:r>
              <a:rPr kumimoji="1" lang="en-US" sz="1200" kern="1200" baseline="0" dirty="0">
                <a:solidFill>
                  <a:schemeClr val="tx1"/>
                </a:solidFill>
                <a:latin typeface="Times New Roman" pitchFamily="-110" charset="0"/>
                <a:ea typeface="+mn-ea"/>
                <a:cs typeface="+mn-cs"/>
              </a:rPr>
              <a:t>was not until the end of the 1970s that powerful, general-purpose 16-bit microprocessors</a:t>
            </a:r>
          </a:p>
          <a:p>
            <a:r>
              <a:rPr kumimoji="1" lang="en-US" sz="1200" kern="1200" baseline="0" dirty="0">
                <a:solidFill>
                  <a:schemeClr val="tx1"/>
                </a:solidFill>
                <a:latin typeface="Times New Roman" pitchFamily="-110" charset="0"/>
                <a:ea typeface="+mn-ea"/>
                <a:cs typeface="+mn-cs"/>
              </a:rPr>
              <a:t>appeared. One of these was the 8086. The next step in this trend occurred in 1981,</a:t>
            </a:r>
          </a:p>
          <a:p>
            <a:r>
              <a:rPr kumimoji="1" lang="en-US" sz="1200" kern="1200" baseline="0" dirty="0">
                <a:solidFill>
                  <a:schemeClr val="tx1"/>
                </a:solidFill>
                <a:latin typeface="Times New Roman" pitchFamily="-110" charset="0"/>
                <a:ea typeface="+mn-ea"/>
                <a:cs typeface="+mn-cs"/>
              </a:rPr>
              <a:t>when both Bell Labs and Hewlett-Packard developed 32-bit, single-</a:t>
            </a:r>
          </a:p>
          <a:p>
            <a:r>
              <a:rPr kumimoji="1" lang="en-US" sz="1200" kern="1200" baseline="0" dirty="0">
                <a:solidFill>
                  <a:schemeClr val="tx1"/>
                </a:solidFill>
                <a:latin typeface="Times New Roman" pitchFamily="-110" charset="0"/>
                <a:ea typeface="+mn-ea"/>
                <a:cs typeface="+mn-cs"/>
              </a:rPr>
              <a:t>chip microprocessors. Intel introduced its own 32-bit microprocessor, the 80386, in 1985 (Table 1.3).</a:t>
            </a:r>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26</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Table</a:t>
            </a:r>
            <a:r>
              <a:rPr lang="en-US" baseline="0" dirty="0"/>
              <a:t> 1.3 (continued)</a:t>
            </a: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27</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Table</a:t>
            </a:r>
            <a:r>
              <a:rPr lang="en-US" baseline="0" dirty="0"/>
              <a:t> 1.3 (continued)</a:t>
            </a: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28</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Table</a:t>
            </a:r>
            <a:r>
              <a:rPr lang="en-US" baseline="0" dirty="0"/>
              <a:t> 1.3 (continued)</a:t>
            </a:r>
          </a:p>
          <a:p>
            <a:endParaRPr lang="en-US" dirty="0"/>
          </a:p>
        </p:txBody>
      </p:sp>
      <p:sp>
        <p:nvSpPr>
          <p:cNvPr id="4" name="Slide Number Placeholder 3"/>
          <p:cNvSpPr>
            <a:spLocks noGrp="1"/>
          </p:cNvSpPr>
          <p:nvPr>
            <p:ph type="sldNum" sz="quarter" idx="10"/>
          </p:nvPr>
        </p:nvSpPr>
        <p:spPr/>
        <p:txBody>
          <a:bodyPr/>
          <a:lstStyle/>
          <a:p>
            <a:fld id="{FDEEBCE0-4A34-3647-9307-E59F6D6CD745}" type="slidenum">
              <a:rPr lang="en-US" smtClean="0"/>
              <a:pPr/>
              <a:t>29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09" charset="0"/>
                <a:ea typeface="+mn-ea"/>
                <a:cs typeface="+mn-cs"/>
              </a:rPr>
              <a:t>The term embedded system  refers to the use of electronics and software within a</a:t>
            </a:r>
          </a:p>
          <a:p>
            <a:r>
              <a:rPr kumimoji="1" lang="en-US" sz="1200" b="0" i="0" u="none" strike="noStrike" kern="1200" baseline="0" dirty="0">
                <a:solidFill>
                  <a:schemeClr val="tx1"/>
                </a:solidFill>
                <a:latin typeface="Times New Roman" pitchFamily="-109" charset="0"/>
                <a:ea typeface="+mn-ea"/>
                <a:cs typeface="+mn-cs"/>
              </a:rPr>
              <a:t>product, as opposed to a general-purpose computer, such as a laptop or desktop</a:t>
            </a:r>
          </a:p>
          <a:p>
            <a:r>
              <a:rPr kumimoji="1" lang="en-US" sz="1200" b="0" i="0" u="none" strike="noStrike" kern="1200" baseline="0" dirty="0">
                <a:solidFill>
                  <a:schemeClr val="tx1"/>
                </a:solidFill>
                <a:latin typeface="Times New Roman" pitchFamily="-109" charset="0"/>
                <a:ea typeface="+mn-ea"/>
                <a:cs typeface="+mn-cs"/>
              </a:rPr>
              <a:t>system. Millions of computers are sold every year, including laptops, personal</a:t>
            </a:r>
          </a:p>
          <a:p>
            <a:r>
              <a:rPr kumimoji="1" lang="en-US" sz="1200" b="0" i="0" u="none" strike="noStrike" kern="1200" baseline="0" dirty="0">
                <a:solidFill>
                  <a:schemeClr val="tx1"/>
                </a:solidFill>
                <a:latin typeface="Times New Roman" pitchFamily="-109" charset="0"/>
                <a:ea typeface="+mn-ea"/>
                <a:cs typeface="+mn-cs"/>
              </a:rPr>
              <a:t>computers, workstations, servers, mainframes, and supercomputers. In contrast, billions</a:t>
            </a:r>
          </a:p>
          <a:p>
            <a:r>
              <a:rPr kumimoji="1" lang="en-US" sz="1200" b="0" i="0" u="none" strike="noStrike" kern="1200" baseline="0" dirty="0">
                <a:solidFill>
                  <a:schemeClr val="tx1"/>
                </a:solidFill>
                <a:latin typeface="Times New Roman" pitchFamily="-109" charset="0"/>
                <a:ea typeface="+mn-ea"/>
                <a:cs typeface="+mn-cs"/>
              </a:rPr>
              <a:t>of computer systems are produced each year that are embedded within larger</a:t>
            </a:r>
          </a:p>
          <a:p>
            <a:r>
              <a:rPr kumimoji="1" lang="en-US" sz="1200" b="0" i="0" u="none" strike="noStrike" kern="1200" baseline="0" dirty="0">
                <a:solidFill>
                  <a:schemeClr val="tx1"/>
                </a:solidFill>
                <a:latin typeface="Times New Roman" pitchFamily="-109" charset="0"/>
                <a:ea typeface="+mn-ea"/>
                <a:cs typeface="+mn-cs"/>
              </a:rPr>
              <a:t>devices. Today, many, perhaps most, devices that use electric power have an embedded</a:t>
            </a:r>
          </a:p>
          <a:p>
            <a:r>
              <a:rPr kumimoji="1" lang="en-US" sz="1200" b="0" i="0" u="none" strike="noStrike" kern="1200" baseline="0" dirty="0">
                <a:solidFill>
                  <a:schemeClr val="tx1"/>
                </a:solidFill>
                <a:latin typeface="Times New Roman" pitchFamily="-109" charset="0"/>
                <a:ea typeface="+mn-ea"/>
                <a:cs typeface="+mn-cs"/>
              </a:rPr>
              <a:t>computing system. It is likely that in the near future virtually all such devices</a:t>
            </a:r>
          </a:p>
          <a:p>
            <a:r>
              <a:rPr kumimoji="1" lang="en-US" sz="1200" b="0" i="0" u="none" strike="noStrike" kern="1200" baseline="0" dirty="0">
                <a:solidFill>
                  <a:schemeClr val="tx1"/>
                </a:solidFill>
                <a:latin typeface="Times New Roman" pitchFamily="-109" charset="0"/>
                <a:ea typeface="+mn-ea"/>
                <a:cs typeface="+mn-cs"/>
              </a:rPr>
              <a:t>will have embedded computing systems.</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Types of devices with embedded systems are almost too numerous to list.</a:t>
            </a:r>
          </a:p>
          <a:p>
            <a:r>
              <a:rPr kumimoji="1" lang="en-US" sz="1200" b="0" i="0" u="none" strike="noStrike" kern="1200" baseline="0" dirty="0">
                <a:solidFill>
                  <a:schemeClr val="tx1"/>
                </a:solidFill>
                <a:latin typeface="Times New Roman" pitchFamily="-109" charset="0"/>
                <a:ea typeface="+mn-ea"/>
                <a:cs typeface="+mn-cs"/>
              </a:rPr>
              <a:t>Examples include cell phones, digital cameras, video cameras, calculators, microwave</a:t>
            </a:r>
          </a:p>
          <a:p>
            <a:r>
              <a:rPr kumimoji="1" lang="en-US" sz="1200" b="0" i="0" u="none" strike="noStrike" kern="1200" baseline="0" dirty="0">
                <a:solidFill>
                  <a:schemeClr val="tx1"/>
                </a:solidFill>
                <a:latin typeface="Times New Roman" pitchFamily="-109" charset="0"/>
                <a:ea typeface="+mn-ea"/>
                <a:cs typeface="+mn-cs"/>
              </a:rPr>
              <a:t>ovens, home security systems, washing machines, lighting systems, thermostats,</a:t>
            </a:r>
          </a:p>
          <a:p>
            <a:r>
              <a:rPr kumimoji="1" lang="en-US" sz="1200" b="0" i="0" u="none" strike="noStrike" kern="1200" baseline="0" dirty="0">
                <a:solidFill>
                  <a:schemeClr val="tx1"/>
                </a:solidFill>
                <a:latin typeface="Times New Roman" pitchFamily="-109" charset="0"/>
                <a:ea typeface="+mn-ea"/>
                <a:cs typeface="+mn-cs"/>
              </a:rPr>
              <a:t>printers, various automotive systems (e.g., transmission control, cruise</a:t>
            </a:r>
          </a:p>
          <a:p>
            <a:r>
              <a:rPr kumimoji="1" lang="en-US" sz="1200" b="0" i="0" u="none" strike="noStrike" kern="1200" baseline="0" dirty="0">
                <a:solidFill>
                  <a:schemeClr val="tx1"/>
                </a:solidFill>
                <a:latin typeface="Times New Roman" pitchFamily="-109" charset="0"/>
                <a:ea typeface="+mn-ea"/>
                <a:cs typeface="+mn-cs"/>
              </a:rPr>
              <a:t>control, fuel injection, anti-lock brakes, and suspension systems), tennis rackets,</a:t>
            </a:r>
          </a:p>
          <a:p>
            <a:r>
              <a:rPr kumimoji="1" lang="en-US" sz="1200" b="0" i="0" u="none" strike="noStrike" kern="1200" baseline="0" dirty="0">
                <a:solidFill>
                  <a:schemeClr val="tx1"/>
                </a:solidFill>
                <a:latin typeface="Times New Roman" pitchFamily="-109" charset="0"/>
                <a:ea typeface="+mn-ea"/>
                <a:cs typeface="+mn-cs"/>
              </a:rPr>
              <a:t>toothbrushes, and numerous types of sensors and actuators in automated systems.</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Often, embedded systems are tightly coupled to their environment. This can</a:t>
            </a:r>
          </a:p>
          <a:p>
            <a:r>
              <a:rPr kumimoji="1" lang="en-US" sz="1200" b="0" i="0" u="none" strike="noStrike" kern="1200" baseline="0" dirty="0">
                <a:solidFill>
                  <a:schemeClr val="tx1"/>
                </a:solidFill>
                <a:latin typeface="Times New Roman" pitchFamily="-109" charset="0"/>
                <a:ea typeface="+mn-ea"/>
                <a:cs typeface="+mn-cs"/>
              </a:rPr>
              <a:t>give rise to real-time constraints imposed by the need to interact with the environment.</a:t>
            </a:r>
          </a:p>
          <a:p>
            <a:r>
              <a:rPr kumimoji="1" lang="en-US" sz="1200" b="0" i="0" u="none" strike="noStrike" kern="1200" baseline="0" dirty="0">
                <a:solidFill>
                  <a:schemeClr val="tx1"/>
                </a:solidFill>
                <a:latin typeface="Times New Roman" pitchFamily="-109" charset="0"/>
                <a:ea typeface="+mn-ea"/>
                <a:cs typeface="+mn-cs"/>
              </a:rPr>
              <a:t>Constraints, such as required speeds of motion, required precision of measurement,</a:t>
            </a:r>
          </a:p>
          <a:p>
            <a:r>
              <a:rPr kumimoji="1" lang="en-US" sz="1200" b="0" i="0" u="none" strike="noStrike" kern="1200" baseline="0" dirty="0">
                <a:solidFill>
                  <a:schemeClr val="tx1"/>
                </a:solidFill>
                <a:latin typeface="Times New Roman" pitchFamily="-109" charset="0"/>
                <a:ea typeface="+mn-ea"/>
                <a:cs typeface="+mn-cs"/>
              </a:rPr>
              <a:t>and required time durations, dictate the timing of software operations. If</a:t>
            </a:r>
          </a:p>
          <a:p>
            <a:r>
              <a:rPr kumimoji="1" lang="en-US" sz="1200" b="0" i="0" u="none" strike="noStrike" kern="1200" baseline="0" dirty="0">
                <a:solidFill>
                  <a:schemeClr val="tx1"/>
                </a:solidFill>
                <a:latin typeface="Times New Roman" pitchFamily="-109" charset="0"/>
                <a:ea typeface="+mn-ea"/>
                <a:cs typeface="+mn-cs"/>
              </a:rPr>
              <a:t>multiple activities must be managed simultaneously, this imposes more complex</a:t>
            </a:r>
          </a:p>
          <a:p>
            <a:r>
              <a:rPr kumimoji="1" lang="en-US" sz="1200" b="0" i="0" u="none" strike="noStrike" kern="1200" baseline="0" dirty="0">
                <a:solidFill>
                  <a:schemeClr val="tx1"/>
                </a:solidFill>
                <a:latin typeface="Times New Roman" pitchFamily="-109" charset="0"/>
                <a:ea typeface="+mn-ea"/>
                <a:cs typeface="+mn-cs"/>
              </a:rPr>
              <a:t>real-time constraints.</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30</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872874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09" charset="0"/>
                <a:ea typeface="+mn-ea"/>
                <a:cs typeface="+mn-cs"/>
              </a:rPr>
              <a:t> Figure 1.14 shows in general terms an embedded system organization. In addition</a:t>
            </a:r>
          </a:p>
          <a:p>
            <a:r>
              <a:rPr kumimoji="1" lang="en-US" sz="1200" b="0" i="0" u="none" strike="noStrike" kern="1200" baseline="0" dirty="0">
                <a:solidFill>
                  <a:schemeClr val="tx1"/>
                </a:solidFill>
                <a:latin typeface="Times New Roman" pitchFamily="-109" charset="0"/>
                <a:ea typeface="+mn-ea"/>
                <a:cs typeface="+mn-cs"/>
              </a:rPr>
              <a:t>to the processor and memory, there are a number of elements that differ from</a:t>
            </a:r>
          </a:p>
          <a:p>
            <a:r>
              <a:rPr kumimoji="1" lang="en-US" sz="1200" b="0" i="0" u="none" strike="noStrike" kern="1200" baseline="0" dirty="0">
                <a:solidFill>
                  <a:schemeClr val="tx1"/>
                </a:solidFill>
                <a:latin typeface="Times New Roman" pitchFamily="-109" charset="0"/>
                <a:ea typeface="+mn-ea"/>
                <a:cs typeface="+mn-cs"/>
              </a:rPr>
              <a:t>the typical desktop or laptop computer:</a:t>
            </a:r>
          </a:p>
          <a:p>
            <a:endParaRPr kumimoji="1" lang="en-US" sz="1200" b="1" i="0" u="none" strike="noStrike" kern="1200" baseline="0" dirty="0">
              <a:solidFill>
                <a:schemeClr val="tx1"/>
              </a:solidFill>
              <a:latin typeface="Times New Roman" pitchFamily="-109" charset="0"/>
              <a:ea typeface="+mn-ea"/>
              <a:cs typeface="+mn-cs"/>
            </a:endParaRPr>
          </a:p>
          <a:p>
            <a:r>
              <a:rPr kumimoji="1" lang="en-US" sz="1200" b="1" i="0" u="none" strike="noStrike" kern="1200" baseline="0" dirty="0">
                <a:solidFill>
                  <a:schemeClr val="tx1"/>
                </a:solidFill>
                <a:latin typeface="Times New Roman" pitchFamily="-109" charset="0"/>
                <a:ea typeface="+mn-ea"/>
                <a:cs typeface="+mn-cs"/>
              </a:rPr>
              <a:t>■ </a:t>
            </a:r>
            <a:r>
              <a:rPr kumimoji="1" lang="en-US" sz="1200" b="0" i="0" u="none" strike="noStrike" kern="1200" baseline="0" dirty="0">
                <a:solidFill>
                  <a:schemeClr val="tx1"/>
                </a:solidFill>
                <a:latin typeface="Times New Roman" pitchFamily="-109" charset="0"/>
                <a:ea typeface="+mn-ea"/>
                <a:cs typeface="+mn-cs"/>
              </a:rPr>
              <a:t> There may be a variety of interfaces that enable the system to measure, manipulate,</a:t>
            </a:r>
          </a:p>
          <a:p>
            <a:r>
              <a:rPr kumimoji="1" lang="en-US" sz="1200" b="0" i="0" u="none" strike="noStrike" kern="1200" baseline="0" dirty="0">
                <a:solidFill>
                  <a:schemeClr val="tx1"/>
                </a:solidFill>
                <a:latin typeface="Times New Roman" pitchFamily="-109" charset="0"/>
                <a:ea typeface="+mn-ea"/>
                <a:cs typeface="+mn-cs"/>
              </a:rPr>
              <a:t>and otherwise interact with the external environment. Embedded systems</a:t>
            </a:r>
          </a:p>
          <a:p>
            <a:r>
              <a:rPr kumimoji="1" lang="en-US" sz="1200" b="0" i="0" u="none" strike="noStrike" kern="1200" baseline="0" dirty="0">
                <a:solidFill>
                  <a:schemeClr val="tx1"/>
                </a:solidFill>
                <a:latin typeface="Times New Roman" pitchFamily="-109" charset="0"/>
                <a:ea typeface="+mn-ea"/>
                <a:cs typeface="+mn-cs"/>
              </a:rPr>
              <a:t>often interact (sense, manipulate, and communicate) with external world</a:t>
            </a:r>
          </a:p>
          <a:p>
            <a:r>
              <a:rPr kumimoji="1" lang="en-US" sz="1200" b="0" i="0" u="none" strike="noStrike" kern="1200" baseline="0" dirty="0">
                <a:solidFill>
                  <a:schemeClr val="tx1"/>
                </a:solidFill>
                <a:latin typeface="Times New Roman" pitchFamily="-109" charset="0"/>
                <a:ea typeface="+mn-ea"/>
                <a:cs typeface="+mn-cs"/>
              </a:rPr>
              <a:t>through sensors and actuators and hence are typically reactive systems; a reactive</a:t>
            </a:r>
          </a:p>
          <a:p>
            <a:r>
              <a:rPr kumimoji="1" lang="en-US" sz="1200" b="0" i="0" u="none" strike="noStrike" kern="1200" baseline="0" dirty="0">
                <a:solidFill>
                  <a:schemeClr val="tx1"/>
                </a:solidFill>
                <a:latin typeface="Times New Roman" pitchFamily="-109" charset="0"/>
                <a:ea typeface="+mn-ea"/>
                <a:cs typeface="+mn-cs"/>
              </a:rPr>
              <a:t>system is in continual interaction with the environment and executes at a</a:t>
            </a:r>
          </a:p>
          <a:p>
            <a:r>
              <a:rPr kumimoji="1" lang="en-US" sz="1200" b="0" i="0" u="none" strike="noStrike" kern="1200" baseline="0" dirty="0">
                <a:solidFill>
                  <a:schemeClr val="tx1"/>
                </a:solidFill>
                <a:latin typeface="Times New Roman" pitchFamily="-109" charset="0"/>
                <a:ea typeface="+mn-ea"/>
                <a:cs typeface="+mn-cs"/>
              </a:rPr>
              <a:t>pace determined by that environment.</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1" i="0" u="none" strike="noStrike" kern="1200" baseline="0" dirty="0">
                <a:solidFill>
                  <a:schemeClr val="tx1"/>
                </a:solidFill>
                <a:latin typeface="Times New Roman" pitchFamily="-109" charset="0"/>
                <a:ea typeface="+mn-ea"/>
                <a:cs typeface="+mn-cs"/>
              </a:rPr>
              <a:t>■ </a:t>
            </a:r>
            <a:r>
              <a:rPr kumimoji="1" lang="en-US" sz="1200" b="0" i="0" u="none" strike="noStrike" kern="1200" baseline="0" dirty="0">
                <a:solidFill>
                  <a:schemeClr val="tx1"/>
                </a:solidFill>
                <a:latin typeface="Times New Roman" pitchFamily="-109" charset="0"/>
                <a:ea typeface="+mn-ea"/>
                <a:cs typeface="+mn-cs"/>
              </a:rPr>
              <a:t>The human interface may be as simple as a flashing light or as complicated as</a:t>
            </a:r>
          </a:p>
          <a:p>
            <a:r>
              <a:rPr kumimoji="1" lang="en-US" sz="1200" b="0" i="0" u="none" strike="noStrike" kern="1200" baseline="0" dirty="0">
                <a:solidFill>
                  <a:schemeClr val="tx1"/>
                </a:solidFill>
                <a:latin typeface="Times New Roman" pitchFamily="-109" charset="0"/>
                <a:ea typeface="+mn-ea"/>
                <a:cs typeface="+mn-cs"/>
              </a:rPr>
              <a:t>real-time robotic vision. In many cases, there is no human interface.</a:t>
            </a:r>
          </a:p>
          <a:p>
            <a:endParaRPr kumimoji="1" lang="en-US" sz="1200" b="1" i="0" u="none" strike="noStrike" kern="1200" baseline="0" dirty="0">
              <a:solidFill>
                <a:schemeClr val="tx1"/>
              </a:solidFill>
              <a:latin typeface="Times New Roman" pitchFamily="-109" charset="0"/>
              <a:ea typeface="+mn-ea"/>
              <a:cs typeface="+mn-cs"/>
            </a:endParaRPr>
          </a:p>
          <a:p>
            <a:r>
              <a:rPr kumimoji="1" lang="en-US" sz="1200" b="1" i="0" u="none" strike="noStrike" kern="1200" baseline="0" dirty="0">
                <a:solidFill>
                  <a:schemeClr val="tx1"/>
                </a:solidFill>
                <a:latin typeface="Times New Roman" pitchFamily="-109" charset="0"/>
                <a:ea typeface="+mn-ea"/>
                <a:cs typeface="+mn-cs"/>
              </a:rPr>
              <a:t>■ </a:t>
            </a:r>
            <a:r>
              <a:rPr kumimoji="1" lang="en-US" sz="1200" b="0" i="0" u="none" strike="noStrike" kern="1200" baseline="0" dirty="0">
                <a:solidFill>
                  <a:schemeClr val="tx1"/>
                </a:solidFill>
                <a:latin typeface="Times New Roman" pitchFamily="-109" charset="0"/>
                <a:ea typeface="+mn-ea"/>
                <a:cs typeface="+mn-cs"/>
              </a:rPr>
              <a:t>The diagnostic port may be used for diagnosing the system that is being</a:t>
            </a:r>
          </a:p>
          <a:p>
            <a:r>
              <a:rPr kumimoji="1" lang="en-US" sz="1200" b="0" i="0" u="none" strike="noStrike" kern="1200" baseline="0" dirty="0">
                <a:solidFill>
                  <a:schemeClr val="tx1"/>
                </a:solidFill>
                <a:latin typeface="Times New Roman" pitchFamily="-109" charset="0"/>
                <a:ea typeface="+mn-ea"/>
                <a:cs typeface="+mn-cs"/>
              </a:rPr>
              <a:t>controlled—not just for diagnosing the computer.</a:t>
            </a:r>
          </a:p>
          <a:p>
            <a:endParaRPr kumimoji="1" lang="en-US" sz="1200" b="1" i="0" u="none" strike="noStrike" kern="1200" baseline="0" dirty="0">
              <a:solidFill>
                <a:schemeClr val="tx1"/>
              </a:solidFill>
              <a:latin typeface="Times New Roman" pitchFamily="-109" charset="0"/>
              <a:ea typeface="+mn-ea"/>
              <a:cs typeface="+mn-cs"/>
            </a:endParaRPr>
          </a:p>
          <a:p>
            <a:r>
              <a:rPr kumimoji="1" lang="en-US" sz="1200" b="1" i="0" u="none" strike="noStrike" kern="1200" baseline="0" dirty="0">
                <a:solidFill>
                  <a:schemeClr val="tx1"/>
                </a:solidFill>
                <a:latin typeface="Times New Roman" pitchFamily="-109" charset="0"/>
                <a:ea typeface="+mn-ea"/>
                <a:cs typeface="+mn-cs"/>
              </a:rPr>
              <a:t>■ </a:t>
            </a:r>
            <a:r>
              <a:rPr kumimoji="1" lang="en-US" sz="1200" b="0" i="0" u="none" strike="noStrike" kern="1200" baseline="0" dirty="0">
                <a:solidFill>
                  <a:schemeClr val="tx1"/>
                </a:solidFill>
                <a:latin typeface="Times New Roman" pitchFamily="-109" charset="0"/>
                <a:ea typeface="+mn-ea"/>
                <a:cs typeface="+mn-cs"/>
              </a:rPr>
              <a:t>Special-purpose field programmable (FPGA), application-specific</a:t>
            </a:r>
          </a:p>
          <a:p>
            <a:r>
              <a:rPr kumimoji="1" lang="en-US" sz="1200" b="0" i="0" u="none" strike="noStrike" kern="1200" baseline="0" dirty="0">
                <a:solidFill>
                  <a:schemeClr val="tx1"/>
                </a:solidFill>
                <a:latin typeface="Times New Roman" pitchFamily="-109" charset="0"/>
                <a:ea typeface="+mn-ea"/>
                <a:cs typeface="+mn-cs"/>
              </a:rPr>
              <a:t>(ASIC), or even </a:t>
            </a:r>
            <a:r>
              <a:rPr kumimoji="1" lang="en-US" sz="1200" b="0" i="0" u="none" strike="noStrike" kern="1200" baseline="0" dirty="0" err="1">
                <a:solidFill>
                  <a:schemeClr val="tx1"/>
                </a:solidFill>
                <a:latin typeface="Times New Roman" pitchFamily="-109" charset="0"/>
                <a:ea typeface="+mn-ea"/>
                <a:cs typeface="+mn-cs"/>
              </a:rPr>
              <a:t>nondigital</a:t>
            </a:r>
            <a:r>
              <a:rPr kumimoji="1" lang="en-US" sz="1200" b="0" i="0" u="none" strike="noStrike" kern="1200" baseline="0" dirty="0">
                <a:solidFill>
                  <a:schemeClr val="tx1"/>
                </a:solidFill>
                <a:latin typeface="Times New Roman" pitchFamily="-109" charset="0"/>
                <a:ea typeface="+mn-ea"/>
                <a:cs typeface="+mn-cs"/>
              </a:rPr>
              <a:t> hardware may be used to increase performance or reliability.</a:t>
            </a:r>
          </a:p>
          <a:p>
            <a:endParaRPr kumimoji="1" lang="en-US" sz="1200" b="1" i="0" u="none" strike="noStrike" kern="1200" baseline="0" dirty="0">
              <a:solidFill>
                <a:schemeClr val="tx1"/>
              </a:solidFill>
              <a:latin typeface="Times New Roman" pitchFamily="-109" charset="0"/>
              <a:ea typeface="+mn-ea"/>
              <a:cs typeface="+mn-cs"/>
            </a:endParaRPr>
          </a:p>
          <a:p>
            <a:r>
              <a:rPr kumimoji="1" lang="en-US" sz="1200" b="1" i="0" u="none" strike="noStrike" kern="1200" baseline="0" dirty="0">
                <a:solidFill>
                  <a:schemeClr val="tx1"/>
                </a:solidFill>
                <a:latin typeface="Times New Roman" pitchFamily="-109" charset="0"/>
                <a:ea typeface="+mn-ea"/>
                <a:cs typeface="+mn-cs"/>
              </a:rPr>
              <a:t>■ </a:t>
            </a:r>
            <a:r>
              <a:rPr kumimoji="1" lang="en-US" sz="1200" b="0" i="0" u="none" strike="noStrike" kern="1200" baseline="0" dirty="0">
                <a:solidFill>
                  <a:schemeClr val="tx1"/>
                </a:solidFill>
                <a:latin typeface="Times New Roman" pitchFamily="-109" charset="0"/>
                <a:ea typeface="+mn-ea"/>
                <a:cs typeface="+mn-cs"/>
              </a:rPr>
              <a:t>Software often has a fixed function and is specific to the application.</a:t>
            </a:r>
          </a:p>
          <a:p>
            <a:endParaRPr kumimoji="1" lang="en-US" sz="1200" b="1" i="0" u="none" strike="noStrike" kern="1200" baseline="0" dirty="0">
              <a:solidFill>
                <a:schemeClr val="tx1"/>
              </a:solidFill>
              <a:latin typeface="Times New Roman" pitchFamily="-109" charset="0"/>
              <a:ea typeface="+mn-ea"/>
              <a:cs typeface="+mn-cs"/>
            </a:endParaRPr>
          </a:p>
          <a:p>
            <a:r>
              <a:rPr kumimoji="1" lang="en-US" sz="1200" b="1" i="0" u="none" strike="noStrike" kern="1200" baseline="0" dirty="0">
                <a:solidFill>
                  <a:schemeClr val="tx1"/>
                </a:solidFill>
                <a:latin typeface="Times New Roman" pitchFamily="-109" charset="0"/>
                <a:ea typeface="+mn-ea"/>
                <a:cs typeface="+mn-cs"/>
              </a:rPr>
              <a:t>■ </a:t>
            </a:r>
            <a:r>
              <a:rPr kumimoji="1" lang="en-US" sz="1200" b="0" i="0" u="none" strike="noStrike" kern="1200" baseline="0" dirty="0">
                <a:solidFill>
                  <a:schemeClr val="tx1"/>
                </a:solidFill>
                <a:latin typeface="Times New Roman" pitchFamily="-109" charset="0"/>
                <a:ea typeface="+mn-ea"/>
                <a:cs typeface="+mn-cs"/>
              </a:rPr>
              <a:t>Efficiency is of paramount importance for embedded systems. They are optimized</a:t>
            </a:r>
          </a:p>
          <a:p>
            <a:r>
              <a:rPr kumimoji="1" lang="en-US" sz="1200" b="0" i="0" u="none" strike="noStrike" kern="1200" baseline="0" dirty="0">
                <a:solidFill>
                  <a:schemeClr val="tx1"/>
                </a:solidFill>
                <a:latin typeface="Times New Roman" pitchFamily="-109" charset="0"/>
                <a:ea typeface="+mn-ea"/>
                <a:cs typeface="+mn-cs"/>
              </a:rPr>
              <a:t>for energy, code size, execution time, weight and dimensions, and cost.</a:t>
            </a:r>
          </a:p>
          <a:p>
            <a:r>
              <a:rPr kumimoji="1" lang="en-US" sz="1200" b="0" i="0" u="none" strike="noStrike" kern="1200" baseline="0" dirty="0">
                <a:solidFill>
                  <a:schemeClr val="tx1"/>
                </a:solidFill>
                <a:latin typeface="Times New Roman" pitchFamily="-109" charset="0"/>
                <a:ea typeface="+mn-ea"/>
                <a:cs typeface="+mn-cs"/>
              </a:rPr>
              <a:t>There are several noteworthy areas of similarity to general-</a:t>
            </a:r>
          </a:p>
          <a:p>
            <a:r>
              <a:rPr kumimoji="1" lang="en-US" sz="1200" b="0" i="0" u="none" strike="noStrike" kern="1200" baseline="0" dirty="0">
                <a:solidFill>
                  <a:schemeClr val="tx1"/>
                </a:solidFill>
                <a:latin typeface="Times New Roman" pitchFamily="-109" charset="0"/>
                <a:ea typeface="+mn-ea"/>
                <a:cs typeface="+mn-cs"/>
              </a:rPr>
              <a:t>purpose computer systems as well:</a:t>
            </a:r>
          </a:p>
          <a:p>
            <a:endParaRPr kumimoji="1" lang="en-US" sz="1200" b="1" i="0" u="none" strike="noStrike" kern="1200" baseline="0" dirty="0">
              <a:solidFill>
                <a:schemeClr val="tx1"/>
              </a:solidFill>
              <a:latin typeface="Times New Roman" pitchFamily="-109" charset="0"/>
              <a:ea typeface="+mn-ea"/>
              <a:cs typeface="+mn-cs"/>
            </a:endParaRPr>
          </a:p>
          <a:p>
            <a:r>
              <a:rPr kumimoji="1" lang="en-US" sz="1200" b="1" i="0" u="none" strike="noStrike" kern="1200" baseline="0" dirty="0">
                <a:solidFill>
                  <a:schemeClr val="tx1"/>
                </a:solidFill>
                <a:latin typeface="Times New Roman" pitchFamily="-109" charset="0"/>
                <a:ea typeface="+mn-ea"/>
                <a:cs typeface="+mn-cs"/>
              </a:rPr>
              <a:t>■ </a:t>
            </a:r>
            <a:r>
              <a:rPr kumimoji="1" lang="en-US" sz="1200" b="0" i="0" u="none" strike="noStrike" kern="1200" baseline="0" dirty="0">
                <a:solidFill>
                  <a:schemeClr val="tx1"/>
                </a:solidFill>
                <a:latin typeface="Times New Roman" pitchFamily="-109" charset="0"/>
                <a:ea typeface="+mn-ea"/>
                <a:cs typeface="+mn-cs"/>
              </a:rPr>
              <a:t>Even with nominally fixed function software, the ability to field upgrade to fix</a:t>
            </a:r>
          </a:p>
          <a:p>
            <a:r>
              <a:rPr kumimoji="1" lang="en-US" sz="1200" b="0" i="0" u="none" strike="noStrike" kern="1200" baseline="0" dirty="0">
                <a:solidFill>
                  <a:schemeClr val="tx1"/>
                </a:solidFill>
                <a:latin typeface="Times New Roman" pitchFamily="-109" charset="0"/>
                <a:ea typeface="+mn-ea"/>
                <a:cs typeface="+mn-cs"/>
              </a:rPr>
              <a:t>bugs, to improve security, and to add functionality, has become very important</a:t>
            </a:r>
          </a:p>
          <a:p>
            <a:r>
              <a:rPr kumimoji="1" lang="en-US" sz="1200" b="0" i="0" u="none" strike="noStrike" kern="1200" baseline="0" dirty="0">
                <a:solidFill>
                  <a:schemeClr val="tx1"/>
                </a:solidFill>
                <a:latin typeface="Times New Roman" pitchFamily="-109" charset="0"/>
                <a:ea typeface="+mn-ea"/>
                <a:cs typeface="+mn-cs"/>
              </a:rPr>
              <a:t>for embedded system, and not just in consumer devices.</a:t>
            </a:r>
          </a:p>
          <a:p>
            <a:endParaRPr kumimoji="1" lang="en-US" sz="1200" b="1" i="0" u="none" strike="noStrike" kern="1200" baseline="0" dirty="0">
              <a:solidFill>
                <a:schemeClr val="tx1"/>
              </a:solidFill>
              <a:latin typeface="Times New Roman" pitchFamily="-109" charset="0"/>
              <a:ea typeface="+mn-ea"/>
              <a:cs typeface="+mn-cs"/>
            </a:endParaRPr>
          </a:p>
          <a:p>
            <a:r>
              <a:rPr kumimoji="1" lang="en-US" sz="1200" b="1" i="0" u="none" strike="noStrike" kern="1200" baseline="0" dirty="0">
                <a:solidFill>
                  <a:schemeClr val="tx1"/>
                </a:solidFill>
                <a:latin typeface="Times New Roman" pitchFamily="-109" charset="0"/>
                <a:ea typeface="+mn-ea"/>
                <a:cs typeface="+mn-cs"/>
              </a:rPr>
              <a:t>■ </a:t>
            </a:r>
            <a:r>
              <a:rPr kumimoji="1" lang="en-US" sz="1200" b="0" i="0" u="none" strike="noStrike" kern="1200" baseline="0" dirty="0">
                <a:solidFill>
                  <a:schemeClr val="tx1"/>
                </a:solidFill>
                <a:latin typeface="Times New Roman" pitchFamily="-109" charset="0"/>
                <a:ea typeface="+mn-ea"/>
                <a:cs typeface="+mn-cs"/>
              </a:rPr>
              <a:t>One comparatively recent development has been of embedded system platforms</a:t>
            </a:r>
          </a:p>
          <a:p>
            <a:r>
              <a:rPr kumimoji="1" lang="en-US" sz="1200" b="0" i="0" u="none" strike="noStrike" kern="1200" baseline="0" dirty="0">
                <a:solidFill>
                  <a:schemeClr val="tx1"/>
                </a:solidFill>
                <a:latin typeface="Times New Roman" pitchFamily="-109" charset="0"/>
                <a:ea typeface="+mn-ea"/>
                <a:cs typeface="+mn-cs"/>
              </a:rPr>
              <a:t>that support a wide variety of apps. Good examples of this are smartphones</a:t>
            </a:r>
          </a:p>
          <a:p>
            <a:r>
              <a:rPr kumimoji="1" lang="en-US" sz="1200" b="0" i="0" u="none" strike="noStrike" kern="1200" baseline="0" dirty="0">
                <a:solidFill>
                  <a:schemeClr val="tx1"/>
                </a:solidFill>
                <a:latin typeface="Times New Roman" pitchFamily="-109" charset="0"/>
                <a:ea typeface="+mn-ea"/>
                <a:cs typeface="+mn-cs"/>
              </a:rPr>
              <a:t>and audio/visual devices, such as smart TVs.</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31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8509807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09" charset="0"/>
                <a:ea typeface="+mn-ea"/>
                <a:cs typeface="+mn-cs"/>
              </a:rPr>
              <a:t>It is worthwhile calling out separately one of the major drivers in the proliferation</a:t>
            </a:r>
          </a:p>
          <a:p>
            <a:r>
              <a:rPr kumimoji="1" lang="en-US" sz="1200" b="0" i="0" u="none" strike="noStrike" kern="1200" baseline="0" dirty="0">
                <a:solidFill>
                  <a:schemeClr val="tx1"/>
                </a:solidFill>
                <a:latin typeface="Times New Roman" pitchFamily="-109" charset="0"/>
                <a:ea typeface="+mn-ea"/>
                <a:cs typeface="+mn-cs"/>
              </a:rPr>
              <a:t>of embedded systems. The Internet of things (</a:t>
            </a:r>
            <a:r>
              <a:rPr kumimoji="1" lang="en-US" sz="1200" b="0" i="0" u="none" strike="noStrike" kern="1200" baseline="0" dirty="0" err="1">
                <a:solidFill>
                  <a:schemeClr val="tx1"/>
                </a:solidFill>
                <a:latin typeface="Times New Roman" pitchFamily="-109" charset="0"/>
                <a:ea typeface="+mn-ea"/>
                <a:cs typeface="+mn-cs"/>
              </a:rPr>
              <a:t>IoT</a:t>
            </a:r>
            <a:r>
              <a:rPr kumimoji="1" lang="en-US" sz="1200" b="0" i="0" u="none" strike="noStrike" kern="1200" baseline="0" dirty="0">
                <a:solidFill>
                  <a:schemeClr val="tx1"/>
                </a:solidFill>
                <a:latin typeface="Times New Roman" pitchFamily="-109" charset="0"/>
                <a:ea typeface="+mn-ea"/>
                <a:cs typeface="+mn-cs"/>
              </a:rPr>
              <a:t>)  is a term that refers to the</a:t>
            </a:r>
          </a:p>
          <a:p>
            <a:r>
              <a:rPr kumimoji="1" lang="en-US" sz="1200" b="0" i="0" u="none" strike="noStrike" kern="1200" baseline="0" dirty="0">
                <a:solidFill>
                  <a:schemeClr val="tx1"/>
                </a:solidFill>
                <a:latin typeface="Times New Roman" pitchFamily="-109" charset="0"/>
                <a:ea typeface="+mn-ea"/>
                <a:cs typeface="+mn-cs"/>
              </a:rPr>
              <a:t>expanding interconnection of smart devices, ranging from appliances to tiny sensors.</a:t>
            </a:r>
          </a:p>
          <a:p>
            <a:r>
              <a:rPr kumimoji="1" lang="en-US" sz="1200" b="0" i="0" u="none" strike="noStrike" kern="1200" baseline="0" dirty="0">
                <a:solidFill>
                  <a:schemeClr val="tx1"/>
                </a:solidFill>
                <a:latin typeface="Times New Roman" pitchFamily="-109" charset="0"/>
                <a:ea typeface="+mn-ea"/>
                <a:cs typeface="+mn-cs"/>
              </a:rPr>
              <a:t>A dominant theme is the embedding of short- range mobile transceivers into a wide</a:t>
            </a:r>
          </a:p>
          <a:p>
            <a:r>
              <a:rPr kumimoji="1" lang="en-US" sz="1200" b="0" i="0" u="none" strike="noStrike" kern="1200" baseline="0" dirty="0">
                <a:solidFill>
                  <a:schemeClr val="tx1"/>
                </a:solidFill>
                <a:latin typeface="Times New Roman" pitchFamily="-109" charset="0"/>
                <a:ea typeface="+mn-ea"/>
                <a:cs typeface="+mn-cs"/>
              </a:rPr>
              <a:t>array of gadgets and everyday items, enabling new forms of communication between</a:t>
            </a:r>
          </a:p>
          <a:p>
            <a:r>
              <a:rPr kumimoji="1" lang="en-US" sz="1200" b="0" i="0" u="none" strike="noStrike" kern="1200" baseline="0" dirty="0">
                <a:solidFill>
                  <a:schemeClr val="tx1"/>
                </a:solidFill>
                <a:latin typeface="Times New Roman" pitchFamily="-109" charset="0"/>
                <a:ea typeface="+mn-ea"/>
                <a:cs typeface="+mn-cs"/>
              </a:rPr>
              <a:t>people and things, and between things themselves. The Internet now supports the</a:t>
            </a:r>
          </a:p>
          <a:p>
            <a:r>
              <a:rPr kumimoji="1" lang="en-US" sz="1200" b="0" i="0" u="none" strike="noStrike" kern="1200" baseline="0" dirty="0">
                <a:solidFill>
                  <a:schemeClr val="tx1"/>
                </a:solidFill>
                <a:latin typeface="Times New Roman" pitchFamily="-109" charset="0"/>
                <a:ea typeface="+mn-ea"/>
                <a:cs typeface="+mn-cs"/>
              </a:rPr>
              <a:t>interconnection of billions of industrial and personal objects, usually through cloud</a:t>
            </a:r>
          </a:p>
          <a:p>
            <a:r>
              <a:rPr kumimoji="1" lang="en-US" sz="1200" b="0" i="0" u="none" strike="noStrike" kern="1200" baseline="0" dirty="0">
                <a:solidFill>
                  <a:schemeClr val="tx1"/>
                </a:solidFill>
                <a:latin typeface="Times New Roman" pitchFamily="-109" charset="0"/>
                <a:ea typeface="+mn-ea"/>
                <a:cs typeface="+mn-cs"/>
              </a:rPr>
              <a:t>systems. The objects deliver sensor information, act on their environment, and, in</a:t>
            </a:r>
          </a:p>
          <a:p>
            <a:r>
              <a:rPr kumimoji="1" lang="en-US" sz="1200" b="0" i="0" u="none" strike="noStrike" kern="1200" baseline="0" dirty="0">
                <a:solidFill>
                  <a:schemeClr val="tx1"/>
                </a:solidFill>
                <a:latin typeface="Times New Roman" pitchFamily="-109" charset="0"/>
                <a:ea typeface="+mn-ea"/>
                <a:cs typeface="+mn-cs"/>
              </a:rPr>
              <a:t>some cases, modify themselves, to create overall management of a larger system, like</a:t>
            </a:r>
          </a:p>
          <a:p>
            <a:r>
              <a:rPr kumimoji="1" lang="en-US" sz="1200" b="0" i="0" u="none" strike="noStrike" kern="1200" baseline="0" dirty="0">
                <a:solidFill>
                  <a:schemeClr val="tx1"/>
                </a:solidFill>
                <a:latin typeface="Times New Roman" pitchFamily="-109" charset="0"/>
                <a:ea typeface="+mn-ea"/>
                <a:cs typeface="+mn-cs"/>
              </a:rPr>
              <a:t>a factory or city.</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The </a:t>
            </a:r>
            <a:r>
              <a:rPr kumimoji="1" lang="en-US" sz="1200" b="0" i="0" u="none" strike="noStrike" kern="1200" baseline="0" dirty="0" err="1">
                <a:solidFill>
                  <a:schemeClr val="tx1"/>
                </a:solidFill>
                <a:latin typeface="Times New Roman" pitchFamily="-109" charset="0"/>
                <a:ea typeface="+mn-ea"/>
                <a:cs typeface="+mn-cs"/>
              </a:rPr>
              <a:t>IoT</a:t>
            </a:r>
            <a:r>
              <a:rPr kumimoji="1" lang="en-US" sz="1200" b="0" i="0" u="none" strike="noStrike" kern="1200" baseline="0" dirty="0">
                <a:solidFill>
                  <a:schemeClr val="tx1"/>
                </a:solidFill>
                <a:latin typeface="Times New Roman" pitchFamily="-109" charset="0"/>
                <a:ea typeface="+mn-ea"/>
                <a:cs typeface="+mn-cs"/>
              </a:rPr>
              <a:t> is primarily driven by deeply embedded devices (defined below).</a:t>
            </a:r>
          </a:p>
          <a:p>
            <a:r>
              <a:rPr kumimoji="1" lang="en-US" sz="1200" b="0" i="0" u="none" strike="noStrike" kern="1200" baseline="0" dirty="0">
                <a:solidFill>
                  <a:schemeClr val="tx1"/>
                </a:solidFill>
                <a:latin typeface="Times New Roman" pitchFamily="-109" charset="0"/>
                <a:ea typeface="+mn-ea"/>
                <a:cs typeface="+mn-cs"/>
              </a:rPr>
              <a:t>These devices are low-bandwidth, low-repetition data-capture, and low-bandwidth</a:t>
            </a:r>
          </a:p>
          <a:p>
            <a:r>
              <a:rPr kumimoji="1" lang="en-US" sz="1200" b="0" i="0" u="none" strike="noStrike" kern="1200" baseline="0" dirty="0">
                <a:solidFill>
                  <a:schemeClr val="tx1"/>
                </a:solidFill>
                <a:latin typeface="Times New Roman" pitchFamily="-109" charset="0"/>
                <a:ea typeface="+mn-ea"/>
                <a:cs typeface="+mn-cs"/>
              </a:rPr>
              <a:t>data-usage appliances that communicate with each other and provide data via user</a:t>
            </a:r>
          </a:p>
          <a:p>
            <a:r>
              <a:rPr kumimoji="1" lang="en-US" sz="1200" b="0" i="0" u="none" strike="noStrike" kern="1200" baseline="0" dirty="0">
                <a:solidFill>
                  <a:schemeClr val="tx1"/>
                </a:solidFill>
                <a:latin typeface="Times New Roman" pitchFamily="-109" charset="0"/>
                <a:ea typeface="+mn-ea"/>
                <a:cs typeface="+mn-cs"/>
              </a:rPr>
              <a:t>interfaces. Embedded appliances, such as high-resolution</a:t>
            </a:r>
          </a:p>
          <a:p>
            <a:r>
              <a:rPr kumimoji="1" lang="en-US" sz="1200" b="0" i="0" u="none" strike="noStrike" kern="1200" baseline="0" dirty="0">
                <a:solidFill>
                  <a:schemeClr val="tx1"/>
                </a:solidFill>
                <a:latin typeface="Times New Roman" pitchFamily="-109" charset="0"/>
                <a:ea typeface="+mn-ea"/>
                <a:cs typeface="+mn-cs"/>
              </a:rPr>
              <a:t>video security cameras, video VoIP phones, and a handful of others, require high-bandwidth</a:t>
            </a:r>
          </a:p>
          <a:p>
            <a:r>
              <a:rPr kumimoji="1" lang="en-US" sz="1200" b="0" i="0" u="none" strike="noStrike" kern="1200" baseline="0" dirty="0">
                <a:solidFill>
                  <a:schemeClr val="tx1"/>
                </a:solidFill>
                <a:latin typeface="Times New Roman" pitchFamily="-109" charset="0"/>
                <a:ea typeface="+mn-ea"/>
                <a:cs typeface="+mn-cs"/>
              </a:rPr>
              <a:t>streaming capabilities. Yet countless products simply require packets of data to be intermittently</a:t>
            </a:r>
          </a:p>
          <a:p>
            <a:r>
              <a:rPr kumimoji="1" lang="en-US" sz="1200" b="0" i="0" u="none" strike="noStrike" kern="1200" baseline="0" dirty="0">
                <a:solidFill>
                  <a:schemeClr val="tx1"/>
                </a:solidFill>
                <a:latin typeface="Times New Roman" pitchFamily="-109" charset="0"/>
                <a:ea typeface="+mn-ea"/>
                <a:cs typeface="+mn-cs"/>
              </a:rPr>
              <a:t>delivered.  </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With reference to the end systems supported, the Internet has gone through</a:t>
            </a:r>
          </a:p>
          <a:p>
            <a:r>
              <a:rPr kumimoji="1" lang="en-US" sz="1200" b="0" i="0" u="none" strike="noStrike" kern="1200" baseline="0" dirty="0">
                <a:solidFill>
                  <a:schemeClr val="tx1"/>
                </a:solidFill>
                <a:latin typeface="Times New Roman" pitchFamily="-109" charset="0"/>
                <a:ea typeface="+mn-ea"/>
                <a:cs typeface="+mn-cs"/>
              </a:rPr>
              <a:t>roughly four generations of deployment culminating in the </a:t>
            </a:r>
            <a:r>
              <a:rPr kumimoji="1" lang="en-US" sz="1200" b="0" i="0" u="none" strike="noStrike" kern="1200" baseline="0" dirty="0" err="1">
                <a:solidFill>
                  <a:schemeClr val="tx1"/>
                </a:solidFill>
                <a:latin typeface="Times New Roman" pitchFamily="-109" charset="0"/>
                <a:ea typeface="+mn-ea"/>
                <a:cs typeface="+mn-cs"/>
              </a:rPr>
              <a:t>IoT</a:t>
            </a:r>
            <a:r>
              <a:rPr kumimoji="1" lang="en-US" sz="1200" b="0" i="0" u="none" strike="noStrike" kern="1200" baseline="0" dirty="0">
                <a:solidFill>
                  <a:schemeClr val="tx1"/>
                </a:solidFill>
                <a:latin typeface="Times New Roman" pitchFamily="-109" charset="0"/>
                <a:ea typeface="+mn-ea"/>
                <a:cs typeface="+mn-cs"/>
              </a:rPr>
              <a:t>:</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1. Information technology (IT) : PCs, servers, routers, firewalls, and so on, bought</a:t>
            </a:r>
          </a:p>
          <a:p>
            <a:r>
              <a:rPr kumimoji="1" lang="en-US" sz="1200" b="0" i="0" u="none" strike="noStrike" kern="1200" baseline="0" dirty="0">
                <a:solidFill>
                  <a:schemeClr val="tx1"/>
                </a:solidFill>
                <a:latin typeface="Times New Roman" pitchFamily="-109" charset="0"/>
                <a:ea typeface="+mn-ea"/>
                <a:cs typeface="+mn-cs"/>
              </a:rPr>
              <a:t>as IT devices by enterprise IT people and primarily using wired connectivity</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2. Operational technology (OT) : Machines/appliances with embedded IT built</a:t>
            </a:r>
          </a:p>
          <a:p>
            <a:r>
              <a:rPr kumimoji="1" lang="en-US" sz="1200" b="0" i="0" u="none" strike="noStrike" kern="1200" baseline="0" dirty="0">
                <a:solidFill>
                  <a:schemeClr val="tx1"/>
                </a:solidFill>
                <a:latin typeface="Times New Roman" pitchFamily="-109" charset="0"/>
                <a:ea typeface="+mn-ea"/>
                <a:cs typeface="+mn-cs"/>
              </a:rPr>
              <a:t>by non-IT companies, such as medical machinery, SCADA (supervisory control</a:t>
            </a:r>
          </a:p>
          <a:p>
            <a:r>
              <a:rPr kumimoji="1" lang="en-US" sz="1200" b="0" i="0" u="none" strike="noStrike" kern="1200" baseline="0" dirty="0">
                <a:solidFill>
                  <a:schemeClr val="tx1"/>
                </a:solidFill>
                <a:latin typeface="Times New Roman" pitchFamily="-109" charset="0"/>
                <a:ea typeface="+mn-ea"/>
                <a:cs typeface="+mn-cs"/>
              </a:rPr>
              <a:t>and data acquisition), process control, and kiosks, bought as appliances by</a:t>
            </a:r>
          </a:p>
          <a:p>
            <a:r>
              <a:rPr kumimoji="1" lang="en-US" sz="1200" b="0" i="0" u="none" strike="noStrike" kern="1200" baseline="0" dirty="0">
                <a:solidFill>
                  <a:schemeClr val="tx1"/>
                </a:solidFill>
                <a:latin typeface="Times New Roman" pitchFamily="-109" charset="0"/>
                <a:ea typeface="+mn-ea"/>
                <a:cs typeface="+mn-cs"/>
              </a:rPr>
              <a:t>enterprise OT people and primarily using wired connectivity</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3. Personal technology: Smartphones, tablets, and eBook readers bought as IT</a:t>
            </a:r>
          </a:p>
          <a:p>
            <a:r>
              <a:rPr kumimoji="1" lang="en-US" sz="1200" b="0" i="0" u="none" strike="noStrike" kern="1200" baseline="0" dirty="0">
                <a:solidFill>
                  <a:schemeClr val="tx1"/>
                </a:solidFill>
                <a:latin typeface="Times New Roman" pitchFamily="-109" charset="0"/>
                <a:ea typeface="+mn-ea"/>
                <a:cs typeface="+mn-cs"/>
              </a:rPr>
              <a:t>devices by consumers (employees) exclusively using wireless connectivity and</a:t>
            </a:r>
          </a:p>
          <a:p>
            <a:r>
              <a:rPr kumimoji="1" lang="en-US" sz="1200" b="0" i="0" u="none" strike="noStrike" kern="1200" baseline="0" dirty="0">
                <a:solidFill>
                  <a:schemeClr val="tx1"/>
                </a:solidFill>
                <a:latin typeface="Times New Roman" pitchFamily="-109" charset="0"/>
                <a:ea typeface="+mn-ea"/>
                <a:cs typeface="+mn-cs"/>
              </a:rPr>
              <a:t>often multiple forms of wireless connectivity</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 4. Sensor/actuator technology: Single-purpose devices bought by consumers, IT,</a:t>
            </a:r>
          </a:p>
          <a:p>
            <a:r>
              <a:rPr kumimoji="1" lang="en-US" sz="1200" b="0" i="0" u="none" strike="noStrike" kern="1200" baseline="0" dirty="0">
                <a:solidFill>
                  <a:schemeClr val="tx1"/>
                </a:solidFill>
                <a:latin typeface="Times New Roman" pitchFamily="-109" charset="0"/>
                <a:ea typeface="+mn-ea"/>
                <a:cs typeface="+mn-cs"/>
              </a:rPr>
              <a:t>and OT people exclusively using wireless connectivity, generally of a single</a:t>
            </a:r>
          </a:p>
          <a:p>
            <a:r>
              <a:rPr kumimoji="1" lang="en-US" sz="1200" b="0" i="0" u="none" strike="noStrike" kern="1200" baseline="0" dirty="0">
                <a:solidFill>
                  <a:schemeClr val="tx1"/>
                </a:solidFill>
                <a:latin typeface="Times New Roman" pitchFamily="-109" charset="0"/>
                <a:ea typeface="+mn-ea"/>
                <a:cs typeface="+mn-cs"/>
              </a:rPr>
              <a:t>form, as part of larger systems</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It is the fourth generation that is usually thought of as the </a:t>
            </a:r>
            <a:r>
              <a:rPr kumimoji="1" lang="en-US" sz="1200" b="0" i="0" u="none" strike="noStrike" kern="1200" baseline="0" dirty="0" err="1">
                <a:solidFill>
                  <a:schemeClr val="tx1"/>
                </a:solidFill>
                <a:latin typeface="Times New Roman" pitchFamily="-109" charset="0"/>
                <a:ea typeface="+mn-ea"/>
                <a:cs typeface="+mn-cs"/>
              </a:rPr>
              <a:t>IoT</a:t>
            </a:r>
            <a:r>
              <a:rPr kumimoji="1" lang="en-US" sz="1200" b="0" i="0" u="none" strike="noStrike" kern="1200" baseline="0" dirty="0">
                <a:solidFill>
                  <a:schemeClr val="tx1"/>
                </a:solidFill>
                <a:latin typeface="Times New Roman" pitchFamily="-109" charset="0"/>
                <a:ea typeface="+mn-ea"/>
                <a:cs typeface="+mn-cs"/>
              </a:rPr>
              <a:t>, and it is marked</a:t>
            </a:r>
          </a:p>
          <a:p>
            <a:r>
              <a:rPr kumimoji="1" lang="en-US" sz="1200" b="0" i="0" u="none" strike="noStrike" kern="1200" baseline="0" dirty="0">
                <a:solidFill>
                  <a:schemeClr val="tx1"/>
                </a:solidFill>
                <a:latin typeface="Times New Roman" pitchFamily="-109" charset="0"/>
                <a:ea typeface="+mn-ea"/>
                <a:cs typeface="+mn-cs"/>
              </a:rPr>
              <a:t>by the use of billions of embedded devices.</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32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0651491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674719-171D-B949-8C83-D2F8F6712CF4}" type="slidenum">
              <a:rPr lang="en-US"/>
              <a:pPr/>
              <a:t>2</a:t>
            </a:fld>
            <a:endParaRPr lang="en-US" dirty="0"/>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09" charset="0"/>
                <a:ea typeface="+mn-ea"/>
                <a:cs typeface="+mn-cs"/>
              </a:rPr>
              <a:t>In describing computers, a distinction is often made between </a:t>
            </a:r>
            <a:r>
              <a:rPr kumimoji="1" lang="en-US" sz="1200" i="1" kern="1200" baseline="0" dirty="0">
                <a:solidFill>
                  <a:schemeClr val="tx1"/>
                </a:solidFill>
                <a:latin typeface="Times New Roman" pitchFamily="-109" charset="0"/>
                <a:ea typeface="+mn-ea"/>
                <a:cs typeface="+mn-cs"/>
              </a:rPr>
              <a:t>computer architecture</a:t>
            </a:r>
          </a:p>
          <a:p>
            <a:r>
              <a:rPr kumimoji="1" lang="en-US" sz="1200" kern="1200" baseline="0" dirty="0">
                <a:solidFill>
                  <a:schemeClr val="tx1"/>
                </a:solidFill>
                <a:latin typeface="Times New Roman" pitchFamily="-109" charset="0"/>
                <a:ea typeface="+mn-ea"/>
                <a:cs typeface="+mn-cs"/>
              </a:rPr>
              <a:t>and </a:t>
            </a:r>
            <a:r>
              <a:rPr kumimoji="1" lang="en-US" sz="1200" i="1" kern="1200" baseline="0" dirty="0">
                <a:solidFill>
                  <a:schemeClr val="tx1"/>
                </a:solidFill>
                <a:latin typeface="Times New Roman" pitchFamily="-109" charset="0"/>
                <a:ea typeface="+mn-ea"/>
                <a:cs typeface="+mn-cs"/>
              </a:rPr>
              <a:t>computer organization. </a:t>
            </a:r>
            <a:r>
              <a:rPr kumimoji="1" lang="en-US" sz="1200" i="0" kern="1200" baseline="0" dirty="0">
                <a:solidFill>
                  <a:schemeClr val="tx1"/>
                </a:solidFill>
                <a:latin typeface="Times New Roman" pitchFamily="-109" charset="0"/>
                <a:ea typeface="+mn-ea"/>
                <a:cs typeface="+mn-cs"/>
              </a:rPr>
              <a:t>Although it is difficult to give precise definitions</a:t>
            </a:r>
          </a:p>
          <a:p>
            <a:r>
              <a:rPr kumimoji="1" lang="en-US" sz="1200" kern="1200" baseline="0" dirty="0">
                <a:solidFill>
                  <a:schemeClr val="tx1"/>
                </a:solidFill>
                <a:latin typeface="Times New Roman" pitchFamily="-109" charset="0"/>
                <a:ea typeface="+mn-ea"/>
                <a:cs typeface="+mn-cs"/>
              </a:rPr>
              <a:t>for these terms, a consensus exists about the general areas covered by each</a:t>
            </a:r>
          </a:p>
          <a:p>
            <a:r>
              <a:rPr kumimoji="1" lang="en-US" sz="1200" kern="1200" baseline="0" dirty="0">
                <a:solidFill>
                  <a:schemeClr val="tx1"/>
                </a:solidFill>
                <a:latin typeface="Times New Roman" pitchFamily="-109" charset="0"/>
                <a:ea typeface="+mn-ea"/>
                <a:cs typeface="+mn-cs"/>
              </a:rPr>
              <a:t>(e.g., see [VRAN80], [SIEW82], and [BELL78a]); an interesting alternative view</a:t>
            </a:r>
          </a:p>
          <a:p>
            <a:r>
              <a:rPr kumimoji="1" lang="en-US" sz="1200" kern="1200" baseline="0" dirty="0">
                <a:solidFill>
                  <a:schemeClr val="tx1"/>
                </a:solidFill>
                <a:latin typeface="Times New Roman" pitchFamily="-109" charset="0"/>
                <a:ea typeface="+mn-ea"/>
                <a:cs typeface="+mn-cs"/>
              </a:rPr>
              <a:t>is presented in [REDD76].</a:t>
            </a:r>
          </a:p>
          <a:p>
            <a:endParaRPr kumimoji="1" lang="en-US" sz="1200" kern="1200" baseline="0" dirty="0">
              <a:solidFill>
                <a:schemeClr val="tx1"/>
              </a:solidFill>
              <a:latin typeface="Times New Roman" pitchFamily="-109" charset="0"/>
              <a:ea typeface="+mn-ea"/>
              <a:cs typeface="+mn-cs"/>
            </a:endParaRPr>
          </a:p>
          <a:p>
            <a:r>
              <a:rPr kumimoji="1" lang="en-US" sz="1200" b="1" kern="1200" baseline="0" dirty="0">
                <a:solidFill>
                  <a:schemeClr val="tx1"/>
                </a:solidFill>
                <a:latin typeface="Times New Roman" pitchFamily="-109" charset="0"/>
                <a:ea typeface="+mn-ea"/>
                <a:cs typeface="+mn-cs"/>
              </a:rPr>
              <a:t>Computer architecture </a:t>
            </a:r>
            <a:r>
              <a:rPr kumimoji="1" lang="en-US" sz="1200" b="0" kern="1200" baseline="0" dirty="0">
                <a:solidFill>
                  <a:schemeClr val="tx1"/>
                </a:solidFill>
                <a:latin typeface="Times New Roman" pitchFamily="-109" charset="0"/>
                <a:ea typeface="+mn-ea"/>
                <a:cs typeface="+mn-cs"/>
              </a:rPr>
              <a:t>refers to those attributes of a system visible to a</a:t>
            </a:r>
          </a:p>
          <a:p>
            <a:r>
              <a:rPr kumimoji="1" lang="en-US" sz="1200" kern="1200" baseline="0" dirty="0">
                <a:solidFill>
                  <a:schemeClr val="tx1"/>
                </a:solidFill>
                <a:latin typeface="Times New Roman" pitchFamily="-109" charset="0"/>
                <a:ea typeface="+mn-ea"/>
                <a:cs typeface="+mn-cs"/>
              </a:rPr>
              <a:t>programmer or, put another way, those attributes that have a direct impact on</a:t>
            </a:r>
          </a:p>
          <a:p>
            <a:r>
              <a:rPr kumimoji="1" lang="en-US" sz="1200" kern="1200" baseline="0" dirty="0">
                <a:solidFill>
                  <a:schemeClr val="tx1"/>
                </a:solidFill>
                <a:latin typeface="Times New Roman" pitchFamily="-109" charset="0"/>
                <a:ea typeface="+mn-ea"/>
                <a:cs typeface="+mn-cs"/>
              </a:rPr>
              <a:t>the logical execution of a program. </a:t>
            </a:r>
            <a:r>
              <a:rPr kumimoji="1" lang="en-US" sz="1200" b="0" i="0" u="none" strike="noStrike" kern="1200" baseline="0" dirty="0">
                <a:solidFill>
                  <a:schemeClr val="tx1"/>
                </a:solidFill>
                <a:latin typeface="Times New Roman" pitchFamily="-109" charset="0"/>
                <a:ea typeface="+mn-ea"/>
                <a:cs typeface="+mn-cs"/>
              </a:rPr>
              <a:t>A term that is often used interchangeably with computer</a:t>
            </a:r>
          </a:p>
          <a:p>
            <a:r>
              <a:rPr kumimoji="1" lang="en-US" sz="1200" b="0" i="0" u="none" strike="noStrike" kern="1200" baseline="0" dirty="0">
                <a:solidFill>
                  <a:schemeClr val="tx1"/>
                </a:solidFill>
                <a:latin typeface="Times New Roman" pitchFamily="-109" charset="0"/>
                <a:ea typeface="+mn-ea"/>
                <a:cs typeface="+mn-cs"/>
              </a:rPr>
              <a:t>architecture is </a:t>
            </a:r>
            <a:r>
              <a:rPr kumimoji="1" lang="en-US" sz="1200" b="1" i="0" u="none" strike="noStrike" kern="1200" baseline="0" dirty="0">
                <a:solidFill>
                  <a:schemeClr val="tx1"/>
                </a:solidFill>
                <a:latin typeface="Times New Roman" pitchFamily="-109" charset="0"/>
                <a:ea typeface="+mn-ea"/>
                <a:cs typeface="+mn-cs"/>
              </a:rPr>
              <a:t>instruction set architecture (ISA)</a:t>
            </a:r>
            <a:r>
              <a:rPr kumimoji="1" lang="en-US" sz="1200" b="0" i="0" u="none" strike="noStrike" kern="1200" baseline="0" dirty="0">
                <a:solidFill>
                  <a:schemeClr val="tx1"/>
                </a:solidFill>
                <a:latin typeface="Times New Roman" pitchFamily="-109" charset="0"/>
                <a:ea typeface="+mn-ea"/>
                <a:cs typeface="+mn-cs"/>
              </a:rPr>
              <a:t> . The ISA defines instruction</a:t>
            </a:r>
          </a:p>
          <a:p>
            <a:r>
              <a:rPr kumimoji="1" lang="en-US" sz="1200" b="0" i="0" u="none" strike="noStrike" kern="1200" baseline="0" dirty="0">
                <a:solidFill>
                  <a:schemeClr val="tx1"/>
                </a:solidFill>
                <a:latin typeface="Times New Roman" pitchFamily="-109" charset="0"/>
                <a:ea typeface="+mn-ea"/>
                <a:cs typeface="+mn-cs"/>
              </a:rPr>
              <a:t>formats, instruction </a:t>
            </a:r>
            <a:r>
              <a:rPr kumimoji="1" lang="en-US" sz="1200" b="0" i="0" u="none" strike="noStrike" kern="1200" baseline="0" dirty="0" err="1">
                <a:solidFill>
                  <a:schemeClr val="tx1"/>
                </a:solidFill>
                <a:latin typeface="Times New Roman" pitchFamily="-109" charset="0"/>
                <a:ea typeface="+mn-ea"/>
                <a:cs typeface="+mn-cs"/>
              </a:rPr>
              <a:t>opcodes</a:t>
            </a:r>
            <a:r>
              <a:rPr kumimoji="1" lang="en-US" sz="1200" b="0" i="0" u="none" strike="noStrike" kern="1200" baseline="0" dirty="0">
                <a:solidFill>
                  <a:schemeClr val="tx1"/>
                </a:solidFill>
                <a:latin typeface="Times New Roman" pitchFamily="-109" charset="0"/>
                <a:ea typeface="+mn-ea"/>
                <a:cs typeface="+mn-cs"/>
              </a:rPr>
              <a:t>, registers, instruction and data memory; the effect of</a:t>
            </a:r>
          </a:p>
          <a:p>
            <a:r>
              <a:rPr kumimoji="1" lang="en-US" sz="1200" b="0" i="0" u="none" strike="noStrike" kern="1200" baseline="0" dirty="0">
                <a:solidFill>
                  <a:schemeClr val="tx1"/>
                </a:solidFill>
                <a:latin typeface="Times New Roman" pitchFamily="-109" charset="0"/>
                <a:ea typeface="+mn-ea"/>
                <a:cs typeface="+mn-cs"/>
              </a:rPr>
              <a:t>executed instructions on the registers and memory; and an algorithm for controlling</a:t>
            </a:r>
          </a:p>
          <a:p>
            <a:r>
              <a:rPr kumimoji="1" lang="en-US" sz="1200" b="0" i="0" u="none" strike="noStrike" kern="1200" baseline="0" dirty="0">
                <a:solidFill>
                  <a:schemeClr val="tx1"/>
                </a:solidFill>
                <a:latin typeface="Times New Roman" pitchFamily="-109" charset="0"/>
                <a:ea typeface="+mn-ea"/>
                <a:cs typeface="+mn-cs"/>
              </a:rPr>
              <a:t>instruction execution.</a:t>
            </a:r>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Computer organization </a:t>
            </a:r>
            <a:r>
              <a:rPr kumimoji="1" lang="en-US" sz="1200" b="0" kern="1200" baseline="0" dirty="0">
                <a:solidFill>
                  <a:schemeClr val="tx1"/>
                </a:solidFill>
                <a:latin typeface="Times New Roman" pitchFamily="-109" charset="0"/>
                <a:ea typeface="+mn-ea"/>
                <a:cs typeface="+mn-cs"/>
              </a:rPr>
              <a:t>refers to the operational</a:t>
            </a:r>
          </a:p>
          <a:p>
            <a:r>
              <a:rPr kumimoji="1" lang="en-US" sz="1200" kern="1200" baseline="0" dirty="0">
                <a:solidFill>
                  <a:schemeClr val="tx1"/>
                </a:solidFill>
                <a:latin typeface="Times New Roman" pitchFamily="-109" charset="0"/>
                <a:ea typeface="+mn-ea"/>
                <a:cs typeface="+mn-cs"/>
              </a:rPr>
              <a:t>units and their interconnections that realize the architectural specifications.</a:t>
            </a:r>
          </a:p>
          <a:p>
            <a:r>
              <a:rPr kumimoji="1" lang="en-US" sz="1200" kern="1200" baseline="0" dirty="0">
                <a:solidFill>
                  <a:schemeClr val="tx1"/>
                </a:solidFill>
                <a:latin typeface="Times New Roman" pitchFamily="-109" charset="0"/>
                <a:ea typeface="+mn-ea"/>
                <a:cs typeface="+mn-cs"/>
              </a:rPr>
              <a:t>Examples of architectural attributes include the instruction set, the number of bits</a:t>
            </a:r>
          </a:p>
          <a:p>
            <a:r>
              <a:rPr kumimoji="1" lang="en-US" sz="1200" kern="1200" baseline="0" dirty="0">
                <a:solidFill>
                  <a:schemeClr val="tx1"/>
                </a:solidFill>
                <a:latin typeface="Times New Roman" pitchFamily="-109" charset="0"/>
                <a:ea typeface="+mn-ea"/>
                <a:cs typeface="+mn-cs"/>
              </a:rPr>
              <a:t>used to represent various data types (e.g., numbers, characters), I/O mechanisms,</a:t>
            </a:r>
          </a:p>
          <a:p>
            <a:r>
              <a:rPr kumimoji="1" lang="en-US" sz="1200" kern="1200" baseline="0" dirty="0">
                <a:solidFill>
                  <a:schemeClr val="tx1"/>
                </a:solidFill>
                <a:latin typeface="Times New Roman" pitchFamily="-109" charset="0"/>
                <a:ea typeface="+mn-ea"/>
                <a:cs typeface="+mn-cs"/>
              </a:rPr>
              <a:t>and techniques for addressing memory. Organizational attributes include those</a:t>
            </a:r>
          </a:p>
          <a:p>
            <a:r>
              <a:rPr kumimoji="1" lang="en-US" sz="1200" kern="1200" baseline="0" dirty="0">
                <a:solidFill>
                  <a:schemeClr val="tx1"/>
                </a:solidFill>
                <a:latin typeface="Times New Roman" pitchFamily="-109" charset="0"/>
                <a:ea typeface="+mn-ea"/>
                <a:cs typeface="+mn-cs"/>
              </a:rPr>
              <a:t>hardware details transparent to the programmer, such as control signals; interfaces</a:t>
            </a:r>
          </a:p>
          <a:p>
            <a:r>
              <a:rPr kumimoji="1" lang="en-US" sz="1200" kern="1200" baseline="0" dirty="0">
                <a:solidFill>
                  <a:schemeClr val="tx1"/>
                </a:solidFill>
                <a:latin typeface="Times New Roman" pitchFamily="-109" charset="0"/>
                <a:ea typeface="+mn-ea"/>
                <a:cs typeface="+mn-cs"/>
              </a:rPr>
              <a:t>between the computer and peripherals; and the memory technology used.</a:t>
            </a:r>
            <a:endParaRPr kumimoji="1" lang="en-GB" sz="1200" kern="1200" baseline="0" dirty="0">
              <a:solidFill>
                <a:schemeClr val="tx1"/>
              </a:solidFill>
              <a:latin typeface="Times New Roman" pitchFamily="-109" charset="0"/>
              <a:ea typeface="+mn-ea"/>
              <a:cs typeface="+mn-cs"/>
            </a:endParaRPr>
          </a:p>
          <a:p>
            <a:endParaRPr kumimoji="1" lang="en-GB"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For example, it is an architectural design issue whether a computer will have</a:t>
            </a:r>
          </a:p>
          <a:p>
            <a:r>
              <a:rPr kumimoji="1" lang="en-US" sz="1200" kern="1200" baseline="0" dirty="0">
                <a:solidFill>
                  <a:schemeClr val="tx1"/>
                </a:solidFill>
                <a:latin typeface="Times New Roman" pitchFamily="-109" charset="0"/>
                <a:ea typeface="+mn-ea"/>
                <a:cs typeface="+mn-cs"/>
              </a:rPr>
              <a:t>a multiply instruction. It is an organizational issue whether that instruction will</a:t>
            </a:r>
          </a:p>
          <a:p>
            <a:r>
              <a:rPr kumimoji="1" lang="en-US" sz="1200" kern="1200" baseline="0" dirty="0">
                <a:solidFill>
                  <a:schemeClr val="tx1"/>
                </a:solidFill>
                <a:latin typeface="Times New Roman" pitchFamily="-109" charset="0"/>
                <a:ea typeface="+mn-ea"/>
                <a:cs typeface="+mn-cs"/>
              </a:rPr>
              <a:t>be implemented by a special multiply unit or by a mechanism that makes repeated</a:t>
            </a:r>
          </a:p>
          <a:p>
            <a:r>
              <a:rPr kumimoji="1" lang="en-US" sz="1200" kern="1200" baseline="0" dirty="0">
                <a:solidFill>
                  <a:schemeClr val="tx1"/>
                </a:solidFill>
                <a:latin typeface="Times New Roman" pitchFamily="-109" charset="0"/>
                <a:ea typeface="+mn-ea"/>
                <a:cs typeface="+mn-cs"/>
              </a:rPr>
              <a:t>use of the add unit of the system. The organizational decision may be based on the</a:t>
            </a:r>
          </a:p>
          <a:p>
            <a:r>
              <a:rPr kumimoji="1" lang="en-US" sz="1200" kern="1200" baseline="0" dirty="0">
                <a:solidFill>
                  <a:schemeClr val="tx1"/>
                </a:solidFill>
                <a:latin typeface="Times New Roman" pitchFamily="-109" charset="0"/>
                <a:ea typeface="+mn-ea"/>
                <a:cs typeface="+mn-cs"/>
              </a:rPr>
              <a:t>anticipated frequency of use of the multiply instruction, the relative speed of the two</a:t>
            </a:r>
          </a:p>
          <a:p>
            <a:r>
              <a:rPr kumimoji="1" lang="en-US" sz="1200" kern="1200" baseline="0" dirty="0">
                <a:solidFill>
                  <a:schemeClr val="tx1"/>
                </a:solidFill>
                <a:latin typeface="Times New Roman" pitchFamily="-109" charset="0"/>
                <a:ea typeface="+mn-ea"/>
                <a:cs typeface="+mn-cs"/>
              </a:rPr>
              <a:t>approaches, and the cost and physical size of a special multiply unit.</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Historically, and still today, the distinction between architecture and organization</a:t>
            </a:r>
          </a:p>
          <a:p>
            <a:r>
              <a:rPr kumimoji="1" lang="en-US" sz="1200" kern="1200" baseline="0" dirty="0">
                <a:solidFill>
                  <a:schemeClr val="tx1"/>
                </a:solidFill>
                <a:latin typeface="Times New Roman" pitchFamily="-109" charset="0"/>
                <a:ea typeface="+mn-ea"/>
                <a:cs typeface="+mn-cs"/>
              </a:rPr>
              <a:t>has been an important one. Many computer manufacturers offer a family of</a:t>
            </a:r>
          </a:p>
          <a:p>
            <a:r>
              <a:rPr kumimoji="1" lang="en-US" sz="1200" kern="1200" baseline="0" dirty="0">
                <a:solidFill>
                  <a:schemeClr val="tx1"/>
                </a:solidFill>
                <a:latin typeface="Times New Roman" pitchFamily="-109" charset="0"/>
                <a:ea typeface="+mn-ea"/>
                <a:cs typeface="+mn-cs"/>
              </a:rPr>
              <a:t>computer models, all with the same architecture but with differences in organization.</a:t>
            </a:r>
          </a:p>
          <a:p>
            <a:r>
              <a:rPr kumimoji="1" lang="en-US" sz="1200" kern="1200" baseline="0" dirty="0">
                <a:solidFill>
                  <a:schemeClr val="tx1"/>
                </a:solidFill>
                <a:latin typeface="Times New Roman" pitchFamily="-109" charset="0"/>
                <a:ea typeface="+mn-ea"/>
                <a:cs typeface="+mn-cs"/>
              </a:rPr>
              <a:t>Consequently, the different models in the family have different price and performance</a:t>
            </a:r>
          </a:p>
          <a:p>
            <a:r>
              <a:rPr kumimoji="1" lang="en-US" sz="1200" kern="1200" baseline="0" dirty="0">
                <a:solidFill>
                  <a:schemeClr val="tx1"/>
                </a:solidFill>
                <a:latin typeface="Times New Roman" pitchFamily="-109" charset="0"/>
                <a:ea typeface="+mn-ea"/>
                <a:cs typeface="+mn-cs"/>
              </a:rPr>
              <a:t>characteristics. Furthermore, a particular architecture may span many years and</a:t>
            </a:r>
          </a:p>
          <a:p>
            <a:r>
              <a:rPr kumimoji="1" lang="en-US" sz="1200" kern="1200" baseline="0" dirty="0">
                <a:solidFill>
                  <a:schemeClr val="tx1"/>
                </a:solidFill>
                <a:latin typeface="Times New Roman" pitchFamily="-109" charset="0"/>
                <a:ea typeface="+mn-ea"/>
                <a:cs typeface="+mn-cs"/>
              </a:rPr>
              <a:t>encompass a number of different computer models, its organization changing with</a:t>
            </a:r>
          </a:p>
          <a:p>
            <a:r>
              <a:rPr kumimoji="1" lang="en-US" sz="1200" kern="1200" baseline="0" dirty="0">
                <a:solidFill>
                  <a:schemeClr val="tx1"/>
                </a:solidFill>
                <a:latin typeface="Times New Roman" pitchFamily="-109" charset="0"/>
                <a:ea typeface="+mn-ea"/>
                <a:cs typeface="+mn-cs"/>
              </a:rPr>
              <a:t>changing technology.</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09" charset="0"/>
                <a:ea typeface="+mn-ea"/>
                <a:cs typeface="+mn-cs"/>
              </a:rPr>
              <a:t>The ARM architecture refers to a processor architecture that has evolved from</a:t>
            </a:r>
          </a:p>
          <a:p>
            <a:r>
              <a:rPr kumimoji="1" lang="en-US" sz="1200" b="0" i="0" u="none" strike="noStrike" kern="1200" baseline="0" dirty="0">
                <a:solidFill>
                  <a:schemeClr val="tx1"/>
                </a:solidFill>
                <a:latin typeface="Times New Roman" pitchFamily="-109" charset="0"/>
                <a:ea typeface="+mn-ea"/>
                <a:cs typeface="+mn-cs"/>
              </a:rPr>
              <a:t>RISC design principles and is used in embedded systems. Chapter 15 examines</a:t>
            </a:r>
          </a:p>
          <a:p>
            <a:r>
              <a:rPr kumimoji="1" lang="en-US" sz="1200" b="0" i="0" u="none" strike="noStrike" kern="1200" baseline="0" dirty="0">
                <a:solidFill>
                  <a:schemeClr val="tx1"/>
                </a:solidFill>
                <a:latin typeface="Times New Roman" pitchFamily="-109" charset="0"/>
                <a:ea typeface="+mn-ea"/>
                <a:cs typeface="+mn-cs"/>
              </a:rPr>
              <a:t>RISC design principles in detail. In this section, we give a brief overview of the</a:t>
            </a:r>
          </a:p>
          <a:p>
            <a:r>
              <a:rPr kumimoji="1" lang="en-US" sz="1200" b="0" i="0" u="none" strike="noStrike" kern="1200" baseline="0" dirty="0">
                <a:solidFill>
                  <a:schemeClr val="tx1"/>
                </a:solidFill>
                <a:latin typeface="Times New Roman" pitchFamily="-109" charset="0"/>
                <a:ea typeface="+mn-ea"/>
                <a:cs typeface="+mn-cs"/>
              </a:rPr>
              <a:t>ARM architecture.</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ARM is a family of RISC-based</a:t>
            </a:r>
          </a:p>
          <a:p>
            <a:r>
              <a:rPr kumimoji="1" lang="en-US" sz="1200" b="0" i="0" u="none" strike="noStrike" kern="1200" baseline="0" dirty="0">
                <a:solidFill>
                  <a:schemeClr val="tx1"/>
                </a:solidFill>
                <a:latin typeface="Times New Roman" pitchFamily="-109" charset="0"/>
                <a:ea typeface="+mn-ea"/>
                <a:cs typeface="+mn-cs"/>
              </a:rPr>
              <a:t>microprocessors and microcontrollers designed</a:t>
            </a:r>
          </a:p>
          <a:p>
            <a:r>
              <a:rPr kumimoji="1" lang="en-US" sz="1200" b="0" i="0" u="none" strike="noStrike" kern="1200" baseline="0" dirty="0">
                <a:solidFill>
                  <a:schemeClr val="tx1"/>
                </a:solidFill>
                <a:latin typeface="Times New Roman" pitchFamily="-109" charset="0"/>
                <a:ea typeface="+mn-ea"/>
                <a:cs typeface="+mn-cs"/>
              </a:rPr>
              <a:t>by ARM Holdings, Cambridge, England. The company doesn’t make processors</a:t>
            </a:r>
          </a:p>
          <a:p>
            <a:r>
              <a:rPr kumimoji="1" lang="en-US" sz="1200" b="0" i="0" u="none" strike="noStrike" kern="1200" baseline="0" dirty="0">
                <a:solidFill>
                  <a:schemeClr val="tx1"/>
                </a:solidFill>
                <a:latin typeface="Times New Roman" pitchFamily="-109" charset="0"/>
                <a:ea typeface="+mn-ea"/>
                <a:cs typeface="+mn-cs"/>
              </a:rPr>
              <a:t>but instead designs microprocessor and multicore architectures and licenses them</a:t>
            </a:r>
          </a:p>
          <a:p>
            <a:r>
              <a:rPr kumimoji="1" lang="en-US" sz="1200" b="0" i="0" u="none" strike="noStrike" kern="1200" baseline="0" dirty="0">
                <a:solidFill>
                  <a:schemeClr val="tx1"/>
                </a:solidFill>
                <a:latin typeface="Times New Roman" pitchFamily="-109" charset="0"/>
                <a:ea typeface="+mn-ea"/>
                <a:cs typeface="+mn-cs"/>
              </a:rPr>
              <a:t>to manufacturers. Specifically, ARM Holdings has two types of licensable products:</a:t>
            </a:r>
          </a:p>
          <a:p>
            <a:r>
              <a:rPr kumimoji="1" lang="en-US" sz="1200" b="0" i="0" u="none" strike="noStrike" kern="1200" baseline="0" dirty="0">
                <a:solidFill>
                  <a:schemeClr val="tx1"/>
                </a:solidFill>
                <a:latin typeface="Times New Roman" pitchFamily="-109" charset="0"/>
                <a:ea typeface="+mn-ea"/>
                <a:cs typeface="+mn-cs"/>
              </a:rPr>
              <a:t>processors and processor architectures. For processors, the customer buys the</a:t>
            </a:r>
          </a:p>
          <a:p>
            <a:r>
              <a:rPr kumimoji="1" lang="en-US" sz="1200" b="0" i="0" u="none" strike="noStrike" kern="1200" baseline="0" dirty="0">
                <a:solidFill>
                  <a:schemeClr val="tx1"/>
                </a:solidFill>
                <a:latin typeface="Times New Roman" pitchFamily="-109" charset="0"/>
                <a:ea typeface="+mn-ea"/>
                <a:cs typeface="+mn-cs"/>
              </a:rPr>
              <a:t>rights to use ARM-supplied design in their own chips. For a processor architecture,</a:t>
            </a:r>
          </a:p>
          <a:p>
            <a:r>
              <a:rPr kumimoji="1" lang="en-US" sz="1200" b="0" i="0" u="none" strike="noStrike" kern="1200" baseline="0" dirty="0">
                <a:solidFill>
                  <a:schemeClr val="tx1"/>
                </a:solidFill>
                <a:latin typeface="Times New Roman" pitchFamily="-109" charset="0"/>
                <a:ea typeface="+mn-ea"/>
                <a:cs typeface="+mn-cs"/>
              </a:rPr>
              <a:t>the customer buys the rights to design their own processor compliant with ARM’s</a:t>
            </a:r>
          </a:p>
          <a:p>
            <a:r>
              <a:rPr kumimoji="1" lang="en-US" sz="1200" b="0" i="0" u="none" strike="noStrike" kern="1200" baseline="0" dirty="0">
                <a:solidFill>
                  <a:schemeClr val="tx1"/>
                </a:solidFill>
                <a:latin typeface="Times New Roman" pitchFamily="-109" charset="0"/>
                <a:ea typeface="+mn-ea"/>
                <a:cs typeface="+mn-cs"/>
              </a:rPr>
              <a:t>architecture.</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ARM chips are high-speed</a:t>
            </a:r>
          </a:p>
          <a:p>
            <a:r>
              <a:rPr kumimoji="1" lang="en-US" sz="1200" b="0" i="0" u="none" strike="noStrike" kern="1200" baseline="0" dirty="0">
                <a:solidFill>
                  <a:schemeClr val="tx1"/>
                </a:solidFill>
                <a:latin typeface="Times New Roman" pitchFamily="-109" charset="0"/>
                <a:ea typeface="+mn-ea"/>
                <a:cs typeface="+mn-cs"/>
              </a:rPr>
              <a:t>processors that are known for their small die size</a:t>
            </a:r>
          </a:p>
          <a:p>
            <a:r>
              <a:rPr kumimoji="1" lang="en-US" sz="1200" b="0" i="0" u="none" strike="noStrike" kern="1200" baseline="0" dirty="0">
                <a:solidFill>
                  <a:schemeClr val="tx1"/>
                </a:solidFill>
                <a:latin typeface="Times New Roman" pitchFamily="-109" charset="0"/>
                <a:ea typeface="+mn-ea"/>
                <a:cs typeface="+mn-cs"/>
              </a:rPr>
              <a:t>and low power requirements. They are widely used in smartphones and other handheld</a:t>
            </a:r>
          </a:p>
          <a:p>
            <a:r>
              <a:rPr kumimoji="1" lang="en-US" sz="1200" b="0" i="0" u="none" strike="noStrike" kern="1200" baseline="0" dirty="0">
                <a:solidFill>
                  <a:schemeClr val="tx1"/>
                </a:solidFill>
                <a:latin typeface="Times New Roman" pitchFamily="-109" charset="0"/>
                <a:ea typeface="+mn-ea"/>
                <a:cs typeface="+mn-cs"/>
              </a:rPr>
              <a:t>devices, including game systems, as well as a large variety of consumer products.</a:t>
            </a:r>
          </a:p>
          <a:p>
            <a:r>
              <a:rPr kumimoji="1" lang="en-US" sz="1200" b="0" i="0" u="none" strike="noStrike" kern="1200" baseline="0" dirty="0">
                <a:solidFill>
                  <a:schemeClr val="tx1"/>
                </a:solidFill>
                <a:latin typeface="Times New Roman" pitchFamily="-109" charset="0"/>
                <a:ea typeface="+mn-ea"/>
                <a:cs typeface="+mn-cs"/>
              </a:rPr>
              <a:t>ARM chips are the processors in Apple’s popular iPod and iPhone devices,</a:t>
            </a:r>
          </a:p>
          <a:p>
            <a:r>
              <a:rPr kumimoji="1" lang="en-US" sz="1200" b="0" i="0" u="none" strike="noStrike" kern="1200" baseline="0" dirty="0">
                <a:solidFill>
                  <a:schemeClr val="tx1"/>
                </a:solidFill>
                <a:latin typeface="Times New Roman" pitchFamily="-109" charset="0"/>
                <a:ea typeface="+mn-ea"/>
                <a:cs typeface="+mn-cs"/>
              </a:rPr>
              <a:t>and are used in virtually all Android smartphones as well. ARM is probably the</a:t>
            </a:r>
          </a:p>
          <a:p>
            <a:r>
              <a:rPr kumimoji="1" lang="en-US" sz="1200" b="0" i="0" u="none" strike="noStrike" kern="1200" baseline="0" dirty="0">
                <a:solidFill>
                  <a:schemeClr val="tx1"/>
                </a:solidFill>
                <a:latin typeface="Times New Roman" pitchFamily="-109" charset="0"/>
                <a:ea typeface="+mn-ea"/>
                <a:cs typeface="+mn-cs"/>
              </a:rPr>
              <a:t>most widely used embedded processor architecture and indeed the most widely</a:t>
            </a:r>
          </a:p>
          <a:p>
            <a:r>
              <a:rPr kumimoji="1" lang="en-US" sz="1200" b="0" i="0" u="none" strike="noStrike" kern="1200" baseline="0" dirty="0">
                <a:solidFill>
                  <a:schemeClr val="tx1"/>
                </a:solidFill>
                <a:latin typeface="Times New Roman" pitchFamily="-109" charset="0"/>
                <a:ea typeface="+mn-ea"/>
                <a:cs typeface="+mn-cs"/>
              </a:rPr>
              <a:t>used processor architecture of any kind in the world [VANC14].</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The origins of ARM technology can be traced back to the British-based</a:t>
            </a:r>
          </a:p>
          <a:p>
            <a:r>
              <a:rPr kumimoji="1" lang="en-US" sz="1200" b="0" i="0" u="none" strike="noStrike" kern="1200" baseline="0" dirty="0">
                <a:solidFill>
                  <a:schemeClr val="tx1"/>
                </a:solidFill>
                <a:latin typeface="Times New Roman" pitchFamily="-109" charset="0"/>
                <a:ea typeface="+mn-ea"/>
                <a:cs typeface="+mn-cs"/>
              </a:rPr>
              <a:t>Acorn Computers company. In the early 1980s, Acorn was awarded a contract by the British</a:t>
            </a:r>
          </a:p>
          <a:p>
            <a:r>
              <a:rPr kumimoji="1" lang="en-US" sz="1200" b="0" i="0" u="none" strike="noStrike" kern="1200" baseline="0" dirty="0">
                <a:solidFill>
                  <a:schemeClr val="tx1"/>
                </a:solidFill>
                <a:latin typeface="Times New Roman" pitchFamily="-109" charset="0"/>
                <a:ea typeface="+mn-ea"/>
                <a:cs typeface="+mn-cs"/>
              </a:rPr>
              <a:t>Broadcasting Corporation (BBC) to develop a new microcomputer architecture</a:t>
            </a:r>
          </a:p>
          <a:p>
            <a:r>
              <a:rPr kumimoji="1" lang="en-US" sz="1200" b="0" i="0" u="none" strike="noStrike" kern="1200" baseline="0" dirty="0">
                <a:solidFill>
                  <a:schemeClr val="tx1"/>
                </a:solidFill>
                <a:latin typeface="Times New Roman" pitchFamily="-109" charset="0"/>
                <a:ea typeface="+mn-ea"/>
                <a:cs typeface="+mn-cs"/>
              </a:rPr>
              <a:t>for the BBC Computer Literacy Project. The success of this contract enabled Acorn</a:t>
            </a:r>
          </a:p>
          <a:p>
            <a:r>
              <a:rPr kumimoji="1" lang="en-US" sz="1200" b="0" i="0" u="none" strike="noStrike" kern="1200" baseline="0" dirty="0">
                <a:solidFill>
                  <a:schemeClr val="tx1"/>
                </a:solidFill>
                <a:latin typeface="Times New Roman" pitchFamily="-109" charset="0"/>
                <a:ea typeface="+mn-ea"/>
                <a:cs typeface="+mn-cs"/>
              </a:rPr>
              <a:t>to go on to develop the first commercial RISC processor, the Acorn RISC Machine</a:t>
            </a:r>
          </a:p>
          <a:p>
            <a:r>
              <a:rPr kumimoji="1" lang="en-US" sz="1200" b="0" i="0" u="none" strike="noStrike" kern="1200" baseline="0" dirty="0">
                <a:solidFill>
                  <a:schemeClr val="tx1"/>
                </a:solidFill>
                <a:latin typeface="Times New Roman" pitchFamily="-109" charset="0"/>
                <a:ea typeface="+mn-ea"/>
                <a:cs typeface="+mn-cs"/>
              </a:rPr>
              <a:t>(ARM). The first version, ARM1, became operational in 1985 and was used for</a:t>
            </a:r>
          </a:p>
          <a:p>
            <a:r>
              <a:rPr kumimoji="1" lang="en-US" sz="1200" b="0" i="0" u="none" strike="noStrike" kern="1200" baseline="0" dirty="0">
                <a:solidFill>
                  <a:schemeClr val="tx1"/>
                </a:solidFill>
                <a:latin typeface="Times New Roman" pitchFamily="-109" charset="0"/>
                <a:ea typeface="+mn-ea"/>
                <a:cs typeface="+mn-cs"/>
              </a:rPr>
              <a:t>internal research and development as well as being used as a coprocessor in the</a:t>
            </a:r>
          </a:p>
          <a:p>
            <a:r>
              <a:rPr kumimoji="1" lang="en-US" sz="1200" b="0" i="0" u="none" strike="noStrike" kern="1200" baseline="0" dirty="0">
                <a:solidFill>
                  <a:schemeClr val="tx1"/>
                </a:solidFill>
                <a:latin typeface="Times New Roman" pitchFamily="-109" charset="0"/>
                <a:ea typeface="+mn-ea"/>
                <a:cs typeface="+mn-cs"/>
              </a:rPr>
              <a:t>BBC machine.</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In this early stage, Acorn used the company VLSI Technology to do the actual</a:t>
            </a:r>
          </a:p>
          <a:p>
            <a:r>
              <a:rPr kumimoji="1" lang="en-US" sz="1200" b="0" i="0" u="none" strike="noStrike" kern="1200" baseline="0" dirty="0">
                <a:solidFill>
                  <a:schemeClr val="tx1"/>
                </a:solidFill>
                <a:latin typeface="Times New Roman" pitchFamily="-109" charset="0"/>
                <a:ea typeface="+mn-ea"/>
                <a:cs typeface="+mn-cs"/>
              </a:rPr>
              <a:t>fabrication of the processor chips. VLSI was licensed to market the chip on its own</a:t>
            </a:r>
          </a:p>
          <a:p>
            <a:r>
              <a:rPr kumimoji="1" lang="en-US" sz="1200" b="0" i="0" u="none" strike="noStrike" kern="1200" baseline="0" dirty="0">
                <a:solidFill>
                  <a:schemeClr val="tx1"/>
                </a:solidFill>
                <a:latin typeface="Times New Roman" pitchFamily="-109" charset="0"/>
                <a:ea typeface="+mn-ea"/>
                <a:cs typeface="+mn-cs"/>
              </a:rPr>
              <a:t> and had some success in getting other companies to use the ARM in their products,</a:t>
            </a:r>
          </a:p>
          <a:p>
            <a:r>
              <a:rPr kumimoji="1" lang="en-US" sz="1200" b="0" i="0" u="none" strike="noStrike" kern="1200" baseline="0" dirty="0">
                <a:solidFill>
                  <a:schemeClr val="tx1"/>
                </a:solidFill>
                <a:latin typeface="Times New Roman" pitchFamily="-109" charset="0"/>
                <a:ea typeface="+mn-ea"/>
                <a:cs typeface="+mn-cs"/>
              </a:rPr>
              <a:t>particularly as an embedded processor.</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The ARM design matched a growing commercial need for a high-performance,</a:t>
            </a:r>
          </a:p>
          <a:p>
            <a:r>
              <a:rPr kumimoji="1" lang="en-US" sz="1200" b="0" i="0" u="none" strike="noStrike" kern="1200" baseline="0" dirty="0">
                <a:solidFill>
                  <a:schemeClr val="tx1"/>
                </a:solidFill>
                <a:latin typeface="Times New Roman" pitchFamily="-109" charset="0"/>
                <a:ea typeface="+mn-ea"/>
                <a:cs typeface="+mn-cs"/>
              </a:rPr>
              <a:t>Low-power-consumption, small-size, and low-cost</a:t>
            </a:r>
          </a:p>
          <a:p>
            <a:r>
              <a:rPr kumimoji="1" lang="en-US" sz="1200" b="0" i="0" u="none" strike="noStrike" kern="1200" baseline="0" dirty="0">
                <a:solidFill>
                  <a:schemeClr val="tx1"/>
                </a:solidFill>
                <a:latin typeface="Times New Roman" pitchFamily="-109" charset="0"/>
                <a:ea typeface="+mn-ea"/>
                <a:cs typeface="+mn-cs"/>
              </a:rPr>
              <a:t>processor for embedded applications.</a:t>
            </a:r>
          </a:p>
          <a:p>
            <a:r>
              <a:rPr kumimoji="1" lang="en-US" sz="1200" b="0" i="0" u="none" strike="noStrike" kern="1200" baseline="0" dirty="0">
                <a:solidFill>
                  <a:schemeClr val="tx1"/>
                </a:solidFill>
                <a:latin typeface="Times New Roman" pitchFamily="-109" charset="0"/>
                <a:ea typeface="+mn-ea"/>
                <a:cs typeface="+mn-cs"/>
              </a:rPr>
              <a:t>But further development was beyond the scope of Acorn’s capabilities.</a:t>
            </a:r>
          </a:p>
          <a:p>
            <a:r>
              <a:rPr kumimoji="1" lang="en-US" sz="1200" b="0" i="0" u="none" strike="noStrike" kern="1200" baseline="0" dirty="0">
                <a:solidFill>
                  <a:schemeClr val="tx1"/>
                </a:solidFill>
                <a:latin typeface="Times New Roman" pitchFamily="-109" charset="0"/>
                <a:ea typeface="+mn-ea"/>
                <a:cs typeface="+mn-cs"/>
              </a:rPr>
              <a:t>Accordingly, a new company was organized, with Acorn, VLSI, and Apple Computer</a:t>
            </a:r>
          </a:p>
          <a:p>
            <a:r>
              <a:rPr kumimoji="1" lang="en-US" sz="1200" b="0" i="0" u="none" strike="noStrike" kern="1200" baseline="0" dirty="0">
                <a:solidFill>
                  <a:schemeClr val="tx1"/>
                </a:solidFill>
                <a:latin typeface="Times New Roman" pitchFamily="-109" charset="0"/>
                <a:ea typeface="+mn-ea"/>
                <a:cs typeface="+mn-cs"/>
              </a:rPr>
              <a:t>as founding partners, known as ARM Ltd. The Acorn RISC Machine became</a:t>
            </a:r>
          </a:p>
          <a:p>
            <a:r>
              <a:rPr kumimoji="1" lang="en-US" sz="1200" b="0" i="0" u="none" strike="noStrike" kern="1200" baseline="0" dirty="0">
                <a:solidFill>
                  <a:schemeClr val="tx1"/>
                </a:solidFill>
                <a:latin typeface="Times New Roman" pitchFamily="-109" charset="0"/>
                <a:ea typeface="+mn-ea"/>
                <a:cs typeface="+mn-cs"/>
              </a:rPr>
              <a:t>Advanced RISC Machines.</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33</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9983116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09" charset="0"/>
                <a:ea typeface="+mn-ea"/>
                <a:cs typeface="+mn-cs"/>
              </a:rPr>
              <a:t> Although the general concepts for cloud computing go back to the 1950s, cloud computing</a:t>
            </a:r>
          </a:p>
          <a:p>
            <a:r>
              <a:rPr kumimoji="1" lang="en-US" sz="1200" b="0" i="0" u="none" strike="noStrike" kern="1200" baseline="0" dirty="0">
                <a:solidFill>
                  <a:schemeClr val="tx1"/>
                </a:solidFill>
                <a:latin typeface="Times New Roman" pitchFamily="-109" charset="0"/>
                <a:ea typeface="+mn-ea"/>
                <a:cs typeface="+mn-cs"/>
              </a:rPr>
              <a:t>services first became available in the early 2000s, particular targeted at large</a:t>
            </a:r>
          </a:p>
          <a:p>
            <a:r>
              <a:rPr kumimoji="1" lang="en-US" sz="1200" b="0" i="0" u="none" strike="noStrike" kern="1200" baseline="0" dirty="0">
                <a:solidFill>
                  <a:schemeClr val="tx1"/>
                </a:solidFill>
                <a:latin typeface="Times New Roman" pitchFamily="-109" charset="0"/>
                <a:ea typeface="+mn-ea"/>
                <a:cs typeface="+mn-cs"/>
              </a:rPr>
              <a:t>enterprises. Since then, cloud computing has spread to small and medium size businesses,</a:t>
            </a:r>
          </a:p>
          <a:p>
            <a:r>
              <a:rPr kumimoji="1" lang="en-US" sz="1200" b="0" i="0" u="none" strike="noStrike" kern="1200" baseline="0" dirty="0">
                <a:solidFill>
                  <a:schemeClr val="tx1"/>
                </a:solidFill>
                <a:latin typeface="Times New Roman" pitchFamily="-109" charset="0"/>
                <a:ea typeface="+mn-ea"/>
                <a:cs typeface="+mn-cs"/>
              </a:rPr>
              <a:t>and most recently to consumers. Apple’s </a:t>
            </a:r>
            <a:r>
              <a:rPr kumimoji="1" lang="en-US" sz="1200" b="0" i="0" u="none" strike="noStrike" kern="1200" baseline="0" dirty="0" err="1">
                <a:solidFill>
                  <a:schemeClr val="tx1"/>
                </a:solidFill>
                <a:latin typeface="Times New Roman" pitchFamily="-109" charset="0"/>
                <a:ea typeface="+mn-ea"/>
                <a:cs typeface="+mn-cs"/>
              </a:rPr>
              <a:t>iCloud</a:t>
            </a:r>
            <a:r>
              <a:rPr kumimoji="1" lang="en-US" sz="1200" b="0" i="0" u="none" strike="noStrike" kern="1200" baseline="0" dirty="0">
                <a:solidFill>
                  <a:schemeClr val="tx1"/>
                </a:solidFill>
                <a:latin typeface="Times New Roman" pitchFamily="-109" charset="0"/>
                <a:ea typeface="+mn-ea"/>
                <a:cs typeface="+mn-cs"/>
              </a:rPr>
              <a:t> was launched in 2012 and</a:t>
            </a:r>
          </a:p>
          <a:p>
            <a:r>
              <a:rPr kumimoji="1" lang="en-US" sz="1200" b="0" i="0" u="none" strike="noStrike" kern="1200" baseline="0" dirty="0">
                <a:solidFill>
                  <a:schemeClr val="tx1"/>
                </a:solidFill>
                <a:latin typeface="Times New Roman" pitchFamily="-109" charset="0"/>
                <a:ea typeface="+mn-ea"/>
                <a:cs typeface="+mn-cs"/>
              </a:rPr>
              <a:t>had 20 million users within a week of launch. </a:t>
            </a:r>
            <a:r>
              <a:rPr kumimoji="1" lang="en-US" sz="1200" b="0" i="0" u="none" strike="noStrike" kern="1200" baseline="0" dirty="0" err="1">
                <a:solidFill>
                  <a:schemeClr val="tx1"/>
                </a:solidFill>
                <a:latin typeface="Times New Roman" pitchFamily="-109" charset="0"/>
                <a:ea typeface="+mn-ea"/>
                <a:cs typeface="+mn-cs"/>
              </a:rPr>
              <a:t>Evernote</a:t>
            </a:r>
            <a:r>
              <a:rPr kumimoji="1" lang="en-US" sz="1200" b="0" i="0" u="none" strike="noStrike" kern="1200" baseline="0" dirty="0">
                <a:solidFill>
                  <a:schemeClr val="tx1"/>
                </a:solidFill>
                <a:latin typeface="Times New Roman" pitchFamily="-109" charset="0"/>
                <a:ea typeface="+mn-ea"/>
                <a:cs typeface="+mn-cs"/>
              </a:rPr>
              <a:t>, the cloud-based </a:t>
            </a:r>
            <a:r>
              <a:rPr kumimoji="1" lang="en-US" sz="1200" b="0" i="0" u="none" strike="noStrike" kern="1200" baseline="0" dirty="0" err="1">
                <a:solidFill>
                  <a:schemeClr val="tx1"/>
                </a:solidFill>
                <a:latin typeface="Times New Roman" pitchFamily="-109" charset="0"/>
                <a:ea typeface="+mn-ea"/>
                <a:cs typeface="+mn-cs"/>
              </a:rPr>
              <a:t>notetaking</a:t>
            </a:r>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and archiving service, launched in 2008, approached 100 million users in less than</a:t>
            </a:r>
          </a:p>
          <a:p>
            <a:r>
              <a:rPr kumimoji="1" lang="en-US" sz="1200" b="0" i="0" u="none" strike="noStrike" kern="1200" baseline="0" dirty="0">
                <a:solidFill>
                  <a:schemeClr val="tx1"/>
                </a:solidFill>
                <a:latin typeface="Times New Roman" pitchFamily="-109" charset="0"/>
                <a:ea typeface="+mn-ea"/>
                <a:cs typeface="+mn-cs"/>
              </a:rPr>
              <a:t>6 years. In this section, we provide a brief overview. Cloud computing is examined in</a:t>
            </a:r>
          </a:p>
          <a:p>
            <a:r>
              <a:rPr kumimoji="1" lang="en-US" sz="1200" b="0" i="0" u="none" strike="noStrike" kern="1200" baseline="0" dirty="0">
                <a:solidFill>
                  <a:schemeClr val="tx1"/>
                </a:solidFill>
                <a:latin typeface="Times New Roman" pitchFamily="-109" charset="0"/>
                <a:ea typeface="+mn-ea"/>
                <a:cs typeface="+mn-cs"/>
              </a:rPr>
              <a:t>more detail in Chapter 17.</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 There is an increasingly prominent trend in many organizations to move a substantial</a:t>
            </a:r>
          </a:p>
          <a:p>
            <a:r>
              <a:rPr kumimoji="1" lang="en-US" sz="1200" b="0" i="0" u="none" strike="noStrike" kern="1200" baseline="0" dirty="0">
                <a:solidFill>
                  <a:schemeClr val="tx1"/>
                </a:solidFill>
                <a:latin typeface="Times New Roman" pitchFamily="-109" charset="0"/>
                <a:ea typeface="+mn-ea"/>
                <a:cs typeface="+mn-cs"/>
              </a:rPr>
              <a:t>portion or even all information technology (IT) operations to an Internet-</a:t>
            </a:r>
          </a:p>
          <a:p>
            <a:r>
              <a:rPr kumimoji="1" lang="en-US" sz="1200" b="0" i="0" u="none" strike="noStrike" kern="1200" baseline="0" dirty="0">
                <a:solidFill>
                  <a:schemeClr val="tx1"/>
                </a:solidFill>
                <a:latin typeface="Times New Roman" pitchFamily="-109" charset="0"/>
                <a:ea typeface="+mn-ea"/>
                <a:cs typeface="+mn-cs"/>
              </a:rPr>
              <a:t>connected infrastructure known as enterprise cloud computing. At the same time, individual</a:t>
            </a:r>
          </a:p>
          <a:p>
            <a:r>
              <a:rPr kumimoji="1" lang="en-US" sz="1200" b="0" i="0" u="none" strike="noStrike" kern="1200" baseline="0" dirty="0">
                <a:solidFill>
                  <a:schemeClr val="tx1"/>
                </a:solidFill>
                <a:latin typeface="Times New Roman" pitchFamily="-109" charset="0"/>
                <a:ea typeface="+mn-ea"/>
                <a:cs typeface="+mn-cs"/>
              </a:rPr>
              <a:t>users of PCs and mobile devices are relying more and more on cloud computing</a:t>
            </a:r>
          </a:p>
          <a:p>
            <a:r>
              <a:rPr kumimoji="1" lang="en-US" sz="1200" b="0" i="0" u="none" strike="noStrike" kern="1200" baseline="0" dirty="0">
                <a:solidFill>
                  <a:schemeClr val="tx1"/>
                </a:solidFill>
                <a:latin typeface="Times New Roman" pitchFamily="-109" charset="0"/>
                <a:ea typeface="+mn-ea"/>
                <a:cs typeface="+mn-cs"/>
              </a:rPr>
              <a:t>services to backup data, synch devices, and share, using personal cloud computing.</a:t>
            </a:r>
          </a:p>
          <a:p>
            <a:r>
              <a:rPr kumimoji="1" lang="en-US" sz="1200" b="0" i="0" u="none" strike="noStrike" kern="1200" baseline="0" dirty="0">
                <a:solidFill>
                  <a:schemeClr val="tx1"/>
                </a:solidFill>
                <a:latin typeface="Times New Roman" pitchFamily="-109" charset="0"/>
                <a:ea typeface="+mn-ea"/>
                <a:cs typeface="+mn-cs"/>
              </a:rPr>
              <a:t>NIST defines cloud computing, in NIST SP-800-145 (The NIST Definition of Cloud</a:t>
            </a:r>
          </a:p>
          <a:p>
            <a:r>
              <a:rPr kumimoji="1" lang="en-US" sz="1200" b="0" i="0" u="none" strike="noStrike" kern="1200" baseline="0" dirty="0">
                <a:solidFill>
                  <a:schemeClr val="tx1"/>
                </a:solidFill>
                <a:latin typeface="Times New Roman" pitchFamily="-109" charset="0"/>
                <a:ea typeface="+mn-ea"/>
                <a:cs typeface="+mn-cs"/>
              </a:rPr>
              <a:t>Computing ), as follows:</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Cloud computing: A model for enabling ubiquitous, convenient, on-demand</a:t>
            </a:r>
          </a:p>
          <a:p>
            <a:r>
              <a:rPr kumimoji="1" lang="en-US" sz="1200" b="0" i="0" u="none" strike="noStrike" kern="1200" baseline="0" dirty="0">
                <a:solidFill>
                  <a:schemeClr val="tx1"/>
                </a:solidFill>
                <a:latin typeface="Times New Roman" pitchFamily="-109" charset="0"/>
                <a:ea typeface="+mn-ea"/>
                <a:cs typeface="+mn-cs"/>
              </a:rPr>
              <a:t>network access to a shared pool of configurable computing resources (e.g., networks, servers,</a:t>
            </a:r>
          </a:p>
          <a:p>
            <a:r>
              <a:rPr kumimoji="1" lang="en-US" sz="1200" b="0" i="0" u="none" strike="noStrike" kern="1200" baseline="0" dirty="0">
                <a:solidFill>
                  <a:schemeClr val="tx1"/>
                </a:solidFill>
                <a:latin typeface="Times New Roman" pitchFamily="-109" charset="0"/>
                <a:ea typeface="+mn-ea"/>
                <a:cs typeface="+mn-cs"/>
              </a:rPr>
              <a:t>storage, applications, and services) that can be rapidly provisioned and released with</a:t>
            </a:r>
          </a:p>
          <a:p>
            <a:r>
              <a:rPr kumimoji="1" lang="en-US" sz="1200" b="0" i="0" u="none" strike="noStrike" kern="1200" baseline="0" dirty="0">
                <a:solidFill>
                  <a:schemeClr val="tx1"/>
                </a:solidFill>
                <a:latin typeface="Times New Roman" pitchFamily="-109" charset="0"/>
                <a:ea typeface="+mn-ea"/>
                <a:cs typeface="+mn-cs"/>
              </a:rPr>
              <a:t>minimal management effort or service provider interaction.</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Basically, with cloud computing, you get economies of scale, professional network</a:t>
            </a:r>
          </a:p>
          <a:p>
            <a:r>
              <a:rPr kumimoji="1" lang="en-US" sz="1200" b="0" i="0" u="none" strike="noStrike" kern="1200" baseline="0" dirty="0">
                <a:solidFill>
                  <a:schemeClr val="tx1"/>
                </a:solidFill>
                <a:latin typeface="Times New Roman" pitchFamily="-109" charset="0"/>
                <a:ea typeface="+mn-ea"/>
                <a:cs typeface="+mn-cs"/>
              </a:rPr>
              <a:t>management, and professional security management. These features can be</a:t>
            </a:r>
          </a:p>
          <a:p>
            <a:r>
              <a:rPr kumimoji="1" lang="en-US" sz="1200" b="0" i="0" u="none" strike="noStrike" kern="1200" baseline="0" dirty="0">
                <a:solidFill>
                  <a:schemeClr val="tx1"/>
                </a:solidFill>
                <a:latin typeface="Times New Roman" pitchFamily="-109" charset="0"/>
                <a:ea typeface="+mn-ea"/>
                <a:cs typeface="+mn-cs"/>
              </a:rPr>
              <a:t>attractive to companies large and small, government agencies, and individual PC</a:t>
            </a:r>
          </a:p>
          <a:p>
            <a:r>
              <a:rPr kumimoji="1" lang="en-US" sz="1200" b="0" i="0" u="none" strike="noStrike" kern="1200" baseline="0" dirty="0">
                <a:solidFill>
                  <a:schemeClr val="tx1"/>
                </a:solidFill>
                <a:latin typeface="Times New Roman" pitchFamily="-109" charset="0"/>
                <a:ea typeface="+mn-ea"/>
                <a:cs typeface="+mn-cs"/>
              </a:rPr>
              <a:t>and mobile users. The individual or company only needs to pay for the storage capacity</a:t>
            </a:r>
          </a:p>
          <a:p>
            <a:r>
              <a:rPr kumimoji="1" lang="en-US" sz="1200" b="0" i="0" u="none" strike="noStrike" kern="1200" baseline="0" dirty="0">
                <a:solidFill>
                  <a:schemeClr val="tx1"/>
                </a:solidFill>
                <a:latin typeface="Times New Roman" pitchFamily="-109" charset="0"/>
                <a:ea typeface="+mn-ea"/>
                <a:cs typeface="+mn-cs"/>
              </a:rPr>
              <a:t>and services they need. The user, be it company or individual, doesn’t have</a:t>
            </a:r>
          </a:p>
          <a:p>
            <a:r>
              <a:rPr kumimoji="1" lang="en-US" sz="1200" b="0" i="0" u="none" strike="noStrike" kern="1200" baseline="0" dirty="0">
                <a:solidFill>
                  <a:schemeClr val="tx1"/>
                </a:solidFill>
                <a:latin typeface="Times New Roman" pitchFamily="-109" charset="0"/>
                <a:ea typeface="+mn-ea"/>
                <a:cs typeface="+mn-cs"/>
              </a:rPr>
              <a:t>the hassle of setting up a database system, acquiring the hardware they need, doing</a:t>
            </a:r>
          </a:p>
          <a:p>
            <a:r>
              <a:rPr kumimoji="1" lang="en-US" sz="1200" b="0" i="0" u="none" strike="noStrike" kern="1200" baseline="0" dirty="0">
                <a:solidFill>
                  <a:schemeClr val="tx1"/>
                </a:solidFill>
                <a:latin typeface="Times New Roman" pitchFamily="-109" charset="0"/>
                <a:ea typeface="+mn-ea"/>
                <a:cs typeface="+mn-cs"/>
              </a:rPr>
              <a:t>maintenance, and backing up the data—all these are part of the cloud service.</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In theory, another big advantage of using cloud computing to store your data</a:t>
            </a:r>
          </a:p>
          <a:p>
            <a:r>
              <a:rPr kumimoji="1" lang="en-US" sz="1200" b="0" i="0" u="none" strike="noStrike" kern="1200" baseline="0" dirty="0">
                <a:solidFill>
                  <a:schemeClr val="tx1"/>
                </a:solidFill>
                <a:latin typeface="Times New Roman" pitchFamily="-109" charset="0"/>
                <a:ea typeface="+mn-ea"/>
                <a:cs typeface="+mn-cs"/>
              </a:rPr>
              <a:t>and share it with others is that the cloud provider takes care of security. Alas, the</a:t>
            </a:r>
          </a:p>
          <a:p>
            <a:r>
              <a:rPr kumimoji="1" lang="en-US" sz="1200" b="0" i="0" u="none" strike="noStrike" kern="1200" baseline="0" dirty="0">
                <a:solidFill>
                  <a:schemeClr val="tx1"/>
                </a:solidFill>
                <a:latin typeface="Times New Roman" pitchFamily="-109" charset="0"/>
                <a:ea typeface="+mn-ea"/>
                <a:cs typeface="+mn-cs"/>
              </a:rPr>
              <a:t>customer is not always protected. There have been a number of security failures</a:t>
            </a:r>
          </a:p>
          <a:p>
            <a:r>
              <a:rPr kumimoji="1" lang="en-US" sz="1200" b="0" i="0" u="none" strike="noStrike" kern="1200" baseline="0" dirty="0">
                <a:solidFill>
                  <a:schemeClr val="tx1"/>
                </a:solidFill>
                <a:latin typeface="Times New Roman" pitchFamily="-109" charset="0"/>
                <a:ea typeface="+mn-ea"/>
                <a:cs typeface="+mn-cs"/>
              </a:rPr>
              <a:t>among cloud providers. </a:t>
            </a:r>
            <a:r>
              <a:rPr kumimoji="1" lang="en-US" sz="1200" b="0" i="0" u="none" strike="noStrike" kern="1200" baseline="0" dirty="0" err="1">
                <a:solidFill>
                  <a:schemeClr val="tx1"/>
                </a:solidFill>
                <a:latin typeface="Times New Roman" pitchFamily="-109" charset="0"/>
                <a:ea typeface="+mn-ea"/>
                <a:cs typeface="+mn-cs"/>
              </a:rPr>
              <a:t>Evernote</a:t>
            </a:r>
            <a:r>
              <a:rPr kumimoji="1" lang="en-US" sz="1200" b="0" i="0" u="none" strike="noStrike" kern="1200" baseline="0" dirty="0">
                <a:solidFill>
                  <a:schemeClr val="tx1"/>
                </a:solidFill>
                <a:latin typeface="Times New Roman" pitchFamily="-109" charset="0"/>
                <a:ea typeface="+mn-ea"/>
                <a:cs typeface="+mn-cs"/>
              </a:rPr>
              <a:t> made headlines in early 2013 when it told all of its</a:t>
            </a:r>
          </a:p>
          <a:p>
            <a:r>
              <a:rPr kumimoji="1" lang="en-US" sz="1200" b="0" i="0" u="none" strike="noStrike" kern="1200" baseline="0" dirty="0">
                <a:solidFill>
                  <a:schemeClr val="tx1"/>
                </a:solidFill>
                <a:latin typeface="Times New Roman" pitchFamily="-109" charset="0"/>
                <a:ea typeface="+mn-ea"/>
                <a:cs typeface="+mn-cs"/>
              </a:rPr>
              <a:t>users to reset their passwords after an intrusion was discovered.</a:t>
            </a:r>
          </a:p>
          <a:p>
            <a:endParaRPr kumimoji="1" lang="en-US" sz="1200" b="0" i="0" u="none" strike="noStrike" kern="1200" baseline="0" dirty="0">
              <a:solidFill>
                <a:schemeClr val="tx1"/>
              </a:solidFill>
              <a:latin typeface="Times New Roman" pitchFamily="-109" charset="0"/>
              <a:ea typeface="+mn-ea"/>
              <a:cs typeface="+mn-cs"/>
            </a:endParaRPr>
          </a:p>
        </p:txBody>
      </p:sp>
      <p:sp>
        <p:nvSpPr>
          <p:cNvPr id="4" name="Slide Number Placeholder 3"/>
          <p:cNvSpPr>
            <a:spLocks noGrp="1"/>
          </p:cNvSpPr>
          <p:nvPr>
            <p:ph type="sldNum" sz="quarter" idx="10"/>
          </p:nvPr>
        </p:nvSpPr>
        <p:spPr/>
        <p:txBody>
          <a:bodyPr/>
          <a:lstStyle/>
          <a:p>
            <a:fld id="{426AC9EA-110C-D44B-81A3-E5165EEE361B}" type="slidenum">
              <a:rPr lang="en-US" smtClean="0"/>
              <a:pPr/>
              <a:t>34</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19133632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US" sz="1200" b="0" i="0" u="none" strike="noStrike" kern="1200" baseline="0" dirty="0">
                <a:solidFill>
                  <a:schemeClr val="tx1"/>
                </a:solidFill>
                <a:latin typeface="Times New Roman" pitchFamily="-109" charset="0"/>
                <a:ea typeface="+mn-ea"/>
                <a:cs typeface="+mn-cs"/>
              </a:rPr>
              <a:t>Cloud networking  refers to the networks and network management functionality</a:t>
            </a:r>
          </a:p>
          <a:p>
            <a:r>
              <a:rPr kumimoji="1" lang="en-US" sz="1200" b="0" i="0" u="none" strike="noStrike" kern="1200" baseline="0" dirty="0">
                <a:solidFill>
                  <a:schemeClr val="tx1"/>
                </a:solidFill>
                <a:latin typeface="Times New Roman" pitchFamily="-109" charset="0"/>
                <a:ea typeface="+mn-ea"/>
                <a:cs typeface="+mn-cs"/>
              </a:rPr>
              <a:t>that must be in place to enable cloud computing. Most cloud computing solutions</a:t>
            </a:r>
          </a:p>
          <a:p>
            <a:r>
              <a:rPr kumimoji="1" lang="en-US" sz="1200" b="0" i="0" u="none" strike="noStrike" kern="1200" baseline="0" dirty="0">
                <a:solidFill>
                  <a:schemeClr val="tx1"/>
                </a:solidFill>
                <a:latin typeface="Times New Roman" pitchFamily="-109" charset="0"/>
                <a:ea typeface="+mn-ea"/>
                <a:cs typeface="+mn-cs"/>
              </a:rPr>
              <a:t>rely on the Internet, but that is only a piece of the networking infrastructure.</a:t>
            </a:r>
          </a:p>
          <a:p>
            <a:r>
              <a:rPr kumimoji="1" lang="en-US" sz="1200" b="0" i="0" u="none" strike="noStrike" kern="1200" baseline="0" dirty="0">
                <a:solidFill>
                  <a:schemeClr val="tx1"/>
                </a:solidFill>
                <a:latin typeface="Times New Roman" pitchFamily="-109" charset="0"/>
                <a:ea typeface="+mn-ea"/>
                <a:cs typeface="+mn-cs"/>
              </a:rPr>
              <a:t>One example of cloud networking is the provisioning of high-performance</a:t>
            </a:r>
          </a:p>
          <a:p>
            <a:r>
              <a:rPr kumimoji="1" lang="en-US" sz="1200" b="0" i="0" u="none" strike="noStrike" kern="1200" baseline="0" dirty="0">
                <a:solidFill>
                  <a:schemeClr val="tx1"/>
                </a:solidFill>
                <a:latin typeface="Times New Roman" pitchFamily="-109" charset="0"/>
                <a:ea typeface="+mn-ea"/>
                <a:cs typeface="+mn-cs"/>
              </a:rPr>
              <a:t>and/or high- reliability networking between the provider and subscriber. In this case, some</a:t>
            </a:r>
          </a:p>
          <a:p>
            <a:r>
              <a:rPr kumimoji="1" lang="en-US" sz="1200" b="0" i="0" u="none" strike="noStrike" kern="1200" baseline="0" dirty="0">
                <a:solidFill>
                  <a:schemeClr val="tx1"/>
                </a:solidFill>
                <a:latin typeface="Times New Roman" pitchFamily="-109" charset="0"/>
                <a:ea typeface="+mn-ea"/>
                <a:cs typeface="+mn-cs"/>
              </a:rPr>
              <a:t>or all of the traffic between an enterprise and the cloud bypasses the Internet and</a:t>
            </a:r>
          </a:p>
          <a:p>
            <a:r>
              <a:rPr kumimoji="1" lang="en-US" sz="1200" b="0" i="0" u="none" strike="noStrike" kern="1200" baseline="0" dirty="0">
                <a:solidFill>
                  <a:schemeClr val="tx1"/>
                </a:solidFill>
                <a:latin typeface="Times New Roman" pitchFamily="-109" charset="0"/>
                <a:ea typeface="+mn-ea"/>
                <a:cs typeface="+mn-cs"/>
              </a:rPr>
              <a:t>uses dedicated private network facilities owned or leased by the cloud service provider.</a:t>
            </a:r>
          </a:p>
          <a:p>
            <a:r>
              <a:rPr kumimoji="1" lang="en-US" sz="1200" b="0" i="0" u="none" strike="noStrike" kern="1200" baseline="0" dirty="0">
                <a:solidFill>
                  <a:schemeClr val="tx1"/>
                </a:solidFill>
                <a:latin typeface="Times New Roman" pitchFamily="-109" charset="0"/>
                <a:ea typeface="+mn-ea"/>
                <a:cs typeface="+mn-cs"/>
              </a:rPr>
              <a:t>More generally, cloud networking refers to the collection of network capabilities</a:t>
            </a:r>
          </a:p>
          <a:p>
            <a:r>
              <a:rPr kumimoji="1" lang="en-US" sz="1200" b="0" i="0" u="none" strike="noStrike" kern="1200" baseline="0" dirty="0">
                <a:solidFill>
                  <a:schemeClr val="tx1"/>
                </a:solidFill>
                <a:latin typeface="Times New Roman" pitchFamily="-109" charset="0"/>
                <a:ea typeface="+mn-ea"/>
                <a:cs typeface="+mn-cs"/>
              </a:rPr>
              <a:t>required to access a cloud, including making use of specialized services over</a:t>
            </a:r>
          </a:p>
          <a:p>
            <a:r>
              <a:rPr kumimoji="1" lang="en-US" sz="1200" b="0" i="0" u="none" strike="noStrike" kern="1200" baseline="0" dirty="0">
                <a:solidFill>
                  <a:schemeClr val="tx1"/>
                </a:solidFill>
                <a:latin typeface="Times New Roman" pitchFamily="-109" charset="0"/>
                <a:ea typeface="+mn-ea"/>
                <a:cs typeface="+mn-cs"/>
              </a:rPr>
              <a:t>the Internet, linking enterprise data centers to a cloud, and using firewalls and other</a:t>
            </a:r>
          </a:p>
          <a:p>
            <a:r>
              <a:rPr kumimoji="1" lang="en-US" sz="1200" b="0" i="0" u="none" strike="noStrike" kern="1200" baseline="0" dirty="0">
                <a:solidFill>
                  <a:schemeClr val="tx1"/>
                </a:solidFill>
                <a:latin typeface="Times New Roman" pitchFamily="-109" charset="0"/>
                <a:ea typeface="+mn-ea"/>
                <a:cs typeface="+mn-cs"/>
              </a:rPr>
              <a:t>network security devices at critical points to enforce access security policies.</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We can think of cloud storage  as a subset of cloud computing. In essence, cloud</a:t>
            </a:r>
          </a:p>
          <a:p>
            <a:r>
              <a:rPr kumimoji="1" lang="en-US" sz="1200" b="0" i="0" u="none" strike="noStrike" kern="1200" baseline="0" dirty="0">
                <a:solidFill>
                  <a:schemeClr val="tx1"/>
                </a:solidFill>
                <a:latin typeface="Times New Roman" pitchFamily="-109" charset="0"/>
                <a:ea typeface="+mn-ea"/>
                <a:cs typeface="+mn-cs"/>
              </a:rPr>
              <a:t>storage consists of database storage and database applications hosted remotely on</a:t>
            </a:r>
          </a:p>
          <a:p>
            <a:r>
              <a:rPr kumimoji="1" lang="en-US" sz="1200" b="0" i="0" u="none" strike="noStrike" kern="1200" baseline="0" dirty="0">
                <a:solidFill>
                  <a:schemeClr val="tx1"/>
                </a:solidFill>
                <a:latin typeface="Times New Roman" pitchFamily="-109" charset="0"/>
                <a:ea typeface="+mn-ea"/>
                <a:cs typeface="+mn-cs"/>
              </a:rPr>
              <a:t>cloud servers. Cloud storage enables small businesses and individual users to take</a:t>
            </a:r>
          </a:p>
          <a:p>
            <a:r>
              <a:rPr kumimoji="1" lang="en-US" sz="1200" b="0" i="0" u="none" strike="noStrike" kern="1200" baseline="0" dirty="0">
                <a:solidFill>
                  <a:schemeClr val="tx1"/>
                </a:solidFill>
                <a:latin typeface="Times New Roman" pitchFamily="-109" charset="0"/>
                <a:ea typeface="+mn-ea"/>
                <a:cs typeface="+mn-cs"/>
              </a:rPr>
              <a:t>advantage of data storage that scales with their needs and to take advantage of a</a:t>
            </a:r>
          </a:p>
          <a:p>
            <a:r>
              <a:rPr kumimoji="1" lang="en-US" sz="1200" b="0" i="0" u="none" strike="noStrike" kern="1200" baseline="0" dirty="0">
                <a:solidFill>
                  <a:schemeClr val="tx1"/>
                </a:solidFill>
                <a:latin typeface="Times New Roman" pitchFamily="-109" charset="0"/>
                <a:ea typeface="+mn-ea"/>
                <a:cs typeface="+mn-cs"/>
              </a:rPr>
              <a:t>variety of database applications without having to buy, maintain, and manage the</a:t>
            </a:r>
          </a:p>
          <a:p>
            <a:r>
              <a:rPr kumimoji="1" lang="en-US" sz="1200" b="0" i="0" u="none" strike="noStrike" kern="1200" baseline="0" dirty="0">
                <a:solidFill>
                  <a:schemeClr val="tx1"/>
                </a:solidFill>
                <a:latin typeface="Times New Roman" pitchFamily="-109" charset="0"/>
                <a:ea typeface="+mn-ea"/>
                <a:cs typeface="+mn-cs"/>
              </a:rPr>
              <a:t>storage assets.</a:t>
            </a:r>
            <a:endParaRPr lang="en-US" dirty="0"/>
          </a:p>
          <a:p>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35</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29488382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 way to recognize where is the problem, let us consider a hypothetical computer with a processor that operates at 800 MHz (a Pentium III, for instance), connected to a memory through a 100 MHz bus (SDRAM PC-100). Let us consider that this processor manipulates 800 million items (instructions and/or data) per second and that the memory achieves a debit (sending or receiving) of 100 million items per second. In this computer, for each single memory access, 8 processor clock cycles have elapsed. This way 7 in each 8 clock cycles are wasted, waiting for items. That represents a very high cost.</a:t>
            </a:r>
          </a:p>
        </p:txBody>
      </p:sp>
      <p:sp>
        <p:nvSpPr>
          <p:cNvPr id="4" name="Footer Placeholder 3"/>
          <p:cNvSpPr>
            <a:spLocks noGrp="1"/>
          </p:cNvSpPr>
          <p:nvPr>
            <p:ph type="ftr" sz="quarter" idx="10"/>
          </p:nvPr>
        </p:nvSpPr>
        <p:spPr/>
        <p:txBody>
          <a:bodyPr/>
          <a:lstStyle/>
          <a:p>
            <a:r>
              <a:rPr lang="en-US"/>
              <a:t>© 2016 Pearson Education, Inc., Hoboken, NJ. All rights reserved.</a:t>
            </a:r>
            <a:endParaRPr lang="en-US" dirty="0"/>
          </a:p>
        </p:txBody>
      </p:sp>
      <p:sp>
        <p:nvSpPr>
          <p:cNvPr id="5" name="Slide Number Placeholder 4"/>
          <p:cNvSpPr>
            <a:spLocks noGrp="1"/>
          </p:cNvSpPr>
          <p:nvPr>
            <p:ph type="sldNum" sz="quarter" idx="11"/>
          </p:nvPr>
        </p:nvSpPr>
        <p:spPr/>
        <p:txBody>
          <a:bodyPr/>
          <a:lstStyle/>
          <a:p>
            <a:fld id="{426AC9EA-110C-D44B-81A3-E5165EEE361B}" type="slidenum">
              <a:rPr lang="en-US" smtClean="0"/>
              <a:pPr/>
              <a:t>36</a:t>
            </a:fld>
            <a:endParaRPr lang="en-US" dirty="0"/>
          </a:p>
        </p:txBody>
      </p:sp>
    </p:spTree>
    <p:extLst>
      <p:ext uri="{BB962C8B-B14F-4D97-AF65-F5344CB8AC3E}">
        <p14:creationId xmlns:p14="http://schemas.microsoft.com/office/powerpoint/2010/main" val="651319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a:solidFill>
                  <a:schemeClr val="tx1"/>
                </a:solidFill>
                <a:effectLst/>
                <a:latin typeface="Times New Roman" pitchFamily="-109" charset="0"/>
                <a:ea typeface="+mn-ea"/>
                <a:cs typeface="+mn-cs"/>
              </a:rPr>
              <a:t>There are a number of ways that a system architect can attack this problem, all</a:t>
            </a:r>
            <a:r>
              <a:rPr kumimoji="1" lang="en-GB" sz="1200" b="0" i="0" kern="1200" baseline="0" dirty="0">
                <a:solidFill>
                  <a:schemeClr val="tx1"/>
                </a:solidFill>
                <a:effectLst/>
                <a:latin typeface="Times New Roman" pitchFamily="-109" charset="0"/>
                <a:ea typeface="+mn-ea"/>
                <a:cs typeface="+mn-cs"/>
              </a:rPr>
              <a:t> </a:t>
            </a:r>
            <a:r>
              <a:rPr kumimoji="1" lang="en-GB" sz="1200" b="0" i="0" kern="1200" dirty="0">
                <a:solidFill>
                  <a:schemeClr val="tx1"/>
                </a:solidFill>
                <a:effectLst/>
                <a:latin typeface="Times New Roman" pitchFamily="-109" charset="0"/>
                <a:ea typeface="+mn-ea"/>
                <a:cs typeface="+mn-cs"/>
              </a:rPr>
              <a:t>of which are reflected in contemporary computer designs. Consider the following</a:t>
            </a:r>
            <a:r>
              <a:rPr kumimoji="1" lang="en-GB" sz="1200" b="0" i="0" kern="1200" baseline="0" dirty="0">
                <a:solidFill>
                  <a:schemeClr val="tx1"/>
                </a:solidFill>
                <a:effectLst/>
                <a:latin typeface="Times New Roman" pitchFamily="-109" charset="0"/>
                <a:ea typeface="+mn-ea"/>
                <a:cs typeface="+mn-cs"/>
              </a:rPr>
              <a:t> </a:t>
            </a:r>
            <a:r>
              <a:rPr kumimoji="1" lang="en-GB" sz="1200" b="0" i="0" kern="1200" dirty="0">
                <a:solidFill>
                  <a:schemeClr val="tx1"/>
                </a:solidFill>
                <a:effectLst/>
                <a:latin typeface="Times New Roman" pitchFamily="-109" charset="0"/>
                <a:ea typeface="+mn-ea"/>
                <a:cs typeface="+mn-cs"/>
              </a:rPr>
              <a:t>examples:</a:t>
            </a:r>
            <a:br>
              <a:rPr lang="en-GB" dirty="0"/>
            </a:br>
            <a:r>
              <a:rPr kumimoji="1" lang="en-GB" sz="1200" b="0" i="0" kern="1200" dirty="0">
                <a:solidFill>
                  <a:schemeClr val="tx1"/>
                </a:solidFill>
                <a:effectLst/>
                <a:latin typeface="Times New Roman" pitchFamily="-109" charset="0"/>
                <a:ea typeface="+mn-ea"/>
                <a:cs typeface="+mn-cs"/>
              </a:rPr>
              <a:t>• Increase the number of bits that are retrieved at one time by making DRAMs</a:t>
            </a:r>
            <a:r>
              <a:rPr kumimoji="1" lang="en-GB" sz="1200" b="0" i="0" kern="1200" baseline="0" dirty="0">
                <a:solidFill>
                  <a:schemeClr val="tx1"/>
                </a:solidFill>
                <a:effectLst/>
                <a:latin typeface="Times New Roman" pitchFamily="-109" charset="0"/>
                <a:ea typeface="+mn-ea"/>
                <a:cs typeface="+mn-cs"/>
              </a:rPr>
              <a:t> </a:t>
            </a:r>
            <a:r>
              <a:rPr kumimoji="1" lang="en-GB" sz="1200" b="0" i="0" kern="1200" dirty="0">
                <a:solidFill>
                  <a:schemeClr val="tx1"/>
                </a:solidFill>
                <a:effectLst/>
                <a:latin typeface="Times New Roman" pitchFamily="-109" charset="0"/>
                <a:ea typeface="+mn-ea"/>
                <a:cs typeface="+mn-cs"/>
              </a:rPr>
              <a:t>“wider” rather than “deeper” and by using wide bus data paths.</a:t>
            </a:r>
            <a:br>
              <a:rPr lang="en-GB" dirty="0"/>
            </a:br>
            <a:r>
              <a:rPr kumimoji="1" lang="en-GB" sz="1200" b="0" i="0" kern="1200" dirty="0">
                <a:solidFill>
                  <a:schemeClr val="tx1"/>
                </a:solidFill>
                <a:effectLst/>
                <a:latin typeface="Times New Roman" pitchFamily="-109" charset="0"/>
                <a:ea typeface="+mn-ea"/>
                <a:cs typeface="+mn-cs"/>
              </a:rPr>
              <a:t>• Change the DRAM interface to make it more efficient by including a cache</a:t>
            </a:r>
            <a:r>
              <a:rPr kumimoji="1" lang="en-GB" sz="1200" b="0" i="0" kern="1200" baseline="0" dirty="0">
                <a:solidFill>
                  <a:schemeClr val="tx1"/>
                </a:solidFill>
                <a:effectLst/>
                <a:latin typeface="Times New Roman" pitchFamily="-109" charset="0"/>
                <a:ea typeface="+mn-ea"/>
                <a:cs typeface="+mn-cs"/>
              </a:rPr>
              <a:t> </a:t>
            </a:r>
            <a:r>
              <a:rPr kumimoji="1" lang="en-GB" sz="1200" b="0" i="0" kern="1200" dirty="0">
                <a:solidFill>
                  <a:schemeClr val="tx1"/>
                </a:solidFill>
                <a:effectLst/>
                <a:latin typeface="Times New Roman" pitchFamily="-109" charset="0"/>
                <a:ea typeface="+mn-ea"/>
                <a:cs typeface="+mn-cs"/>
              </a:rPr>
              <a:t>or other buffering scheme on the DRAM chip.</a:t>
            </a:r>
            <a:br>
              <a:rPr lang="en-GB" dirty="0"/>
            </a:br>
            <a:r>
              <a:rPr kumimoji="1" lang="en-GB" sz="1200" b="0" i="0" kern="1200" dirty="0">
                <a:solidFill>
                  <a:schemeClr val="tx1"/>
                </a:solidFill>
                <a:effectLst/>
                <a:latin typeface="Times New Roman" pitchFamily="-109" charset="0"/>
                <a:ea typeface="+mn-ea"/>
                <a:cs typeface="+mn-cs"/>
              </a:rPr>
              <a:t>• Reduce the frequency of memory access by incorporating increasingly complex</a:t>
            </a:r>
            <a:br>
              <a:rPr lang="en-GB" dirty="0"/>
            </a:br>
            <a:r>
              <a:rPr kumimoji="1" lang="en-GB" sz="1200" b="0" i="0" kern="1200" dirty="0">
                <a:solidFill>
                  <a:schemeClr val="tx1"/>
                </a:solidFill>
                <a:effectLst/>
                <a:latin typeface="Times New Roman" pitchFamily="-109" charset="0"/>
                <a:ea typeface="+mn-ea"/>
                <a:cs typeface="+mn-cs"/>
              </a:rPr>
              <a:t>and efficient cache structures between the processor and main memory.</a:t>
            </a:r>
            <a:br>
              <a:rPr lang="en-GB" dirty="0"/>
            </a:br>
            <a:r>
              <a:rPr kumimoji="1" lang="en-GB" sz="1200" b="0" i="0" kern="1200" dirty="0">
                <a:solidFill>
                  <a:schemeClr val="tx1"/>
                </a:solidFill>
                <a:effectLst/>
                <a:latin typeface="Times New Roman" pitchFamily="-109" charset="0"/>
                <a:ea typeface="+mn-ea"/>
                <a:cs typeface="+mn-cs"/>
              </a:rPr>
              <a:t>This includes the incorporation of one or more caches on the processor chip as</a:t>
            </a:r>
            <a:br>
              <a:rPr lang="en-GB" dirty="0"/>
            </a:br>
            <a:r>
              <a:rPr kumimoji="1" lang="en-GB" sz="1200" b="0" i="0" kern="1200" dirty="0">
                <a:solidFill>
                  <a:schemeClr val="tx1"/>
                </a:solidFill>
                <a:effectLst/>
                <a:latin typeface="Times New Roman" pitchFamily="-109" charset="0"/>
                <a:ea typeface="+mn-ea"/>
                <a:cs typeface="+mn-cs"/>
              </a:rPr>
              <a:t>well as on an off-chip cache close to the processor chip.</a:t>
            </a:r>
            <a:br>
              <a:rPr lang="en-GB" dirty="0"/>
            </a:br>
            <a:r>
              <a:rPr kumimoji="1" lang="en-GB" sz="1200" b="0" i="0" kern="1200" dirty="0">
                <a:solidFill>
                  <a:schemeClr val="tx1"/>
                </a:solidFill>
                <a:effectLst/>
                <a:latin typeface="Times New Roman" pitchFamily="-109" charset="0"/>
                <a:ea typeface="+mn-ea"/>
                <a:cs typeface="+mn-cs"/>
              </a:rPr>
              <a:t>• Increase the interconnect bandwidth between processors and memory by</a:t>
            </a:r>
            <a:br>
              <a:rPr lang="en-GB" dirty="0"/>
            </a:br>
            <a:r>
              <a:rPr kumimoji="1" lang="en-GB" sz="1200" b="0" i="0" kern="1200" dirty="0">
                <a:solidFill>
                  <a:schemeClr val="tx1"/>
                </a:solidFill>
                <a:effectLst/>
                <a:latin typeface="Times New Roman" pitchFamily="-109" charset="0"/>
                <a:ea typeface="+mn-ea"/>
                <a:cs typeface="+mn-cs"/>
              </a:rPr>
              <a:t>using higher-speed buses and by using a hierarchy of buses to buffer and structure</a:t>
            </a:r>
            <a:br>
              <a:rPr lang="en-GB" dirty="0"/>
            </a:br>
            <a:r>
              <a:rPr kumimoji="1" lang="en-GB" sz="1200" b="0" i="0" kern="1200" dirty="0">
                <a:solidFill>
                  <a:schemeClr val="tx1"/>
                </a:solidFill>
                <a:effectLst/>
                <a:latin typeface="Times New Roman" pitchFamily="-109" charset="0"/>
                <a:ea typeface="+mn-ea"/>
                <a:cs typeface="+mn-cs"/>
              </a:rPr>
              <a:t>data flow. Another area of design focus is the handling of I/O devices. As computers become faster and more capable, more sophisticated applications are developed that support the use of peripherals with intensive I/O demands. Figure 2.11 gives some examples of typical peripheral devices in use on personal computers and workstations. These devices create tremendous data throughput demands.</a:t>
            </a:r>
          </a:p>
          <a:p>
            <a:endParaRPr kumimoji="1" lang="en-GB" sz="1200" b="0" i="0" kern="1200" dirty="0">
              <a:solidFill>
                <a:schemeClr val="tx1"/>
              </a:solidFill>
              <a:effectLst/>
              <a:latin typeface="Times New Roman" pitchFamily="-109" charset="0"/>
              <a:ea typeface="+mn-ea"/>
              <a:cs typeface="+mn-cs"/>
            </a:endParaRPr>
          </a:p>
          <a:p>
            <a:r>
              <a:rPr kumimoji="1" lang="en-GB" sz="1200" b="0" i="0" kern="1200" dirty="0">
                <a:solidFill>
                  <a:schemeClr val="tx1"/>
                </a:solidFill>
                <a:effectLst/>
                <a:latin typeface="Times New Roman" pitchFamily="-109" charset="0"/>
                <a:ea typeface="+mn-ea"/>
                <a:cs typeface="+mn-cs"/>
              </a:rPr>
              <a:t>While the current generation of processors can handle the data pumped out by these devices, there remains the problem of getting that data moved between processor and peripheral. Strategies here include caching and buffering schemes plus the use of higher-speed interconnection buses and more elaborate structures of buses. In addition, the use of multiple-processor configurations can aid in satisfying I/O demands. The key in all this is balance. Designers constantly strive to balance the throughput and processing demands of the processor components, main memory, I/O devices, and the interconnection structures. This design must constantly be rethought to cope with two constantly evolving factors:</a:t>
            </a:r>
            <a:br>
              <a:rPr lang="en-GB" dirty="0"/>
            </a:br>
            <a:r>
              <a:rPr kumimoji="1" lang="en-GB" sz="1200" b="0" i="0" kern="1200" dirty="0">
                <a:solidFill>
                  <a:schemeClr val="tx1"/>
                </a:solidFill>
                <a:effectLst/>
                <a:latin typeface="Times New Roman" pitchFamily="-109" charset="0"/>
                <a:ea typeface="+mn-ea"/>
                <a:cs typeface="+mn-cs"/>
              </a:rPr>
              <a:t>• The rate at which performance is changing in the various technology areas</a:t>
            </a:r>
            <a:br>
              <a:rPr lang="en-GB" dirty="0"/>
            </a:br>
            <a:r>
              <a:rPr kumimoji="1" lang="en-GB" sz="1200" b="0" i="0" kern="1200" dirty="0">
                <a:solidFill>
                  <a:schemeClr val="tx1"/>
                </a:solidFill>
                <a:effectLst/>
                <a:latin typeface="Times New Roman" pitchFamily="-109" charset="0"/>
                <a:ea typeface="+mn-ea"/>
                <a:cs typeface="+mn-cs"/>
              </a:rPr>
              <a:t>(processor, buses, memory, peripherals) differs greatly from one type of element</a:t>
            </a:r>
            <a:br>
              <a:rPr lang="en-GB" dirty="0"/>
            </a:br>
            <a:r>
              <a:rPr kumimoji="1" lang="en-GB" sz="1200" b="0" i="0" kern="1200" dirty="0">
                <a:solidFill>
                  <a:schemeClr val="tx1"/>
                </a:solidFill>
                <a:effectLst/>
                <a:latin typeface="Times New Roman" pitchFamily="-109" charset="0"/>
                <a:ea typeface="+mn-ea"/>
                <a:cs typeface="+mn-cs"/>
              </a:rPr>
              <a:t>to another.</a:t>
            </a:r>
            <a:br>
              <a:rPr lang="en-GB" dirty="0"/>
            </a:br>
            <a:r>
              <a:rPr kumimoji="1" lang="en-GB" sz="1200" b="0" i="0" kern="1200" dirty="0">
                <a:solidFill>
                  <a:schemeClr val="tx1"/>
                </a:solidFill>
                <a:effectLst/>
                <a:latin typeface="Times New Roman" pitchFamily="-109" charset="0"/>
                <a:ea typeface="+mn-ea"/>
                <a:cs typeface="+mn-cs"/>
              </a:rPr>
              <a:t>• New applications and new peripheral devices constantly change the nature of</a:t>
            </a:r>
            <a:br>
              <a:rPr lang="en-GB" dirty="0"/>
            </a:br>
            <a:r>
              <a:rPr kumimoji="1" lang="en-GB" sz="1200" b="0" i="0" kern="1200" dirty="0">
                <a:solidFill>
                  <a:schemeClr val="tx1"/>
                </a:solidFill>
                <a:effectLst/>
                <a:latin typeface="Times New Roman" pitchFamily="-109" charset="0"/>
                <a:ea typeface="+mn-ea"/>
                <a:cs typeface="+mn-cs"/>
              </a:rPr>
              <a:t>the demand on the system in terms of typical instruction profile and the data</a:t>
            </a:r>
            <a:br>
              <a:rPr lang="en-GB" dirty="0"/>
            </a:br>
            <a:r>
              <a:rPr kumimoji="1" lang="en-GB" sz="1200" b="0" i="0" kern="1200" dirty="0">
                <a:solidFill>
                  <a:schemeClr val="tx1"/>
                </a:solidFill>
                <a:effectLst/>
                <a:latin typeface="Times New Roman" pitchFamily="-109" charset="0"/>
                <a:ea typeface="+mn-ea"/>
                <a:cs typeface="+mn-cs"/>
              </a:rPr>
              <a:t>access patterns.</a:t>
            </a:r>
            <a:br>
              <a:rPr lang="en-GB" dirty="0"/>
            </a:br>
            <a:r>
              <a:rPr kumimoji="1" lang="en-GB" sz="1200" b="0" i="0" kern="1200" dirty="0">
                <a:solidFill>
                  <a:schemeClr val="tx1"/>
                </a:solidFill>
                <a:effectLst/>
                <a:latin typeface="Times New Roman" pitchFamily="-109" charset="0"/>
                <a:ea typeface="+mn-ea"/>
                <a:cs typeface="+mn-cs"/>
              </a:rPr>
              <a:t>Thus, computer design is a constantly evolving art </a:t>
            </a:r>
            <a:r>
              <a:rPr kumimoji="1" lang="en-GB" sz="1200" b="0" i="0" kern="1200" dirty="0" err="1">
                <a:solidFill>
                  <a:schemeClr val="tx1"/>
                </a:solidFill>
                <a:effectLst/>
                <a:latin typeface="Times New Roman" pitchFamily="-109" charset="0"/>
                <a:ea typeface="+mn-ea"/>
                <a:cs typeface="+mn-cs"/>
              </a:rPr>
              <a:t>form.This</a:t>
            </a:r>
            <a:r>
              <a:rPr kumimoji="1" lang="en-GB" sz="1200" b="0" i="0" kern="1200" dirty="0">
                <a:solidFill>
                  <a:schemeClr val="tx1"/>
                </a:solidFill>
                <a:effectLst/>
                <a:latin typeface="Times New Roman" pitchFamily="-109" charset="0"/>
                <a:ea typeface="+mn-ea"/>
                <a:cs typeface="+mn-cs"/>
              </a:rPr>
              <a:t> book attempts to</a:t>
            </a:r>
            <a:br>
              <a:rPr lang="en-GB" dirty="0"/>
            </a:br>
            <a:r>
              <a:rPr kumimoji="1" lang="en-GB" sz="1200" b="0" i="0" kern="1200" dirty="0">
                <a:solidFill>
                  <a:schemeClr val="tx1"/>
                </a:solidFill>
                <a:effectLst/>
                <a:latin typeface="Times New Roman" pitchFamily="-109" charset="0"/>
                <a:ea typeface="+mn-ea"/>
                <a:cs typeface="+mn-cs"/>
              </a:rPr>
              <a:t>present the fundamentals on which this art form is based and to present a survey of the current state of that art.</a:t>
            </a:r>
            <a:endParaRPr lang="en-GB" dirty="0"/>
          </a:p>
        </p:txBody>
      </p:sp>
      <p:sp>
        <p:nvSpPr>
          <p:cNvPr id="4" name="Footer Placeholder 3"/>
          <p:cNvSpPr>
            <a:spLocks noGrp="1"/>
          </p:cNvSpPr>
          <p:nvPr>
            <p:ph type="ftr" sz="quarter" idx="10"/>
          </p:nvPr>
        </p:nvSpPr>
        <p:spPr/>
        <p:txBody>
          <a:bodyPr/>
          <a:lstStyle/>
          <a:p>
            <a:r>
              <a:rPr lang="en-US"/>
              <a:t>© 2016 Pearson Education, Inc., Hoboken, NJ. All rights reserved.</a:t>
            </a:r>
            <a:endParaRPr lang="en-US" dirty="0"/>
          </a:p>
        </p:txBody>
      </p:sp>
      <p:sp>
        <p:nvSpPr>
          <p:cNvPr id="5" name="Slide Number Placeholder 4"/>
          <p:cNvSpPr>
            <a:spLocks noGrp="1"/>
          </p:cNvSpPr>
          <p:nvPr>
            <p:ph type="sldNum" sz="quarter" idx="11"/>
          </p:nvPr>
        </p:nvSpPr>
        <p:spPr/>
        <p:txBody>
          <a:bodyPr/>
          <a:lstStyle/>
          <a:p>
            <a:fld id="{426AC9EA-110C-D44B-81A3-E5165EEE361B}" type="slidenum">
              <a:rPr lang="en-US" smtClean="0"/>
              <a:pPr/>
              <a:t>37</a:t>
            </a:fld>
            <a:endParaRPr lang="en-US" dirty="0"/>
          </a:p>
        </p:txBody>
      </p:sp>
    </p:spTree>
    <p:extLst>
      <p:ext uri="{BB962C8B-B14F-4D97-AF65-F5344CB8AC3E}">
        <p14:creationId xmlns:p14="http://schemas.microsoft.com/office/powerpoint/2010/main" val="2523008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1" lang="en-GB" sz="1200" b="0" i="0" kern="1200" dirty="0">
                <a:solidFill>
                  <a:schemeClr val="tx1"/>
                </a:solidFill>
                <a:effectLst/>
                <a:latin typeface="Times New Roman" pitchFamily="-109" charset="0"/>
                <a:ea typeface="+mn-ea"/>
                <a:cs typeface="+mn-cs"/>
              </a:rPr>
              <a:t>Latency Lags Bandwidth: </a:t>
            </a:r>
          </a:p>
          <a:p>
            <a:r>
              <a:rPr kumimoji="1" lang="en-GB" sz="1200" b="0" i="0" kern="1200" dirty="0">
                <a:solidFill>
                  <a:schemeClr val="tx1"/>
                </a:solidFill>
                <a:effectLst/>
                <a:latin typeface="Times New Roman" pitchFamily="-109" charset="0"/>
                <a:ea typeface="+mn-ea"/>
                <a:cs typeface="+mn-cs"/>
              </a:rPr>
              <a:t>Bandwidth improved 120x to 2200x But latency improved only 4x to 20x Talk explains why and how to cope.</a:t>
            </a:r>
          </a:p>
          <a:p>
            <a:endParaRPr kumimoji="1" lang="en-US" sz="1200" b="0" i="0" kern="1200" dirty="0">
              <a:solidFill>
                <a:schemeClr val="tx1"/>
              </a:solidFill>
              <a:effectLst/>
              <a:latin typeface="Times New Roman" pitchFamily="-109" charset="0"/>
              <a:ea typeface="+mn-ea"/>
              <a:cs typeface="+mn-cs"/>
            </a:endParaRPr>
          </a:p>
          <a:p>
            <a:r>
              <a:rPr lang="en-GB" dirty="0"/>
              <a:t>Memory bandwidth is the rate at which data can be read from or stored into a semiconductor memory by a processor. Memory bandwidth is usually expressed in units of bytes/second, though this can vary for systems with natural data sizes that are not a multiple of the commonly used 8-bit bytes.</a:t>
            </a:r>
          </a:p>
        </p:txBody>
      </p:sp>
      <p:sp>
        <p:nvSpPr>
          <p:cNvPr id="4" name="Footer Placeholder 3"/>
          <p:cNvSpPr>
            <a:spLocks noGrp="1"/>
          </p:cNvSpPr>
          <p:nvPr>
            <p:ph type="ftr" sz="quarter" idx="10"/>
          </p:nvPr>
        </p:nvSpPr>
        <p:spPr/>
        <p:txBody>
          <a:bodyPr/>
          <a:lstStyle/>
          <a:p>
            <a:r>
              <a:rPr lang="en-US"/>
              <a:t>© 2016 Pearson Education, Inc., Hoboken, NJ. All rights reserved.</a:t>
            </a:r>
            <a:endParaRPr lang="en-US" dirty="0"/>
          </a:p>
        </p:txBody>
      </p:sp>
      <p:sp>
        <p:nvSpPr>
          <p:cNvPr id="5" name="Slide Number Placeholder 4"/>
          <p:cNvSpPr>
            <a:spLocks noGrp="1"/>
          </p:cNvSpPr>
          <p:nvPr>
            <p:ph type="sldNum" sz="quarter" idx="11"/>
          </p:nvPr>
        </p:nvSpPr>
        <p:spPr/>
        <p:txBody>
          <a:bodyPr/>
          <a:lstStyle/>
          <a:p>
            <a:fld id="{426AC9EA-110C-D44B-81A3-E5165EEE361B}" type="slidenum">
              <a:rPr lang="en-US" smtClean="0"/>
              <a:pPr/>
              <a:t>38</a:t>
            </a:fld>
            <a:endParaRPr lang="en-US" dirty="0"/>
          </a:p>
        </p:txBody>
      </p:sp>
    </p:spTree>
    <p:extLst>
      <p:ext uri="{BB962C8B-B14F-4D97-AF65-F5344CB8AC3E}">
        <p14:creationId xmlns:p14="http://schemas.microsoft.com/office/powerpoint/2010/main" val="2008418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b="0" i="0" u="none" strike="noStrike" kern="1200" baseline="0" dirty="0">
                <a:solidFill>
                  <a:schemeClr val="tx1"/>
                </a:solidFill>
                <a:latin typeface="Times New Roman" pitchFamily="-109" charset="0"/>
                <a:ea typeface="+mn-ea"/>
                <a:cs typeface="+mn-cs"/>
              </a:rPr>
              <a:t> We now look in a general way at the internal structure of a computer. We begin with</a:t>
            </a:r>
          </a:p>
          <a:p>
            <a:r>
              <a:rPr kumimoji="1" lang="en-US" sz="1200" b="0" i="0" u="none" strike="noStrike" kern="1200" baseline="0" dirty="0">
                <a:solidFill>
                  <a:schemeClr val="tx1"/>
                </a:solidFill>
                <a:latin typeface="Times New Roman" pitchFamily="-109" charset="0"/>
                <a:ea typeface="+mn-ea"/>
                <a:cs typeface="+mn-cs"/>
              </a:rPr>
              <a:t>a traditional computer with a single processor that employs a </a:t>
            </a:r>
            <a:r>
              <a:rPr kumimoji="1" lang="en-US" sz="1200" b="0" i="0" u="none" strike="noStrike" kern="1200" baseline="0" dirty="0" err="1">
                <a:solidFill>
                  <a:schemeClr val="tx1"/>
                </a:solidFill>
                <a:latin typeface="Times New Roman" pitchFamily="-109" charset="0"/>
                <a:ea typeface="+mn-ea"/>
                <a:cs typeface="+mn-cs"/>
              </a:rPr>
              <a:t>microprogrammed</a:t>
            </a:r>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control unit, then examine a typical multicore structure.</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 Figure 1.1 provides a hierarchical view</a:t>
            </a:r>
          </a:p>
          <a:p>
            <a:r>
              <a:rPr kumimoji="1" lang="en-US" sz="1200" b="0" i="0" u="none" strike="noStrike" kern="1200" baseline="0" dirty="0">
                <a:solidFill>
                  <a:schemeClr val="tx1"/>
                </a:solidFill>
                <a:latin typeface="Times New Roman" pitchFamily="-109" charset="0"/>
                <a:ea typeface="+mn-ea"/>
                <a:cs typeface="+mn-cs"/>
              </a:rPr>
              <a:t>of the internal structure of a traditional single-processor computer.</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9</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extLst>
      <p:ext uri="{BB962C8B-B14F-4D97-AF65-F5344CB8AC3E}">
        <p14:creationId xmlns:p14="http://schemas.microsoft.com/office/powerpoint/2010/main" val="35565703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kumimoji="1" lang="en-US" sz="1200" kern="1200" baseline="0" dirty="0">
                <a:solidFill>
                  <a:schemeClr val="tx1"/>
                </a:solidFill>
                <a:latin typeface="Times New Roman" pitchFamily="-109" charset="0"/>
                <a:ea typeface="+mn-ea"/>
                <a:cs typeface="+mn-cs"/>
              </a:rPr>
              <a:t>There are four main structural components:</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Central processing unit (CPU): </a:t>
            </a:r>
            <a:r>
              <a:rPr kumimoji="1" lang="en-US" sz="1200" b="0" kern="1200" baseline="0" dirty="0">
                <a:solidFill>
                  <a:schemeClr val="tx1"/>
                </a:solidFill>
                <a:latin typeface="Times New Roman" pitchFamily="-109" charset="0"/>
                <a:ea typeface="+mn-ea"/>
                <a:cs typeface="+mn-cs"/>
              </a:rPr>
              <a:t>Controls the operation of the computer and</a:t>
            </a:r>
          </a:p>
          <a:p>
            <a:r>
              <a:rPr kumimoji="1" lang="en-US" sz="1200" kern="1200" baseline="0" dirty="0">
                <a:solidFill>
                  <a:schemeClr val="tx1"/>
                </a:solidFill>
                <a:latin typeface="Times New Roman" pitchFamily="-109" charset="0"/>
                <a:ea typeface="+mn-ea"/>
                <a:cs typeface="+mn-cs"/>
              </a:rPr>
              <a:t>performs its data processing functions; often simply referred to as </a:t>
            </a:r>
            <a:r>
              <a:rPr kumimoji="1" lang="en-US" sz="1200" b="1" kern="1200" baseline="0" dirty="0">
                <a:solidFill>
                  <a:schemeClr val="tx1"/>
                </a:solidFill>
                <a:latin typeface="Times New Roman" pitchFamily="-109" charset="0"/>
                <a:ea typeface="+mn-ea"/>
                <a:cs typeface="+mn-cs"/>
              </a:rPr>
              <a:t>processor.</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Main memory: </a:t>
            </a:r>
            <a:r>
              <a:rPr kumimoji="1" lang="en-US" sz="1200" b="0" kern="1200" baseline="0" dirty="0">
                <a:solidFill>
                  <a:schemeClr val="tx1"/>
                </a:solidFill>
                <a:latin typeface="Times New Roman" pitchFamily="-109" charset="0"/>
                <a:ea typeface="+mn-ea"/>
                <a:cs typeface="+mn-cs"/>
              </a:rPr>
              <a:t>Stores data.</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I/O: </a:t>
            </a:r>
            <a:r>
              <a:rPr kumimoji="1" lang="en-US" sz="1200" b="0" kern="1200" baseline="0" dirty="0">
                <a:solidFill>
                  <a:schemeClr val="tx1"/>
                </a:solidFill>
                <a:latin typeface="Times New Roman" pitchFamily="-109" charset="0"/>
                <a:ea typeface="+mn-ea"/>
                <a:cs typeface="+mn-cs"/>
              </a:rPr>
              <a:t>Moves data between the computer and its external environment.</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System interconnection: </a:t>
            </a:r>
            <a:r>
              <a:rPr kumimoji="1" lang="en-US" sz="1200" b="0" kern="1200" baseline="0" dirty="0">
                <a:solidFill>
                  <a:schemeClr val="tx1"/>
                </a:solidFill>
                <a:latin typeface="Times New Roman" pitchFamily="-109" charset="0"/>
                <a:ea typeface="+mn-ea"/>
                <a:cs typeface="+mn-cs"/>
              </a:rPr>
              <a:t>Some mechanism that provides for communication</a:t>
            </a:r>
          </a:p>
          <a:p>
            <a:r>
              <a:rPr kumimoji="1" lang="en-US" sz="1200" kern="1200" baseline="0" dirty="0">
                <a:solidFill>
                  <a:schemeClr val="tx1"/>
                </a:solidFill>
                <a:latin typeface="Times New Roman" pitchFamily="-109" charset="0"/>
                <a:ea typeface="+mn-ea"/>
                <a:cs typeface="+mn-cs"/>
              </a:rPr>
              <a:t>among CPU, main memory, and I/O. A common example of system interconnection</a:t>
            </a:r>
          </a:p>
          <a:p>
            <a:r>
              <a:rPr kumimoji="1" lang="en-US" sz="1200" kern="1200" baseline="0" dirty="0">
                <a:solidFill>
                  <a:schemeClr val="tx1"/>
                </a:solidFill>
                <a:latin typeface="Times New Roman" pitchFamily="-109" charset="0"/>
                <a:ea typeface="+mn-ea"/>
                <a:cs typeface="+mn-cs"/>
              </a:rPr>
              <a:t>is by means of a </a:t>
            </a:r>
            <a:r>
              <a:rPr kumimoji="1" lang="en-US" sz="1200" b="1" kern="1200" baseline="0" dirty="0">
                <a:solidFill>
                  <a:schemeClr val="tx1"/>
                </a:solidFill>
                <a:latin typeface="Times New Roman" pitchFamily="-109" charset="0"/>
                <a:ea typeface="+mn-ea"/>
                <a:cs typeface="+mn-cs"/>
              </a:rPr>
              <a:t>system bus, </a:t>
            </a:r>
            <a:r>
              <a:rPr kumimoji="1" lang="en-US" sz="1200" b="0" kern="1200" baseline="0" dirty="0">
                <a:solidFill>
                  <a:schemeClr val="tx1"/>
                </a:solidFill>
                <a:latin typeface="Times New Roman" pitchFamily="-109" charset="0"/>
                <a:ea typeface="+mn-ea"/>
                <a:cs typeface="+mn-cs"/>
              </a:rPr>
              <a:t>consisting of a number of conducting</a:t>
            </a:r>
          </a:p>
          <a:p>
            <a:r>
              <a:rPr kumimoji="1" lang="en-US" sz="1200" kern="1200" baseline="0" dirty="0">
                <a:solidFill>
                  <a:schemeClr val="tx1"/>
                </a:solidFill>
                <a:latin typeface="Times New Roman" pitchFamily="-109" charset="0"/>
                <a:ea typeface="+mn-ea"/>
                <a:cs typeface="+mn-cs"/>
              </a:rPr>
              <a:t>wires to which all the other components attach.</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11</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kumimoji="1" lang="en-US" sz="1200" kern="1200" baseline="0" dirty="0">
                <a:solidFill>
                  <a:schemeClr val="tx1"/>
                </a:solidFill>
                <a:latin typeface="Times New Roman" pitchFamily="-109" charset="0"/>
                <a:ea typeface="+mn-ea"/>
                <a:cs typeface="+mn-cs"/>
              </a:rPr>
              <a:t>There may be one or more of each of the aforementioned components.</a:t>
            </a:r>
          </a:p>
          <a:p>
            <a:r>
              <a:rPr kumimoji="1" lang="en-US" sz="1200" kern="1200" baseline="0" dirty="0">
                <a:solidFill>
                  <a:schemeClr val="tx1"/>
                </a:solidFill>
                <a:latin typeface="Times New Roman" pitchFamily="-109" charset="0"/>
                <a:ea typeface="+mn-ea"/>
                <a:cs typeface="+mn-cs"/>
              </a:rPr>
              <a:t>Traditionally, there has been just a single processor. In recent years, there has been</a:t>
            </a:r>
          </a:p>
          <a:p>
            <a:r>
              <a:rPr kumimoji="1" lang="en-US" sz="1200" kern="1200" baseline="0" dirty="0">
                <a:solidFill>
                  <a:schemeClr val="tx1"/>
                </a:solidFill>
                <a:latin typeface="Times New Roman" pitchFamily="-109" charset="0"/>
                <a:ea typeface="+mn-ea"/>
                <a:cs typeface="+mn-cs"/>
              </a:rPr>
              <a:t>increasing use of multiple processors in a single computer. Some design issues relating</a:t>
            </a:r>
          </a:p>
          <a:p>
            <a:r>
              <a:rPr kumimoji="1" lang="en-US" sz="1200" kern="1200" baseline="0" dirty="0">
                <a:solidFill>
                  <a:schemeClr val="tx1"/>
                </a:solidFill>
                <a:latin typeface="Times New Roman" pitchFamily="-109" charset="0"/>
                <a:ea typeface="+mn-ea"/>
                <a:cs typeface="+mn-cs"/>
              </a:rPr>
              <a:t>to multiple processors crop up and are discussed as the text proceeds; Part Five</a:t>
            </a:r>
          </a:p>
          <a:p>
            <a:r>
              <a:rPr kumimoji="1" lang="en-US" sz="1200" kern="1200" baseline="0" dirty="0">
                <a:solidFill>
                  <a:schemeClr val="tx1"/>
                </a:solidFill>
                <a:latin typeface="Times New Roman" pitchFamily="-109" charset="0"/>
                <a:ea typeface="+mn-ea"/>
                <a:cs typeface="+mn-cs"/>
              </a:rPr>
              <a:t>focuses on such computers.</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Each of these components will be examined in some detail in Part Two.</a:t>
            </a:r>
          </a:p>
          <a:p>
            <a:r>
              <a:rPr kumimoji="1" lang="en-US" sz="1200" kern="1200" baseline="0" dirty="0">
                <a:solidFill>
                  <a:schemeClr val="tx1"/>
                </a:solidFill>
                <a:latin typeface="Times New Roman" pitchFamily="-109" charset="0"/>
                <a:ea typeface="+mn-ea"/>
                <a:cs typeface="+mn-cs"/>
              </a:rPr>
              <a:t>However, for our purposes, the most interesting and in some ways the most complex</a:t>
            </a:r>
          </a:p>
          <a:p>
            <a:r>
              <a:rPr kumimoji="1" lang="en-US" sz="1200" kern="1200" baseline="0" dirty="0">
                <a:solidFill>
                  <a:schemeClr val="tx1"/>
                </a:solidFill>
                <a:latin typeface="Times New Roman" pitchFamily="-109" charset="0"/>
                <a:ea typeface="+mn-ea"/>
                <a:cs typeface="+mn-cs"/>
              </a:rPr>
              <a:t>component is the CPU. Its major structural components are as follows:</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Control unit: </a:t>
            </a:r>
            <a:r>
              <a:rPr kumimoji="1" lang="en-US" sz="1200" b="0" kern="1200" baseline="0" dirty="0">
                <a:solidFill>
                  <a:schemeClr val="tx1"/>
                </a:solidFill>
                <a:latin typeface="Times New Roman" pitchFamily="-109" charset="0"/>
                <a:ea typeface="+mn-ea"/>
                <a:cs typeface="+mn-cs"/>
              </a:rPr>
              <a:t>Controls the operation of the CPU and hence the computer.</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Arithmetic and logic unit (ALU): </a:t>
            </a:r>
            <a:r>
              <a:rPr kumimoji="1" lang="en-US" sz="1200" b="0" kern="1200" baseline="0" dirty="0">
                <a:solidFill>
                  <a:schemeClr val="tx1"/>
                </a:solidFill>
                <a:latin typeface="Times New Roman" pitchFamily="-109" charset="0"/>
                <a:ea typeface="+mn-ea"/>
                <a:cs typeface="+mn-cs"/>
              </a:rPr>
              <a:t>Performs the computer’s data processing</a:t>
            </a:r>
          </a:p>
          <a:p>
            <a:r>
              <a:rPr kumimoji="1" lang="en-US" sz="1200" b="0" kern="1200" baseline="0" dirty="0">
                <a:solidFill>
                  <a:schemeClr val="tx1"/>
                </a:solidFill>
                <a:latin typeface="Times New Roman" pitchFamily="-109" charset="0"/>
                <a:ea typeface="+mn-ea"/>
                <a:cs typeface="+mn-cs"/>
              </a:rPr>
              <a:t>functions.</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Registers: </a:t>
            </a:r>
            <a:r>
              <a:rPr kumimoji="1" lang="en-US" sz="1200" b="0" kern="1200" baseline="0" dirty="0">
                <a:solidFill>
                  <a:schemeClr val="tx1"/>
                </a:solidFill>
                <a:latin typeface="Times New Roman" pitchFamily="-109" charset="0"/>
                <a:ea typeface="+mn-ea"/>
                <a:cs typeface="+mn-cs"/>
              </a:rPr>
              <a:t>Provides storage internal to the CPU.</a:t>
            </a:r>
          </a:p>
          <a:p>
            <a:endParaRPr kumimoji="1" lang="en-US" sz="1200" kern="1200" baseline="0" dirty="0">
              <a:solidFill>
                <a:schemeClr val="tx1"/>
              </a:solidFill>
              <a:latin typeface="Times New Roman" pitchFamily="-109" charset="0"/>
              <a:ea typeface="+mn-ea"/>
              <a:cs typeface="+mn-cs"/>
            </a:endParaRPr>
          </a:p>
          <a:p>
            <a:r>
              <a:rPr kumimoji="1" lang="en-US" sz="1200" kern="1200" baseline="0" dirty="0">
                <a:solidFill>
                  <a:schemeClr val="tx1"/>
                </a:solidFill>
                <a:latin typeface="Times New Roman" pitchFamily="-109" charset="0"/>
                <a:ea typeface="+mn-ea"/>
                <a:cs typeface="+mn-cs"/>
              </a:rPr>
              <a:t>• </a:t>
            </a:r>
            <a:r>
              <a:rPr kumimoji="1" lang="en-US" sz="1200" b="1" kern="1200" baseline="0" dirty="0">
                <a:solidFill>
                  <a:schemeClr val="tx1"/>
                </a:solidFill>
                <a:latin typeface="Times New Roman" pitchFamily="-109" charset="0"/>
                <a:ea typeface="+mn-ea"/>
                <a:cs typeface="+mn-cs"/>
              </a:rPr>
              <a:t>CPU interconnection: </a:t>
            </a:r>
            <a:r>
              <a:rPr kumimoji="1" lang="en-US" sz="1200" b="0" kern="1200" baseline="0" dirty="0">
                <a:solidFill>
                  <a:schemeClr val="tx1"/>
                </a:solidFill>
                <a:latin typeface="Times New Roman" pitchFamily="-109" charset="0"/>
                <a:ea typeface="+mn-ea"/>
                <a:cs typeface="+mn-cs"/>
              </a:rPr>
              <a:t>Some mechanism that provides for communication</a:t>
            </a:r>
          </a:p>
          <a:p>
            <a:r>
              <a:rPr kumimoji="1" lang="en-US" sz="1200" kern="1200" baseline="0" dirty="0">
                <a:solidFill>
                  <a:schemeClr val="tx1"/>
                </a:solidFill>
                <a:latin typeface="Times New Roman" pitchFamily="-109" charset="0"/>
                <a:ea typeface="+mn-ea"/>
                <a:cs typeface="+mn-cs"/>
              </a:rPr>
              <a:t>among the control unit, ALU, and registers.</a:t>
            </a:r>
          </a:p>
          <a:p>
            <a:endParaRPr kumimoji="1" lang="en-US" sz="1200"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 Part Three covers these components, where we will see that complexity is added by</a:t>
            </a:r>
          </a:p>
          <a:p>
            <a:r>
              <a:rPr kumimoji="1" lang="en-US" sz="1200" b="0" i="0" u="none" strike="noStrike" kern="1200" baseline="0" dirty="0">
                <a:solidFill>
                  <a:schemeClr val="tx1"/>
                </a:solidFill>
                <a:latin typeface="Times New Roman" pitchFamily="-109" charset="0"/>
                <a:ea typeface="+mn-ea"/>
                <a:cs typeface="+mn-cs"/>
              </a:rPr>
              <a:t>the use of parallel and pipelined organizational techniques. Finally, there are several</a:t>
            </a:r>
          </a:p>
          <a:p>
            <a:r>
              <a:rPr kumimoji="1" lang="en-US" sz="1200" b="0" i="0" u="none" strike="noStrike" kern="1200" baseline="0" dirty="0">
                <a:solidFill>
                  <a:schemeClr val="tx1"/>
                </a:solidFill>
                <a:latin typeface="Times New Roman" pitchFamily="-109" charset="0"/>
                <a:ea typeface="+mn-ea"/>
                <a:cs typeface="+mn-cs"/>
              </a:rPr>
              <a:t>approaches to the implementation of the control unit; one common approach is</a:t>
            </a:r>
          </a:p>
          <a:p>
            <a:r>
              <a:rPr kumimoji="1" lang="en-US" sz="1200" b="0" i="0" u="none" strike="noStrike" kern="1200" baseline="0" dirty="0">
                <a:solidFill>
                  <a:schemeClr val="tx1"/>
                </a:solidFill>
                <a:latin typeface="Times New Roman" pitchFamily="-109" charset="0"/>
                <a:ea typeface="+mn-ea"/>
                <a:cs typeface="+mn-cs"/>
              </a:rPr>
              <a:t>a </a:t>
            </a:r>
            <a:r>
              <a:rPr kumimoji="1" lang="en-US" sz="1200" b="0" i="0" u="none" strike="noStrike" kern="1200" baseline="0" dirty="0" err="1">
                <a:solidFill>
                  <a:schemeClr val="tx1"/>
                </a:solidFill>
                <a:latin typeface="Times New Roman" pitchFamily="-109" charset="0"/>
                <a:ea typeface="+mn-ea"/>
                <a:cs typeface="+mn-cs"/>
              </a:rPr>
              <a:t>microprogrammed</a:t>
            </a:r>
            <a:r>
              <a:rPr kumimoji="1" lang="en-US" sz="1200" b="0" i="0" u="none" strike="noStrike" kern="1200" baseline="0" dirty="0">
                <a:solidFill>
                  <a:schemeClr val="tx1"/>
                </a:solidFill>
                <a:latin typeface="Times New Roman" pitchFamily="-109" charset="0"/>
                <a:ea typeface="+mn-ea"/>
                <a:cs typeface="+mn-cs"/>
              </a:rPr>
              <a:t>  implementation. In essence, a </a:t>
            </a:r>
            <a:r>
              <a:rPr kumimoji="1" lang="en-US" sz="1200" b="0" i="0" u="none" strike="noStrike" kern="1200" baseline="0" dirty="0" err="1">
                <a:solidFill>
                  <a:schemeClr val="tx1"/>
                </a:solidFill>
                <a:latin typeface="Times New Roman" pitchFamily="-109" charset="0"/>
                <a:ea typeface="+mn-ea"/>
                <a:cs typeface="+mn-cs"/>
              </a:rPr>
              <a:t>microprogrammed</a:t>
            </a:r>
            <a:r>
              <a:rPr kumimoji="1" lang="en-US" sz="1200" b="0" i="0" u="none" strike="noStrike" kern="1200" baseline="0" dirty="0">
                <a:solidFill>
                  <a:schemeClr val="tx1"/>
                </a:solidFill>
                <a:latin typeface="Times New Roman" pitchFamily="-109" charset="0"/>
                <a:ea typeface="+mn-ea"/>
                <a:cs typeface="+mn-cs"/>
              </a:rPr>
              <a:t> control unit</a:t>
            </a:r>
          </a:p>
          <a:p>
            <a:r>
              <a:rPr kumimoji="1" lang="en-US" sz="1200" b="0" i="0" u="none" strike="noStrike" kern="1200" baseline="0" dirty="0">
                <a:solidFill>
                  <a:schemeClr val="tx1"/>
                </a:solidFill>
                <a:latin typeface="Times New Roman" pitchFamily="-109" charset="0"/>
                <a:ea typeface="+mn-ea"/>
                <a:cs typeface="+mn-cs"/>
              </a:rPr>
              <a:t>operates by executing microinstructions that define the functionality of the control</a:t>
            </a:r>
          </a:p>
          <a:p>
            <a:r>
              <a:rPr kumimoji="1" lang="en-US" sz="1200" b="0" i="0" u="none" strike="noStrike" kern="1200" baseline="0" dirty="0">
                <a:solidFill>
                  <a:schemeClr val="tx1"/>
                </a:solidFill>
                <a:latin typeface="Times New Roman" pitchFamily="-109" charset="0"/>
                <a:ea typeface="+mn-ea"/>
                <a:cs typeface="+mn-cs"/>
              </a:rPr>
              <a:t>unit. With this approach, the structure of the control unit can be depicted, as in</a:t>
            </a:r>
          </a:p>
          <a:p>
            <a:r>
              <a:rPr kumimoji="1" lang="en-US" sz="1200" b="0" i="0" u="none" strike="noStrike" kern="1200" baseline="0" dirty="0">
                <a:solidFill>
                  <a:schemeClr val="tx1"/>
                </a:solidFill>
                <a:latin typeface="Times New Roman" pitchFamily="-109" charset="0"/>
                <a:ea typeface="+mn-ea"/>
                <a:cs typeface="+mn-cs"/>
              </a:rPr>
              <a:t>Figure 1.1. This structure is examined in Part Four.</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12</a:t>
            </a:fld>
            <a:endParaRPr lang="en-US" dirty="0"/>
          </a:p>
        </p:txBody>
      </p:sp>
      <p:sp>
        <p:nvSpPr>
          <p:cNvPr id="5" name="Footer Placeholder 4"/>
          <p:cNvSpPr>
            <a:spLocks noGrp="1"/>
          </p:cNvSpPr>
          <p:nvPr>
            <p:ph type="ftr" sz="quarter" idx="11"/>
          </p:nvPr>
        </p:nvSpPr>
        <p:spPr/>
        <p:txBody>
          <a:bodyPr/>
          <a:lstStyle/>
          <a:p>
            <a:r>
              <a:rPr lang="en-US" dirty="0"/>
              <a:t>© 2016 Pearson Education, Inc., Hoboken, NJ. All rights reserved.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17</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b="0" i="0" u="none" strike="noStrike" kern="1200" baseline="0" dirty="0">
                <a:solidFill>
                  <a:schemeClr val="tx1"/>
                </a:solidFill>
                <a:latin typeface="Times New Roman" pitchFamily="-109" charset="0"/>
                <a:ea typeface="+mn-ea"/>
                <a:cs typeface="+mn-cs"/>
              </a:rPr>
              <a:t>The first generation of computers used vacuum tubes for digital logic elements and</a:t>
            </a:r>
          </a:p>
          <a:p>
            <a:r>
              <a:rPr kumimoji="1" lang="en-US" sz="1200" b="0" i="0" u="none" strike="noStrike" kern="1200" baseline="0" dirty="0">
                <a:solidFill>
                  <a:schemeClr val="tx1"/>
                </a:solidFill>
                <a:latin typeface="Times New Roman" pitchFamily="-109" charset="0"/>
                <a:ea typeface="+mn-ea"/>
                <a:cs typeface="+mn-cs"/>
              </a:rPr>
              <a:t>memory. A number of research and then commercial computers were built using</a:t>
            </a:r>
          </a:p>
          <a:p>
            <a:r>
              <a:rPr kumimoji="1" lang="en-US" sz="1200" b="0" i="0" u="none" strike="noStrike" kern="1200" baseline="0" dirty="0">
                <a:solidFill>
                  <a:schemeClr val="tx1"/>
                </a:solidFill>
                <a:latin typeface="Times New Roman" pitchFamily="-109" charset="0"/>
                <a:ea typeface="+mn-ea"/>
                <a:cs typeface="+mn-cs"/>
              </a:rPr>
              <a:t>vacuum tubes. For our purposes, it will be instructive to examine perhaps the most</a:t>
            </a:r>
          </a:p>
          <a:p>
            <a:r>
              <a:rPr kumimoji="1" lang="en-US" sz="1200" b="0" i="0" u="none" strike="noStrike" kern="1200" baseline="0" dirty="0">
                <a:solidFill>
                  <a:schemeClr val="tx1"/>
                </a:solidFill>
                <a:latin typeface="Times New Roman" pitchFamily="-109" charset="0"/>
                <a:ea typeface="+mn-ea"/>
                <a:cs typeface="+mn-cs"/>
              </a:rPr>
              <a:t>famous first-generation computer, known as the IAS computer.</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A fundamental design approach first implemented in the IAS computer is</a:t>
            </a:r>
          </a:p>
          <a:p>
            <a:r>
              <a:rPr kumimoji="1" lang="en-US" sz="1200" b="0" i="0" u="none" strike="noStrike" kern="1200" baseline="0" dirty="0">
                <a:solidFill>
                  <a:schemeClr val="tx1"/>
                </a:solidFill>
                <a:latin typeface="Times New Roman" pitchFamily="-109" charset="0"/>
                <a:ea typeface="+mn-ea"/>
                <a:cs typeface="+mn-cs"/>
              </a:rPr>
              <a:t>known as the stored-program concept . This idea is usually attributed to the mathematician</a:t>
            </a:r>
          </a:p>
          <a:p>
            <a:r>
              <a:rPr kumimoji="1" lang="en-US" sz="1200" b="0" i="0" u="none" strike="noStrike" kern="1200" baseline="0" dirty="0">
                <a:solidFill>
                  <a:schemeClr val="tx1"/>
                </a:solidFill>
                <a:latin typeface="Times New Roman" pitchFamily="-109" charset="0"/>
                <a:ea typeface="+mn-ea"/>
                <a:cs typeface="+mn-cs"/>
              </a:rPr>
              <a:t>John von Neumann. Alan Turing developed the idea at about the same time.</a:t>
            </a:r>
          </a:p>
          <a:p>
            <a:r>
              <a:rPr kumimoji="1" lang="en-US" sz="1200" b="0" i="0" u="none" strike="noStrike" kern="1200" baseline="0" dirty="0">
                <a:solidFill>
                  <a:schemeClr val="tx1"/>
                </a:solidFill>
                <a:latin typeface="Times New Roman" pitchFamily="-109" charset="0"/>
                <a:ea typeface="+mn-ea"/>
                <a:cs typeface="+mn-cs"/>
              </a:rPr>
              <a:t>The first publication of the idea was in a 1945 proposal by von Neumann for a new</a:t>
            </a:r>
          </a:p>
          <a:p>
            <a:r>
              <a:rPr kumimoji="1" lang="en-US" sz="1200" b="0" i="0" u="none" strike="noStrike" kern="1200" baseline="0" dirty="0">
                <a:solidFill>
                  <a:schemeClr val="tx1"/>
                </a:solidFill>
                <a:latin typeface="Times New Roman" pitchFamily="-109" charset="0"/>
                <a:ea typeface="+mn-ea"/>
                <a:cs typeface="+mn-cs"/>
              </a:rPr>
              <a:t>computer, the EDVAC (Electronic Discrete Variable Computer).3</a:t>
            </a:r>
          </a:p>
          <a:p>
            <a:endParaRPr kumimoji="1" lang="en-US" sz="1200" b="0" i="0" u="none" strike="noStrike" kern="1200" baseline="0" dirty="0">
              <a:solidFill>
                <a:schemeClr val="tx1"/>
              </a:solidFill>
              <a:latin typeface="Times New Roman" pitchFamily="-109"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In 1946, von Neumann and his colleagues began the design of a new stored-</a:t>
            </a:r>
          </a:p>
          <a:p>
            <a:r>
              <a:rPr kumimoji="1" lang="en-US" sz="1200" b="0" i="0" u="none" strike="noStrike" kern="1200" baseline="0" dirty="0">
                <a:solidFill>
                  <a:schemeClr val="tx1"/>
                </a:solidFill>
                <a:latin typeface="Times New Roman" pitchFamily="-109" charset="0"/>
                <a:ea typeface="+mn-ea"/>
                <a:cs typeface="+mn-cs"/>
              </a:rPr>
              <a:t>program computer, referred to as the IAS computer, at the Princeton Institute for</a:t>
            </a:r>
          </a:p>
          <a:p>
            <a:r>
              <a:rPr kumimoji="1" lang="en-US" sz="1200" b="0" i="0" u="none" strike="noStrike" kern="1200" baseline="0" dirty="0">
                <a:solidFill>
                  <a:schemeClr val="tx1"/>
                </a:solidFill>
                <a:latin typeface="Times New Roman" pitchFamily="-109" charset="0"/>
                <a:ea typeface="+mn-ea"/>
                <a:cs typeface="+mn-cs"/>
              </a:rPr>
              <a:t>Advanced Studies. The IAS computer, although not completed until 1952, is the</a:t>
            </a:r>
          </a:p>
          <a:p>
            <a:r>
              <a:rPr kumimoji="1" lang="en-US" sz="1200" b="0" i="0" u="none" strike="noStrike" kern="1200" baseline="0" dirty="0">
                <a:solidFill>
                  <a:schemeClr val="tx1"/>
                </a:solidFill>
                <a:latin typeface="Times New Roman" pitchFamily="-109" charset="0"/>
                <a:ea typeface="+mn-ea"/>
                <a:cs typeface="+mn-cs"/>
              </a:rPr>
              <a:t>prototype of all subsequent general-purpose computers.</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18</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The first major change in the electronic computer came with the replacement of</a:t>
            </a:r>
          </a:p>
          <a:p>
            <a:r>
              <a:rPr kumimoji="1" lang="en-US" sz="1200" kern="1200" baseline="0" dirty="0">
                <a:solidFill>
                  <a:schemeClr val="tx1"/>
                </a:solidFill>
                <a:latin typeface="Times New Roman" pitchFamily="-110" charset="0"/>
                <a:ea typeface="+mn-ea"/>
                <a:cs typeface="+mn-cs"/>
              </a:rPr>
              <a:t>the vacuum tube by the transistor. The transistor is smaller, cheaper, and dissipates</a:t>
            </a:r>
          </a:p>
          <a:p>
            <a:r>
              <a:rPr kumimoji="1" lang="en-US" sz="1200" kern="1200" baseline="0" dirty="0">
                <a:solidFill>
                  <a:schemeClr val="tx1"/>
                </a:solidFill>
                <a:latin typeface="Times New Roman" pitchFamily="-110" charset="0"/>
                <a:ea typeface="+mn-ea"/>
                <a:cs typeface="+mn-cs"/>
              </a:rPr>
              <a:t>less heat than a vacuum tube but can be used in the same way as a vacuum tube to</a:t>
            </a:r>
          </a:p>
          <a:p>
            <a:r>
              <a:rPr kumimoji="1" lang="en-US" sz="1200" kern="1200" baseline="0" dirty="0">
                <a:solidFill>
                  <a:schemeClr val="tx1"/>
                </a:solidFill>
                <a:latin typeface="Times New Roman" pitchFamily="-110" charset="0"/>
                <a:ea typeface="+mn-ea"/>
                <a:cs typeface="+mn-cs"/>
              </a:rPr>
              <a:t>construct computers. Unlike the vacuum tube, which requires wires, metal plates, a</a:t>
            </a:r>
          </a:p>
          <a:p>
            <a:r>
              <a:rPr kumimoji="1" lang="en-US" sz="1200" kern="1200" baseline="0" dirty="0">
                <a:solidFill>
                  <a:schemeClr val="tx1"/>
                </a:solidFill>
                <a:latin typeface="Times New Roman" pitchFamily="-110" charset="0"/>
                <a:ea typeface="+mn-ea"/>
                <a:cs typeface="+mn-cs"/>
              </a:rPr>
              <a:t>glass capsule, and a vacuum, the transistor is a </a:t>
            </a:r>
            <a:r>
              <a:rPr kumimoji="1" lang="en-US" sz="1200" i="1" kern="1200" baseline="0" dirty="0">
                <a:solidFill>
                  <a:schemeClr val="tx1"/>
                </a:solidFill>
                <a:latin typeface="Times New Roman" pitchFamily="-110" charset="0"/>
                <a:ea typeface="+mn-ea"/>
                <a:cs typeface="+mn-cs"/>
              </a:rPr>
              <a:t>solid-state device, </a:t>
            </a:r>
            <a:r>
              <a:rPr kumimoji="1" lang="en-US" sz="1200" i="0" kern="1200" baseline="0" dirty="0">
                <a:solidFill>
                  <a:schemeClr val="tx1"/>
                </a:solidFill>
                <a:latin typeface="Times New Roman" pitchFamily="-110" charset="0"/>
                <a:ea typeface="+mn-ea"/>
                <a:cs typeface="+mn-cs"/>
              </a:rPr>
              <a:t>made from silicon</a:t>
            </a:r>
            <a:r>
              <a:rPr kumimoji="1" lang="en-US" sz="1200" i="1" kern="1200" baseline="0" dirty="0">
                <a:solidFill>
                  <a:schemeClr val="tx1"/>
                </a:solidFill>
                <a:latin typeface="Times New Roman" pitchFamily="-110" charset="0"/>
                <a:ea typeface="+mn-ea"/>
                <a:cs typeface="+mn-cs"/>
              </a:rPr>
              <a:t>.</a:t>
            </a:r>
          </a:p>
          <a:p>
            <a:endParaRPr kumimoji="1" lang="en-US" sz="1200" kern="1200" baseline="0" dirty="0">
              <a:solidFill>
                <a:schemeClr val="tx1"/>
              </a:solidFill>
              <a:latin typeface="Times New Roman" pitchFamily="-110" charset="0"/>
              <a:ea typeface="+mn-ea"/>
              <a:cs typeface="+mn-cs"/>
            </a:endParaRPr>
          </a:p>
          <a:p>
            <a:r>
              <a:rPr kumimoji="1" lang="en-US" sz="1200" b="0" i="0" u="none" strike="noStrike" kern="1200" baseline="0" dirty="0">
                <a:solidFill>
                  <a:schemeClr val="tx1"/>
                </a:solidFill>
                <a:latin typeface="Times New Roman" pitchFamily="-109" charset="0"/>
                <a:ea typeface="+mn-ea"/>
                <a:cs typeface="+mn-cs"/>
              </a:rPr>
              <a:t> The transistor was invented at Bell Labs in 1947 and by the 1950s had launched</a:t>
            </a:r>
          </a:p>
          <a:p>
            <a:r>
              <a:rPr kumimoji="1" lang="en-US" sz="1200" b="0" i="0" u="none" strike="noStrike" kern="1200" baseline="0" dirty="0">
                <a:solidFill>
                  <a:schemeClr val="tx1"/>
                </a:solidFill>
                <a:latin typeface="Times New Roman" pitchFamily="-109" charset="0"/>
                <a:ea typeface="+mn-ea"/>
                <a:cs typeface="+mn-cs"/>
              </a:rPr>
              <a:t>an electronic revolution. It was not until the late 1950s, however, that fully transistorized</a:t>
            </a:r>
          </a:p>
          <a:p>
            <a:r>
              <a:rPr kumimoji="1" lang="en-US" sz="1200" b="0" i="0" u="none" strike="noStrike" kern="1200" baseline="0" dirty="0">
                <a:solidFill>
                  <a:schemeClr val="tx1"/>
                </a:solidFill>
                <a:latin typeface="Times New Roman" pitchFamily="-109" charset="0"/>
                <a:ea typeface="+mn-ea"/>
                <a:cs typeface="+mn-cs"/>
              </a:rPr>
              <a:t>computers were commercially available. The use of the transistor defines</a:t>
            </a:r>
          </a:p>
          <a:p>
            <a:r>
              <a:rPr kumimoji="1" lang="en-US" sz="1200" b="0" i="0" u="none" strike="noStrike" kern="1200" baseline="0" dirty="0">
                <a:solidFill>
                  <a:schemeClr val="tx1"/>
                </a:solidFill>
                <a:latin typeface="Times New Roman" pitchFamily="-109" charset="0"/>
                <a:ea typeface="+mn-ea"/>
                <a:cs typeface="+mn-cs"/>
              </a:rPr>
              <a:t>the second generation  of computers.</a:t>
            </a:r>
            <a:endParaRPr kumimoji="1" lang="en-US" sz="1200" kern="1200" baseline="0" dirty="0">
              <a:solidFill>
                <a:schemeClr val="tx1"/>
              </a:solidFill>
              <a:latin typeface="Times New Roman" pitchFamily="-110"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B77A8-3D3D-AD4D-A219-1AF8D83B047D}" type="slidenum">
              <a:rPr lang="en-US"/>
              <a:pPr/>
              <a:t>19</a:t>
            </a:fld>
            <a:endParaRPr lang="en-US" dirty="0"/>
          </a:p>
        </p:txBody>
      </p:sp>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But there are other changes as well. The second generation saw the introduction</a:t>
            </a:r>
          </a:p>
          <a:p>
            <a:r>
              <a:rPr kumimoji="1" lang="en-US" sz="1200" kern="1200" baseline="0" dirty="0">
                <a:solidFill>
                  <a:schemeClr val="tx1"/>
                </a:solidFill>
                <a:latin typeface="Times New Roman" pitchFamily="-110" charset="0"/>
                <a:ea typeface="+mn-ea"/>
                <a:cs typeface="+mn-cs"/>
              </a:rPr>
              <a:t>of more complex arithmetic and logic units and control units, the use of</a:t>
            </a:r>
          </a:p>
          <a:p>
            <a:r>
              <a:rPr kumimoji="1" lang="en-US" sz="1200" kern="1200" baseline="0" dirty="0">
                <a:solidFill>
                  <a:schemeClr val="tx1"/>
                </a:solidFill>
                <a:latin typeface="Times New Roman" pitchFamily="-110" charset="0"/>
                <a:ea typeface="+mn-ea"/>
                <a:cs typeface="+mn-cs"/>
              </a:rPr>
              <a:t>high-level programming languages, and the provision of </a:t>
            </a:r>
            <a:r>
              <a:rPr kumimoji="1" lang="en-US" sz="1200" i="1" kern="1200" baseline="0" dirty="0">
                <a:solidFill>
                  <a:schemeClr val="tx1"/>
                </a:solidFill>
                <a:latin typeface="Times New Roman" pitchFamily="-110" charset="0"/>
                <a:ea typeface="+mn-ea"/>
                <a:cs typeface="+mn-cs"/>
              </a:rPr>
              <a:t>system software </a:t>
            </a:r>
            <a:r>
              <a:rPr kumimoji="1" lang="en-US" sz="1200" i="0" kern="1200" baseline="0" dirty="0">
                <a:solidFill>
                  <a:schemeClr val="tx1"/>
                </a:solidFill>
                <a:latin typeface="Times New Roman" pitchFamily="-110" charset="0"/>
                <a:ea typeface="+mn-ea"/>
                <a:cs typeface="+mn-cs"/>
              </a:rPr>
              <a:t>with the</a:t>
            </a:r>
          </a:p>
          <a:p>
            <a:r>
              <a:rPr kumimoji="1" lang="en-US" sz="1200" kern="1200" baseline="0" dirty="0">
                <a:solidFill>
                  <a:schemeClr val="tx1"/>
                </a:solidFill>
                <a:latin typeface="Times New Roman" pitchFamily="-110" charset="0"/>
                <a:ea typeface="+mn-ea"/>
                <a:cs typeface="+mn-cs"/>
              </a:rPr>
              <a:t>computer. In broad terms, system software provided the ability to load programs,</a:t>
            </a:r>
          </a:p>
          <a:p>
            <a:r>
              <a:rPr kumimoji="1" lang="en-US" sz="1200" kern="1200" baseline="0" dirty="0">
                <a:solidFill>
                  <a:schemeClr val="tx1"/>
                </a:solidFill>
                <a:latin typeface="Times New Roman" pitchFamily="-110" charset="0"/>
                <a:ea typeface="+mn-ea"/>
                <a:cs typeface="+mn-cs"/>
              </a:rPr>
              <a:t>move data to peripherals, and libraries to perform common computations, similar</a:t>
            </a:r>
          </a:p>
          <a:p>
            <a:r>
              <a:rPr kumimoji="1" lang="en-US" sz="1200" kern="1200" baseline="0" dirty="0">
                <a:solidFill>
                  <a:schemeClr val="tx1"/>
                </a:solidFill>
                <a:latin typeface="Times New Roman" pitchFamily="-110" charset="0"/>
                <a:ea typeface="+mn-ea"/>
                <a:cs typeface="+mn-cs"/>
              </a:rPr>
              <a:t>to what modern operating systems like Windows and Linux do.</a:t>
            </a:r>
          </a:p>
          <a:p>
            <a:endParaRPr kumimoji="1" lang="en-US" sz="1200" kern="1200" baseline="0" dirty="0">
              <a:solidFill>
                <a:schemeClr val="tx1"/>
              </a:solidFill>
              <a:latin typeface="Times New Roman" pitchFamily="-110" charset="0"/>
              <a:ea typeface="+mn-ea"/>
              <a:cs typeface="+mn-cs"/>
            </a:endParaRPr>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02DEA2-F8D7-C549-B179-963DC37A15CB}" type="slidenum">
              <a:rPr lang="en-US"/>
              <a:pPr/>
              <a:t>20</a:t>
            </a:fld>
            <a:endParaRPr lang="en-US" dirty="0"/>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kumimoji="1" lang="en-US" sz="1200" kern="1200" baseline="0" dirty="0">
                <a:solidFill>
                  <a:schemeClr val="tx1"/>
                </a:solidFill>
                <a:latin typeface="Times New Roman" pitchFamily="-110" charset="0"/>
                <a:ea typeface="+mn-ea"/>
                <a:cs typeface="+mn-cs"/>
              </a:rPr>
              <a:t>A single, self-contained transistor is called a </a:t>
            </a:r>
            <a:r>
              <a:rPr kumimoji="1" lang="en-US" sz="1200" i="1" kern="1200" baseline="0" dirty="0">
                <a:solidFill>
                  <a:schemeClr val="tx1"/>
                </a:solidFill>
                <a:latin typeface="Times New Roman" pitchFamily="-110" charset="0"/>
                <a:ea typeface="+mn-ea"/>
                <a:cs typeface="+mn-cs"/>
              </a:rPr>
              <a:t>discrete component. </a:t>
            </a:r>
            <a:r>
              <a:rPr kumimoji="1" lang="en-US" sz="1200" i="0" kern="1200" baseline="0" dirty="0">
                <a:solidFill>
                  <a:schemeClr val="tx1"/>
                </a:solidFill>
                <a:latin typeface="Times New Roman" pitchFamily="-110" charset="0"/>
                <a:ea typeface="+mn-ea"/>
                <a:cs typeface="+mn-cs"/>
              </a:rPr>
              <a:t>Throughout the</a:t>
            </a:r>
          </a:p>
          <a:p>
            <a:r>
              <a:rPr kumimoji="1" lang="en-US" sz="1200" kern="1200" baseline="0" dirty="0">
                <a:solidFill>
                  <a:schemeClr val="tx1"/>
                </a:solidFill>
                <a:latin typeface="Times New Roman" pitchFamily="-110" charset="0"/>
                <a:ea typeface="+mn-ea"/>
                <a:cs typeface="+mn-cs"/>
              </a:rPr>
              <a:t>1950s and early 1960s, electronic equipment was composed largely of discrete components—</a:t>
            </a:r>
          </a:p>
          <a:p>
            <a:r>
              <a:rPr kumimoji="1" lang="en-US" sz="1200" kern="1200" baseline="0" dirty="0">
                <a:solidFill>
                  <a:schemeClr val="tx1"/>
                </a:solidFill>
                <a:latin typeface="Times New Roman" pitchFamily="-110" charset="0"/>
                <a:ea typeface="+mn-ea"/>
                <a:cs typeface="+mn-cs"/>
              </a:rPr>
              <a:t>transistors, resistors, capacitors, and so on. Discrete components were</a:t>
            </a:r>
          </a:p>
          <a:p>
            <a:r>
              <a:rPr kumimoji="1" lang="en-US" sz="1200" kern="1200" baseline="0" dirty="0">
                <a:solidFill>
                  <a:schemeClr val="tx1"/>
                </a:solidFill>
                <a:latin typeface="Times New Roman" pitchFamily="-110" charset="0"/>
                <a:ea typeface="+mn-ea"/>
                <a:cs typeface="+mn-cs"/>
              </a:rPr>
              <a:t>manufactured separately, packaged in their own containers, and soldered or wired</a:t>
            </a:r>
          </a:p>
          <a:p>
            <a:r>
              <a:rPr kumimoji="1" lang="en-US" sz="1200" kern="1200" baseline="0" dirty="0">
                <a:solidFill>
                  <a:schemeClr val="tx1"/>
                </a:solidFill>
                <a:latin typeface="Times New Roman" pitchFamily="-110" charset="0"/>
                <a:ea typeface="+mn-ea"/>
                <a:cs typeface="+mn-cs"/>
              </a:rPr>
              <a:t>together onto masonite-like circuit boards, which were then installed in computers,</a:t>
            </a:r>
          </a:p>
          <a:p>
            <a:r>
              <a:rPr kumimoji="1" lang="en-US" sz="1200" kern="1200" baseline="0" dirty="0">
                <a:solidFill>
                  <a:schemeClr val="tx1"/>
                </a:solidFill>
                <a:latin typeface="Times New Roman" pitchFamily="-110" charset="0"/>
                <a:ea typeface="+mn-ea"/>
                <a:cs typeface="+mn-cs"/>
              </a:rPr>
              <a:t>oscilloscopes, and other electronic equipment. Whenever an electronic device called</a:t>
            </a:r>
          </a:p>
          <a:p>
            <a:r>
              <a:rPr kumimoji="1" lang="en-US" sz="1200" kern="1200" baseline="0" dirty="0">
                <a:solidFill>
                  <a:schemeClr val="tx1"/>
                </a:solidFill>
                <a:latin typeface="Times New Roman" pitchFamily="-110" charset="0"/>
                <a:ea typeface="+mn-ea"/>
                <a:cs typeface="+mn-cs"/>
              </a:rPr>
              <a:t>for a transistor, a little tube of metal containing a pinhead-sized piece of silicon</a:t>
            </a:r>
          </a:p>
          <a:p>
            <a:r>
              <a:rPr kumimoji="1" lang="en-US" sz="1200" kern="1200" baseline="0" dirty="0">
                <a:solidFill>
                  <a:schemeClr val="tx1"/>
                </a:solidFill>
                <a:latin typeface="Times New Roman" pitchFamily="-110" charset="0"/>
                <a:ea typeface="+mn-ea"/>
                <a:cs typeface="+mn-cs"/>
              </a:rPr>
              <a:t>had to be soldered to a circuit board. The entire manufacturing process, from transistor</a:t>
            </a:r>
          </a:p>
          <a:p>
            <a:r>
              <a:rPr kumimoji="1" lang="en-US" sz="1200" kern="1200" baseline="0" dirty="0">
                <a:solidFill>
                  <a:schemeClr val="tx1"/>
                </a:solidFill>
                <a:latin typeface="Times New Roman" pitchFamily="-110" charset="0"/>
                <a:ea typeface="+mn-ea"/>
                <a:cs typeface="+mn-cs"/>
              </a:rPr>
              <a:t>to circuit board, was expensive and cumbersome.</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These facts of life were beginning to create problems in the computer industry.</a:t>
            </a:r>
          </a:p>
          <a:p>
            <a:r>
              <a:rPr kumimoji="1" lang="en-US" sz="1200" kern="1200" baseline="0" dirty="0">
                <a:solidFill>
                  <a:schemeClr val="tx1"/>
                </a:solidFill>
                <a:latin typeface="Times New Roman" pitchFamily="-110" charset="0"/>
                <a:ea typeface="+mn-ea"/>
                <a:cs typeface="+mn-cs"/>
              </a:rPr>
              <a:t>Early second-generation computers contained about 10,000 transistors. This</a:t>
            </a:r>
          </a:p>
          <a:p>
            <a:r>
              <a:rPr kumimoji="1" lang="en-US" sz="1200" kern="1200" baseline="0" dirty="0">
                <a:solidFill>
                  <a:schemeClr val="tx1"/>
                </a:solidFill>
                <a:latin typeface="Times New Roman" pitchFamily="-110" charset="0"/>
                <a:ea typeface="+mn-ea"/>
                <a:cs typeface="+mn-cs"/>
              </a:rPr>
              <a:t>figure grew to the hundreds of thousands, making the manufacture of newer, more</a:t>
            </a:r>
          </a:p>
          <a:p>
            <a:r>
              <a:rPr kumimoji="1" lang="en-US" sz="1200" kern="1200" baseline="0" dirty="0">
                <a:solidFill>
                  <a:schemeClr val="tx1"/>
                </a:solidFill>
                <a:latin typeface="Times New Roman" pitchFamily="-110" charset="0"/>
                <a:ea typeface="+mn-ea"/>
                <a:cs typeface="+mn-cs"/>
              </a:rPr>
              <a:t>powerful machines increasingly difficult.</a:t>
            </a:r>
          </a:p>
          <a:p>
            <a:endParaRPr kumimoji="1" lang="en-US" sz="1200" kern="1200" baseline="0" dirty="0">
              <a:solidFill>
                <a:schemeClr val="tx1"/>
              </a:solidFill>
              <a:latin typeface="Times New Roman" pitchFamily="-110" charset="0"/>
              <a:ea typeface="+mn-ea"/>
              <a:cs typeface="+mn-cs"/>
            </a:endParaRPr>
          </a:p>
          <a:p>
            <a:r>
              <a:rPr kumimoji="1" lang="en-US" sz="1200" kern="1200" baseline="0" dirty="0">
                <a:solidFill>
                  <a:schemeClr val="tx1"/>
                </a:solidFill>
                <a:latin typeface="Times New Roman" pitchFamily="-110" charset="0"/>
                <a:ea typeface="+mn-ea"/>
                <a:cs typeface="+mn-cs"/>
              </a:rPr>
              <a:t>In 1958 came the achievement that revolutionized electronics and started the</a:t>
            </a:r>
          </a:p>
          <a:p>
            <a:r>
              <a:rPr kumimoji="1" lang="en-US" sz="1200" kern="1200" baseline="0" dirty="0">
                <a:solidFill>
                  <a:schemeClr val="tx1"/>
                </a:solidFill>
                <a:latin typeface="Times New Roman" pitchFamily="-110" charset="0"/>
                <a:ea typeface="+mn-ea"/>
                <a:cs typeface="+mn-cs"/>
              </a:rPr>
              <a:t>era of microelectronics: the invention of the integrated circuit. It is the </a:t>
            </a:r>
            <a:r>
              <a:rPr kumimoji="1" lang="en-US" sz="1200" b="1" kern="1200" baseline="0" dirty="0">
                <a:solidFill>
                  <a:schemeClr val="tx1"/>
                </a:solidFill>
                <a:latin typeface="Times New Roman" pitchFamily="-110" charset="0"/>
                <a:ea typeface="+mn-ea"/>
                <a:cs typeface="+mn-cs"/>
              </a:rPr>
              <a:t>integrated</a:t>
            </a:r>
          </a:p>
          <a:p>
            <a:r>
              <a:rPr kumimoji="1" lang="en-US" sz="1200" b="1" kern="1200" baseline="0" dirty="0">
                <a:solidFill>
                  <a:schemeClr val="tx1"/>
                </a:solidFill>
                <a:latin typeface="Times New Roman" pitchFamily="-110" charset="0"/>
                <a:ea typeface="+mn-ea"/>
                <a:cs typeface="+mn-cs"/>
              </a:rPr>
              <a:t>circuit </a:t>
            </a:r>
            <a:r>
              <a:rPr kumimoji="1" lang="en-US" sz="1200" b="0" kern="1200" baseline="0" dirty="0">
                <a:solidFill>
                  <a:schemeClr val="tx1"/>
                </a:solidFill>
                <a:latin typeface="Times New Roman" pitchFamily="-110" charset="0"/>
                <a:ea typeface="+mn-ea"/>
                <a:cs typeface="+mn-cs"/>
              </a:rPr>
              <a:t>that defines the third generation of computers. In this section, we provide a</a:t>
            </a:r>
          </a:p>
          <a:p>
            <a:r>
              <a:rPr kumimoji="1" lang="en-US" sz="1200" kern="1200" baseline="0" dirty="0">
                <a:solidFill>
                  <a:schemeClr val="tx1"/>
                </a:solidFill>
                <a:latin typeface="Times New Roman" pitchFamily="-110" charset="0"/>
                <a:ea typeface="+mn-ea"/>
                <a:cs typeface="+mn-cs"/>
              </a:rPr>
              <a:t>brief introduction to the technology of integrated circuits. Then we look at perhaps</a:t>
            </a:r>
          </a:p>
          <a:p>
            <a:r>
              <a:rPr kumimoji="1" lang="en-US" sz="1200" kern="1200" baseline="0" dirty="0">
                <a:solidFill>
                  <a:schemeClr val="tx1"/>
                </a:solidFill>
                <a:latin typeface="Times New Roman" pitchFamily="-110" charset="0"/>
                <a:ea typeface="+mn-ea"/>
                <a:cs typeface="+mn-cs"/>
              </a:rPr>
              <a:t>the two most important members of the third generation, both of which were introduced</a:t>
            </a:r>
          </a:p>
          <a:p>
            <a:r>
              <a:rPr kumimoji="1" lang="en-US" sz="1200" kern="1200" baseline="0" dirty="0">
                <a:solidFill>
                  <a:schemeClr val="tx1"/>
                </a:solidFill>
                <a:latin typeface="Times New Roman" pitchFamily="-110" charset="0"/>
                <a:ea typeface="+mn-ea"/>
                <a:cs typeface="+mn-cs"/>
              </a:rPr>
              <a:t>at the beginning of that era: the IBM System/360 and the DEC PDP-8.</a:t>
            </a:r>
            <a:endParaRPr lang="en-GB" dirty="0"/>
          </a:p>
        </p:txBody>
      </p:sp>
      <p:sp>
        <p:nvSpPr>
          <p:cNvPr id="2" name="Footer Placeholder 1"/>
          <p:cNvSpPr>
            <a:spLocks noGrp="1"/>
          </p:cNvSpPr>
          <p:nvPr>
            <p:ph type="ftr" sz="quarter" idx="10"/>
          </p:nvPr>
        </p:nvSpPr>
        <p:spPr/>
        <p:txBody>
          <a:bodyPr/>
          <a:lstStyle/>
          <a:p>
            <a:r>
              <a:rPr lang="en-US" dirty="0"/>
              <a:t>© 2016 Pearson Education, Inc., Hoboken, NJ. All rights reserved.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endParaRPr dirty="0"/>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dirty="0"/>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dirty="0"/>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alphaModFix amt="7000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dirty="0"/>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 id="2147483700" r:id="rId17"/>
    <p:sldLayoutId id="2147483701" r:id="rId18"/>
    <p:sldLayoutId id="2147483702" r:id="rId19"/>
    <p:sldLayoutId id="2147483703" r:id="rId20"/>
  </p:sldLayoutIdLst>
  <p:hf hdr="0" ft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005064"/>
            <a:ext cx="6191157" cy="833718"/>
          </a:xfrm>
        </p:spPr>
        <p:txBody>
          <a:bodyPr>
            <a:noAutofit/>
          </a:bodyPr>
          <a:lstStyle/>
          <a:p>
            <a:r>
              <a:rPr lang="en-US" sz="5400" dirty="0">
                <a:effectLst>
                  <a:outerShdw blurRad="38100" dist="38100" dir="2700000" algn="tl">
                    <a:srgbClr val="000000">
                      <a:alpha val="43137"/>
                    </a:srgbClr>
                  </a:outerShdw>
                </a:effectLst>
              </a:rPr>
              <a:t>Chapter 1</a:t>
            </a:r>
          </a:p>
        </p:txBody>
      </p:sp>
      <p:sp>
        <p:nvSpPr>
          <p:cNvPr id="11" name="Text Placeholder 10"/>
          <p:cNvSpPr>
            <a:spLocks noGrp="1"/>
          </p:cNvSpPr>
          <p:nvPr>
            <p:ph type="body" sz="half" idx="2"/>
          </p:nvPr>
        </p:nvSpPr>
        <p:spPr>
          <a:xfrm>
            <a:off x="539552" y="4797152"/>
            <a:ext cx="7881919" cy="885825"/>
          </a:xfrm>
        </p:spPr>
        <p:txBody>
          <a:bodyPr>
            <a:noAutofit/>
          </a:bodyPr>
          <a:lstStyle/>
          <a:p>
            <a:r>
              <a:rPr lang="en-US" sz="3600" dirty="0"/>
              <a:t>Basic Concepts and Computer Evolution</a:t>
            </a:r>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a:p>
          <a:p>
            <a:endParaRPr lang="en-US" dirty="0"/>
          </a:p>
          <a:p>
            <a:endParaRPr lang="en-US" dirty="0"/>
          </a:p>
          <a:p>
            <a:endParaRPr lang="en-US" dirty="0"/>
          </a:p>
          <a:p>
            <a:endParaRPr lang="en-US" dirty="0"/>
          </a:p>
        </p:txBody>
      </p:sp>
      <p:sp>
        <p:nvSpPr>
          <p:cNvPr id="3" name="Slide Number Placeholder 2"/>
          <p:cNvSpPr>
            <a:spLocks noGrp="1"/>
          </p:cNvSpPr>
          <p:nvPr>
            <p:ph type="sldNum" sz="quarter" idx="12"/>
          </p:nvPr>
        </p:nvSpPr>
        <p:spPr/>
        <p:txBody>
          <a:bodyPr/>
          <a:lstStyle/>
          <a:p>
            <a:fld id="{8AF02B71-8991-4516-A01E-F1A9ACD28BDC}" type="slidenum">
              <a:rPr lang="en-GB" smtClean="0"/>
              <a:pPr/>
              <a:t>1</a:t>
            </a:fld>
            <a:endParaRPr lang="en-GB"/>
          </a:p>
        </p:txBody>
      </p:sp>
      <p:sp>
        <p:nvSpPr>
          <p:cNvPr id="6" name="Text Placeholder 10"/>
          <p:cNvSpPr txBox="1">
            <a:spLocks/>
          </p:cNvSpPr>
          <p:nvPr/>
        </p:nvSpPr>
        <p:spPr>
          <a:xfrm>
            <a:off x="5940152" y="2089651"/>
            <a:ext cx="1405789" cy="502890"/>
          </a:xfrm>
          <a:prstGeom prst="rect">
            <a:avLst/>
          </a:prstGeom>
        </p:spPr>
        <p:txBody>
          <a:bodyPr vert="horz" lIns="91440" tIns="45720" rIns="91440" bIns="45720" rtlCol="0">
            <a:noAutofit/>
          </a:bodyPr>
          <a:lstStyle>
            <a:lvl1pPr marL="0" indent="0" algn="l" defTabSz="914400" rtl="0" eaLnBrk="1" latinLnBrk="0" hangingPunct="1">
              <a:spcBef>
                <a:spcPts val="300"/>
              </a:spcBef>
              <a:buClr>
                <a:schemeClr val="accent1"/>
              </a:buClr>
              <a:buSzPct val="75000"/>
              <a:buFont typeface="Wingdings" pitchFamily="2" charset="2"/>
              <a:buNone/>
              <a:defRPr sz="1400" kern="1200">
                <a:solidFill>
                  <a:schemeClr val="tx1">
                    <a:lumMod val="65000"/>
                    <a:lumOff val="35000"/>
                  </a:schemeClr>
                </a:solidFill>
                <a:latin typeface="+mn-lt"/>
                <a:ea typeface="+mn-ea"/>
                <a:cs typeface="+mn-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pPr fontAlgn="auto">
              <a:spcAft>
                <a:spcPts val="0"/>
              </a:spcAft>
            </a:pPr>
            <a:r>
              <a:rPr lang="en-US" sz="2800" dirty="0">
                <a:solidFill>
                  <a:schemeClr val="bg1"/>
                </a:solidFill>
              </a:rPr>
              <a:t>WEEK1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Von Neumann Computer Model</a:t>
            </a:r>
          </a:p>
        </p:txBody>
      </p:sp>
      <p:sp>
        <p:nvSpPr>
          <p:cNvPr id="3" name="Content Placeholder 2"/>
          <p:cNvSpPr>
            <a:spLocks noGrp="1"/>
          </p:cNvSpPr>
          <p:nvPr>
            <p:ph idx="1"/>
          </p:nvPr>
        </p:nvSpPr>
        <p:spPr>
          <a:xfrm>
            <a:off x="498474" y="1124744"/>
            <a:ext cx="7556313" cy="4144963"/>
          </a:xfrm>
        </p:spPr>
        <p:txBody>
          <a:bodyPr>
            <a:normAutofit/>
          </a:bodyPr>
          <a:lstStyle/>
          <a:p>
            <a:r>
              <a:rPr lang="en-GB" sz="1800" dirty="0"/>
              <a:t>Partitioning of the computing engine into components:</a:t>
            </a:r>
          </a:p>
          <a:p>
            <a:pPr lvl="1"/>
            <a:r>
              <a:rPr lang="en-GB" sz="1600" dirty="0"/>
              <a:t>Central Processing Unit (CPU): Control Unit (instruction decode , sequencing of operations), </a:t>
            </a:r>
            <a:r>
              <a:rPr lang="en-GB" sz="1600" dirty="0" err="1"/>
              <a:t>Datapath</a:t>
            </a:r>
            <a:r>
              <a:rPr lang="en-GB" sz="1600" dirty="0"/>
              <a:t> (registers, arithmetic and logic unit, buses).</a:t>
            </a:r>
          </a:p>
          <a:p>
            <a:pPr lvl="1"/>
            <a:r>
              <a:rPr lang="en-GB" sz="1600" dirty="0"/>
              <a:t>Memory: Instruction and operand storage.</a:t>
            </a:r>
          </a:p>
          <a:p>
            <a:pPr lvl="1"/>
            <a:r>
              <a:rPr lang="en-GB" sz="1600" dirty="0" err="1"/>
              <a:t>Input/Output</a:t>
            </a:r>
            <a:r>
              <a:rPr lang="en-GB" sz="1600" dirty="0"/>
              <a:t> (I/O) sub-system: I/O bus, interfaces, devices.</a:t>
            </a:r>
          </a:p>
          <a:p>
            <a:pPr lvl="1"/>
            <a:r>
              <a:rPr lang="en-GB" sz="1600" dirty="0"/>
              <a:t>The stored program concept: Instructions from an instruction set are fetched from a common memory and executed one at a time</a:t>
            </a:r>
          </a:p>
        </p:txBody>
      </p:sp>
      <p:sp>
        <p:nvSpPr>
          <p:cNvPr id="5" name="Rectangle 4"/>
          <p:cNvSpPr/>
          <p:nvPr/>
        </p:nvSpPr>
        <p:spPr>
          <a:xfrm>
            <a:off x="201706" y="5877272"/>
            <a:ext cx="8662511" cy="58477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1600" b="1" dirty="0">
                <a:solidFill>
                  <a:srgbClr val="000000"/>
                </a:solidFill>
                <a:latin typeface="TimesNewRomanPS-BoldMT"/>
              </a:rPr>
              <a:t>Major CPU Performance Limitation: </a:t>
            </a:r>
          </a:p>
          <a:p>
            <a:r>
              <a:rPr lang="en-GB" sz="1600" b="1" dirty="0">
                <a:solidFill>
                  <a:srgbClr val="000000"/>
                </a:solidFill>
                <a:latin typeface="TimesNewRomanPS-BoldMT"/>
              </a:rPr>
              <a:t>Von Neumann computing model implies sequential execution one instruction at a time</a:t>
            </a:r>
            <a:r>
              <a:rPr lang="en-GB" sz="1600" dirty="0"/>
              <a:t> </a:t>
            </a:r>
          </a:p>
        </p:txBody>
      </p:sp>
      <p:pic>
        <p:nvPicPr>
          <p:cNvPr id="6" name="Picture 5"/>
          <p:cNvPicPr>
            <a:picLocks noChangeAspect="1"/>
          </p:cNvPicPr>
          <p:nvPr/>
        </p:nvPicPr>
        <p:blipFill>
          <a:blip r:embed="rId2"/>
          <a:stretch>
            <a:fillRect/>
          </a:stretch>
        </p:blipFill>
        <p:spPr>
          <a:xfrm>
            <a:off x="2027312" y="3609187"/>
            <a:ext cx="4632920" cy="2196077"/>
          </a:xfrm>
          <a:prstGeom prst="rect">
            <a:avLst/>
          </a:prstGeom>
        </p:spPr>
      </p:pic>
      <p:sp>
        <p:nvSpPr>
          <p:cNvPr id="7" name="Slide Number Placeholder 6"/>
          <p:cNvSpPr>
            <a:spLocks noGrp="1"/>
          </p:cNvSpPr>
          <p:nvPr>
            <p:ph type="sldNum" sz="quarter" idx="12"/>
          </p:nvPr>
        </p:nvSpPr>
        <p:spPr/>
        <p:txBody>
          <a:bodyPr/>
          <a:lstStyle/>
          <a:p>
            <a:fld id="{8AF02B71-8991-4516-A01E-F1A9ACD28BDC}" type="slidenum">
              <a:rPr lang="en-GB" smtClean="0"/>
              <a:pPr/>
              <a:t>10</a:t>
            </a:fld>
            <a:endParaRPr lang="en-GB"/>
          </a:p>
        </p:txBody>
      </p:sp>
      <p:sp>
        <p:nvSpPr>
          <p:cNvPr id="4" name="Rectangle 3">
            <a:extLst>
              <a:ext uri="{FF2B5EF4-FFF2-40B4-BE49-F238E27FC236}">
                <a16:creationId xmlns:a16="http://schemas.microsoft.com/office/drawing/2014/main" id="{2011C418-7E97-DE17-4D78-07A49125BF7F}"/>
              </a:ext>
            </a:extLst>
          </p:cNvPr>
          <p:cNvSpPr/>
          <p:nvPr/>
        </p:nvSpPr>
        <p:spPr>
          <a:xfrm>
            <a:off x="7222318" y="3343663"/>
            <a:ext cx="1800200" cy="1296144"/>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Control unit , controls the </a:t>
            </a:r>
            <a:r>
              <a:rPr lang="en-US" dirty="0" err="1"/>
              <a:t>cpu</a:t>
            </a:r>
            <a:r>
              <a:rPr lang="en-US" dirty="0"/>
              <a:t> ,linking registers with alu to decide what op</a:t>
            </a:r>
          </a:p>
        </p:txBody>
      </p:sp>
    </p:spTree>
    <p:extLst>
      <p:ext uri="{BB962C8B-B14F-4D97-AF65-F5344CB8AC3E}">
        <p14:creationId xmlns:p14="http://schemas.microsoft.com/office/powerpoint/2010/main" val="21313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4"/>
          <p:cNvSpPr>
            <a:spLocks noGrp="1"/>
          </p:cNvSpPr>
          <p:nvPr>
            <p:ph idx="1"/>
          </p:nvPr>
        </p:nvSpPr>
        <p:spPr>
          <a:xfrm>
            <a:off x="3962400" y="990600"/>
            <a:ext cx="4876800" cy="6477000"/>
          </a:xfrm>
        </p:spPr>
        <p:txBody>
          <a:bodyPr>
            <a:noAutofit/>
          </a:bodyPr>
          <a:lstStyle/>
          <a:p>
            <a:pPr>
              <a:buClr>
                <a:schemeClr val="accent1">
                  <a:lumMod val="75000"/>
                </a:schemeClr>
              </a:buClr>
              <a:buSzPct val="128000"/>
              <a:buFont typeface="Wingdings" charset="2"/>
              <a:buChar char=""/>
            </a:pPr>
            <a:r>
              <a:rPr lang="en-US" sz="2100" dirty="0">
                <a:solidFill>
                  <a:schemeClr val="tx1"/>
                </a:solidFill>
              </a:rPr>
              <a:t> </a:t>
            </a:r>
            <a:r>
              <a:rPr lang="en-US" sz="2400" dirty="0">
                <a:solidFill>
                  <a:schemeClr val="tx1"/>
                </a:solidFill>
              </a:rPr>
              <a:t>CPU – controls the operation of the computer and performs its data processing functions </a:t>
            </a:r>
          </a:p>
          <a:p>
            <a:pPr>
              <a:buClr>
                <a:schemeClr val="accent1">
                  <a:lumMod val="75000"/>
                </a:schemeClr>
              </a:buClr>
              <a:buSzPct val="128000"/>
              <a:buFont typeface="Wingdings" charset="2"/>
              <a:buChar char=""/>
            </a:pPr>
            <a:r>
              <a:rPr lang="en-US" sz="2400" dirty="0">
                <a:solidFill>
                  <a:schemeClr val="tx1"/>
                </a:solidFill>
              </a:rPr>
              <a:t> Main Memory – stores data</a:t>
            </a:r>
          </a:p>
          <a:p>
            <a:pPr>
              <a:buClr>
                <a:schemeClr val="accent1">
                  <a:lumMod val="75000"/>
                </a:schemeClr>
              </a:buClr>
              <a:buSzPct val="128000"/>
              <a:buFont typeface="Wingdings" charset="2"/>
              <a:buChar char=""/>
            </a:pPr>
            <a:r>
              <a:rPr lang="en-US" sz="2400" dirty="0">
                <a:solidFill>
                  <a:schemeClr val="tx1"/>
                </a:solidFill>
              </a:rPr>
              <a:t> I/O – moves data between the computer and its external environment</a:t>
            </a:r>
          </a:p>
          <a:p>
            <a:pPr>
              <a:buClr>
                <a:schemeClr val="accent1">
                  <a:lumMod val="75000"/>
                </a:schemeClr>
              </a:buClr>
              <a:buSzPct val="128000"/>
              <a:buFont typeface="Wingdings" charset="2"/>
              <a:buChar char=""/>
            </a:pPr>
            <a:r>
              <a:rPr lang="en-US" sz="2400" dirty="0">
                <a:solidFill>
                  <a:schemeClr val="tx1"/>
                </a:solidFill>
              </a:rPr>
              <a:t> System Interconnection – some mechanism that provides for communication among CPU, main memory, and I/O</a:t>
            </a:r>
            <a:endParaRPr lang="en-US" sz="2400" dirty="0"/>
          </a:p>
        </p:txBody>
      </p:sp>
      <p:sp>
        <p:nvSpPr>
          <p:cNvPr id="13" name="TextBox 12"/>
          <p:cNvSpPr txBox="1"/>
          <p:nvPr/>
        </p:nvSpPr>
        <p:spPr>
          <a:xfrm>
            <a:off x="533400" y="1524000"/>
            <a:ext cx="2911224" cy="1815882"/>
          </a:xfrm>
          <a:prstGeom prst="rect">
            <a:avLst/>
          </a:prstGeom>
          <a:noFill/>
        </p:spPr>
        <p:txBody>
          <a:bodyPr wrap="square" rtlCol="0">
            <a:spAutoFit/>
          </a:bodyPr>
          <a:lstStyle/>
          <a:p>
            <a:r>
              <a:rPr lang="en-US" sz="2800" dirty="0">
                <a:solidFill>
                  <a:srgbClr val="FFFFFF"/>
                </a:solidFill>
                <a:latin typeface="+mn-lt"/>
              </a:rPr>
              <a:t>There are four main structural components</a:t>
            </a:r>
          </a:p>
          <a:p>
            <a:r>
              <a:rPr lang="en-US" sz="2800" dirty="0">
                <a:solidFill>
                  <a:srgbClr val="FFFFFF"/>
                </a:solidFill>
                <a:latin typeface="+mn-lt"/>
              </a:rPr>
              <a:t>of the computer:</a:t>
            </a:r>
          </a:p>
        </p:txBody>
      </p:sp>
      <p:pic>
        <p:nvPicPr>
          <p:cNvPr id="62" name="Picture 61"/>
          <p:cNvPicPr>
            <a:picLocks noChangeAspect="1"/>
          </p:cNvPicPr>
          <p:nvPr/>
        </p:nvPicPr>
        <p:blipFill>
          <a:blip r:embed="rId3"/>
          <a:stretch>
            <a:fillRect/>
          </a:stretch>
        </p:blipFill>
        <p:spPr>
          <a:xfrm>
            <a:off x="838200" y="3962400"/>
            <a:ext cx="2146980" cy="21300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3255264" cy="1162050"/>
          </a:xfrm>
        </p:spPr>
        <p:txBody>
          <a:bodyPr/>
          <a:lstStyle/>
          <a:p>
            <a:pPr algn="ctr"/>
            <a:r>
              <a:rPr lang="en-US" dirty="0"/>
              <a:t>CPU</a:t>
            </a:r>
          </a:p>
        </p:txBody>
      </p:sp>
      <p:sp>
        <p:nvSpPr>
          <p:cNvPr id="3" name="Content Placeholder 2"/>
          <p:cNvSpPr>
            <a:spLocks noGrp="1"/>
          </p:cNvSpPr>
          <p:nvPr>
            <p:ph idx="1"/>
          </p:nvPr>
        </p:nvSpPr>
        <p:spPr>
          <a:xfrm>
            <a:off x="4168775" y="838200"/>
            <a:ext cx="4597399" cy="5791200"/>
          </a:xfrm>
        </p:spPr>
        <p:txBody>
          <a:bodyPr/>
          <a:lstStyle/>
          <a:p>
            <a:r>
              <a:rPr lang="en-US" dirty="0">
                <a:solidFill>
                  <a:srgbClr val="000000"/>
                </a:solidFill>
              </a:rPr>
              <a:t>Control Unit</a:t>
            </a:r>
          </a:p>
          <a:p>
            <a:pPr lvl="1"/>
            <a:r>
              <a:rPr lang="en-US" dirty="0">
                <a:solidFill>
                  <a:srgbClr val="000000"/>
                </a:solidFill>
              </a:rPr>
              <a:t>Controls the operation of the CPU and hence the computer</a:t>
            </a:r>
          </a:p>
          <a:p>
            <a:pPr marL="228600" lvl="1">
              <a:spcBef>
                <a:spcPts val="2000"/>
              </a:spcBef>
              <a:buClr>
                <a:schemeClr val="accent1"/>
              </a:buClr>
            </a:pPr>
            <a:r>
              <a:rPr lang="en-US" dirty="0">
                <a:solidFill>
                  <a:srgbClr val="000000"/>
                </a:solidFill>
              </a:rPr>
              <a:t>Arithmetic and Logic Unit (ALU)</a:t>
            </a:r>
          </a:p>
          <a:p>
            <a:pPr lvl="1"/>
            <a:r>
              <a:rPr lang="en-US" dirty="0">
                <a:solidFill>
                  <a:srgbClr val="000000"/>
                </a:solidFill>
              </a:rPr>
              <a:t>Performs the computer’s data processing function</a:t>
            </a:r>
          </a:p>
          <a:p>
            <a:pPr marL="228600" lvl="1">
              <a:spcBef>
                <a:spcPts val="2000"/>
              </a:spcBef>
              <a:buClr>
                <a:schemeClr val="accent1"/>
              </a:buClr>
            </a:pPr>
            <a:r>
              <a:rPr lang="en-US" dirty="0">
                <a:solidFill>
                  <a:srgbClr val="000000"/>
                </a:solidFill>
              </a:rPr>
              <a:t>Registers</a:t>
            </a:r>
          </a:p>
          <a:p>
            <a:pPr lvl="1"/>
            <a:r>
              <a:rPr lang="en-US" dirty="0">
                <a:solidFill>
                  <a:srgbClr val="000000"/>
                </a:solidFill>
              </a:rPr>
              <a:t>Provide storage internal to the CPU</a:t>
            </a:r>
          </a:p>
          <a:p>
            <a:pPr marL="228600" lvl="1">
              <a:spcBef>
                <a:spcPts val="2000"/>
              </a:spcBef>
              <a:buClr>
                <a:schemeClr val="accent1"/>
              </a:buClr>
            </a:pPr>
            <a:r>
              <a:rPr lang="en-US" dirty="0">
                <a:solidFill>
                  <a:srgbClr val="000000"/>
                </a:solidFill>
              </a:rPr>
              <a:t>CPU Interconnection</a:t>
            </a:r>
          </a:p>
          <a:p>
            <a:pPr lvl="1"/>
            <a:r>
              <a:rPr lang="en-US" dirty="0">
                <a:solidFill>
                  <a:srgbClr val="000000"/>
                </a:solidFill>
              </a:rPr>
              <a:t>Some mechanism that provides for communication among the control unit, ALU, and registers</a:t>
            </a:r>
          </a:p>
        </p:txBody>
      </p:sp>
      <p:sp>
        <p:nvSpPr>
          <p:cNvPr id="4" name="Text Placeholder 3"/>
          <p:cNvSpPr>
            <a:spLocks noGrp="1"/>
          </p:cNvSpPr>
          <p:nvPr>
            <p:ph type="body" sz="half" idx="2"/>
          </p:nvPr>
        </p:nvSpPr>
        <p:spPr>
          <a:xfrm>
            <a:off x="381000" y="1676400"/>
            <a:ext cx="3255264" cy="2392363"/>
          </a:xfrm>
        </p:spPr>
        <p:txBody>
          <a:bodyPr>
            <a:normAutofit/>
          </a:bodyPr>
          <a:lstStyle/>
          <a:p>
            <a:pPr algn="ctr">
              <a:spcBef>
                <a:spcPct val="0"/>
              </a:spcBef>
            </a:pPr>
            <a:r>
              <a:rPr lang="en-US" sz="2600" dirty="0">
                <a:latin typeface="+mj-lt"/>
                <a:ea typeface="+mj-ea"/>
                <a:cs typeface="+mj-cs"/>
              </a:rPr>
              <a:t>Major structural components:</a:t>
            </a:r>
          </a:p>
        </p:txBody>
      </p:sp>
      <p:pic>
        <p:nvPicPr>
          <p:cNvPr id="7" name="Picture 6"/>
          <p:cNvPicPr>
            <a:picLocks noChangeAspect="1"/>
          </p:cNvPicPr>
          <p:nvPr/>
        </p:nvPicPr>
        <p:blipFill>
          <a:blip r:embed="rId3"/>
          <a:stretch>
            <a:fillRect/>
          </a:stretch>
        </p:blipFill>
        <p:spPr>
          <a:xfrm rot="20844596">
            <a:off x="1752600" y="4724400"/>
            <a:ext cx="1599971" cy="1599971"/>
          </a:xfrm>
          <a:prstGeom prst="rect">
            <a:avLst/>
          </a:prstGeom>
        </p:spPr>
      </p:pic>
      <p:pic>
        <p:nvPicPr>
          <p:cNvPr id="8" name="Picture 7"/>
          <p:cNvPicPr>
            <a:picLocks noChangeAspect="1"/>
          </p:cNvPicPr>
          <p:nvPr/>
        </p:nvPicPr>
        <p:blipFill>
          <a:blip r:embed="rId4"/>
          <a:stretch>
            <a:fillRect/>
          </a:stretch>
        </p:blipFill>
        <p:spPr>
          <a:xfrm rot="1677974">
            <a:off x="588811" y="2951012"/>
            <a:ext cx="1612900" cy="16129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Safe Place for Data</a:t>
            </a:r>
          </a:p>
        </p:txBody>
      </p:sp>
      <p:sp>
        <p:nvSpPr>
          <p:cNvPr id="3" name="Content Placeholder 2"/>
          <p:cNvSpPr>
            <a:spLocks noGrp="1"/>
          </p:cNvSpPr>
          <p:nvPr>
            <p:ph idx="1"/>
          </p:nvPr>
        </p:nvSpPr>
        <p:spPr/>
        <p:txBody>
          <a:bodyPr/>
          <a:lstStyle/>
          <a:p>
            <a:r>
              <a:rPr lang="en-GB" dirty="0"/>
              <a:t>Volatile main memory</a:t>
            </a:r>
          </a:p>
          <a:p>
            <a:pPr lvl="1"/>
            <a:r>
              <a:rPr lang="en-GB" dirty="0"/>
              <a:t>Loses instructions and data when power off</a:t>
            </a:r>
          </a:p>
          <a:p>
            <a:pPr lvl="1"/>
            <a:r>
              <a:rPr lang="en-US" dirty="0"/>
              <a:t>Cache, RAM,..</a:t>
            </a:r>
            <a:endParaRPr lang="en-GB" dirty="0"/>
          </a:p>
          <a:p>
            <a:r>
              <a:rPr lang="en-GB" dirty="0"/>
              <a:t>Non-volatile secondary memory</a:t>
            </a:r>
          </a:p>
          <a:p>
            <a:pPr lvl="1"/>
            <a:r>
              <a:rPr lang="en-GB" dirty="0"/>
              <a:t>Magnetic disk</a:t>
            </a:r>
          </a:p>
          <a:p>
            <a:pPr lvl="1"/>
            <a:r>
              <a:rPr lang="en-GB" dirty="0"/>
              <a:t>Flash memory</a:t>
            </a:r>
          </a:p>
          <a:p>
            <a:pPr lvl="1"/>
            <a:r>
              <a:rPr lang="en-GB" dirty="0"/>
              <a:t>Optical disk (CDROM, DVD)</a:t>
            </a:r>
          </a:p>
          <a:p>
            <a:pPr lvl="1"/>
            <a:r>
              <a:rPr lang="en-US" dirty="0"/>
              <a:t>HD, flash, …</a:t>
            </a:r>
            <a:endParaRPr lang="en-GB" dirty="0"/>
          </a:p>
        </p:txBody>
      </p:sp>
      <p:pic>
        <p:nvPicPr>
          <p:cNvPr id="5" name="Picture 4"/>
          <p:cNvPicPr>
            <a:picLocks noChangeAspect="1"/>
          </p:cNvPicPr>
          <p:nvPr/>
        </p:nvPicPr>
        <p:blipFill>
          <a:blip r:embed="rId2"/>
          <a:stretch>
            <a:fillRect/>
          </a:stretch>
        </p:blipFill>
        <p:spPr>
          <a:xfrm>
            <a:off x="6012161" y="2112235"/>
            <a:ext cx="1608758" cy="1420345"/>
          </a:xfrm>
          <a:prstGeom prst="rect">
            <a:avLst/>
          </a:prstGeom>
        </p:spPr>
      </p:pic>
      <p:pic>
        <p:nvPicPr>
          <p:cNvPr id="6" name="Picture 5"/>
          <p:cNvPicPr>
            <a:picLocks noChangeAspect="1"/>
          </p:cNvPicPr>
          <p:nvPr/>
        </p:nvPicPr>
        <p:blipFill>
          <a:blip r:embed="rId3"/>
          <a:stretch>
            <a:fillRect/>
          </a:stretch>
        </p:blipFill>
        <p:spPr>
          <a:xfrm>
            <a:off x="6012160" y="3594410"/>
            <a:ext cx="1600441" cy="1258599"/>
          </a:xfrm>
          <a:prstGeom prst="rect">
            <a:avLst/>
          </a:prstGeom>
        </p:spPr>
      </p:pic>
      <p:pic>
        <p:nvPicPr>
          <p:cNvPr id="7" name="Picture 6"/>
          <p:cNvPicPr>
            <a:picLocks noChangeAspect="1"/>
          </p:cNvPicPr>
          <p:nvPr/>
        </p:nvPicPr>
        <p:blipFill>
          <a:blip r:embed="rId4"/>
          <a:stretch>
            <a:fillRect/>
          </a:stretch>
        </p:blipFill>
        <p:spPr>
          <a:xfrm>
            <a:off x="5833620" y="4914839"/>
            <a:ext cx="1957519" cy="1235597"/>
          </a:xfrm>
          <a:prstGeom prst="rect">
            <a:avLst/>
          </a:prstGeom>
        </p:spPr>
      </p:pic>
      <p:pic>
        <p:nvPicPr>
          <p:cNvPr id="8" name="Picture 7"/>
          <p:cNvPicPr>
            <a:picLocks noChangeAspect="1"/>
          </p:cNvPicPr>
          <p:nvPr/>
        </p:nvPicPr>
        <p:blipFill>
          <a:blip r:embed="rId5"/>
          <a:stretch>
            <a:fillRect/>
          </a:stretch>
        </p:blipFill>
        <p:spPr>
          <a:xfrm>
            <a:off x="2715176" y="5085184"/>
            <a:ext cx="2837284" cy="1590252"/>
          </a:xfrm>
          <a:prstGeom prst="rect">
            <a:avLst/>
          </a:prstGeom>
        </p:spPr>
      </p:pic>
      <p:sp>
        <p:nvSpPr>
          <p:cNvPr id="9" name="Slide Number Placeholder 8"/>
          <p:cNvSpPr>
            <a:spLocks noGrp="1"/>
          </p:cNvSpPr>
          <p:nvPr>
            <p:ph type="sldNum" sz="quarter" idx="12"/>
          </p:nvPr>
        </p:nvSpPr>
        <p:spPr/>
        <p:txBody>
          <a:bodyPr/>
          <a:lstStyle/>
          <a:p>
            <a:fld id="{8AF02B71-8991-4516-A01E-F1A9ACD28BDC}" type="slidenum">
              <a:rPr lang="en-GB" smtClean="0"/>
              <a:pPr/>
              <a:t>13</a:t>
            </a:fld>
            <a:endParaRPr lang="en-GB"/>
          </a:p>
        </p:txBody>
      </p:sp>
    </p:spTree>
    <p:extLst>
      <p:ext uri="{BB962C8B-B14F-4D97-AF65-F5344CB8AC3E}">
        <p14:creationId xmlns:p14="http://schemas.microsoft.com/office/powerpoint/2010/main" val="3989663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Networks</a:t>
            </a:r>
          </a:p>
        </p:txBody>
      </p:sp>
      <p:sp>
        <p:nvSpPr>
          <p:cNvPr id="3" name="Content Placeholder 2"/>
          <p:cNvSpPr>
            <a:spLocks noGrp="1"/>
          </p:cNvSpPr>
          <p:nvPr>
            <p:ph idx="1"/>
          </p:nvPr>
        </p:nvSpPr>
        <p:spPr/>
        <p:txBody>
          <a:bodyPr/>
          <a:lstStyle/>
          <a:p>
            <a:r>
              <a:rPr lang="en-GB" dirty="0"/>
              <a:t>Communication, resource sharing, nonlocal access.</a:t>
            </a:r>
          </a:p>
          <a:p>
            <a:r>
              <a:rPr lang="en-GB" dirty="0"/>
              <a:t>Local area network (LAN): Ethernet</a:t>
            </a:r>
          </a:p>
          <a:p>
            <a:r>
              <a:rPr lang="en-GB" dirty="0"/>
              <a:t>Wide area network (WAN): Internet</a:t>
            </a:r>
          </a:p>
          <a:p>
            <a:r>
              <a:rPr lang="en-GB" dirty="0"/>
              <a:t>Wireless network: WiFi, Bluetooth</a:t>
            </a:r>
          </a:p>
        </p:txBody>
      </p:sp>
      <p:pic>
        <p:nvPicPr>
          <p:cNvPr id="5" name="Picture 4"/>
          <p:cNvPicPr>
            <a:picLocks noChangeAspect="1"/>
          </p:cNvPicPr>
          <p:nvPr/>
        </p:nvPicPr>
        <p:blipFill>
          <a:blip r:embed="rId2"/>
          <a:stretch>
            <a:fillRect/>
          </a:stretch>
        </p:blipFill>
        <p:spPr>
          <a:xfrm>
            <a:off x="2150972" y="4221088"/>
            <a:ext cx="4173628" cy="1608187"/>
          </a:xfrm>
          <a:prstGeom prst="rect">
            <a:avLst/>
          </a:prstGeom>
        </p:spPr>
      </p:pic>
      <p:sp>
        <p:nvSpPr>
          <p:cNvPr id="6" name="Slide Number Placeholder 5"/>
          <p:cNvSpPr>
            <a:spLocks noGrp="1"/>
          </p:cNvSpPr>
          <p:nvPr>
            <p:ph type="sldNum" sz="quarter" idx="12"/>
          </p:nvPr>
        </p:nvSpPr>
        <p:spPr/>
        <p:txBody>
          <a:bodyPr/>
          <a:lstStyle/>
          <a:p>
            <a:fld id="{8AF02B71-8991-4516-A01E-F1A9ACD28BDC}" type="slidenum">
              <a:rPr lang="en-GB" smtClean="0"/>
              <a:pPr/>
              <a:t>14</a:t>
            </a:fld>
            <a:endParaRPr lang="en-GB"/>
          </a:p>
        </p:txBody>
      </p:sp>
    </p:spTree>
    <p:extLst>
      <p:ext uri="{BB962C8B-B14F-4D97-AF65-F5344CB8AC3E}">
        <p14:creationId xmlns:p14="http://schemas.microsoft.com/office/powerpoint/2010/main" val="14039821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General Purpose Processor/Computer System Generations</a:t>
            </a:r>
          </a:p>
        </p:txBody>
      </p:sp>
      <p:sp>
        <p:nvSpPr>
          <p:cNvPr id="3" name="Content Placeholder 2"/>
          <p:cNvSpPr>
            <a:spLocks noGrp="1"/>
          </p:cNvSpPr>
          <p:nvPr>
            <p:ph idx="1"/>
          </p:nvPr>
        </p:nvSpPr>
        <p:spPr/>
        <p:txBody>
          <a:bodyPr/>
          <a:lstStyle/>
          <a:p>
            <a:r>
              <a:rPr lang="en-GB" dirty="0"/>
              <a:t>The First Generation, 1946-59: Vacuum Tubes, Relays, Mercury Delay Lines:</a:t>
            </a:r>
          </a:p>
          <a:p>
            <a:pPr lvl="1"/>
            <a:r>
              <a:rPr lang="en-GB" dirty="0"/>
              <a:t>ENIAC (Electronic Numerical Integrator and Computer): First electronic computer, 18000 vacuum tubes, 1500 relays, 5000 additions/sec (1944).</a:t>
            </a:r>
          </a:p>
          <a:p>
            <a:pPr lvl="1"/>
            <a:r>
              <a:rPr lang="en-GB" dirty="0"/>
              <a:t>First stored program computer: EDSAC (Electronic Delay Storage Automatic Calculator), 1949.</a:t>
            </a:r>
          </a:p>
          <a:p>
            <a:r>
              <a:rPr lang="en-GB" dirty="0"/>
              <a:t>The Second Generation, 1959-64: Discrete Transistors.</a:t>
            </a:r>
          </a:p>
          <a:p>
            <a:pPr lvl="1"/>
            <a:r>
              <a:rPr lang="en-GB" dirty="0"/>
              <a:t>e.g. IBM Main frames</a:t>
            </a:r>
          </a:p>
          <a:p>
            <a:endParaRPr lang="en-GB" dirty="0"/>
          </a:p>
          <a:p>
            <a:endParaRPr lang="en-GB" dirty="0"/>
          </a:p>
        </p:txBody>
      </p:sp>
      <p:sp>
        <p:nvSpPr>
          <p:cNvPr id="5" name="Slide Number Placeholder 4"/>
          <p:cNvSpPr>
            <a:spLocks noGrp="1"/>
          </p:cNvSpPr>
          <p:nvPr>
            <p:ph type="sldNum" sz="quarter" idx="12"/>
          </p:nvPr>
        </p:nvSpPr>
        <p:spPr/>
        <p:txBody>
          <a:bodyPr/>
          <a:lstStyle/>
          <a:p>
            <a:fld id="{8AF02B71-8991-4516-A01E-F1A9ACD28BDC}" type="slidenum">
              <a:rPr lang="en-GB" smtClean="0"/>
              <a:pPr/>
              <a:t>15</a:t>
            </a:fld>
            <a:endParaRPr lang="en-GB"/>
          </a:p>
        </p:txBody>
      </p:sp>
    </p:spTree>
    <p:extLst>
      <p:ext uri="{BB962C8B-B14F-4D97-AF65-F5344CB8AC3E}">
        <p14:creationId xmlns:p14="http://schemas.microsoft.com/office/powerpoint/2010/main" val="11428251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General Purpose Processor/Computer System Generations</a:t>
            </a:r>
          </a:p>
        </p:txBody>
      </p:sp>
      <p:sp>
        <p:nvSpPr>
          <p:cNvPr id="3" name="Content Placeholder 2"/>
          <p:cNvSpPr>
            <a:spLocks noGrp="1"/>
          </p:cNvSpPr>
          <p:nvPr>
            <p:ph idx="1"/>
          </p:nvPr>
        </p:nvSpPr>
        <p:spPr/>
        <p:txBody>
          <a:bodyPr/>
          <a:lstStyle/>
          <a:p>
            <a:r>
              <a:rPr lang="en-GB" dirty="0"/>
              <a:t>The Third Generation, 1964-75: Small and Medium-Scale Integrated (MSI) Circuits.</a:t>
            </a:r>
          </a:p>
          <a:p>
            <a:pPr lvl="1"/>
            <a:r>
              <a:rPr lang="en-GB" dirty="0" err="1"/>
              <a:t>e.g</a:t>
            </a:r>
            <a:r>
              <a:rPr lang="en-GB" dirty="0"/>
              <a:t> Main frames (IBM 360) , mini computers (DEC PDP-8, PDP-11).</a:t>
            </a:r>
          </a:p>
          <a:p>
            <a:r>
              <a:rPr lang="en-GB" dirty="0"/>
              <a:t>The Fourth Generation, 1975-Present: The Microcomputer. VLSI-based Microprocessors (single-chip processor)</a:t>
            </a:r>
          </a:p>
          <a:p>
            <a:pPr lvl="1"/>
            <a:r>
              <a:rPr lang="en-GB" dirty="0"/>
              <a:t>First microprocessor: Intel’s 4-bit 4004 (2300 transistors), 1970.</a:t>
            </a:r>
          </a:p>
          <a:p>
            <a:pPr lvl="1"/>
            <a:r>
              <a:rPr lang="en-GB" dirty="0"/>
              <a:t>Personal Computer (PCs), laptops, PDAs, servers, clusters …</a:t>
            </a:r>
          </a:p>
          <a:p>
            <a:pPr lvl="1"/>
            <a:r>
              <a:rPr lang="en-GB" dirty="0"/>
              <a:t>Reduced Instruction Set Computer (RISC) 1984</a:t>
            </a:r>
          </a:p>
        </p:txBody>
      </p:sp>
      <p:sp>
        <p:nvSpPr>
          <p:cNvPr id="5" name="Slide Number Placeholder 4"/>
          <p:cNvSpPr>
            <a:spLocks noGrp="1"/>
          </p:cNvSpPr>
          <p:nvPr>
            <p:ph type="sldNum" sz="quarter" idx="12"/>
          </p:nvPr>
        </p:nvSpPr>
        <p:spPr/>
        <p:txBody>
          <a:bodyPr/>
          <a:lstStyle/>
          <a:p>
            <a:fld id="{8AF02B71-8991-4516-A01E-F1A9ACD28BDC}" type="slidenum">
              <a:rPr lang="en-GB" smtClean="0"/>
              <a:pPr/>
              <a:t>16</a:t>
            </a:fld>
            <a:endParaRPr lang="en-GB"/>
          </a:p>
        </p:txBody>
      </p:sp>
    </p:spTree>
    <p:extLst>
      <p:ext uri="{BB962C8B-B14F-4D97-AF65-F5344CB8AC3E}">
        <p14:creationId xmlns:p14="http://schemas.microsoft.com/office/powerpoint/2010/main" val="14601143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History of Computers</a:t>
            </a:r>
          </a:p>
        </p:txBody>
      </p:sp>
      <p:sp>
        <p:nvSpPr>
          <p:cNvPr id="18435" name="Rectangle 3"/>
          <p:cNvSpPr>
            <a:spLocks noGrp="1" noChangeArrowheads="1"/>
          </p:cNvSpPr>
          <p:nvPr>
            <p:ph idx="1"/>
          </p:nvPr>
        </p:nvSpPr>
        <p:spPr>
          <a:xfrm>
            <a:off x="539552" y="2276872"/>
            <a:ext cx="7556313" cy="4144963"/>
          </a:xfrm>
        </p:spPr>
        <p:txBody>
          <a:bodyPr>
            <a:normAutofit/>
          </a:bodyPr>
          <a:lstStyle/>
          <a:p>
            <a:r>
              <a:rPr lang="en-GB" dirty="0"/>
              <a:t>Vacuum tubes were used for digital logic                     elements and memory</a:t>
            </a:r>
          </a:p>
          <a:p>
            <a:pPr>
              <a:spcBef>
                <a:spcPts val="1200"/>
              </a:spcBef>
            </a:pPr>
            <a:r>
              <a:rPr lang="en-GB" dirty="0"/>
              <a:t> Instruction Set Architecture (ISA) computer</a:t>
            </a:r>
          </a:p>
          <a:p>
            <a:pPr lvl="1">
              <a:spcBef>
                <a:spcPts val="1200"/>
              </a:spcBef>
            </a:pPr>
            <a:r>
              <a:rPr lang="en-GB" dirty="0"/>
              <a:t>Fundamental design approach was the stored program concept</a:t>
            </a:r>
          </a:p>
          <a:p>
            <a:pPr lvl="2"/>
            <a:r>
              <a:rPr lang="en-GB" dirty="0"/>
              <a:t>Attributed to the mathematician John von Neumann</a:t>
            </a:r>
          </a:p>
          <a:p>
            <a:pPr lvl="2">
              <a:spcBef>
                <a:spcPts val="1200"/>
              </a:spcBef>
            </a:pPr>
            <a:r>
              <a:rPr lang="en-GB" dirty="0"/>
              <a:t>First publication of the idea was in 1945 for the EDVAC</a:t>
            </a:r>
          </a:p>
          <a:p>
            <a:pPr lvl="1">
              <a:spcBef>
                <a:spcPts val="1200"/>
              </a:spcBef>
            </a:pPr>
            <a:r>
              <a:rPr lang="en-GB" dirty="0"/>
              <a:t>Design began at the Princeton Institute for Advanced Studies</a:t>
            </a:r>
          </a:p>
          <a:p>
            <a:pPr lvl="1">
              <a:spcBef>
                <a:spcPts val="1200"/>
              </a:spcBef>
            </a:pPr>
            <a:r>
              <a:rPr lang="en-GB" dirty="0"/>
              <a:t>Completed in 1952</a:t>
            </a:r>
          </a:p>
          <a:p>
            <a:pPr lvl="1">
              <a:spcBef>
                <a:spcPts val="1200"/>
              </a:spcBef>
            </a:pPr>
            <a:r>
              <a:rPr lang="en-GB" dirty="0"/>
              <a:t>Prototype of all subsequent general-purpose computers</a:t>
            </a:r>
          </a:p>
          <a:p>
            <a:pPr>
              <a:spcBef>
                <a:spcPts val="1200"/>
              </a:spcBef>
            </a:pPr>
            <a:endParaRPr lang="en-GB" dirty="0"/>
          </a:p>
        </p:txBody>
      </p:sp>
      <p:sp>
        <p:nvSpPr>
          <p:cNvPr id="6" name="Text Placeholder 5"/>
          <p:cNvSpPr>
            <a:spLocks noGrp="1"/>
          </p:cNvSpPr>
          <p:nvPr>
            <p:ph type="body" sz="half" idx="4294967295"/>
          </p:nvPr>
        </p:nvSpPr>
        <p:spPr>
          <a:xfrm>
            <a:off x="1066800" y="1143000"/>
            <a:ext cx="7143750" cy="774700"/>
          </a:xfrm>
        </p:spPr>
        <p:txBody>
          <a:bodyPr>
            <a:normAutofit/>
          </a:bodyPr>
          <a:lstStyle/>
          <a:p>
            <a:pPr>
              <a:spcBef>
                <a:spcPct val="0"/>
              </a:spcBef>
              <a:buNone/>
            </a:pPr>
            <a:r>
              <a:rPr lang="en-US" sz="3600" dirty="0">
                <a:solidFill>
                  <a:schemeClr val="accent1"/>
                </a:solidFill>
                <a:effectLst>
                  <a:outerShdw blurRad="38100" dist="38100" dir="2700000" algn="tl">
                    <a:srgbClr val="000000">
                      <a:alpha val="43137"/>
                    </a:srgbClr>
                  </a:outerShdw>
                </a:effectLst>
              </a:rPr>
              <a:t>First Generation:  Vacuum Tubes</a:t>
            </a:r>
          </a:p>
        </p:txBody>
      </p:sp>
      <p:pic>
        <p:nvPicPr>
          <p:cNvPr id="5" name="Picture 4"/>
          <p:cNvPicPr>
            <a:picLocks noChangeAspect="1"/>
          </p:cNvPicPr>
          <p:nvPr/>
        </p:nvPicPr>
        <p:blipFill>
          <a:blip r:embed="rId3">
            <a:alphaModFix amt="87000"/>
            <a:lum/>
          </a:blip>
          <a:stretch>
            <a:fillRect/>
          </a:stretch>
        </p:blipFill>
        <p:spPr>
          <a:xfrm>
            <a:off x="6228184" y="1916832"/>
            <a:ext cx="2514600" cy="1722501"/>
          </a:xfrm>
          <a:prstGeom prst="rect">
            <a:avLst/>
          </a:prstGeom>
          <a:effectLst>
            <a:softEdge rad="279400"/>
          </a:effectLst>
        </p:spPr>
      </p:pic>
      <p:sp>
        <p:nvSpPr>
          <p:cNvPr id="3" name="Slide Number Placeholder 2"/>
          <p:cNvSpPr>
            <a:spLocks noGrp="1"/>
          </p:cNvSpPr>
          <p:nvPr>
            <p:ph type="sldNum" sz="quarter" idx="12"/>
          </p:nvPr>
        </p:nvSpPr>
        <p:spPr/>
        <p:txBody>
          <a:bodyPr/>
          <a:lstStyle/>
          <a:p>
            <a:fld id="{8AF02B71-8991-4516-A01E-F1A9ACD28BDC}" type="slidenum">
              <a:rPr lang="en-GB" smtClean="0"/>
              <a:pPr/>
              <a:t>17</a:t>
            </a:fld>
            <a:endParaRPr lang="en-GB"/>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History of Computers</a:t>
            </a:r>
          </a:p>
        </p:txBody>
      </p:sp>
      <p:sp>
        <p:nvSpPr>
          <p:cNvPr id="18435" name="Rectangle 3"/>
          <p:cNvSpPr>
            <a:spLocks noGrp="1" noChangeArrowheads="1"/>
          </p:cNvSpPr>
          <p:nvPr>
            <p:ph idx="1"/>
          </p:nvPr>
        </p:nvSpPr>
        <p:spPr>
          <a:xfrm>
            <a:off x="533400" y="2057400"/>
            <a:ext cx="7556313" cy="4419600"/>
          </a:xfrm>
        </p:spPr>
        <p:txBody>
          <a:bodyPr>
            <a:normAutofit/>
          </a:bodyPr>
          <a:lstStyle/>
          <a:p>
            <a:pPr marL="228600" lvl="1">
              <a:spcBef>
                <a:spcPts val="2000"/>
              </a:spcBef>
              <a:buClr>
                <a:schemeClr val="accent1"/>
              </a:buClr>
            </a:pPr>
            <a:r>
              <a:rPr lang="en-GB" sz="2000" dirty="0"/>
              <a:t>Smaller</a:t>
            </a:r>
          </a:p>
          <a:p>
            <a:pPr marL="228600" lvl="1">
              <a:spcBef>
                <a:spcPts val="2000"/>
              </a:spcBef>
              <a:buClr>
                <a:schemeClr val="accent1"/>
              </a:buClr>
            </a:pPr>
            <a:r>
              <a:rPr lang="en-GB" sz="2000" dirty="0"/>
              <a:t>Cheaper</a:t>
            </a:r>
          </a:p>
          <a:p>
            <a:pPr marL="228600" lvl="1">
              <a:spcBef>
                <a:spcPts val="2000"/>
              </a:spcBef>
              <a:buClr>
                <a:schemeClr val="accent1"/>
              </a:buClr>
            </a:pPr>
            <a:r>
              <a:rPr lang="en-GB" sz="2000" dirty="0"/>
              <a:t>Dissipates less heat than a vacuum tube</a:t>
            </a:r>
          </a:p>
          <a:p>
            <a:pPr marL="228600" lvl="1">
              <a:spcBef>
                <a:spcPts val="2000"/>
              </a:spcBef>
              <a:buClr>
                <a:schemeClr val="accent1"/>
              </a:buClr>
            </a:pPr>
            <a:r>
              <a:rPr lang="en-GB" sz="2000" dirty="0"/>
              <a:t>Is a </a:t>
            </a:r>
            <a:r>
              <a:rPr lang="en-GB" sz="2000" i="1" dirty="0"/>
              <a:t>solid state device </a:t>
            </a:r>
            <a:r>
              <a:rPr lang="en-GB" sz="2000" dirty="0"/>
              <a:t>made from silicon</a:t>
            </a:r>
          </a:p>
          <a:p>
            <a:pPr marL="228600" lvl="1">
              <a:spcBef>
                <a:spcPts val="2000"/>
              </a:spcBef>
              <a:buClr>
                <a:schemeClr val="accent1"/>
              </a:buClr>
            </a:pPr>
            <a:r>
              <a:rPr lang="en-GB" sz="2000" dirty="0"/>
              <a:t>Was invented at Bell Labs in 1947</a:t>
            </a:r>
          </a:p>
          <a:p>
            <a:pPr marL="228600" lvl="1">
              <a:spcBef>
                <a:spcPts val="2000"/>
              </a:spcBef>
              <a:buClr>
                <a:schemeClr val="accent1"/>
              </a:buClr>
            </a:pPr>
            <a:r>
              <a:rPr lang="en-GB" sz="2000" dirty="0"/>
              <a:t>It was not until the late 1950’s that fully transistorized computers were commercially available</a:t>
            </a:r>
          </a:p>
          <a:p>
            <a:pPr marL="228600" lvl="1">
              <a:spcBef>
                <a:spcPts val="2000"/>
              </a:spcBef>
              <a:buClr>
                <a:schemeClr val="accent1"/>
              </a:buClr>
            </a:pPr>
            <a:endParaRPr lang="en-GB" sz="2000" dirty="0"/>
          </a:p>
        </p:txBody>
      </p:sp>
      <p:sp>
        <p:nvSpPr>
          <p:cNvPr id="6" name="Text Placeholder 5"/>
          <p:cNvSpPr>
            <a:spLocks noGrp="1"/>
          </p:cNvSpPr>
          <p:nvPr>
            <p:ph type="body" sz="half" idx="4294967295"/>
          </p:nvPr>
        </p:nvSpPr>
        <p:spPr>
          <a:xfrm>
            <a:off x="990600" y="1066800"/>
            <a:ext cx="7143750" cy="774700"/>
          </a:xfrm>
        </p:spPr>
        <p:txBody>
          <a:bodyPr/>
          <a:lstStyle/>
          <a:p>
            <a:pPr>
              <a:spcBef>
                <a:spcPct val="0"/>
              </a:spcBef>
              <a:buNone/>
            </a:pPr>
            <a:r>
              <a:rPr lang="en-US" sz="3600" dirty="0">
                <a:solidFill>
                  <a:schemeClr val="accent1"/>
                </a:solidFill>
                <a:effectLst>
                  <a:outerShdw blurRad="38100" dist="38100" dir="2700000" algn="tl">
                    <a:srgbClr val="000000">
                      <a:alpha val="43137"/>
                    </a:srgbClr>
                  </a:outerShdw>
                </a:effectLst>
              </a:rPr>
              <a:t>Second Generation:  Transistors</a:t>
            </a:r>
          </a:p>
        </p:txBody>
      </p:sp>
      <p:pic>
        <p:nvPicPr>
          <p:cNvPr id="5" name="Picture 4"/>
          <p:cNvPicPr>
            <a:picLocks noChangeAspect="1"/>
          </p:cNvPicPr>
          <p:nvPr/>
        </p:nvPicPr>
        <p:blipFill>
          <a:blip r:embed="rId3"/>
          <a:stretch>
            <a:fillRect/>
          </a:stretch>
        </p:blipFill>
        <p:spPr>
          <a:xfrm>
            <a:off x="5791200" y="2133600"/>
            <a:ext cx="3055671" cy="2276475"/>
          </a:xfrm>
          <a:prstGeom prst="rect">
            <a:avLst/>
          </a:prstGeom>
          <a:effectLst>
            <a:softEdge rad="228600"/>
          </a:effectLst>
        </p:spPr>
      </p:pic>
      <p:sp>
        <p:nvSpPr>
          <p:cNvPr id="3" name="Slide Number Placeholder 2"/>
          <p:cNvSpPr>
            <a:spLocks noGrp="1"/>
          </p:cNvSpPr>
          <p:nvPr>
            <p:ph type="sldNum" sz="quarter" idx="12"/>
          </p:nvPr>
        </p:nvSpPr>
        <p:spPr/>
        <p:txBody>
          <a:bodyPr/>
          <a:lstStyle/>
          <a:p>
            <a:fld id="{8AF02B71-8991-4516-A01E-F1A9ACD28BDC}" type="slidenum">
              <a:rPr lang="en-GB" smtClean="0"/>
              <a:pPr/>
              <a:t>18</a:t>
            </a:fld>
            <a:endParaRPr lang="en-GB"/>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11560" y="620688"/>
            <a:ext cx="7556313" cy="1116106"/>
          </a:xfrm>
        </p:spPr>
        <p:txBody>
          <a:bodyPr/>
          <a:lstStyle/>
          <a:p>
            <a:r>
              <a:rPr lang="en-US" dirty="0">
                <a:effectLst>
                  <a:outerShdw blurRad="38100" dist="38100" dir="2700000" algn="tl">
                    <a:srgbClr val="000000">
                      <a:alpha val="43137"/>
                    </a:srgbClr>
                  </a:outerShdw>
                </a:effectLst>
              </a:rPr>
              <a:t>Second Generation Computers</a:t>
            </a:r>
          </a:p>
        </p:txBody>
      </p:sp>
      <p:sp>
        <p:nvSpPr>
          <p:cNvPr id="47107" name="Rectangle 3"/>
          <p:cNvSpPr>
            <a:spLocks noGrp="1" noChangeArrowheads="1"/>
          </p:cNvSpPr>
          <p:nvPr>
            <p:ph idx="1"/>
          </p:nvPr>
        </p:nvSpPr>
        <p:spPr>
          <a:xfrm>
            <a:off x="467544" y="1916832"/>
            <a:ext cx="7556313" cy="4536504"/>
          </a:xfrm>
        </p:spPr>
        <p:txBody>
          <a:bodyPr>
            <a:normAutofit/>
          </a:bodyPr>
          <a:lstStyle/>
          <a:p>
            <a:r>
              <a:rPr lang="en-US" sz="2800" dirty="0"/>
              <a:t>Introduced:</a:t>
            </a:r>
          </a:p>
          <a:p>
            <a:pPr lvl="1"/>
            <a:r>
              <a:rPr lang="en-US" sz="2400" dirty="0"/>
              <a:t>More complex arithmetic and logic units and control units</a:t>
            </a:r>
          </a:p>
          <a:p>
            <a:pPr lvl="1"/>
            <a:r>
              <a:rPr lang="en-US" sz="2400" dirty="0"/>
              <a:t>The use of high-level programming languages</a:t>
            </a:r>
          </a:p>
          <a:p>
            <a:pPr lvl="1"/>
            <a:r>
              <a:rPr lang="en-US" sz="2400" dirty="0"/>
              <a:t>Provision of </a:t>
            </a:r>
            <a:r>
              <a:rPr lang="en-US" sz="2400" i="1" dirty="0"/>
              <a:t>system software </a:t>
            </a:r>
            <a:r>
              <a:rPr lang="en-US" sz="2400" dirty="0"/>
              <a:t>which provided the ability to:</a:t>
            </a:r>
          </a:p>
          <a:p>
            <a:pPr lvl="2"/>
            <a:r>
              <a:rPr lang="en-US" sz="2200" dirty="0"/>
              <a:t>Load programs </a:t>
            </a:r>
          </a:p>
          <a:p>
            <a:pPr lvl="2"/>
            <a:r>
              <a:rPr lang="en-US" sz="2200" dirty="0"/>
              <a:t>Move data to peripherals  </a:t>
            </a:r>
          </a:p>
          <a:p>
            <a:pPr lvl="2"/>
            <a:r>
              <a:rPr lang="en-US" sz="2200" dirty="0"/>
              <a:t>Libraries perform common computations</a:t>
            </a:r>
          </a:p>
        </p:txBody>
      </p:sp>
      <p:sp>
        <p:nvSpPr>
          <p:cNvPr id="11" name="TextBox 10"/>
          <p:cNvSpPr txBox="1"/>
          <p:nvPr/>
        </p:nvSpPr>
        <p:spPr>
          <a:xfrm>
            <a:off x="4876800" y="4453467"/>
            <a:ext cx="184666" cy="461665"/>
          </a:xfrm>
          <a:prstGeom prst="rect">
            <a:avLst/>
          </a:prstGeom>
          <a:noFill/>
        </p:spPr>
        <p:txBody>
          <a:bodyPr wrap="none" rtlCol="0">
            <a:spAutoFit/>
          </a:bodyPr>
          <a:lstStyle/>
          <a:p>
            <a:endParaRPr lang="en-US" dirty="0"/>
          </a:p>
        </p:txBody>
      </p:sp>
      <p:pic>
        <p:nvPicPr>
          <p:cNvPr id="9" name="Picture 8"/>
          <p:cNvPicPr>
            <a:picLocks noChangeAspect="1"/>
          </p:cNvPicPr>
          <p:nvPr/>
        </p:nvPicPr>
        <p:blipFill>
          <a:blip r:embed="rId3"/>
          <a:stretch>
            <a:fillRect/>
          </a:stretch>
        </p:blipFill>
        <p:spPr>
          <a:xfrm rot="384418">
            <a:off x="7441113" y="5115563"/>
            <a:ext cx="1630349" cy="1656646"/>
          </a:xfrm>
          <a:prstGeom prst="rect">
            <a:avLst/>
          </a:prstGeom>
        </p:spPr>
      </p:pic>
      <p:sp>
        <p:nvSpPr>
          <p:cNvPr id="3" name="Slide Number Placeholder 2"/>
          <p:cNvSpPr>
            <a:spLocks noGrp="1"/>
          </p:cNvSpPr>
          <p:nvPr>
            <p:ph type="sldNum" sz="quarter" idx="12"/>
          </p:nvPr>
        </p:nvSpPr>
        <p:spPr/>
        <p:txBody>
          <a:bodyPr/>
          <a:lstStyle/>
          <a:p>
            <a:fld id="{8AF02B71-8991-4516-A01E-F1A9ACD28BDC}" type="slidenum">
              <a:rPr lang="en-GB" smtClean="0"/>
              <a:pPr/>
              <a:t>19</a:t>
            </a:fld>
            <a:endParaRPr lang="en-GB"/>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95536" y="116632"/>
            <a:ext cx="7556500" cy="995362"/>
          </a:xfrm>
        </p:spPr>
        <p:txBody>
          <a:bodyPr>
            <a:normAutofit/>
          </a:bodyPr>
          <a:lstStyle/>
          <a:p>
            <a:r>
              <a:rPr lang="en-GB" dirty="0">
                <a:effectLst>
                  <a:outerShdw blurRad="38100" dist="38100" dir="2700000" algn="tl">
                    <a:srgbClr val="000000">
                      <a:alpha val="43137"/>
                    </a:srgbClr>
                  </a:outerShdw>
                </a:effectLst>
              </a:rPr>
              <a:t>Computer Architecture</a:t>
            </a:r>
          </a:p>
        </p:txBody>
      </p:sp>
      <p:graphicFrame>
        <p:nvGraphicFramePr>
          <p:cNvPr id="25" name="Content Placeholder 24"/>
          <p:cNvGraphicFramePr>
            <a:graphicFrameLocks noGrp="1"/>
          </p:cNvGraphicFramePr>
          <p:nvPr>
            <p:ph idx="4294967295"/>
            <p:extLst>
              <p:ext uri="{D42A27DB-BD31-4B8C-83A1-F6EECF244321}">
                <p14:modId xmlns:p14="http://schemas.microsoft.com/office/powerpoint/2010/main" val="2185387467"/>
              </p:ext>
            </p:extLst>
          </p:nvPr>
        </p:nvGraphicFramePr>
        <p:xfrm>
          <a:off x="316139" y="1441437"/>
          <a:ext cx="85471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Text Placeholder 29"/>
          <p:cNvSpPr>
            <a:spLocks noGrp="1"/>
          </p:cNvSpPr>
          <p:nvPr>
            <p:ph type="body" sz="half" idx="4294967295"/>
          </p:nvPr>
        </p:nvSpPr>
        <p:spPr>
          <a:xfrm>
            <a:off x="1187624" y="692696"/>
            <a:ext cx="7559675" cy="774700"/>
          </a:xfrm>
        </p:spPr>
        <p:txBody>
          <a:bodyPr>
            <a:normAutofit/>
          </a:bodyPr>
          <a:lstStyle/>
          <a:p>
            <a:pPr algn="r">
              <a:spcBef>
                <a:spcPct val="0"/>
              </a:spcBef>
              <a:buNone/>
            </a:pPr>
            <a:r>
              <a:rPr lang="en-US" sz="3600" dirty="0">
                <a:solidFill>
                  <a:schemeClr val="accent1"/>
                </a:solidFill>
                <a:effectLst>
                  <a:outerShdw blurRad="38100" dist="38100" dir="2700000" algn="tl">
                    <a:srgbClr val="000000">
                      <a:alpha val="43137"/>
                    </a:srgbClr>
                  </a:outerShdw>
                </a:effectLst>
              </a:rPr>
              <a:t>Computer Organization</a:t>
            </a:r>
          </a:p>
        </p:txBody>
      </p:sp>
      <p:sp>
        <p:nvSpPr>
          <p:cNvPr id="3" name="Slide Number Placeholder 2"/>
          <p:cNvSpPr>
            <a:spLocks noGrp="1"/>
          </p:cNvSpPr>
          <p:nvPr>
            <p:ph type="sldNum" sz="quarter" idx="12"/>
          </p:nvPr>
        </p:nvSpPr>
        <p:spPr/>
        <p:txBody>
          <a:bodyPr/>
          <a:lstStyle/>
          <a:p>
            <a:fld id="{8AF02B71-8991-4516-A01E-F1A9ACD28BDC}" type="slidenum">
              <a:rPr lang="en-GB" smtClean="0"/>
              <a:pPr/>
              <a:t>2</a:t>
            </a:fld>
            <a:endParaRPr lang="en-GB"/>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4294967295"/>
          </p:nvPr>
        </p:nvSpPr>
        <p:spPr>
          <a:xfrm>
            <a:off x="685800" y="1143000"/>
            <a:ext cx="7543800" cy="774700"/>
          </a:xfrm>
        </p:spPr>
        <p:txBody>
          <a:bodyPr>
            <a:normAutofit/>
          </a:bodyPr>
          <a:lstStyle/>
          <a:p>
            <a:pPr>
              <a:spcBef>
                <a:spcPct val="0"/>
              </a:spcBef>
              <a:buNone/>
            </a:pPr>
            <a:r>
              <a:rPr lang="en-US" sz="3300" dirty="0">
                <a:solidFill>
                  <a:schemeClr val="accent1"/>
                </a:solidFill>
                <a:effectLst>
                  <a:outerShdw blurRad="38100" dist="38100" dir="2700000" algn="tl">
                    <a:srgbClr val="000000">
                      <a:alpha val="43137"/>
                    </a:srgbClr>
                  </a:outerShdw>
                </a:effectLst>
              </a:rPr>
              <a:t>Third Generation:  Integrated Circuits</a:t>
            </a:r>
          </a:p>
        </p:txBody>
      </p:sp>
      <p:sp>
        <p:nvSpPr>
          <p:cNvPr id="18434" name="Rectangle 2"/>
          <p:cNvSpPr>
            <a:spLocks noGrp="1" noChangeArrowheads="1"/>
          </p:cNvSpPr>
          <p:nvPr>
            <p:ph type="title" idx="4294967295"/>
          </p:nvPr>
        </p:nvSpPr>
        <p:spPr>
          <a:xfrm>
            <a:off x="533400" y="381000"/>
            <a:ext cx="7556500" cy="1116012"/>
          </a:xfrm>
        </p:spPr>
        <p:txBody>
          <a:bodyPr/>
          <a:lstStyle/>
          <a:p>
            <a:r>
              <a:rPr lang="en-GB" dirty="0">
                <a:effectLst>
                  <a:outerShdw blurRad="38100" dist="38100" dir="2700000" algn="tl">
                    <a:srgbClr val="000000">
                      <a:alpha val="43137"/>
                    </a:srgbClr>
                  </a:outerShdw>
                </a:effectLst>
              </a:rPr>
              <a:t>History of Computers</a:t>
            </a:r>
          </a:p>
        </p:txBody>
      </p:sp>
      <p:sp>
        <p:nvSpPr>
          <p:cNvPr id="18435" name="Rectangle 3"/>
          <p:cNvSpPr>
            <a:spLocks noGrp="1" noChangeArrowheads="1"/>
          </p:cNvSpPr>
          <p:nvPr>
            <p:ph idx="4294967295"/>
          </p:nvPr>
        </p:nvSpPr>
        <p:spPr>
          <a:xfrm>
            <a:off x="838200" y="2667000"/>
            <a:ext cx="7556500" cy="4495800"/>
          </a:xfrm>
        </p:spPr>
        <p:txBody>
          <a:bodyPr>
            <a:normAutofit/>
          </a:bodyPr>
          <a:lstStyle/>
          <a:p>
            <a:r>
              <a:rPr lang="en-GB" dirty="0"/>
              <a:t>1958 – the invention of the integrated circuit </a:t>
            </a:r>
          </a:p>
          <a:p>
            <a:r>
              <a:rPr lang="en-GB" i="1" dirty="0"/>
              <a:t>Discrete component</a:t>
            </a:r>
          </a:p>
          <a:p>
            <a:pPr lvl="1"/>
            <a:r>
              <a:rPr lang="en-GB" dirty="0"/>
              <a:t>Single, self-contained transistor</a:t>
            </a:r>
          </a:p>
          <a:p>
            <a:pPr lvl="1"/>
            <a:r>
              <a:rPr lang="en-GB" dirty="0"/>
              <a:t>Manufactured separately, packaged in their own containers, and soldered or wired together onto masonite-like circuit boards</a:t>
            </a:r>
          </a:p>
          <a:p>
            <a:pPr lvl="1"/>
            <a:r>
              <a:rPr lang="en-GB" dirty="0"/>
              <a:t>Manufacturing process was expensive and cumbersome</a:t>
            </a:r>
          </a:p>
          <a:p>
            <a:pPr marL="228600" lvl="1">
              <a:spcBef>
                <a:spcPts val="2000"/>
              </a:spcBef>
              <a:buClr>
                <a:schemeClr val="accent1"/>
              </a:buClr>
            </a:pPr>
            <a:r>
              <a:rPr lang="en-GB" sz="2000" dirty="0"/>
              <a:t>The two most important members of the third generation were the IBM System/360 and the DEC PDP-8 </a:t>
            </a:r>
          </a:p>
          <a:p>
            <a:pPr lvl="1"/>
            <a:endParaRPr lang="en-GB" dirty="0"/>
          </a:p>
        </p:txBody>
      </p:sp>
      <p:pic>
        <p:nvPicPr>
          <p:cNvPr id="5" name="Picture 4"/>
          <p:cNvPicPr>
            <a:picLocks noChangeAspect="1"/>
          </p:cNvPicPr>
          <p:nvPr/>
        </p:nvPicPr>
        <p:blipFill>
          <a:blip r:embed="rId3"/>
          <a:stretch>
            <a:fillRect/>
          </a:stretch>
        </p:blipFill>
        <p:spPr>
          <a:xfrm>
            <a:off x="7092280" y="1916832"/>
            <a:ext cx="1524000" cy="1905464"/>
          </a:xfrm>
          <a:prstGeom prst="rect">
            <a:avLst/>
          </a:prstGeom>
          <a:effectLst>
            <a:softEdge rad="127000"/>
          </a:effectLst>
        </p:spPr>
      </p:pic>
      <p:sp>
        <p:nvSpPr>
          <p:cNvPr id="3" name="Slide Number Placeholder 2"/>
          <p:cNvSpPr>
            <a:spLocks noGrp="1"/>
          </p:cNvSpPr>
          <p:nvPr>
            <p:ph type="sldNum" sz="quarter" idx="12"/>
          </p:nvPr>
        </p:nvSpPr>
        <p:spPr/>
        <p:txBody>
          <a:bodyPr/>
          <a:lstStyle/>
          <a:p>
            <a:fld id="{8AF02B71-8991-4516-A01E-F1A9ACD28BDC}" type="slidenum">
              <a:rPr lang="en-GB" smtClean="0"/>
              <a:pPr/>
              <a:t>20</a:t>
            </a:fld>
            <a:endParaRPr lang="en-GB"/>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12.pdf"/>
          <p:cNvPicPr>
            <a:picLocks noChangeAspect="1"/>
          </p:cNvPicPr>
          <p:nvPr/>
        </p:nvPicPr>
        <p:blipFill rotWithShape="1">
          <a:blip r:embed="rId3">
            <a:extLst>
              <a:ext uri="{28A0092B-C50C-407E-A947-70E740481C1C}">
                <a14:useLocalDpi xmlns:a14="http://schemas.microsoft.com/office/drawing/2010/main" val="0"/>
              </a:ext>
            </a:extLst>
          </a:blip>
          <a:srcRect t="23269" b="22438"/>
          <a:stretch/>
        </p:blipFill>
        <p:spPr>
          <a:xfrm>
            <a:off x="0" y="116632"/>
            <a:ext cx="9144000" cy="6424788"/>
          </a:xfrm>
          <a:prstGeom prst="rect">
            <a:avLst/>
          </a:prstGeom>
        </p:spPr>
      </p:pic>
      <p:sp>
        <p:nvSpPr>
          <p:cNvPr id="3" name="Slide Number Placeholder 2"/>
          <p:cNvSpPr>
            <a:spLocks noGrp="1"/>
          </p:cNvSpPr>
          <p:nvPr>
            <p:ph type="sldNum" sz="quarter" idx="12"/>
          </p:nvPr>
        </p:nvSpPr>
        <p:spPr/>
        <p:txBody>
          <a:bodyPr/>
          <a:lstStyle/>
          <a:p>
            <a:fld id="{8AF02B71-8991-4516-A01E-F1A9ACD28BDC}" type="slidenum">
              <a:rPr lang="en-GB" smtClean="0"/>
              <a:pPr/>
              <a:t>21</a:t>
            </a:fld>
            <a:endParaRPr lang="en-GB"/>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t>Moore’s Law: 2X transistors / “year”</a:t>
            </a:r>
          </a:p>
        </p:txBody>
      </p:sp>
      <p:pic>
        <p:nvPicPr>
          <p:cNvPr id="5" name="Content Placeholder 4"/>
          <p:cNvPicPr>
            <a:picLocks noGrp="1" noChangeAspect="1"/>
          </p:cNvPicPr>
          <p:nvPr>
            <p:ph idx="1"/>
          </p:nvPr>
        </p:nvPicPr>
        <p:blipFill>
          <a:blip r:embed="rId2"/>
          <a:stretch>
            <a:fillRect/>
          </a:stretch>
        </p:blipFill>
        <p:spPr>
          <a:xfrm>
            <a:off x="343177" y="1412776"/>
            <a:ext cx="7469183" cy="4560694"/>
          </a:xfrm>
          <a:prstGeom prst="rect">
            <a:avLst/>
          </a:prstGeom>
        </p:spPr>
      </p:pic>
      <p:sp>
        <p:nvSpPr>
          <p:cNvPr id="6" name="Slide Number Placeholder 5"/>
          <p:cNvSpPr>
            <a:spLocks noGrp="1"/>
          </p:cNvSpPr>
          <p:nvPr>
            <p:ph type="sldNum" sz="quarter" idx="12"/>
          </p:nvPr>
        </p:nvSpPr>
        <p:spPr/>
        <p:txBody>
          <a:bodyPr/>
          <a:lstStyle/>
          <a:p>
            <a:fld id="{8AF02B71-8991-4516-A01E-F1A9ACD28BDC}" type="slidenum">
              <a:rPr lang="en-GB" smtClean="0"/>
              <a:pPr/>
              <a:t>22</a:t>
            </a:fld>
            <a:endParaRPr lang="en-GB"/>
          </a:p>
        </p:txBody>
      </p:sp>
    </p:spTree>
    <p:extLst>
      <p:ext uri="{BB962C8B-B14F-4D97-AF65-F5344CB8AC3E}">
        <p14:creationId xmlns:p14="http://schemas.microsoft.com/office/powerpoint/2010/main" val="2678891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Moore’s Law</a:t>
            </a:r>
          </a:p>
        </p:txBody>
      </p:sp>
      <p:sp>
        <p:nvSpPr>
          <p:cNvPr id="3" name="Content Placeholder 2"/>
          <p:cNvSpPr>
            <a:spLocks noGrp="1"/>
          </p:cNvSpPr>
          <p:nvPr>
            <p:ph idx="1"/>
          </p:nvPr>
        </p:nvSpPr>
        <p:spPr>
          <a:xfrm>
            <a:off x="498474" y="1981200"/>
            <a:ext cx="8033966" cy="4144963"/>
          </a:xfrm>
        </p:spPr>
        <p:txBody>
          <a:bodyPr>
            <a:noAutofit/>
          </a:bodyPr>
          <a:lstStyle/>
          <a:p>
            <a:pPr marL="180000">
              <a:spcBef>
                <a:spcPts val="80"/>
              </a:spcBef>
            </a:pPr>
            <a:r>
              <a:rPr lang="en-GB" sz="2400" dirty="0"/>
              <a:t>Increased density of components on chip</a:t>
            </a:r>
          </a:p>
          <a:p>
            <a:pPr marL="180000">
              <a:spcBef>
                <a:spcPts val="80"/>
              </a:spcBef>
            </a:pPr>
            <a:r>
              <a:rPr lang="en-GB" sz="2400" dirty="0"/>
              <a:t>Gordon Moore – co-founder of Intel</a:t>
            </a:r>
          </a:p>
          <a:p>
            <a:pPr marL="180000">
              <a:spcBef>
                <a:spcPts val="80"/>
              </a:spcBef>
            </a:pPr>
            <a:r>
              <a:rPr lang="en-GB" sz="2400" dirty="0"/>
              <a:t>Number of transistors on a chip will double every year</a:t>
            </a:r>
          </a:p>
          <a:p>
            <a:pPr marL="180000">
              <a:spcBef>
                <a:spcPts val="80"/>
              </a:spcBef>
            </a:pPr>
            <a:r>
              <a:rPr lang="en-GB" sz="2400" dirty="0"/>
              <a:t>Since 1970’s development has slowed a little</a:t>
            </a:r>
          </a:p>
          <a:p>
            <a:pPr marL="408600" lvl="2">
              <a:spcBef>
                <a:spcPts val="80"/>
              </a:spcBef>
            </a:pPr>
            <a:r>
              <a:rPr lang="en-GB" sz="2000" dirty="0"/>
              <a:t>Number of transistors doubles every 18 months</a:t>
            </a:r>
          </a:p>
          <a:p>
            <a:pPr marL="180000">
              <a:spcBef>
                <a:spcPts val="80"/>
              </a:spcBef>
            </a:pPr>
            <a:r>
              <a:rPr lang="en-GB" sz="2400" dirty="0"/>
              <a:t>Cost of a chip has remained almost unchanged</a:t>
            </a:r>
          </a:p>
          <a:p>
            <a:pPr marL="180000">
              <a:spcBef>
                <a:spcPts val="80"/>
              </a:spcBef>
            </a:pPr>
            <a:r>
              <a:rPr lang="en-GB" sz="2400" dirty="0"/>
              <a:t>Higher packing density means shorter electrical paths, giving higher performance</a:t>
            </a:r>
          </a:p>
          <a:p>
            <a:pPr marL="180000">
              <a:spcBef>
                <a:spcPts val="80"/>
              </a:spcBef>
            </a:pPr>
            <a:r>
              <a:rPr lang="en-GB" sz="2400" dirty="0"/>
              <a:t>Smaller size gives increased flexibility</a:t>
            </a:r>
          </a:p>
          <a:p>
            <a:pPr marL="180000">
              <a:spcBef>
                <a:spcPts val="80"/>
              </a:spcBef>
            </a:pPr>
            <a:r>
              <a:rPr lang="en-GB" sz="2400" dirty="0"/>
              <a:t>Reduced power and cooling requirements</a:t>
            </a:r>
          </a:p>
          <a:p>
            <a:pPr marL="180000">
              <a:spcBef>
                <a:spcPts val="80"/>
              </a:spcBef>
            </a:pPr>
            <a:r>
              <a:rPr lang="en-GB" sz="2400" dirty="0"/>
              <a:t>Fewer interconnections increases reliability</a:t>
            </a:r>
          </a:p>
        </p:txBody>
      </p:sp>
      <p:sp>
        <p:nvSpPr>
          <p:cNvPr id="5" name="Slide Number Placeholder 4"/>
          <p:cNvSpPr>
            <a:spLocks noGrp="1"/>
          </p:cNvSpPr>
          <p:nvPr>
            <p:ph type="sldNum" sz="quarter" idx="12"/>
          </p:nvPr>
        </p:nvSpPr>
        <p:spPr/>
        <p:txBody>
          <a:bodyPr/>
          <a:lstStyle/>
          <a:p>
            <a:fld id="{8AF02B71-8991-4516-A01E-F1A9ACD28BDC}" type="slidenum">
              <a:rPr lang="en-GB" smtClean="0"/>
              <a:pPr/>
              <a:t>23</a:t>
            </a:fld>
            <a:endParaRPr lang="en-GB"/>
          </a:p>
        </p:txBody>
      </p:sp>
    </p:spTree>
    <p:extLst>
      <p:ext uri="{BB962C8B-B14F-4D97-AF65-F5344CB8AC3E}">
        <p14:creationId xmlns:p14="http://schemas.microsoft.com/office/powerpoint/2010/main" val="1999002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5"/>
          <p:cNvSpPr>
            <a:spLocks noGrp="1"/>
          </p:cNvSpPr>
          <p:nvPr>
            <p:ph type="body" sz="half" idx="2"/>
          </p:nvPr>
        </p:nvSpPr>
        <p:spPr>
          <a:xfrm>
            <a:off x="685800" y="1371600"/>
            <a:ext cx="3429000" cy="2296399"/>
          </a:xfrm>
        </p:spPr>
        <p:txBody>
          <a:bodyPr/>
          <a:lstStyle/>
          <a:p>
            <a:pPr>
              <a:spcBef>
                <a:spcPts val="0"/>
              </a:spcBef>
            </a:pPr>
            <a:r>
              <a:rPr lang="en-US" dirty="0">
                <a:effectLst>
                  <a:outerShdw blurRad="38100" dist="38100" dir="2700000" algn="tl">
                    <a:srgbClr val="000000">
                      <a:alpha val="43137"/>
                    </a:srgbClr>
                  </a:outerShdw>
                </a:effectLst>
              </a:rPr>
              <a:t>Later</a:t>
            </a:r>
          </a:p>
          <a:p>
            <a:pPr>
              <a:spcBef>
                <a:spcPts val="0"/>
              </a:spcBef>
            </a:pPr>
            <a:r>
              <a:rPr lang="en-US" dirty="0">
                <a:effectLst>
                  <a:outerShdw blurRad="38100" dist="38100" dir="2700000" algn="tl">
                    <a:srgbClr val="000000">
                      <a:alpha val="43137"/>
                    </a:srgbClr>
                  </a:outerShdw>
                </a:effectLst>
              </a:rPr>
              <a:t>Generations</a:t>
            </a:r>
          </a:p>
        </p:txBody>
      </p:sp>
      <p:sp>
        <p:nvSpPr>
          <p:cNvPr id="9" name="TextBox 8"/>
          <p:cNvSpPr txBox="1"/>
          <p:nvPr/>
        </p:nvSpPr>
        <p:spPr>
          <a:xfrm>
            <a:off x="7086600" y="533400"/>
            <a:ext cx="1524000" cy="1384995"/>
          </a:xfrm>
          <a:prstGeom prst="rect">
            <a:avLst/>
          </a:prstGeom>
          <a:noFill/>
        </p:spPr>
        <p:txBody>
          <a:bodyPr wrap="square" rtlCol="0">
            <a:spAutoFit/>
          </a:bodyPr>
          <a:lstStyle/>
          <a:p>
            <a:pPr algn="ctr"/>
            <a:r>
              <a:rPr lang="en-US" dirty="0">
                <a:latin typeface="+mj-lt"/>
              </a:rPr>
              <a:t>LSI</a:t>
            </a:r>
          </a:p>
          <a:p>
            <a:pPr algn="ctr"/>
            <a:r>
              <a:rPr lang="en-US" sz="2000" dirty="0">
                <a:latin typeface="+mj-lt"/>
              </a:rPr>
              <a:t>Large </a:t>
            </a:r>
          </a:p>
          <a:p>
            <a:pPr algn="ctr"/>
            <a:r>
              <a:rPr lang="en-US" sz="2000" dirty="0">
                <a:latin typeface="+mj-lt"/>
              </a:rPr>
              <a:t>Scale Integration</a:t>
            </a:r>
          </a:p>
        </p:txBody>
      </p:sp>
      <p:sp>
        <p:nvSpPr>
          <p:cNvPr id="12" name="TextBox 11"/>
          <p:cNvSpPr txBox="1"/>
          <p:nvPr/>
        </p:nvSpPr>
        <p:spPr>
          <a:xfrm>
            <a:off x="4800600" y="2667000"/>
            <a:ext cx="1676400" cy="1384995"/>
          </a:xfrm>
          <a:prstGeom prst="rect">
            <a:avLst/>
          </a:prstGeom>
          <a:noFill/>
        </p:spPr>
        <p:txBody>
          <a:bodyPr wrap="square" rtlCol="0">
            <a:spAutoFit/>
          </a:bodyPr>
          <a:lstStyle/>
          <a:p>
            <a:pPr algn="ctr"/>
            <a:r>
              <a:rPr lang="en-US" dirty="0">
                <a:latin typeface="+mj-lt"/>
              </a:rPr>
              <a:t>VLSI</a:t>
            </a:r>
          </a:p>
          <a:p>
            <a:pPr algn="ctr"/>
            <a:r>
              <a:rPr lang="en-US" sz="2000" dirty="0">
                <a:latin typeface="+mj-lt"/>
              </a:rPr>
              <a:t>Very Large Scale Integration</a:t>
            </a:r>
          </a:p>
        </p:txBody>
      </p:sp>
      <p:sp>
        <p:nvSpPr>
          <p:cNvPr id="13" name="TextBox 12"/>
          <p:cNvSpPr txBox="1"/>
          <p:nvPr/>
        </p:nvSpPr>
        <p:spPr>
          <a:xfrm>
            <a:off x="6781800" y="4495800"/>
            <a:ext cx="2133600" cy="2133600"/>
          </a:xfrm>
          <a:prstGeom prst="rect">
            <a:avLst/>
          </a:prstGeom>
          <a:solidFill>
            <a:srgbClr val="660066">
              <a:alpha val="80000"/>
            </a:srgbClr>
          </a:solidFill>
        </p:spPr>
        <p:txBody>
          <a:bodyPr wrap="square" rtlCol="0">
            <a:noAutofit/>
          </a:bodyPr>
          <a:lstStyle/>
          <a:p>
            <a:pPr algn="ctr"/>
            <a:endParaRPr lang="en-US" dirty="0">
              <a:latin typeface="+mj-lt"/>
            </a:endParaRPr>
          </a:p>
          <a:p>
            <a:pPr algn="ctr"/>
            <a:r>
              <a:rPr lang="en-US" dirty="0">
                <a:latin typeface="+mj-lt"/>
              </a:rPr>
              <a:t>ULSI</a:t>
            </a:r>
          </a:p>
          <a:p>
            <a:pPr algn="ctr"/>
            <a:r>
              <a:rPr lang="en-US" sz="2000" dirty="0">
                <a:latin typeface="+mj-lt"/>
              </a:rPr>
              <a:t>Ultra Large</a:t>
            </a:r>
          </a:p>
          <a:p>
            <a:pPr algn="ctr"/>
            <a:r>
              <a:rPr lang="en-US" sz="2000" dirty="0">
                <a:latin typeface="+mj-lt"/>
              </a:rPr>
              <a:t> Scale </a:t>
            </a:r>
          </a:p>
          <a:p>
            <a:pPr algn="ctr"/>
            <a:r>
              <a:rPr lang="en-US" sz="2000" dirty="0">
                <a:latin typeface="+mj-lt"/>
              </a:rPr>
              <a:t>Integration</a:t>
            </a:r>
          </a:p>
          <a:p>
            <a:pPr algn="ctr"/>
            <a:endParaRPr lang="en-US" sz="2000" dirty="0"/>
          </a:p>
          <a:p>
            <a:pPr algn="ctr"/>
            <a:endParaRPr lang="en-US" sz="2000" dirty="0"/>
          </a:p>
        </p:txBody>
      </p:sp>
      <p:sp>
        <p:nvSpPr>
          <p:cNvPr id="29" name="Title 28"/>
          <p:cNvSpPr>
            <a:spLocks noGrp="1"/>
          </p:cNvSpPr>
          <p:nvPr>
            <p:ph type="ctrTitle"/>
          </p:nvPr>
        </p:nvSpPr>
        <p:spPr>
          <a:xfrm>
            <a:off x="1752600" y="5105400"/>
            <a:ext cx="4038600" cy="1143000"/>
          </a:xfrm>
        </p:spPr>
        <p:txBody>
          <a:bodyPr>
            <a:normAutofit fontScale="90000"/>
          </a:bodyPr>
          <a:lstStyle/>
          <a:p>
            <a:pPr algn="ctr"/>
            <a:r>
              <a:rPr lang="en-US" dirty="0">
                <a:solidFill>
                  <a:srgbClr val="2B142D"/>
                </a:solidFill>
              </a:rPr>
              <a:t>Semiconductor Memory</a:t>
            </a:r>
            <a:br>
              <a:rPr lang="en-US" dirty="0">
                <a:solidFill>
                  <a:srgbClr val="2B142D"/>
                </a:solidFill>
              </a:rPr>
            </a:br>
            <a:r>
              <a:rPr lang="en-US" dirty="0">
                <a:solidFill>
                  <a:srgbClr val="2B142D"/>
                </a:solidFill>
              </a:rPr>
              <a:t>Microprocessors</a:t>
            </a:r>
          </a:p>
        </p:txBody>
      </p:sp>
      <p:pic>
        <p:nvPicPr>
          <p:cNvPr id="8" name="Picture 7"/>
          <p:cNvPicPr>
            <a:picLocks noChangeAspect="1"/>
          </p:cNvPicPr>
          <p:nvPr/>
        </p:nvPicPr>
        <p:blipFill>
          <a:blip r:embed="rId3"/>
          <a:stretch>
            <a:fillRect/>
          </a:stretch>
        </p:blipFill>
        <p:spPr>
          <a:xfrm rot="20096797">
            <a:off x="389684" y="4619341"/>
            <a:ext cx="1548749" cy="11049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84094"/>
            <a:ext cx="7368987" cy="1116106"/>
          </a:xfrm>
        </p:spPr>
        <p:txBody>
          <a:bodyPr/>
          <a:lstStyle/>
          <a:p>
            <a:r>
              <a:rPr lang="en-GB" dirty="0">
                <a:effectLst>
                  <a:outerShdw blurRad="38100" dist="38100" dir="2700000" algn="tl">
                    <a:srgbClr val="000000">
                      <a:alpha val="43137"/>
                    </a:srgbClr>
                  </a:outerShdw>
                </a:effectLst>
              </a:rPr>
              <a:t>Microprocessors</a:t>
            </a:r>
          </a:p>
        </p:txBody>
      </p:sp>
      <p:sp>
        <p:nvSpPr>
          <p:cNvPr id="28675" name="Rectangle 3"/>
          <p:cNvSpPr>
            <a:spLocks noGrp="1" noChangeArrowheads="1"/>
          </p:cNvSpPr>
          <p:nvPr>
            <p:ph idx="1"/>
          </p:nvPr>
        </p:nvSpPr>
        <p:spPr>
          <a:xfrm>
            <a:off x="498474" y="1447800"/>
            <a:ext cx="7556313" cy="5181600"/>
          </a:xfrm>
        </p:spPr>
        <p:txBody>
          <a:bodyPr>
            <a:normAutofit lnSpcReduction="10000"/>
          </a:bodyPr>
          <a:lstStyle/>
          <a:p>
            <a:r>
              <a:rPr lang="en-GB" dirty="0"/>
              <a:t>The density of elements on processor chips continued to rise</a:t>
            </a:r>
          </a:p>
          <a:p>
            <a:pPr lvl="1"/>
            <a:r>
              <a:rPr lang="en-GB" dirty="0"/>
              <a:t>More and more elements were placed on each chip so that fewer and fewer chips were needed to construct a single computer processor</a:t>
            </a:r>
          </a:p>
          <a:p>
            <a:r>
              <a:rPr lang="en-GB" dirty="0"/>
              <a:t>1971 Intel developed 4004</a:t>
            </a:r>
          </a:p>
          <a:p>
            <a:pPr lvl="1"/>
            <a:r>
              <a:rPr lang="en-GB" dirty="0"/>
              <a:t>First chip to contain all of the components of a CPU on a single chip</a:t>
            </a:r>
          </a:p>
          <a:p>
            <a:pPr lvl="1"/>
            <a:r>
              <a:rPr lang="en-GB" dirty="0"/>
              <a:t>Birth of microprocessor</a:t>
            </a:r>
          </a:p>
          <a:p>
            <a:r>
              <a:rPr lang="en-GB" dirty="0"/>
              <a:t>1972 Intel developed 8008</a:t>
            </a:r>
          </a:p>
          <a:p>
            <a:pPr lvl="1"/>
            <a:r>
              <a:rPr lang="en-GB" dirty="0"/>
              <a:t>First 8-bit microprocessor</a:t>
            </a:r>
          </a:p>
          <a:p>
            <a:r>
              <a:rPr lang="en-GB" dirty="0"/>
              <a:t>1974 Intel developed 8080</a:t>
            </a:r>
          </a:p>
          <a:p>
            <a:pPr lvl="1"/>
            <a:r>
              <a:rPr lang="en-GB" dirty="0"/>
              <a:t>First general purpose microprocessor</a:t>
            </a:r>
          </a:p>
          <a:p>
            <a:pPr lvl="1"/>
            <a:r>
              <a:rPr lang="en-GB" dirty="0"/>
              <a:t>Faster, has a richer instruction set, has a large addressing capability</a:t>
            </a:r>
          </a:p>
          <a:p>
            <a:endParaRPr lang="en-GB" dirty="0"/>
          </a:p>
        </p:txBody>
      </p:sp>
      <p:pic>
        <p:nvPicPr>
          <p:cNvPr id="4" name="Picture 3"/>
          <p:cNvPicPr>
            <a:picLocks noChangeAspect="1"/>
          </p:cNvPicPr>
          <p:nvPr/>
        </p:nvPicPr>
        <p:blipFill>
          <a:blip r:embed="rId3"/>
          <a:stretch>
            <a:fillRect/>
          </a:stretch>
        </p:blipFill>
        <p:spPr>
          <a:xfrm rot="657724">
            <a:off x="6310058" y="3994177"/>
            <a:ext cx="2095500" cy="1651000"/>
          </a:xfrm>
          <a:prstGeom prst="rect">
            <a:avLst/>
          </a:prstGeom>
          <a:effectLst>
            <a:softEdge rad="177800"/>
          </a:effectLst>
        </p:spPr>
      </p:pic>
      <p:sp>
        <p:nvSpPr>
          <p:cNvPr id="3" name="Slide Number Placeholder 2"/>
          <p:cNvSpPr>
            <a:spLocks noGrp="1"/>
          </p:cNvSpPr>
          <p:nvPr>
            <p:ph type="sldNum" sz="quarter" idx="12"/>
          </p:nvPr>
        </p:nvSpPr>
        <p:spPr/>
        <p:txBody>
          <a:bodyPr/>
          <a:lstStyle/>
          <a:p>
            <a:fld id="{8AF02B71-8991-4516-A01E-F1A9ACD28BDC}" type="slidenum">
              <a:rPr lang="en-GB" smtClean="0"/>
              <a:pPr/>
              <a:t>25</a:t>
            </a:fld>
            <a:endParaRPr lang="en-GB"/>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2656"/>
            <a:ext cx="8077200" cy="995362"/>
          </a:xfrm>
        </p:spPr>
        <p:txBody>
          <a:bodyPr>
            <a:normAutofit/>
          </a:bodyPr>
          <a:lstStyle/>
          <a:p>
            <a:pPr algn="ctr"/>
            <a:r>
              <a:rPr lang="en-US" dirty="0">
                <a:effectLst>
                  <a:outerShdw blurRad="38100" dist="38100" dir="2700000" algn="tl">
                    <a:srgbClr val="000000">
                      <a:alpha val="43137"/>
                    </a:srgbClr>
                  </a:outerShdw>
                </a:effectLst>
              </a:rPr>
              <a:t>Evolution of Intel Microprocessors</a:t>
            </a:r>
          </a:p>
        </p:txBody>
      </p:sp>
      <p:sp>
        <p:nvSpPr>
          <p:cNvPr id="15" name="Rectangle 14"/>
          <p:cNvSpPr/>
          <p:nvPr/>
        </p:nvSpPr>
        <p:spPr>
          <a:xfrm>
            <a:off x="2123728" y="5661248"/>
            <a:ext cx="5040560" cy="523220"/>
          </a:xfrm>
          <a:prstGeom prst="rect">
            <a:avLst/>
          </a:prstGeom>
        </p:spPr>
        <p:txBody>
          <a:bodyPr wrap="square">
            <a:spAutoFit/>
          </a:bodyPr>
          <a:lstStyle/>
          <a:p>
            <a:pPr algn="ctr">
              <a:buNone/>
            </a:pPr>
            <a:r>
              <a:rPr lang="en-US" sz="2800" dirty="0">
                <a:latin typeface="+mj-lt"/>
              </a:rPr>
              <a:t>(a) 1970s Processors </a:t>
            </a:r>
            <a:endParaRPr lang="en-US" sz="2800" dirty="0">
              <a:effectLst>
                <a:outerShdw blurRad="38100" dist="38100" dir="2700000" algn="tl">
                  <a:srgbClr val="000000">
                    <a:alpha val="43137"/>
                  </a:srgbClr>
                </a:outerShdw>
              </a:effectLst>
              <a:latin typeface="+mj-lt"/>
            </a:endParaRPr>
          </a:p>
        </p:txBody>
      </p:sp>
      <p:pic>
        <p:nvPicPr>
          <p:cNvPr id="3" name="Picture 2"/>
          <p:cNvPicPr>
            <a:picLocks noChangeAspect="1"/>
          </p:cNvPicPr>
          <p:nvPr/>
        </p:nvPicPr>
        <p:blipFill>
          <a:blip r:embed="rId3"/>
          <a:stretch>
            <a:fillRect/>
          </a:stretch>
        </p:blipFill>
        <p:spPr>
          <a:xfrm>
            <a:off x="0" y="1772816"/>
            <a:ext cx="9144000" cy="3771900"/>
          </a:xfrm>
          <a:prstGeom prst="rect">
            <a:avLst/>
          </a:prstGeom>
        </p:spPr>
      </p:pic>
      <p:sp>
        <p:nvSpPr>
          <p:cNvPr id="5" name="Slide Number Placeholder 4"/>
          <p:cNvSpPr>
            <a:spLocks noGrp="1"/>
          </p:cNvSpPr>
          <p:nvPr>
            <p:ph type="sldNum" sz="quarter" idx="12"/>
          </p:nvPr>
        </p:nvSpPr>
        <p:spPr/>
        <p:txBody>
          <a:bodyPr/>
          <a:lstStyle/>
          <a:p>
            <a:fld id="{8AF02B71-8991-4516-A01E-F1A9ACD28BDC}" type="slidenum">
              <a:rPr lang="en-GB" smtClean="0"/>
              <a:pPr/>
              <a:t>26</a:t>
            </a:fld>
            <a:endParaRPr lang="en-GB"/>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2656"/>
            <a:ext cx="8077200" cy="995362"/>
          </a:xfrm>
        </p:spPr>
        <p:txBody>
          <a:bodyPr>
            <a:normAutofit/>
          </a:bodyPr>
          <a:lstStyle/>
          <a:p>
            <a:pPr algn="ctr"/>
            <a:r>
              <a:rPr lang="en-US" dirty="0">
                <a:effectLst>
                  <a:outerShdw blurRad="38100" dist="38100" dir="2700000" algn="tl">
                    <a:srgbClr val="000000">
                      <a:alpha val="43137"/>
                    </a:srgbClr>
                  </a:outerShdw>
                </a:effectLst>
              </a:rPr>
              <a:t>Evolution of Intel Microprocessors</a:t>
            </a:r>
          </a:p>
        </p:txBody>
      </p:sp>
      <p:sp>
        <p:nvSpPr>
          <p:cNvPr id="15" name="Rectangle 14"/>
          <p:cNvSpPr/>
          <p:nvPr/>
        </p:nvSpPr>
        <p:spPr>
          <a:xfrm>
            <a:off x="2123728" y="5877272"/>
            <a:ext cx="5040560" cy="523220"/>
          </a:xfrm>
          <a:prstGeom prst="rect">
            <a:avLst/>
          </a:prstGeom>
        </p:spPr>
        <p:txBody>
          <a:bodyPr wrap="square">
            <a:spAutoFit/>
          </a:bodyPr>
          <a:lstStyle/>
          <a:p>
            <a:pPr algn="ctr">
              <a:buNone/>
            </a:pPr>
            <a:r>
              <a:rPr lang="en-US" sz="2800" dirty="0">
                <a:latin typeface="+mj-lt"/>
              </a:rPr>
              <a:t>(b) 1980s Processors </a:t>
            </a:r>
            <a:endParaRPr lang="en-US" sz="2800" dirty="0">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a:stretch>
            <a:fillRect/>
          </a:stretch>
        </p:blipFill>
        <p:spPr>
          <a:xfrm>
            <a:off x="28435" y="1412776"/>
            <a:ext cx="9036496" cy="4631204"/>
          </a:xfrm>
          <a:prstGeom prst="rect">
            <a:avLst/>
          </a:prstGeom>
        </p:spPr>
      </p:pic>
      <p:sp>
        <p:nvSpPr>
          <p:cNvPr id="5" name="Slide Number Placeholder 4"/>
          <p:cNvSpPr>
            <a:spLocks noGrp="1"/>
          </p:cNvSpPr>
          <p:nvPr>
            <p:ph type="sldNum" sz="quarter" idx="12"/>
          </p:nvPr>
        </p:nvSpPr>
        <p:spPr/>
        <p:txBody>
          <a:bodyPr/>
          <a:lstStyle/>
          <a:p>
            <a:fld id="{8AF02B71-8991-4516-A01E-F1A9ACD28BDC}" type="slidenum">
              <a:rPr lang="en-GB" smtClean="0"/>
              <a:pPr/>
              <a:t>27</a:t>
            </a:fld>
            <a:endParaRPr lang="en-GB"/>
          </a:p>
        </p:txBody>
      </p:sp>
    </p:spTree>
    <p:extLst>
      <p:ext uri="{BB962C8B-B14F-4D97-AF65-F5344CB8AC3E}">
        <p14:creationId xmlns:p14="http://schemas.microsoft.com/office/powerpoint/2010/main" val="13455533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2656"/>
            <a:ext cx="8077200" cy="995362"/>
          </a:xfrm>
        </p:spPr>
        <p:txBody>
          <a:bodyPr>
            <a:normAutofit/>
          </a:bodyPr>
          <a:lstStyle/>
          <a:p>
            <a:pPr algn="ctr"/>
            <a:r>
              <a:rPr lang="en-US" dirty="0">
                <a:effectLst>
                  <a:outerShdw blurRad="38100" dist="38100" dir="2700000" algn="tl">
                    <a:srgbClr val="000000">
                      <a:alpha val="43137"/>
                    </a:srgbClr>
                  </a:outerShdw>
                </a:effectLst>
              </a:rPr>
              <a:t>Evolution of Intel Microprocessors</a:t>
            </a:r>
          </a:p>
        </p:txBody>
      </p:sp>
      <p:sp>
        <p:nvSpPr>
          <p:cNvPr id="15" name="Rectangle 14"/>
          <p:cNvSpPr/>
          <p:nvPr/>
        </p:nvSpPr>
        <p:spPr>
          <a:xfrm>
            <a:off x="2123728" y="5661248"/>
            <a:ext cx="5040560" cy="523220"/>
          </a:xfrm>
          <a:prstGeom prst="rect">
            <a:avLst/>
          </a:prstGeom>
        </p:spPr>
        <p:txBody>
          <a:bodyPr wrap="square">
            <a:spAutoFit/>
          </a:bodyPr>
          <a:lstStyle/>
          <a:p>
            <a:pPr algn="ctr">
              <a:buNone/>
            </a:pPr>
            <a:r>
              <a:rPr lang="en-US" sz="2800" dirty="0">
                <a:latin typeface="+mj-lt"/>
              </a:rPr>
              <a:t>(c) 1990s Processors </a:t>
            </a:r>
            <a:endParaRPr lang="en-US" sz="2800" dirty="0">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a:stretch>
            <a:fillRect/>
          </a:stretch>
        </p:blipFill>
        <p:spPr>
          <a:xfrm>
            <a:off x="0" y="1700808"/>
            <a:ext cx="9144000" cy="4057650"/>
          </a:xfrm>
          <a:prstGeom prst="rect">
            <a:avLst/>
          </a:prstGeom>
        </p:spPr>
      </p:pic>
      <p:sp>
        <p:nvSpPr>
          <p:cNvPr id="5" name="Slide Number Placeholder 4"/>
          <p:cNvSpPr>
            <a:spLocks noGrp="1"/>
          </p:cNvSpPr>
          <p:nvPr>
            <p:ph type="sldNum" sz="quarter" idx="12"/>
          </p:nvPr>
        </p:nvSpPr>
        <p:spPr/>
        <p:txBody>
          <a:bodyPr/>
          <a:lstStyle/>
          <a:p>
            <a:fld id="{8AF02B71-8991-4516-A01E-F1A9ACD28BDC}" type="slidenum">
              <a:rPr lang="en-GB" smtClean="0"/>
              <a:pPr/>
              <a:t>28</a:t>
            </a:fld>
            <a:endParaRPr lang="en-GB"/>
          </a:p>
        </p:txBody>
      </p:sp>
    </p:spTree>
    <p:extLst>
      <p:ext uri="{BB962C8B-B14F-4D97-AF65-F5344CB8AC3E}">
        <p14:creationId xmlns:p14="http://schemas.microsoft.com/office/powerpoint/2010/main" val="26719862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32656"/>
            <a:ext cx="8077200" cy="995362"/>
          </a:xfrm>
        </p:spPr>
        <p:txBody>
          <a:bodyPr>
            <a:normAutofit/>
          </a:bodyPr>
          <a:lstStyle/>
          <a:p>
            <a:pPr algn="ctr"/>
            <a:r>
              <a:rPr lang="en-US" dirty="0">
                <a:effectLst>
                  <a:outerShdw blurRad="38100" dist="38100" dir="2700000" algn="tl">
                    <a:srgbClr val="000000">
                      <a:alpha val="43137"/>
                    </a:srgbClr>
                  </a:outerShdw>
                </a:effectLst>
              </a:rPr>
              <a:t>Evolution of Intel Microprocessors</a:t>
            </a:r>
          </a:p>
        </p:txBody>
      </p:sp>
      <p:sp>
        <p:nvSpPr>
          <p:cNvPr id="15" name="Rectangle 14"/>
          <p:cNvSpPr/>
          <p:nvPr/>
        </p:nvSpPr>
        <p:spPr>
          <a:xfrm>
            <a:off x="2123728" y="5805264"/>
            <a:ext cx="5040560" cy="523220"/>
          </a:xfrm>
          <a:prstGeom prst="rect">
            <a:avLst/>
          </a:prstGeom>
        </p:spPr>
        <p:txBody>
          <a:bodyPr wrap="square">
            <a:spAutoFit/>
          </a:bodyPr>
          <a:lstStyle/>
          <a:p>
            <a:pPr algn="ctr">
              <a:buNone/>
            </a:pPr>
            <a:r>
              <a:rPr lang="en-US" sz="2800" dirty="0">
                <a:latin typeface="+mj-lt"/>
              </a:rPr>
              <a:t>(d) Recent Processors </a:t>
            </a:r>
            <a:endParaRPr lang="en-US" sz="2800" dirty="0">
              <a:effectLst>
                <a:outerShdw blurRad="38100" dist="38100" dir="2700000" algn="tl">
                  <a:srgbClr val="000000">
                    <a:alpha val="43137"/>
                  </a:srgbClr>
                </a:outerShdw>
              </a:effectLst>
              <a:latin typeface="+mj-lt"/>
            </a:endParaRPr>
          </a:p>
        </p:txBody>
      </p:sp>
      <p:pic>
        <p:nvPicPr>
          <p:cNvPr id="4" name="Picture 3"/>
          <p:cNvPicPr>
            <a:picLocks noChangeAspect="1"/>
          </p:cNvPicPr>
          <p:nvPr/>
        </p:nvPicPr>
        <p:blipFill>
          <a:blip r:embed="rId3"/>
          <a:stretch>
            <a:fillRect/>
          </a:stretch>
        </p:blipFill>
        <p:spPr>
          <a:xfrm>
            <a:off x="0" y="1268760"/>
            <a:ext cx="9144000" cy="4857750"/>
          </a:xfrm>
          <a:prstGeom prst="rect">
            <a:avLst/>
          </a:prstGeom>
        </p:spPr>
      </p:pic>
      <p:sp>
        <p:nvSpPr>
          <p:cNvPr id="5" name="Slide Number Placeholder 4"/>
          <p:cNvSpPr>
            <a:spLocks noGrp="1"/>
          </p:cNvSpPr>
          <p:nvPr>
            <p:ph type="sldNum" sz="quarter" idx="12"/>
          </p:nvPr>
        </p:nvSpPr>
        <p:spPr/>
        <p:txBody>
          <a:bodyPr/>
          <a:lstStyle/>
          <a:p>
            <a:fld id="{8AF02B71-8991-4516-A01E-F1A9ACD28BDC}" type="slidenum">
              <a:rPr lang="en-GB" smtClean="0"/>
              <a:pPr/>
              <a:t>29</a:t>
            </a:fld>
            <a:endParaRPr lang="en-GB"/>
          </a:p>
        </p:txBody>
      </p:sp>
    </p:spTree>
    <p:extLst>
      <p:ext uri="{BB962C8B-B14F-4D97-AF65-F5344CB8AC3E}">
        <p14:creationId xmlns:p14="http://schemas.microsoft.com/office/powerpoint/2010/main" val="851897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Computer Revolution</a:t>
            </a:r>
          </a:p>
        </p:txBody>
      </p:sp>
      <p:sp>
        <p:nvSpPr>
          <p:cNvPr id="4" name="Content Placeholder 3"/>
          <p:cNvSpPr>
            <a:spLocks noGrp="1"/>
          </p:cNvSpPr>
          <p:nvPr>
            <p:ph idx="1"/>
          </p:nvPr>
        </p:nvSpPr>
        <p:spPr/>
        <p:txBody>
          <a:bodyPr/>
          <a:lstStyle/>
          <a:p>
            <a:r>
              <a:rPr lang="en-GB" dirty="0"/>
              <a:t>Progress in computer technology</a:t>
            </a:r>
          </a:p>
          <a:p>
            <a:pPr lvl="1"/>
            <a:r>
              <a:rPr lang="en-GB" dirty="0"/>
              <a:t>Underpinned by Moore’s Law</a:t>
            </a:r>
          </a:p>
          <a:p>
            <a:r>
              <a:rPr lang="en-GB" dirty="0"/>
              <a:t>Makes novel applications feasible</a:t>
            </a:r>
          </a:p>
          <a:p>
            <a:pPr lvl="1"/>
            <a:r>
              <a:rPr lang="en-GB" dirty="0"/>
              <a:t>Computers in automobiles</a:t>
            </a:r>
          </a:p>
          <a:p>
            <a:pPr lvl="1"/>
            <a:r>
              <a:rPr lang="en-GB" dirty="0"/>
              <a:t>Cell phones</a:t>
            </a:r>
          </a:p>
          <a:p>
            <a:pPr lvl="1"/>
            <a:r>
              <a:rPr lang="en-GB" dirty="0"/>
              <a:t>Human genome project</a:t>
            </a:r>
          </a:p>
          <a:p>
            <a:pPr lvl="1"/>
            <a:r>
              <a:rPr lang="en-GB" dirty="0"/>
              <a:t>World Wide Web</a:t>
            </a:r>
          </a:p>
          <a:p>
            <a:pPr lvl="1"/>
            <a:r>
              <a:rPr lang="en-GB" dirty="0"/>
              <a:t>Search Engines</a:t>
            </a:r>
          </a:p>
          <a:p>
            <a:r>
              <a:rPr lang="en-GB" dirty="0"/>
              <a:t>Computers are pervasive</a:t>
            </a:r>
          </a:p>
        </p:txBody>
      </p:sp>
      <p:sp>
        <p:nvSpPr>
          <p:cNvPr id="5" name="Slide Number Placeholder 4"/>
          <p:cNvSpPr>
            <a:spLocks noGrp="1"/>
          </p:cNvSpPr>
          <p:nvPr>
            <p:ph type="sldNum" sz="quarter" idx="12"/>
          </p:nvPr>
        </p:nvSpPr>
        <p:spPr/>
        <p:txBody>
          <a:bodyPr/>
          <a:lstStyle/>
          <a:p>
            <a:fld id="{8AF02B71-8991-4516-A01E-F1A9ACD28BDC}" type="slidenum">
              <a:rPr lang="en-GB" smtClean="0"/>
              <a:pPr/>
              <a:t>3</a:t>
            </a:fld>
            <a:endParaRPr lang="en-GB"/>
          </a:p>
        </p:txBody>
      </p:sp>
    </p:spTree>
    <p:extLst>
      <p:ext uri="{BB962C8B-B14F-4D97-AF65-F5344CB8AC3E}">
        <p14:creationId xmlns:p14="http://schemas.microsoft.com/office/powerpoint/2010/main" val="20614282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 Systems</a:t>
            </a:r>
          </a:p>
        </p:txBody>
      </p:sp>
      <p:sp>
        <p:nvSpPr>
          <p:cNvPr id="3" name="Content Placeholder 2"/>
          <p:cNvSpPr>
            <a:spLocks noGrp="1"/>
          </p:cNvSpPr>
          <p:nvPr>
            <p:ph idx="1"/>
          </p:nvPr>
        </p:nvSpPr>
        <p:spPr>
          <a:xfrm>
            <a:off x="467545" y="1412776"/>
            <a:ext cx="6840760" cy="5112568"/>
          </a:xfrm>
        </p:spPr>
        <p:txBody>
          <a:bodyPr>
            <a:normAutofit lnSpcReduction="10000"/>
          </a:bodyPr>
          <a:lstStyle/>
          <a:p>
            <a:r>
              <a:rPr lang="en-US" dirty="0"/>
              <a:t>The use of electronics and software within a product</a:t>
            </a:r>
          </a:p>
          <a:p>
            <a:r>
              <a:rPr lang="en-US" dirty="0"/>
              <a:t>Billions of computer systems are produced each year that are embedded within larger devices</a:t>
            </a:r>
          </a:p>
          <a:p>
            <a:r>
              <a:rPr lang="en-US" dirty="0"/>
              <a:t>Today many devices that use electric power have an embedded computing system</a:t>
            </a:r>
          </a:p>
          <a:p>
            <a:r>
              <a:rPr lang="en-US" dirty="0"/>
              <a:t>Often embedded systems are tightly coupled to their environment</a:t>
            </a:r>
          </a:p>
          <a:p>
            <a:pPr lvl="1"/>
            <a:r>
              <a:rPr lang="en-US" dirty="0"/>
              <a:t>This can give rise to real-time constraints imposed by the need to interact with the environment</a:t>
            </a:r>
          </a:p>
          <a:p>
            <a:pPr lvl="2"/>
            <a:r>
              <a:rPr lang="en-US" dirty="0"/>
              <a:t>Constraints such as required speeds of motion, required precision of measurement, and required time durations, dictate the timing of software operations</a:t>
            </a:r>
          </a:p>
          <a:p>
            <a:pPr lvl="1"/>
            <a:r>
              <a:rPr lang="en-US" dirty="0"/>
              <a:t>If multiple activities must be managed simultaneously this imposes more complex real-time constraints</a:t>
            </a:r>
          </a:p>
          <a:p>
            <a:endParaRPr lang="en-US" dirty="0"/>
          </a:p>
        </p:txBody>
      </p:sp>
      <p:pic>
        <p:nvPicPr>
          <p:cNvPr id="4" name="Picture 3"/>
          <p:cNvPicPr>
            <a:picLocks noChangeAspect="1"/>
          </p:cNvPicPr>
          <p:nvPr/>
        </p:nvPicPr>
        <p:blipFill>
          <a:blip r:embed="rId3"/>
          <a:stretch>
            <a:fillRect/>
          </a:stretch>
        </p:blipFill>
        <p:spPr>
          <a:xfrm>
            <a:off x="7308304" y="2060848"/>
            <a:ext cx="864097" cy="927582"/>
          </a:xfrm>
          <a:prstGeom prst="rect">
            <a:avLst/>
          </a:prstGeom>
        </p:spPr>
      </p:pic>
      <p:pic>
        <p:nvPicPr>
          <p:cNvPr id="5" name="Picture 4"/>
          <p:cNvPicPr>
            <a:picLocks noChangeAspect="1"/>
          </p:cNvPicPr>
          <p:nvPr/>
        </p:nvPicPr>
        <p:blipFill>
          <a:blip r:embed="rId4"/>
          <a:stretch>
            <a:fillRect/>
          </a:stretch>
        </p:blipFill>
        <p:spPr>
          <a:xfrm>
            <a:off x="5364088" y="0"/>
            <a:ext cx="969571" cy="1268760"/>
          </a:xfrm>
          <a:prstGeom prst="rect">
            <a:avLst/>
          </a:prstGeom>
        </p:spPr>
      </p:pic>
      <p:pic>
        <p:nvPicPr>
          <p:cNvPr id="6" name="Picture 5"/>
          <p:cNvPicPr>
            <a:picLocks noChangeAspect="1"/>
          </p:cNvPicPr>
          <p:nvPr/>
        </p:nvPicPr>
        <p:blipFill>
          <a:blip r:embed="rId5"/>
          <a:stretch>
            <a:fillRect/>
          </a:stretch>
        </p:blipFill>
        <p:spPr>
          <a:xfrm>
            <a:off x="7092280" y="836712"/>
            <a:ext cx="560558" cy="908720"/>
          </a:xfrm>
          <a:prstGeom prst="rect">
            <a:avLst/>
          </a:prstGeom>
        </p:spPr>
      </p:pic>
      <p:pic>
        <p:nvPicPr>
          <p:cNvPr id="7" name="Picture 6"/>
          <p:cNvPicPr>
            <a:picLocks noChangeAspect="1"/>
          </p:cNvPicPr>
          <p:nvPr/>
        </p:nvPicPr>
        <p:blipFill>
          <a:blip r:embed="rId6"/>
          <a:stretch>
            <a:fillRect/>
          </a:stretch>
        </p:blipFill>
        <p:spPr>
          <a:xfrm rot="10019540" flipV="1">
            <a:off x="7735919" y="4747622"/>
            <a:ext cx="919987" cy="705323"/>
          </a:xfrm>
          <a:prstGeom prst="rect">
            <a:avLst/>
          </a:prstGeom>
        </p:spPr>
      </p:pic>
      <p:pic>
        <p:nvPicPr>
          <p:cNvPr id="8" name="Picture 7"/>
          <p:cNvPicPr>
            <a:picLocks noChangeAspect="1"/>
          </p:cNvPicPr>
          <p:nvPr/>
        </p:nvPicPr>
        <p:blipFill>
          <a:blip r:embed="rId7"/>
          <a:stretch>
            <a:fillRect/>
          </a:stretch>
        </p:blipFill>
        <p:spPr>
          <a:xfrm>
            <a:off x="7812360" y="2924944"/>
            <a:ext cx="1162867" cy="1516783"/>
          </a:xfrm>
          <a:prstGeom prst="rect">
            <a:avLst/>
          </a:prstGeom>
        </p:spPr>
      </p:pic>
      <p:pic>
        <p:nvPicPr>
          <p:cNvPr id="9" name="Picture 8"/>
          <p:cNvPicPr>
            <a:picLocks noChangeAspect="1"/>
          </p:cNvPicPr>
          <p:nvPr/>
        </p:nvPicPr>
        <p:blipFill>
          <a:blip r:embed="rId8"/>
          <a:stretch>
            <a:fillRect/>
          </a:stretch>
        </p:blipFill>
        <p:spPr>
          <a:xfrm>
            <a:off x="7566491" y="5733256"/>
            <a:ext cx="1577509" cy="1130548"/>
          </a:xfrm>
          <a:prstGeom prst="rect">
            <a:avLst/>
          </a:prstGeom>
        </p:spPr>
      </p:pic>
      <p:sp>
        <p:nvSpPr>
          <p:cNvPr id="11" name="Slide Number Placeholder 10"/>
          <p:cNvSpPr>
            <a:spLocks noGrp="1"/>
          </p:cNvSpPr>
          <p:nvPr>
            <p:ph type="sldNum" sz="quarter" idx="12"/>
          </p:nvPr>
        </p:nvSpPr>
        <p:spPr/>
        <p:txBody>
          <a:bodyPr/>
          <a:lstStyle/>
          <a:p>
            <a:fld id="{8AF02B71-8991-4516-A01E-F1A9ACD28BDC}" type="slidenum">
              <a:rPr lang="en-GB" smtClean="0"/>
              <a:pPr/>
              <a:t>30</a:t>
            </a:fld>
            <a:endParaRPr lang="en-GB"/>
          </a:p>
        </p:txBody>
      </p:sp>
    </p:spTree>
    <p:extLst>
      <p:ext uri="{BB962C8B-B14F-4D97-AF65-F5344CB8AC3E}">
        <p14:creationId xmlns:p14="http://schemas.microsoft.com/office/powerpoint/2010/main" val="1497532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14.pdf"/>
          <p:cNvPicPr>
            <a:picLocks noChangeAspect="1"/>
          </p:cNvPicPr>
          <p:nvPr/>
        </p:nvPicPr>
        <p:blipFill rotWithShape="1">
          <a:blip r:embed="rId3">
            <a:extLst>
              <a:ext uri="{28A0092B-C50C-407E-A947-70E740481C1C}">
                <a14:useLocalDpi xmlns:a14="http://schemas.microsoft.com/office/drawing/2010/main" val="0"/>
              </a:ext>
            </a:extLst>
          </a:blip>
          <a:srcRect t="10031" b="14660"/>
          <a:stretch/>
        </p:blipFill>
        <p:spPr>
          <a:xfrm>
            <a:off x="899592" y="-171400"/>
            <a:ext cx="6984775" cy="6807239"/>
          </a:xfrm>
          <a:prstGeom prst="rect">
            <a:avLst/>
          </a:prstGeom>
        </p:spPr>
      </p:pic>
      <p:sp>
        <p:nvSpPr>
          <p:cNvPr id="3" name="Slide Number Placeholder 2"/>
          <p:cNvSpPr>
            <a:spLocks noGrp="1"/>
          </p:cNvSpPr>
          <p:nvPr>
            <p:ph type="sldNum" sz="quarter" idx="12"/>
          </p:nvPr>
        </p:nvSpPr>
        <p:spPr/>
        <p:txBody>
          <a:bodyPr/>
          <a:lstStyle/>
          <a:p>
            <a:fld id="{8AF02B71-8991-4516-A01E-F1A9ACD28BDC}" type="slidenum">
              <a:rPr lang="en-GB" smtClean="0"/>
              <a:pPr/>
              <a:t>31</a:t>
            </a:fld>
            <a:endParaRPr lang="en-GB"/>
          </a:p>
        </p:txBody>
      </p:sp>
    </p:spTree>
    <p:extLst>
      <p:ext uri="{BB962C8B-B14F-4D97-AF65-F5344CB8AC3E}">
        <p14:creationId xmlns:p14="http://schemas.microsoft.com/office/powerpoint/2010/main" val="12319764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Internet of Things (</a:t>
            </a:r>
            <a:r>
              <a:rPr lang="en-US" dirty="0" err="1"/>
              <a:t>IoT</a:t>
            </a:r>
            <a:r>
              <a:rPr lang="en-US" dirty="0"/>
              <a:t>)</a:t>
            </a:r>
          </a:p>
        </p:txBody>
      </p:sp>
      <p:sp>
        <p:nvSpPr>
          <p:cNvPr id="3" name="Content Placeholder 2"/>
          <p:cNvSpPr>
            <a:spLocks noGrp="1"/>
          </p:cNvSpPr>
          <p:nvPr>
            <p:ph idx="1"/>
          </p:nvPr>
        </p:nvSpPr>
        <p:spPr>
          <a:xfrm>
            <a:off x="467544" y="1340768"/>
            <a:ext cx="7556313" cy="5040560"/>
          </a:xfrm>
        </p:spPr>
        <p:txBody>
          <a:bodyPr>
            <a:normAutofit fontScale="77500" lnSpcReduction="20000"/>
          </a:bodyPr>
          <a:lstStyle/>
          <a:p>
            <a:r>
              <a:rPr lang="en-US" dirty="0"/>
              <a:t>Term that refers to the expanding interconnection of smart devices, ranging from appliances to tiny sensors</a:t>
            </a:r>
          </a:p>
          <a:p>
            <a:r>
              <a:rPr lang="en-US" dirty="0"/>
              <a:t>Is primarily driven by deeply embedded devices</a:t>
            </a:r>
          </a:p>
          <a:p>
            <a:r>
              <a:rPr lang="en-US" dirty="0"/>
              <a:t>Generations of deployment culminating in the </a:t>
            </a:r>
            <a:r>
              <a:rPr lang="en-US" dirty="0" err="1"/>
              <a:t>IoT</a:t>
            </a:r>
            <a:r>
              <a:rPr lang="en-US" dirty="0"/>
              <a:t>:</a:t>
            </a:r>
          </a:p>
          <a:p>
            <a:pPr lvl="1"/>
            <a:r>
              <a:rPr lang="en-US" dirty="0"/>
              <a:t>Information technology (IT)</a:t>
            </a:r>
          </a:p>
          <a:p>
            <a:pPr lvl="2"/>
            <a:r>
              <a:rPr lang="en-US" dirty="0"/>
              <a:t>PCs, servers, routers, firewalls, and so on, bought as IT devices by enterprise IT people and primarily using wired connectivity</a:t>
            </a:r>
          </a:p>
          <a:p>
            <a:pPr lvl="1"/>
            <a:r>
              <a:rPr lang="en-US" dirty="0"/>
              <a:t>Operational technology (OT)</a:t>
            </a:r>
          </a:p>
          <a:p>
            <a:pPr lvl="2"/>
            <a:r>
              <a:rPr lang="en-US" dirty="0"/>
              <a:t>Machines/appliances with embedded IT built by non-IT companies, such as medical machinery, SCADA, process control, and kiosks, bought as appliances by enterprise OT people and primarily using wired connectivity</a:t>
            </a:r>
          </a:p>
          <a:p>
            <a:pPr lvl="1"/>
            <a:r>
              <a:rPr lang="en-US" dirty="0"/>
              <a:t>Personal technology </a:t>
            </a:r>
          </a:p>
          <a:p>
            <a:pPr lvl="2"/>
            <a:r>
              <a:rPr lang="en-US" dirty="0"/>
              <a:t>Smartphones, tablets, and eBook readers bought as IT devices by consumers exclusively using wireless connectivity and often multiple forms of wireless connectivity</a:t>
            </a:r>
          </a:p>
          <a:p>
            <a:pPr lvl="1"/>
            <a:r>
              <a:rPr lang="en-US" dirty="0"/>
              <a:t>Sensor/actuator technology</a:t>
            </a:r>
          </a:p>
          <a:p>
            <a:pPr lvl="2"/>
            <a:r>
              <a:rPr lang="en-US" dirty="0"/>
              <a:t>Single-purpose devices bought by consumers, IT, and OT people exclusively using wireless connectivity, generally of a single form, as part of larger systems</a:t>
            </a:r>
          </a:p>
          <a:p>
            <a:pPr marL="228600" lvl="1">
              <a:spcBef>
                <a:spcPts val="2000"/>
              </a:spcBef>
              <a:buClr>
                <a:schemeClr val="accent1"/>
              </a:buClr>
            </a:pPr>
            <a:r>
              <a:rPr lang="en-US" sz="2000" dirty="0"/>
              <a:t>It is the fourth generation that is usually thought of as the </a:t>
            </a:r>
            <a:r>
              <a:rPr lang="en-US" sz="2000" dirty="0" err="1"/>
              <a:t>IoT</a:t>
            </a:r>
            <a:r>
              <a:rPr lang="en-US" sz="2000" dirty="0"/>
              <a:t> and it is marked by the use of billions of embedded devices</a:t>
            </a:r>
          </a:p>
        </p:txBody>
      </p:sp>
      <p:sp>
        <p:nvSpPr>
          <p:cNvPr id="5" name="Slide Number Placeholder 4"/>
          <p:cNvSpPr>
            <a:spLocks noGrp="1"/>
          </p:cNvSpPr>
          <p:nvPr>
            <p:ph type="sldNum" sz="quarter" idx="12"/>
          </p:nvPr>
        </p:nvSpPr>
        <p:spPr/>
        <p:txBody>
          <a:bodyPr/>
          <a:lstStyle/>
          <a:p>
            <a:fld id="{8AF02B71-8991-4516-A01E-F1A9ACD28BDC}" type="slidenum">
              <a:rPr lang="en-GB" smtClean="0"/>
              <a:pPr/>
              <a:t>32</a:t>
            </a:fld>
            <a:endParaRPr lang="en-GB"/>
          </a:p>
        </p:txBody>
      </p:sp>
    </p:spTree>
    <p:extLst>
      <p:ext uri="{BB962C8B-B14F-4D97-AF65-F5344CB8AC3E}">
        <p14:creationId xmlns:p14="http://schemas.microsoft.com/office/powerpoint/2010/main" val="38544308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900608" y="260648"/>
            <a:ext cx="4752528" cy="1116012"/>
          </a:xfrm>
        </p:spPr>
        <p:txBody>
          <a:bodyPr/>
          <a:lstStyle/>
          <a:p>
            <a:pPr algn="ctr"/>
            <a:r>
              <a:rPr lang="en-US" dirty="0"/>
              <a:t>ARM </a:t>
            </a:r>
          </a:p>
        </p:txBody>
      </p:sp>
      <p:graphicFrame>
        <p:nvGraphicFramePr>
          <p:cNvPr id="11" name="Content Placeholder 10"/>
          <p:cNvGraphicFramePr>
            <a:graphicFrameLocks noGrp="1"/>
          </p:cNvGraphicFramePr>
          <p:nvPr>
            <p:ph idx="4294967295"/>
            <p:extLst>
              <p:ext uri="{D42A27DB-BD31-4B8C-83A1-F6EECF244321}">
                <p14:modId xmlns:p14="http://schemas.microsoft.com/office/powerpoint/2010/main" val="3016894692"/>
              </p:ext>
            </p:extLst>
          </p:nvPr>
        </p:nvGraphicFramePr>
        <p:xfrm>
          <a:off x="338838" y="1356636"/>
          <a:ext cx="8172400" cy="49294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8AF02B71-8991-4516-A01E-F1A9ACD28BDC}" type="slidenum">
              <a:rPr lang="en-GB" smtClean="0"/>
              <a:pPr/>
              <a:t>33</a:t>
            </a:fld>
            <a:endParaRPr lang="en-GB"/>
          </a:p>
        </p:txBody>
      </p:sp>
    </p:spTree>
    <p:extLst>
      <p:ext uri="{BB962C8B-B14F-4D97-AF65-F5344CB8AC3E}">
        <p14:creationId xmlns:p14="http://schemas.microsoft.com/office/powerpoint/2010/main" val="5728784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Cloud Computing</a:t>
            </a:r>
          </a:p>
        </p:txBody>
      </p:sp>
      <p:sp>
        <p:nvSpPr>
          <p:cNvPr id="3" name="Content Placeholder 2"/>
          <p:cNvSpPr>
            <a:spLocks noGrp="1"/>
          </p:cNvSpPr>
          <p:nvPr>
            <p:ph idx="1"/>
          </p:nvPr>
        </p:nvSpPr>
        <p:spPr>
          <a:xfrm>
            <a:off x="539552" y="1772816"/>
            <a:ext cx="7556313" cy="4144963"/>
          </a:xfrm>
        </p:spPr>
        <p:txBody>
          <a:bodyPr>
            <a:normAutofit lnSpcReduction="10000"/>
          </a:bodyPr>
          <a:lstStyle/>
          <a:p>
            <a:r>
              <a:rPr lang="en-US" dirty="0"/>
              <a:t>NIST defines cloud computing as:</a:t>
            </a:r>
          </a:p>
          <a:p>
            <a:pPr marL="0" indent="0">
              <a:buNone/>
            </a:pPr>
            <a:r>
              <a:rPr lang="en-US" dirty="0"/>
              <a:t>	“A model for enabling ubiquitous, convenient, 		on-demand network access to a shared pool of 	configurable computing resources that can be                  	rapidly 	provisioned and released with minimal          	management effort or service provider interaction.”</a:t>
            </a:r>
          </a:p>
          <a:p>
            <a:r>
              <a:rPr lang="en-US" dirty="0"/>
              <a:t>You get economies of scale, professional network management, and professional security management</a:t>
            </a:r>
          </a:p>
          <a:p>
            <a:r>
              <a:rPr lang="en-US" dirty="0"/>
              <a:t>The individual or company only needs to pay for the storage capacity and services they need</a:t>
            </a:r>
          </a:p>
          <a:p>
            <a:r>
              <a:rPr lang="en-US" dirty="0"/>
              <a:t>Cloud provider takes care of security</a:t>
            </a:r>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7020272" y="19720"/>
            <a:ext cx="2116460" cy="2169372"/>
          </a:xfrm>
          <a:prstGeom prst="rect">
            <a:avLst/>
          </a:prstGeom>
          <a:ln>
            <a:noFill/>
          </a:ln>
          <a:effectLst>
            <a:softEdge rad="112500"/>
          </a:effectLst>
        </p:spPr>
      </p:pic>
      <p:sp>
        <p:nvSpPr>
          <p:cNvPr id="6" name="Slide Number Placeholder 5"/>
          <p:cNvSpPr>
            <a:spLocks noGrp="1"/>
          </p:cNvSpPr>
          <p:nvPr>
            <p:ph type="sldNum" sz="quarter" idx="12"/>
          </p:nvPr>
        </p:nvSpPr>
        <p:spPr/>
        <p:txBody>
          <a:bodyPr/>
          <a:lstStyle/>
          <a:p>
            <a:fld id="{8AF02B71-8991-4516-A01E-F1A9ACD28BDC}" type="slidenum">
              <a:rPr lang="en-GB" smtClean="0"/>
              <a:pPr/>
              <a:t>34</a:t>
            </a:fld>
            <a:endParaRPr lang="en-GB"/>
          </a:p>
        </p:txBody>
      </p:sp>
    </p:spTree>
    <p:extLst>
      <p:ext uri="{BB962C8B-B14F-4D97-AF65-F5344CB8AC3E}">
        <p14:creationId xmlns:p14="http://schemas.microsoft.com/office/powerpoint/2010/main" val="30943059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23528" y="260648"/>
            <a:ext cx="7556500" cy="1116012"/>
          </a:xfrm>
        </p:spPr>
        <p:txBody>
          <a:bodyPr/>
          <a:lstStyle/>
          <a:p>
            <a:r>
              <a:rPr lang="en-US" dirty="0"/>
              <a:t>Cloud Networking</a:t>
            </a:r>
          </a:p>
        </p:txBody>
      </p:sp>
      <p:sp>
        <p:nvSpPr>
          <p:cNvPr id="3" name="Content Placeholder 2"/>
          <p:cNvSpPr>
            <a:spLocks noGrp="1"/>
          </p:cNvSpPr>
          <p:nvPr>
            <p:ph idx="4294967295"/>
          </p:nvPr>
        </p:nvSpPr>
        <p:spPr>
          <a:xfrm>
            <a:off x="323528" y="1124744"/>
            <a:ext cx="7556500" cy="5400600"/>
          </a:xfrm>
        </p:spPr>
        <p:txBody>
          <a:bodyPr>
            <a:normAutofit fontScale="85000" lnSpcReduction="20000"/>
          </a:bodyPr>
          <a:lstStyle/>
          <a:p>
            <a:r>
              <a:rPr lang="en-US" dirty="0"/>
              <a:t>Refers to the networks and network management functionality that must be in place to enable cloud computing</a:t>
            </a:r>
          </a:p>
          <a:p>
            <a:r>
              <a:rPr lang="en-US" dirty="0"/>
              <a:t>One example is the provisioning of high-performance and/or high-reliability networking between the provider and subscriber</a:t>
            </a:r>
          </a:p>
          <a:p>
            <a:r>
              <a:rPr lang="en-US" dirty="0"/>
              <a:t>The collection of network capabilities required to access a cloud, including making use of specialized services over the Internet, linking enterprise data center to a cloud, and using firewalls and other network security devices at critical points to enforce access security policies</a:t>
            </a:r>
          </a:p>
          <a:p>
            <a:pPr marL="0" indent="0">
              <a:spcBef>
                <a:spcPct val="0"/>
              </a:spcBef>
              <a:buNone/>
            </a:pPr>
            <a:endParaRPr lang="en-US" sz="3600" dirty="0">
              <a:solidFill>
                <a:schemeClr val="accent1"/>
              </a:solidFill>
              <a:latin typeface="+mj-lt"/>
              <a:ea typeface="+mj-ea"/>
              <a:cs typeface="+mj-cs"/>
            </a:endParaRPr>
          </a:p>
          <a:p>
            <a:pPr marL="0" indent="0">
              <a:spcBef>
                <a:spcPct val="0"/>
              </a:spcBef>
              <a:buNone/>
            </a:pPr>
            <a:r>
              <a:rPr lang="en-US" sz="3600" dirty="0">
                <a:solidFill>
                  <a:schemeClr val="accent1"/>
                </a:solidFill>
                <a:latin typeface="+mj-lt"/>
                <a:ea typeface="+mj-ea"/>
                <a:cs typeface="+mj-cs"/>
              </a:rPr>
              <a:t>Cloud Storage</a:t>
            </a:r>
          </a:p>
          <a:p>
            <a:r>
              <a:rPr lang="en-US" dirty="0"/>
              <a:t>Subset of cloud computing</a:t>
            </a:r>
          </a:p>
          <a:p>
            <a:r>
              <a:rPr lang="en-US" dirty="0"/>
              <a:t>Consists of database storage and database applications hosted remotely on cloud servers</a:t>
            </a:r>
          </a:p>
          <a:p>
            <a:r>
              <a:rPr lang="en-US" dirty="0"/>
              <a:t>Enables small businesses and individual users to take advantage of data storage that scales with their needs and to take advantage of a variety of database applications without having to buy, maintain, and manage the storage assets</a:t>
            </a:r>
          </a:p>
        </p:txBody>
      </p:sp>
      <p:sp>
        <p:nvSpPr>
          <p:cNvPr id="5" name="Slide Number Placeholder 4"/>
          <p:cNvSpPr>
            <a:spLocks noGrp="1"/>
          </p:cNvSpPr>
          <p:nvPr>
            <p:ph type="sldNum" sz="quarter" idx="12"/>
          </p:nvPr>
        </p:nvSpPr>
        <p:spPr/>
        <p:txBody>
          <a:bodyPr/>
          <a:lstStyle/>
          <a:p>
            <a:fld id="{8AF02B71-8991-4516-A01E-F1A9ACD28BDC}" type="slidenum">
              <a:rPr lang="en-GB" smtClean="0"/>
              <a:pPr/>
              <a:t>35</a:t>
            </a:fld>
            <a:endParaRPr lang="en-GB"/>
          </a:p>
        </p:txBody>
      </p:sp>
    </p:spTree>
    <p:extLst>
      <p:ext uri="{BB962C8B-B14F-4D97-AF65-F5344CB8AC3E}">
        <p14:creationId xmlns:p14="http://schemas.microsoft.com/office/powerpoint/2010/main" val="758138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sz="3200" dirty="0"/>
              <a:t>Logic and Memory Performance Gap</a:t>
            </a:r>
          </a:p>
        </p:txBody>
      </p:sp>
      <p:pic>
        <p:nvPicPr>
          <p:cNvPr id="5" name="Content Placeholder 4"/>
          <p:cNvPicPr>
            <a:picLocks noGrp="1" noChangeAspect="1"/>
          </p:cNvPicPr>
          <p:nvPr>
            <p:ph idx="1"/>
          </p:nvPr>
        </p:nvPicPr>
        <p:blipFill>
          <a:blip r:embed="rId3"/>
          <a:stretch>
            <a:fillRect/>
          </a:stretch>
        </p:blipFill>
        <p:spPr>
          <a:xfrm>
            <a:off x="69856" y="2194024"/>
            <a:ext cx="4242662" cy="2672283"/>
          </a:xfrm>
          <a:prstGeom prst="rect">
            <a:avLst/>
          </a:prstGeom>
        </p:spPr>
      </p:pic>
      <p:sp>
        <p:nvSpPr>
          <p:cNvPr id="6" name="Slide Number Placeholder 5"/>
          <p:cNvSpPr>
            <a:spLocks noGrp="1"/>
          </p:cNvSpPr>
          <p:nvPr>
            <p:ph type="sldNum" sz="quarter" idx="12"/>
          </p:nvPr>
        </p:nvSpPr>
        <p:spPr/>
        <p:txBody>
          <a:bodyPr/>
          <a:lstStyle/>
          <a:p>
            <a:fld id="{8AF02B71-8991-4516-A01E-F1A9ACD28BDC}" type="slidenum">
              <a:rPr lang="en-GB" smtClean="0"/>
              <a:pPr/>
              <a:t>36</a:t>
            </a:fld>
            <a:endParaRPr lang="en-GB"/>
          </a:p>
        </p:txBody>
      </p:sp>
      <p:pic>
        <p:nvPicPr>
          <p:cNvPr id="2" name="Picture 1"/>
          <p:cNvPicPr>
            <a:picLocks noChangeAspect="1"/>
          </p:cNvPicPr>
          <p:nvPr/>
        </p:nvPicPr>
        <p:blipFill>
          <a:blip r:embed="rId4"/>
          <a:stretch>
            <a:fillRect/>
          </a:stretch>
        </p:blipFill>
        <p:spPr>
          <a:xfrm>
            <a:off x="4374847" y="2194023"/>
            <a:ext cx="4661649" cy="2672283"/>
          </a:xfrm>
          <a:prstGeom prst="rect">
            <a:avLst/>
          </a:prstGeom>
        </p:spPr>
      </p:pic>
    </p:spTree>
    <p:extLst>
      <p:ext uri="{BB962C8B-B14F-4D97-AF65-F5344CB8AC3E}">
        <p14:creationId xmlns:p14="http://schemas.microsoft.com/office/powerpoint/2010/main" val="18741548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Solutions</a:t>
            </a:r>
          </a:p>
        </p:txBody>
      </p:sp>
      <p:sp>
        <p:nvSpPr>
          <p:cNvPr id="3" name="Content Placeholder 2"/>
          <p:cNvSpPr>
            <a:spLocks noGrp="1"/>
          </p:cNvSpPr>
          <p:nvPr>
            <p:ph idx="1"/>
          </p:nvPr>
        </p:nvSpPr>
        <p:spPr/>
        <p:txBody>
          <a:bodyPr>
            <a:noAutofit/>
          </a:bodyPr>
          <a:lstStyle/>
          <a:p>
            <a:r>
              <a:rPr lang="en-GB" sz="2400" dirty="0"/>
              <a:t>Increase number of bits retrieved at one time</a:t>
            </a:r>
          </a:p>
          <a:p>
            <a:pPr lvl="1"/>
            <a:r>
              <a:rPr lang="en-GB" sz="2000" dirty="0"/>
              <a:t>Make DRAM “wider” rather than “deeper” </a:t>
            </a:r>
          </a:p>
          <a:p>
            <a:r>
              <a:rPr lang="en-GB" sz="2400" dirty="0"/>
              <a:t>Change DRAM interface</a:t>
            </a:r>
          </a:p>
          <a:p>
            <a:pPr lvl="1"/>
            <a:r>
              <a:rPr lang="en-GB" sz="2000" dirty="0"/>
              <a:t>Cache</a:t>
            </a:r>
          </a:p>
          <a:p>
            <a:r>
              <a:rPr lang="en-GB" sz="2400" dirty="0"/>
              <a:t>Reduce frequency of memory access</a:t>
            </a:r>
          </a:p>
          <a:p>
            <a:pPr lvl="1"/>
            <a:r>
              <a:rPr lang="en-GB" sz="2000" dirty="0"/>
              <a:t>More complex cache and cache on chip</a:t>
            </a:r>
          </a:p>
          <a:p>
            <a:r>
              <a:rPr lang="en-GB" sz="2400" dirty="0"/>
              <a:t>Increase interconnection bandwidth</a:t>
            </a:r>
          </a:p>
          <a:p>
            <a:pPr lvl="1"/>
            <a:r>
              <a:rPr lang="en-GB" sz="2000" dirty="0"/>
              <a:t>High speed buses</a:t>
            </a:r>
          </a:p>
          <a:p>
            <a:pPr lvl="1"/>
            <a:r>
              <a:rPr lang="en-GB" sz="2000" dirty="0"/>
              <a:t>Hierarchy of buses</a:t>
            </a:r>
            <a:br>
              <a:rPr lang="en-GB" sz="2000" dirty="0"/>
            </a:br>
            <a:endParaRPr lang="en-GB" sz="2000" dirty="0"/>
          </a:p>
          <a:p>
            <a:endParaRPr lang="en-GB" sz="2400" dirty="0"/>
          </a:p>
          <a:p>
            <a:endParaRPr lang="en-GB" sz="2400" dirty="0"/>
          </a:p>
        </p:txBody>
      </p:sp>
      <p:sp>
        <p:nvSpPr>
          <p:cNvPr id="5" name="Slide Number Placeholder 4"/>
          <p:cNvSpPr>
            <a:spLocks noGrp="1"/>
          </p:cNvSpPr>
          <p:nvPr>
            <p:ph type="sldNum" sz="quarter" idx="12"/>
          </p:nvPr>
        </p:nvSpPr>
        <p:spPr/>
        <p:txBody>
          <a:bodyPr/>
          <a:lstStyle/>
          <a:p>
            <a:fld id="{8AF02B71-8991-4516-A01E-F1A9ACD28BDC}" type="slidenum">
              <a:rPr lang="en-GB" smtClean="0"/>
              <a:pPr/>
              <a:t>37</a:t>
            </a:fld>
            <a:endParaRPr lang="en-GB"/>
          </a:p>
        </p:txBody>
      </p:sp>
    </p:spTree>
    <p:extLst>
      <p:ext uri="{BB962C8B-B14F-4D97-AF65-F5344CB8AC3E}">
        <p14:creationId xmlns:p14="http://schemas.microsoft.com/office/powerpoint/2010/main" val="5714416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Rule of Thumb for Latency Lagging BW</a:t>
            </a:r>
          </a:p>
        </p:txBody>
      </p:sp>
      <p:sp>
        <p:nvSpPr>
          <p:cNvPr id="3" name="Content Placeholder 2"/>
          <p:cNvSpPr>
            <a:spLocks noGrp="1"/>
          </p:cNvSpPr>
          <p:nvPr>
            <p:ph idx="1"/>
          </p:nvPr>
        </p:nvSpPr>
        <p:spPr/>
        <p:txBody>
          <a:bodyPr>
            <a:normAutofit/>
          </a:bodyPr>
          <a:lstStyle/>
          <a:p>
            <a:r>
              <a:rPr lang="en-GB" sz="2400" dirty="0"/>
              <a:t>In the time that bandwidth doubles, latency improves by no more than a factor of 1.2 to 1.4</a:t>
            </a:r>
          </a:p>
          <a:p>
            <a:pPr lvl="1"/>
            <a:r>
              <a:rPr lang="en-GB" sz="2000" dirty="0"/>
              <a:t>(and capacity improves faster than bandwidth)</a:t>
            </a:r>
          </a:p>
          <a:p>
            <a:r>
              <a:rPr lang="en-GB" sz="2400" dirty="0"/>
              <a:t>Stated alternatively:</a:t>
            </a:r>
          </a:p>
          <a:p>
            <a:pPr lvl="1"/>
            <a:r>
              <a:rPr lang="en-GB" sz="2000" dirty="0"/>
              <a:t>Bandwidth improves by more than the square of the improvement in Latency</a:t>
            </a:r>
          </a:p>
        </p:txBody>
      </p:sp>
      <p:sp>
        <p:nvSpPr>
          <p:cNvPr id="5" name="Slide Number Placeholder 4"/>
          <p:cNvSpPr>
            <a:spLocks noGrp="1"/>
          </p:cNvSpPr>
          <p:nvPr>
            <p:ph type="sldNum" sz="quarter" idx="12"/>
          </p:nvPr>
        </p:nvSpPr>
        <p:spPr/>
        <p:txBody>
          <a:bodyPr/>
          <a:lstStyle/>
          <a:p>
            <a:fld id="{8AF02B71-8991-4516-A01E-F1A9ACD28BDC}" type="slidenum">
              <a:rPr lang="en-GB" smtClean="0"/>
              <a:pPr/>
              <a:t>38</a:t>
            </a:fld>
            <a:endParaRPr lang="en-GB"/>
          </a:p>
        </p:txBody>
      </p:sp>
    </p:spTree>
    <p:extLst>
      <p:ext uri="{BB962C8B-B14F-4D97-AF65-F5344CB8AC3E}">
        <p14:creationId xmlns:p14="http://schemas.microsoft.com/office/powerpoint/2010/main" val="13829556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Improvements in Chip Organization and</a:t>
            </a:r>
            <a:br>
              <a:rPr lang="en-GB" sz="2800" dirty="0"/>
            </a:br>
            <a:r>
              <a:rPr lang="en-GB" sz="2800" dirty="0"/>
              <a:t>Architecture</a:t>
            </a:r>
          </a:p>
        </p:txBody>
      </p:sp>
      <p:sp>
        <p:nvSpPr>
          <p:cNvPr id="3" name="Content Placeholder 2"/>
          <p:cNvSpPr>
            <a:spLocks noGrp="1"/>
          </p:cNvSpPr>
          <p:nvPr>
            <p:ph idx="1"/>
          </p:nvPr>
        </p:nvSpPr>
        <p:spPr/>
        <p:txBody>
          <a:bodyPr>
            <a:normAutofit/>
          </a:bodyPr>
          <a:lstStyle/>
          <a:p>
            <a:r>
              <a:rPr lang="en-GB" dirty="0"/>
              <a:t>Increase hardware speed of processor</a:t>
            </a:r>
          </a:p>
          <a:p>
            <a:pPr lvl="1"/>
            <a:r>
              <a:rPr lang="en-GB" dirty="0"/>
              <a:t>Fundamentally due to shrinking logic gate size</a:t>
            </a:r>
          </a:p>
          <a:p>
            <a:pPr lvl="2"/>
            <a:r>
              <a:rPr lang="en-GB" dirty="0"/>
              <a:t>More gates, packed more tightly, increasing clock rate</a:t>
            </a:r>
          </a:p>
          <a:p>
            <a:pPr lvl="2"/>
            <a:r>
              <a:rPr lang="en-GB" dirty="0"/>
              <a:t>Propagation time for signals reduced</a:t>
            </a:r>
          </a:p>
          <a:p>
            <a:r>
              <a:rPr lang="en-GB" dirty="0"/>
              <a:t>Increase size and speed of caches</a:t>
            </a:r>
          </a:p>
          <a:p>
            <a:pPr lvl="1"/>
            <a:r>
              <a:rPr lang="en-GB" dirty="0"/>
              <a:t>Dedicating part of processor chip</a:t>
            </a:r>
          </a:p>
          <a:p>
            <a:pPr lvl="2"/>
            <a:r>
              <a:rPr lang="en-GB" dirty="0"/>
              <a:t>Cache access times drop significantly </a:t>
            </a:r>
          </a:p>
          <a:p>
            <a:r>
              <a:rPr lang="en-GB" dirty="0"/>
              <a:t>Change processor organization and architecture</a:t>
            </a:r>
          </a:p>
          <a:p>
            <a:pPr lvl="1"/>
            <a:r>
              <a:rPr lang="en-GB" dirty="0"/>
              <a:t>Increase effective speed of execution</a:t>
            </a:r>
          </a:p>
          <a:p>
            <a:pPr lvl="1"/>
            <a:r>
              <a:rPr lang="en-GB" dirty="0"/>
              <a:t>Parallelism</a:t>
            </a:r>
          </a:p>
        </p:txBody>
      </p:sp>
      <p:sp>
        <p:nvSpPr>
          <p:cNvPr id="5" name="Slide Number Placeholder 4"/>
          <p:cNvSpPr>
            <a:spLocks noGrp="1"/>
          </p:cNvSpPr>
          <p:nvPr>
            <p:ph type="sldNum" sz="quarter" idx="12"/>
          </p:nvPr>
        </p:nvSpPr>
        <p:spPr/>
        <p:txBody>
          <a:bodyPr/>
          <a:lstStyle/>
          <a:p>
            <a:fld id="{8AF02B71-8991-4516-A01E-F1A9ACD28BDC}" type="slidenum">
              <a:rPr lang="en-GB" smtClean="0"/>
              <a:pPr/>
              <a:t>39</a:t>
            </a:fld>
            <a:endParaRPr lang="en-GB"/>
          </a:p>
        </p:txBody>
      </p:sp>
    </p:spTree>
    <p:extLst>
      <p:ext uri="{BB962C8B-B14F-4D97-AF65-F5344CB8AC3E}">
        <p14:creationId xmlns:p14="http://schemas.microsoft.com/office/powerpoint/2010/main" val="3230364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Classes of Computers</a:t>
            </a:r>
          </a:p>
        </p:txBody>
      </p:sp>
      <p:sp>
        <p:nvSpPr>
          <p:cNvPr id="3" name="Content Placeholder 2"/>
          <p:cNvSpPr>
            <a:spLocks noGrp="1"/>
          </p:cNvSpPr>
          <p:nvPr>
            <p:ph idx="1"/>
          </p:nvPr>
        </p:nvSpPr>
        <p:spPr/>
        <p:txBody>
          <a:bodyPr/>
          <a:lstStyle/>
          <a:p>
            <a:r>
              <a:rPr lang="en-GB" dirty="0"/>
              <a:t>Personal computers</a:t>
            </a:r>
          </a:p>
          <a:p>
            <a:pPr lvl="1"/>
            <a:r>
              <a:rPr lang="en-GB" dirty="0"/>
              <a:t>General purpose, variety of software</a:t>
            </a:r>
          </a:p>
          <a:p>
            <a:pPr lvl="1"/>
            <a:r>
              <a:rPr lang="en-GB" dirty="0"/>
              <a:t>Subject to cost/performance tradeoff</a:t>
            </a:r>
          </a:p>
          <a:p>
            <a:r>
              <a:rPr lang="en-GB" dirty="0"/>
              <a:t>Server computers</a:t>
            </a:r>
          </a:p>
          <a:p>
            <a:pPr lvl="1"/>
            <a:r>
              <a:rPr lang="en-GB" dirty="0"/>
              <a:t>Network based</a:t>
            </a:r>
          </a:p>
          <a:p>
            <a:pPr lvl="1"/>
            <a:r>
              <a:rPr lang="en-GB" dirty="0"/>
              <a:t>High capacity, performance, reliability</a:t>
            </a:r>
          </a:p>
          <a:p>
            <a:pPr lvl="1"/>
            <a:r>
              <a:rPr lang="en-GB" dirty="0"/>
              <a:t>Range from small servers to building sized</a:t>
            </a:r>
          </a:p>
        </p:txBody>
      </p:sp>
      <p:sp>
        <p:nvSpPr>
          <p:cNvPr id="5" name="Slide Number Placeholder 4"/>
          <p:cNvSpPr>
            <a:spLocks noGrp="1"/>
          </p:cNvSpPr>
          <p:nvPr>
            <p:ph type="sldNum" sz="quarter" idx="12"/>
          </p:nvPr>
        </p:nvSpPr>
        <p:spPr/>
        <p:txBody>
          <a:bodyPr/>
          <a:lstStyle/>
          <a:p>
            <a:fld id="{8AF02B71-8991-4516-A01E-F1A9ACD28BDC}" type="slidenum">
              <a:rPr lang="en-GB" smtClean="0"/>
              <a:pPr/>
              <a:t>4</a:t>
            </a:fld>
            <a:endParaRPr lang="en-GB"/>
          </a:p>
        </p:txBody>
      </p:sp>
    </p:spTree>
    <p:extLst>
      <p:ext uri="{BB962C8B-B14F-4D97-AF65-F5344CB8AC3E}">
        <p14:creationId xmlns:p14="http://schemas.microsoft.com/office/powerpoint/2010/main" val="548885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PostPC</a:t>
            </a:r>
            <a:r>
              <a:rPr lang="en-GB" dirty="0"/>
              <a:t>  Era</a:t>
            </a:r>
          </a:p>
        </p:txBody>
      </p:sp>
      <p:sp>
        <p:nvSpPr>
          <p:cNvPr id="3" name="Content Placeholder 2"/>
          <p:cNvSpPr>
            <a:spLocks noGrp="1"/>
          </p:cNvSpPr>
          <p:nvPr>
            <p:ph idx="1"/>
          </p:nvPr>
        </p:nvSpPr>
        <p:spPr/>
        <p:txBody>
          <a:bodyPr/>
          <a:lstStyle/>
          <a:p>
            <a:r>
              <a:rPr lang="en-GB" dirty="0"/>
              <a:t>Personal Mobile Device (PMD)</a:t>
            </a:r>
          </a:p>
          <a:p>
            <a:pPr lvl="1"/>
            <a:r>
              <a:rPr lang="en-GB" dirty="0"/>
              <a:t>Battery operated</a:t>
            </a:r>
          </a:p>
          <a:p>
            <a:pPr lvl="1"/>
            <a:r>
              <a:rPr lang="en-GB" dirty="0"/>
              <a:t>Connects to the internet</a:t>
            </a:r>
          </a:p>
          <a:p>
            <a:pPr lvl="1"/>
            <a:r>
              <a:rPr lang="en-GB" dirty="0"/>
              <a:t>Hundreds of dollars</a:t>
            </a:r>
          </a:p>
          <a:p>
            <a:pPr lvl="1"/>
            <a:r>
              <a:rPr lang="en-GB" dirty="0"/>
              <a:t>Smart phones, tablets, electronic glasses</a:t>
            </a:r>
          </a:p>
          <a:p>
            <a:r>
              <a:rPr lang="en-GB" dirty="0"/>
              <a:t>Cloud computing</a:t>
            </a:r>
          </a:p>
          <a:p>
            <a:pPr lvl="1"/>
            <a:r>
              <a:rPr lang="en-GB" dirty="0"/>
              <a:t>Warehouse Scale Computers (WSC)</a:t>
            </a:r>
          </a:p>
          <a:p>
            <a:pPr lvl="1"/>
            <a:r>
              <a:rPr lang="en-GB" dirty="0"/>
              <a:t>Software as a Service (SaaS)</a:t>
            </a:r>
          </a:p>
          <a:p>
            <a:pPr lvl="1"/>
            <a:r>
              <a:rPr lang="en-GB" dirty="0"/>
              <a:t>Portion of software run on a PMD and a portion run in the Cloud</a:t>
            </a:r>
          </a:p>
          <a:p>
            <a:pPr lvl="1"/>
            <a:r>
              <a:rPr lang="en-GB" dirty="0"/>
              <a:t>Amazon and Google</a:t>
            </a:r>
          </a:p>
        </p:txBody>
      </p:sp>
      <p:sp>
        <p:nvSpPr>
          <p:cNvPr id="5" name="Slide Number Placeholder 4"/>
          <p:cNvSpPr>
            <a:spLocks noGrp="1"/>
          </p:cNvSpPr>
          <p:nvPr>
            <p:ph type="sldNum" sz="quarter" idx="12"/>
          </p:nvPr>
        </p:nvSpPr>
        <p:spPr/>
        <p:txBody>
          <a:bodyPr/>
          <a:lstStyle/>
          <a:p>
            <a:fld id="{8AF02B71-8991-4516-A01E-F1A9ACD28BDC}" type="slidenum">
              <a:rPr lang="en-GB" smtClean="0"/>
              <a:pPr/>
              <a:t>5</a:t>
            </a:fld>
            <a:endParaRPr lang="en-GB"/>
          </a:p>
        </p:txBody>
      </p:sp>
    </p:spTree>
    <p:extLst>
      <p:ext uri="{BB962C8B-B14F-4D97-AF65-F5344CB8AC3E}">
        <p14:creationId xmlns:p14="http://schemas.microsoft.com/office/powerpoint/2010/main" val="872632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Below Your Program</a:t>
            </a:r>
          </a:p>
        </p:txBody>
      </p:sp>
      <p:sp>
        <p:nvSpPr>
          <p:cNvPr id="3" name="Content Placeholder 2"/>
          <p:cNvSpPr>
            <a:spLocks noGrp="1"/>
          </p:cNvSpPr>
          <p:nvPr>
            <p:ph idx="1"/>
          </p:nvPr>
        </p:nvSpPr>
        <p:spPr/>
        <p:txBody>
          <a:bodyPr/>
          <a:lstStyle/>
          <a:p>
            <a:r>
              <a:rPr lang="en-GB" dirty="0"/>
              <a:t>Application software</a:t>
            </a:r>
          </a:p>
          <a:p>
            <a:pPr lvl="1"/>
            <a:r>
              <a:rPr lang="en-GB" dirty="0"/>
              <a:t>Written in high-level language </a:t>
            </a:r>
          </a:p>
          <a:p>
            <a:r>
              <a:rPr lang="en-GB" dirty="0"/>
              <a:t>System software</a:t>
            </a:r>
          </a:p>
          <a:p>
            <a:pPr lvl="1"/>
            <a:r>
              <a:rPr lang="en-GB" dirty="0"/>
              <a:t>Compiler: translates HLL code to machine code</a:t>
            </a:r>
          </a:p>
          <a:p>
            <a:pPr lvl="1"/>
            <a:r>
              <a:rPr lang="en-GB" dirty="0"/>
              <a:t>Operating System: service code</a:t>
            </a:r>
          </a:p>
          <a:p>
            <a:pPr lvl="2"/>
            <a:r>
              <a:rPr lang="en-GB" dirty="0"/>
              <a:t>Handling input/output </a:t>
            </a:r>
          </a:p>
          <a:p>
            <a:pPr lvl="2"/>
            <a:r>
              <a:rPr lang="en-GB" dirty="0"/>
              <a:t>Managing memory and storage</a:t>
            </a:r>
          </a:p>
          <a:p>
            <a:pPr lvl="2"/>
            <a:r>
              <a:rPr lang="en-GB" dirty="0"/>
              <a:t>Scheduling tasks &amp; sharing resources</a:t>
            </a:r>
          </a:p>
          <a:p>
            <a:r>
              <a:rPr lang="en-GB" dirty="0"/>
              <a:t>Hardware</a:t>
            </a:r>
          </a:p>
          <a:p>
            <a:pPr lvl="1"/>
            <a:r>
              <a:rPr lang="en-GB" dirty="0"/>
              <a:t>Processor, memory, I/O controllers</a:t>
            </a:r>
          </a:p>
        </p:txBody>
      </p:sp>
      <p:pic>
        <p:nvPicPr>
          <p:cNvPr id="5" name="Picture 4"/>
          <p:cNvPicPr>
            <a:picLocks noChangeAspect="1"/>
          </p:cNvPicPr>
          <p:nvPr/>
        </p:nvPicPr>
        <p:blipFill>
          <a:blip r:embed="rId2"/>
          <a:stretch>
            <a:fillRect/>
          </a:stretch>
        </p:blipFill>
        <p:spPr>
          <a:xfrm>
            <a:off x="5940152" y="3634347"/>
            <a:ext cx="3000375" cy="2971800"/>
          </a:xfrm>
          <a:prstGeom prst="rect">
            <a:avLst/>
          </a:prstGeom>
        </p:spPr>
      </p:pic>
      <p:sp>
        <p:nvSpPr>
          <p:cNvPr id="6" name="Slide Number Placeholder 5"/>
          <p:cNvSpPr>
            <a:spLocks noGrp="1"/>
          </p:cNvSpPr>
          <p:nvPr>
            <p:ph type="sldNum" sz="quarter" idx="12"/>
          </p:nvPr>
        </p:nvSpPr>
        <p:spPr/>
        <p:txBody>
          <a:bodyPr/>
          <a:lstStyle/>
          <a:p>
            <a:fld id="{8AF02B71-8991-4516-A01E-F1A9ACD28BDC}" type="slidenum">
              <a:rPr lang="en-GB" smtClean="0"/>
              <a:pPr/>
              <a:t>6</a:t>
            </a:fld>
            <a:endParaRPr lang="en-GB"/>
          </a:p>
        </p:txBody>
      </p:sp>
    </p:spTree>
    <p:extLst>
      <p:ext uri="{BB962C8B-B14F-4D97-AF65-F5344CB8AC3E}">
        <p14:creationId xmlns:p14="http://schemas.microsoft.com/office/powerpoint/2010/main" val="1011686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Program Code</a:t>
            </a:r>
          </a:p>
        </p:txBody>
      </p:sp>
      <p:sp>
        <p:nvSpPr>
          <p:cNvPr id="3" name="Content Placeholder 2"/>
          <p:cNvSpPr>
            <a:spLocks noGrp="1"/>
          </p:cNvSpPr>
          <p:nvPr>
            <p:ph idx="1"/>
          </p:nvPr>
        </p:nvSpPr>
        <p:spPr/>
        <p:txBody>
          <a:bodyPr/>
          <a:lstStyle/>
          <a:p>
            <a:r>
              <a:rPr lang="en-GB" dirty="0"/>
              <a:t>High-level language</a:t>
            </a:r>
          </a:p>
          <a:p>
            <a:pPr lvl="1"/>
            <a:r>
              <a:rPr lang="en-GB" dirty="0"/>
              <a:t>Level of abstraction closer to problem domain</a:t>
            </a:r>
          </a:p>
          <a:p>
            <a:pPr lvl="1"/>
            <a:r>
              <a:rPr lang="en-GB" dirty="0"/>
              <a:t>Provides for productivity and portability </a:t>
            </a:r>
          </a:p>
          <a:p>
            <a:r>
              <a:rPr lang="en-GB" dirty="0"/>
              <a:t>Assembly language</a:t>
            </a:r>
          </a:p>
          <a:p>
            <a:pPr lvl="1"/>
            <a:r>
              <a:rPr lang="en-GB" dirty="0"/>
              <a:t>Textual representation of instructions</a:t>
            </a:r>
          </a:p>
          <a:p>
            <a:r>
              <a:rPr lang="en-GB" dirty="0"/>
              <a:t>Hardware representation</a:t>
            </a:r>
          </a:p>
          <a:p>
            <a:pPr lvl="1"/>
            <a:r>
              <a:rPr lang="en-GB" dirty="0"/>
              <a:t>Binary digits (bits)</a:t>
            </a:r>
          </a:p>
          <a:p>
            <a:pPr lvl="1"/>
            <a:r>
              <a:rPr lang="en-GB" dirty="0"/>
              <a:t>Encoded instructions and data</a:t>
            </a:r>
          </a:p>
        </p:txBody>
      </p:sp>
      <p:pic>
        <p:nvPicPr>
          <p:cNvPr id="5" name="Picture 4"/>
          <p:cNvPicPr>
            <a:picLocks noChangeAspect="1"/>
          </p:cNvPicPr>
          <p:nvPr/>
        </p:nvPicPr>
        <p:blipFill>
          <a:blip r:embed="rId2"/>
          <a:stretch>
            <a:fillRect/>
          </a:stretch>
        </p:blipFill>
        <p:spPr>
          <a:xfrm>
            <a:off x="6012160" y="2060848"/>
            <a:ext cx="3045603" cy="4660911"/>
          </a:xfrm>
          <a:prstGeom prst="rect">
            <a:avLst/>
          </a:prstGeom>
        </p:spPr>
      </p:pic>
      <p:sp>
        <p:nvSpPr>
          <p:cNvPr id="6" name="Slide Number Placeholder 5"/>
          <p:cNvSpPr>
            <a:spLocks noGrp="1"/>
          </p:cNvSpPr>
          <p:nvPr>
            <p:ph type="sldNum" sz="quarter" idx="12"/>
          </p:nvPr>
        </p:nvSpPr>
        <p:spPr/>
        <p:txBody>
          <a:bodyPr/>
          <a:lstStyle/>
          <a:p>
            <a:fld id="{8AF02B71-8991-4516-A01E-F1A9ACD28BDC}" type="slidenum">
              <a:rPr lang="en-GB" smtClean="0"/>
              <a:pPr/>
              <a:t>7</a:t>
            </a:fld>
            <a:endParaRPr lang="en-GB"/>
          </a:p>
        </p:txBody>
      </p:sp>
    </p:spTree>
    <p:extLst>
      <p:ext uri="{BB962C8B-B14F-4D97-AF65-F5344CB8AC3E}">
        <p14:creationId xmlns:p14="http://schemas.microsoft.com/office/powerpoint/2010/main" val="8957993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Big (Simplified) Picture</a:t>
            </a:r>
          </a:p>
        </p:txBody>
      </p:sp>
      <p:pic>
        <p:nvPicPr>
          <p:cNvPr id="5" name="Content Placeholder 4"/>
          <p:cNvPicPr>
            <a:picLocks noGrp="1" noChangeAspect="1"/>
          </p:cNvPicPr>
          <p:nvPr>
            <p:ph idx="1"/>
          </p:nvPr>
        </p:nvPicPr>
        <p:blipFill>
          <a:blip r:embed="rId2"/>
          <a:stretch>
            <a:fillRect/>
          </a:stretch>
        </p:blipFill>
        <p:spPr>
          <a:xfrm>
            <a:off x="881062" y="1981994"/>
            <a:ext cx="6791325" cy="4143375"/>
          </a:xfrm>
          <a:prstGeom prst="rect">
            <a:avLst/>
          </a:prstGeom>
        </p:spPr>
      </p:pic>
      <p:sp>
        <p:nvSpPr>
          <p:cNvPr id="6" name="Slide Number Placeholder 5"/>
          <p:cNvSpPr>
            <a:spLocks noGrp="1"/>
          </p:cNvSpPr>
          <p:nvPr>
            <p:ph type="sldNum" sz="quarter" idx="12"/>
          </p:nvPr>
        </p:nvSpPr>
        <p:spPr/>
        <p:txBody>
          <a:bodyPr/>
          <a:lstStyle/>
          <a:p>
            <a:fld id="{8AF02B71-8991-4516-A01E-F1A9ACD28BDC}" type="slidenum">
              <a:rPr lang="en-GB" smtClean="0"/>
              <a:pPr/>
              <a:t>8</a:t>
            </a:fld>
            <a:endParaRPr lang="en-GB"/>
          </a:p>
        </p:txBody>
      </p:sp>
    </p:spTree>
    <p:extLst>
      <p:ext uri="{BB962C8B-B14F-4D97-AF65-F5344CB8AC3E}">
        <p14:creationId xmlns:p14="http://schemas.microsoft.com/office/powerpoint/2010/main" val="491865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11560" y="2708920"/>
            <a:ext cx="7556500" cy="1116012"/>
          </a:xfrm>
        </p:spPr>
        <p:txBody>
          <a:bodyPr/>
          <a:lstStyle/>
          <a:p>
            <a:r>
              <a:rPr lang="en-US" sz="4000" dirty="0">
                <a:effectLst>
                  <a:outerShdw blurRad="38100" dist="38100" dir="2700000" algn="tl">
                    <a:srgbClr val="000000">
                      <a:alpha val="43137"/>
                    </a:srgbClr>
                  </a:outerShdw>
                </a:effectLst>
              </a:rPr>
              <a:t>Structure</a:t>
            </a:r>
          </a:p>
        </p:txBody>
      </p:sp>
      <p:pic>
        <p:nvPicPr>
          <p:cNvPr id="3" name="Picture 2" descr="f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5856" y="-387424"/>
            <a:ext cx="5760640" cy="7454945"/>
          </a:xfrm>
          <a:prstGeom prst="rect">
            <a:avLst/>
          </a:prstGeom>
        </p:spPr>
      </p:pic>
      <p:sp>
        <p:nvSpPr>
          <p:cNvPr id="5" name="Slide Number Placeholder 4"/>
          <p:cNvSpPr>
            <a:spLocks noGrp="1"/>
          </p:cNvSpPr>
          <p:nvPr>
            <p:ph type="sldNum" sz="quarter" idx="12"/>
          </p:nvPr>
        </p:nvSpPr>
        <p:spPr/>
        <p:txBody>
          <a:bodyPr/>
          <a:lstStyle/>
          <a:p>
            <a:fld id="{8AF02B71-8991-4516-A01E-F1A9ACD28BDC}" type="slidenum">
              <a:rPr lang="en-GB" smtClean="0"/>
              <a:pPr/>
              <a:t>9</a:t>
            </a:fld>
            <a:endParaRPr lang="en-GB"/>
          </a:p>
        </p:txBody>
      </p:sp>
    </p:spTree>
    <p:extLst>
      <p:ext uri="{BB962C8B-B14F-4D97-AF65-F5344CB8AC3E}">
        <p14:creationId xmlns:p14="http://schemas.microsoft.com/office/powerpoint/2010/main" val="1761030510"/>
      </p:ext>
    </p:extLst>
  </p:cSld>
  <p:clrMapOvr>
    <a:masterClrMapping/>
  </p:clrMapOvr>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22894</TotalTime>
  <Words>7542</Words>
  <Application>Microsoft Office PowerPoint</Application>
  <PresentationFormat>On-screen Show (4:3)</PresentationFormat>
  <Paragraphs>764</Paragraphs>
  <Slides>39</Slides>
  <Notes>25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Rockwell</vt:lpstr>
      <vt:lpstr>Times New Roman</vt:lpstr>
      <vt:lpstr>TimesNewRomanPS-BoldMT</vt:lpstr>
      <vt:lpstr>Wingdings</vt:lpstr>
      <vt:lpstr>Advantage</vt:lpstr>
      <vt:lpstr>Chapter 1</vt:lpstr>
      <vt:lpstr>Computer Architecture</vt:lpstr>
      <vt:lpstr>Computer Revolution</vt:lpstr>
      <vt:lpstr>Classes of Computers</vt:lpstr>
      <vt:lpstr>PostPC  Era</vt:lpstr>
      <vt:lpstr>Below Your Program</vt:lpstr>
      <vt:lpstr>Levels of Program Code</vt:lpstr>
      <vt:lpstr>The Big (Simplified) Picture</vt:lpstr>
      <vt:lpstr>Structure</vt:lpstr>
      <vt:lpstr>Von Neumann Computer Model</vt:lpstr>
      <vt:lpstr>PowerPoint Presentation</vt:lpstr>
      <vt:lpstr>CPU</vt:lpstr>
      <vt:lpstr>A Safe Place for Data</vt:lpstr>
      <vt:lpstr>Networks</vt:lpstr>
      <vt:lpstr>General Purpose Processor/Computer System Generations</vt:lpstr>
      <vt:lpstr>General Purpose Processor/Computer System Generations</vt:lpstr>
      <vt:lpstr>History of Computers</vt:lpstr>
      <vt:lpstr>History of Computers</vt:lpstr>
      <vt:lpstr>Second Generation Computers</vt:lpstr>
      <vt:lpstr>History of Computers</vt:lpstr>
      <vt:lpstr>PowerPoint Presentation</vt:lpstr>
      <vt:lpstr>Moore’s Law: 2X transistors / “year”</vt:lpstr>
      <vt:lpstr>Moore’s Law</vt:lpstr>
      <vt:lpstr>Semiconductor Memory Microprocessors</vt:lpstr>
      <vt:lpstr>Microprocessors</vt:lpstr>
      <vt:lpstr>Evolution of Intel Microprocessors</vt:lpstr>
      <vt:lpstr>Evolution of Intel Microprocessors</vt:lpstr>
      <vt:lpstr>Evolution of Intel Microprocessors</vt:lpstr>
      <vt:lpstr>Evolution of Intel Microprocessors</vt:lpstr>
      <vt:lpstr>Embedded Systems</vt:lpstr>
      <vt:lpstr>PowerPoint Presentation</vt:lpstr>
      <vt:lpstr>The Internet of Things (IoT)</vt:lpstr>
      <vt:lpstr>ARM </vt:lpstr>
      <vt:lpstr>Cloud Computing</vt:lpstr>
      <vt:lpstr>Cloud Networking</vt:lpstr>
      <vt:lpstr>Logic and Memory Performance Gap</vt:lpstr>
      <vt:lpstr>Solutions</vt:lpstr>
      <vt:lpstr>Rule of Thumb for Latency Lagging BW</vt:lpstr>
      <vt:lpstr>Improvements in Chip Organization and Architecture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Intrduction</dc:title>
  <dc:creator>Adrian J Pullin</dc:creator>
  <cp:lastModifiedBy>dana doodi</cp:lastModifiedBy>
  <cp:revision>268</cp:revision>
  <dcterms:created xsi:type="dcterms:W3CDTF">2012-06-10T02:41:24Z</dcterms:created>
  <dcterms:modified xsi:type="dcterms:W3CDTF">2024-10-06T12:36:04Z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1</vt:i4>
  </property>
  <property fmtid="{D5CDD505-2E9C-101B-9397-08002B2CF9AE}" pid="7" name="MailAddress">
    <vt:lpwstr>a.j.pullin@newi.ac.uk</vt:lpwstr>
  </property>
  <property fmtid="{D5CDD505-2E9C-101B-9397-08002B2CF9AE}" pid="8" name="HomePage">
    <vt:lpwstr>http://www.newi.ac.uk/pullina/default.htm</vt:lpwstr>
  </property>
  <property fmtid="{D5CDD505-2E9C-101B-9397-08002B2CF9AE}" pid="9" name="Other">
    <vt:lpwstr/>
  </property>
  <property fmtid="{D5CDD505-2E9C-101B-9397-08002B2CF9AE}" pid="10" name="DownloadOriginal">
    <vt:bool>true</vt:bool>
  </property>
  <property fmtid="{D5CDD505-2E9C-101B-9397-08002B2CF9AE}" pid="11" name="DownloadIEButton">
    <vt:bool>false</vt:bool>
  </property>
  <property fmtid="{D5CDD505-2E9C-101B-9397-08002B2CF9AE}" pid="12" name="UseBrowserColor">
    <vt:bool>true</vt:bool>
  </property>
  <property fmtid="{D5CDD505-2E9C-101B-9397-08002B2CF9AE}" pid="13" name="BackColor">
    <vt:i4>15132390</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3</vt:i4>
  </property>
  <property fmtid="{D5CDD505-2E9C-101B-9397-08002B2CF9AE}" pid="21" name="OutputDir">
    <vt:lpwstr>H:\Data\Networks\Notes\HTML</vt:lpwstr>
  </property>
</Properties>
</file>