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125"/>
  </p:notesMasterIdLst>
  <p:handoutMasterIdLst>
    <p:handoutMasterId r:id="rId126"/>
  </p:handoutMasterIdLst>
  <p:sldIdLst>
    <p:sldId id="256" r:id="rId3"/>
    <p:sldId id="1094" r:id="rId4"/>
    <p:sldId id="1305" r:id="rId5"/>
    <p:sldId id="1312" r:id="rId6"/>
    <p:sldId id="1313" r:id="rId7"/>
    <p:sldId id="1314" r:id="rId8"/>
    <p:sldId id="1316" r:id="rId9"/>
    <p:sldId id="1317" r:id="rId10"/>
    <p:sldId id="1318" r:id="rId11"/>
    <p:sldId id="1319" r:id="rId12"/>
    <p:sldId id="1320" r:id="rId13"/>
    <p:sldId id="1321" r:id="rId14"/>
    <p:sldId id="1322" r:id="rId15"/>
    <p:sldId id="1323" r:id="rId16"/>
    <p:sldId id="1324" r:id="rId17"/>
    <p:sldId id="1325" r:id="rId18"/>
    <p:sldId id="1326" r:id="rId19"/>
    <p:sldId id="1327" r:id="rId20"/>
    <p:sldId id="1328" r:id="rId21"/>
    <p:sldId id="1329" r:id="rId22"/>
    <p:sldId id="1330" r:id="rId23"/>
    <p:sldId id="1331" r:id="rId24"/>
    <p:sldId id="1332" r:id="rId25"/>
    <p:sldId id="1333" r:id="rId26"/>
    <p:sldId id="1334" r:id="rId27"/>
    <p:sldId id="1335" r:id="rId28"/>
    <p:sldId id="1337" r:id="rId29"/>
    <p:sldId id="1451" r:id="rId30"/>
    <p:sldId id="1452" r:id="rId31"/>
    <p:sldId id="1453" r:id="rId32"/>
    <p:sldId id="1454" r:id="rId33"/>
    <p:sldId id="1455" r:id="rId34"/>
    <p:sldId id="1338" r:id="rId35"/>
    <p:sldId id="1339" r:id="rId36"/>
    <p:sldId id="1456" r:id="rId37"/>
    <p:sldId id="1340" r:id="rId38"/>
    <p:sldId id="1342" r:id="rId39"/>
    <p:sldId id="1343" r:id="rId40"/>
    <p:sldId id="1344" r:id="rId41"/>
    <p:sldId id="1345" r:id="rId42"/>
    <p:sldId id="1346" r:id="rId43"/>
    <p:sldId id="1347" r:id="rId44"/>
    <p:sldId id="1348" r:id="rId45"/>
    <p:sldId id="1349" r:id="rId46"/>
    <p:sldId id="1418" r:id="rId47"/>
    <p:sldId id="1419" r:id="rId48"/>
    <p:sldId id="1420" r:id="rId49"/>
    <p:sldId id="1421" r:id="rId50"/>
    <p:sldId id="1422" r:id="rId51"/>
    <p:sldId id="1425" r:id="rId52"/>
    <p:sldId id="1426" r:id="rId53"/>
    <p:sldId id="1427" r:id="rId54"/>
    <p:sldId id="1428" r:id="rId55"/>
    <p:sldId id="1350" r:id="rId56"/>
    <p:sldId id="1351" r:id="rId57"/>
    <p:sldId id="1352" r:id="rId58"/>
    <p:sldId id="1353" r:id="rId59"/>
    <p:sldId id="1354" r:id="rId60"/>
    <p:sldId id="1355" r:id="rId61"/>
    <p:sldId id="1457" r:id="rId62"/>
    <p:sldId id="1356" r:id="rId63"/>
    <p:sldId id="1357" r:id="rId64"/>
    <p:sldId id="1358" r:id="rId65"/>
    <p:sldId id="1359" r:id="rId66"/>
    <p:sldId id="1360" r:id="rId67"/>
    <p:sldId id="1361" r:id="rId68"/>
    <p:sldId id="1362" r:id="rId69"/>
    <p:sldId id="1363" r:id="rId70"/>
    <p:sldId id="1364" r:id="rId71"/>
    <p:sldId id="1365" r:id="rId72"/>
    <p:sldId id="1366" r:id="rId73"/>
    <p:sldId id="1367" r:id="rId74"/>
    <p:sldId id="1368" r:id="rId75"/>
    <p:sldId id="1369" r:id="rId76"/>
    <p:sldId id="1370" r:id="rId77"/>
    <p:sldId id="1371" r:id="rId78"/>
    <p:sldId id="1372" r:id="rId79"/>
    <p:sldId id="1373" r:id="rId80"/>
    <p:sldId id="1374" r:id="rId81"/>
    <p:sldId id="1375" r:id="rId82"/>
    <p:sldId id="1376" r:id="rId83"/>
    <p:sldId id="1377" r:id="rId84"/>
    <p:sldId id="1378" r:id="rId85"/>
    <p:sldId id="1379" r:id="rId86"/>
    <p:sldId id="1380" r:id="rId87"/>
    <p:sldId id="1381" r:id="rId88"/>
    <p:sldId id="1382" r:id="rId89"/>
    <p:sldId id="1383" r:id="rId90"/>
    <p:sldId id="1384" r:id="rId91"/>
    <p:sldId id="1385" r:id="rId92"/>
    <p:sldId id="1386" r:id="rId93"/>
    <p:sldId id="1387" r:id="rId94"/>
    <p:sldId id="1388" r:id="rId95"/>
    <p:sldId id="1389" r:id="rId96"/>
    <p:sldId id="1390" r:id="rId97"/>
    <p:sldId id="1391" r:id="rId98"/>
    <p:sldId id="1392" r:id="rId99"/>
    <p:sldId id="1393" r:id="rId100"/>
    <p:sldId id="1394" r:id="rId101"/>
    <p:sldId id="1395" r:id="rId102"/>
    <p:sldId id="1396" r:id="rId103"/>
    <p:sldId id="1397" r:id="rId104"/>
    <p:sldId id="1398" r:id="rId105"/>
    <p:sldId id="1399" r:id="rId106"/>
    <p:sldId id="1400" r:id="rId107"/>
    <p:sldId id="1401" r:id="rId108"/>
    <p:sldId id="1458" r:id="rId109"/>
    <p:sldId id="1404" r:id="rId110"/>
    <p:sldId id="1405" r:id="rId111"/>
    <p:sldId id="1449" r:id="rId112"/>
    <p:sldId id="1406" r:id="rId113"/>
    <p:sldId id="1407" r:id="rId114"/>
    <p:sldId id="1408" r:id="rId115"/>
    <p:sldId id="1409" r:id="rId116"/>
    <p:sldId id="1410" r:id="rId117"/>
    <p:sldId id="1411" r:id="rId118"/>
    <p:sldId id="1412" r:id="rId119"/>
    <p:sldId id="1413" r:id="rId120"/>
    <p:sldId id="1429" r:id="rId121"/>
    <p:sldId id="1414" r:id="rId122"/>
    <p:sldId id="1415" r:id="rId123"/>
    <p:sldId id="1459" r:id="rId124"/>
  </p:sldIdLst>
  <p:sldSz cx="9144000" cy="6858000" type="screen4x3"/>
  <p:notesSz cx="7315200" cy="9601200"/>
  <p:defaultTextStyle>
    <a:defPPr>
      <a:defRPr lang="en-GB"/>
    </a:defPPr>
    <a:lvl1pPr algn="l" defTabSz="449263" rtl="0" fontAlgn="base">
      <a:spcBef>
        <a:spcPct val="0"/>
      </a:spcBef>
      <a:spcAft>
        <a:spcPct val="0"/>
      </a:spcAft>
      <a:defRPr sz="2400" kern="1200">
        <a:solidFill>
          <a:schemeClr val="bg1"/>
        </a:solidFill>
        <a:latin typeface="Lucida Sans" charset="0"/>
        <a:ea typeface="ＭＳ Ｐゴシック" charset="-128"/>
        <a:cs typeface="+mn-cs"/>
      </a:defRPr>
    </a:lvl1pPr>
    <a:lvl2pPr marL="742950" indent="-285750" algn="l" defTabSz="449263" rtl="0" fontAlgn="base">
      <a:spcBef>
        <a:spcPct val="0"/>
      </a:spcBef>
      <a:spcAft>
        <a:spcPct val="0"/>
      </a:spcAft>
      <a:defRPr sz="2400" kern="1200">
        <a:solidFill>
          <a:schemeClr val="bg1"/>
        </a:solidFill>
        <a:latin typeface="Lucida Sans" charset="0"/>
        <a:ea typeface="ＭＳ Ｐゴシック" charset="-128"/>
        <a:cs typeface="+mn-cs"/>
      </a:defRPr>
    </a:lvl2pPr>
    <a:lvl3pPr marL="11430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3pPr>
    <a:lvl4pPr marL="16002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4pPr>
    <a:lvl5pPr marL="20574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5pPr>
    <a:lvl6pPr marL="2286000" algn="l" defTabSz="914400" rtl="0" eaLnBrk="1" latinLnBrk="0" hangingPunct="1">
      <a:defRPr sz="2400" kern="1200">
        <a:solidFill>
          <a:schemeClr val="bg1"/>
        </a:solidFill>
        <a:latin typeface="Lucida Sans" charset="0"/>
        <a:ea typeface="ＭＳ Ｐゴシック" charset="-128"/>
        <a:cs typeface="+mn-cs"/>
      </a:defRPr>
    </a:lvl6pPr>
    <a:lvl7pPr marL="2743200" algn="l" defTabSz="914400" rtl="0" eaLnBrk="1" latinLnBrk="0" hangingPunct="1">
      <a:defRPr sz="2400" kern="1200">
        <a:solidFill>
          <a:schemeClr val="bg1"/>
        </a:solidFill>
        <a:latin typeface="Lucida Sans" charset="0"/>
        <a:ea typeface="ＭＳ Ｐゴシック" charset="-128"/>
        <a:cs typeface="+mn-cs"/>
      </a:defRPr>
    </a:lvl7pPr>
    <a:lvl8pPr marL="3200400" algn="l" defTabSz="914400" rtl="0" eaLnBrk="1" latinLnBrk="0" hangingPunct="1">
      <a:defRPr sz="2400" kern="1200">
        <a:solidFill>
          <a:schemeClr val="bg1"/>
        </a:solidFill>
        <a:latin typeface="Lucida Sans" charset="0"/>
        <a:ea typeface="ＭＳ Ｐゴシック" charset="-128"/>
        <a:cs typeface="+mn-cs"/>
      </a:defRPr>
    </a:lvl8pPr>
    <a:lvl9pPr marL="3657600" algn="l" defTabSz="914400" rtl="0" eaLnBrk="1" latinLnBrk="0" hangingPunct="1">
      <a:defRPr sz="2400" kern="1200">
        <a:solidFill>
          <a:schemeClr val="bg1"/>
        </a:solidFill>
        <a:latin typeface="Lucida San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A7041"/>
    <a:srgbClr val="336699"/>
    <a:srgbClr val="BDD3E9"/>
    <a:srgbClr val="E6F2ED"/>
    <a:srgbClr val="DBEDE6"/>
    <a:srgbClr val="D7F1E6"/>
    <a:srgbClr val="D4F0E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7" autoAdjust="0"/>
    <p:restoredTop sz="72051" autoAdjust="0"/>
  </p:normalViewPr>
  <p:slideViewPr>
    <p:cSldViewPr>
      <p:cViewPr varScale="1">
        <p:scale>
          <a:sx n="82" d="100"/>
          <a:sy n="82" d="100"/>
        </p:scale>
        <p:origin x="1498" y="7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474"/>
    </p:cViewPr>
  </p:sorterViewPr>
  <p:notesViewPr>
    <p:cSldViewPr>
      <p:cViewPr varScale="1">
        <p:scale>
          <a:sx n="35" d="100"/>
          <a:sy n="35" d="100"/>
        </p:scale>
        <p:origin x="-157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buClr>
                <a:srgbClr val="000000"/>
              </a:buClr>
              <a:buSzPct val="100000"/>
              <a:buFont typeface="Times New Roman" pitchFamily="16" charset="0"/>
              <a:buNone/>
              <a:defRPr sz="1200">
                <a:cs typeface="+mn-cs"/>
              </a:defRPr>
            </a:lvl1pPr>
          </a:lstStyle>
          <a:p>
            <a:pPr>
              <a:defRPr/>
            </a:pPr>
            <a:endParaRPr lang="de-DE"/>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buClr>
                <a:srgbClr val="000000"/>
              </a:buClr>
              <a:buSzPct val="100000"/>
              <a:buFont typeface="Times New Roman" pitchFamily="16" charset="0"/>
              <a:buNone/>
              <a:defRPr sz="1200">
                <a:cs typeface="+mn-cs"/>
              </a:defRPr>
            </a:lvl1pPr>
          </a:lstStyle>
          <a:p>
            <a:pPr>
              <a:defRPr/>
            </a:pPr>
            <a:fld id="{FAC8717C-415A-44F2-932B-9470F257B40D}" type="datetimeFigureOut">
              <a:rPr lang="de-DE"/>
              <a:pPr>
                <a:defRPr/>
              </a:pPr>
              <a:t>31.10.2021</a:t>
            </a:fld>
            <a:endParaRPr lang="de-DE"/>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buClr>
                <a:srgbClr val="000000"/>
              </a:buClr>
              <a:buSzPct val="100000"/>
              <a:buFont typeface="Times New Roman" pitchFamily="16" charset="0"/>
              <a:buNone/>
              <a:defRPr sz="1200">
                <a:cs typeface="+mn-cs"/>
              </a:defRPr>
            </a:lvl1pPr>
          </a:lstStyle>
          <a:p>
            <a:pPr>
              <a:defRPr/>
            </a:pPr>
            <a:endParaRPr lang="de-DE"/>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buClr>
                <a:srgbClr val="000000"/>
              </a:buClr>
              <a:buSzPct val="100000"/>
              <a:buFont typeface="Times New Roman" pitchFamily="16" charset="0"/>
              <a:buNone/>
              <a:defRPr sz="1200">
                <a:cs typeface="+mn-cs"/>
              </a:defRPr>
            </a:lvl1pPr>
          </a:lstStyle>
          <a:p>
            <a:pPr>
              <a:defRPr/>
            </a:pPr>
            <a:fld id="{436286E6-33A4-43B5-AF89-26A9B7F2651B}" type="slidenum">
              <a:rPr lang="de-DE"/>
              <a:pPr>
                <a:defRPr/>
              </a:pPr>
              <a:t>‹#›</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0" y="0"/>
            <a:ext cx="7315200" cy="9601200"/>
          </a:xfrm>
          <a:prstGeom prst="roundRect">
            <a:avLst>
              <a:gd name="adj" fmla="val 19"/>
            </a:avLst>
          </a:prstGeom>
          <a:solidFill>
            <a:srgbClr val="FFFFFF"/>
          </a:solidFill>
          <a:ln w="9360">
            <a:noFill/>
            <a:miter lim="800000"/>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8" name="AutoShape 2"/>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9" name="AutoShape 3"/>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0" name="AutoShape 4"/>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1" name="Text Box 5"/>
          <p:cNvSpPr txBox="1">
            <a:spLocks noChangeArrowheads="1"/>
          </p:cNvSpPr>
          <p:nvPr/>
        </p:nvSpPr>
        <p:spPr bwMode="auto">
          <a:xfrm>
            <a:off x="0" y="0"/>
            <a:ext cx="3170238" cy="47942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2" name="Text Box 6"/>
          <p:cNvSpPr txBox="1">
            <a:spLocks noChangeArrowheads="1"/>
          </p:cNvSpPr>
          <p:nvPr/>
        </p:nvSpPr>
        <p:spPr bwMode="auto">
          <a:xfrm>
            <a:off x="4144963" y="0"/>
            <a:ext cx="3170237" cy="47942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288776" name="Rectangle 7"/>
          <p:cNvSpPr>
            <a:spLocks noGrp="1" noRot="1" noChangeAspect="1" noChangeArrowheads="1"/>
          </p:cNvSpPr>
          <p:nvPr>
            <p:ph type="sldImg"/>
          </p:nvPr>
        </p:nvSpPr>
        <p:spPr bwMode="auto">
          <a:xfrm>
            <a:off x="1257300" y="720725"/>
            <a:ext cx="4794250" cy="3594100"/>
          </a:xfrm>
          <a:prstGeom prst="rect">
            <a:avLst/>
          </a:prstGeom>
          <a:noFill/>
          <a:ln w="9360">
            <a:solidFill>
              <a:srgbClr val="000000"/>
            </a:solidFill>
            <a:miter lim="800000"/>
            <a:headEnd/>
            <a:tailEnd/>
          </a:ln>
        </p:spPr>
      </p:sp>
      <p:sp>
        <p:nvSpPr>
          <p:cNvPr id="9224" name="Rectangle 8"/>
          <p:cNvSpPr>
            <a:spLocks noGrp="1" noChangeArrowheads="1"/>
          </p:cNvSpPr>
          <p:nvPr>
            <p:ph type="body"/>
          </p:nvPr>
        </p:nvSpPr>
        <p:spPr bwMode="auto">
          <a:xfrm>
            <a:off x="974725" y="4560888"/>
            <a:ext cx="5359400" cy="4313237"/>
          </a:xfrm>
          <a:prstGeom prst="rect">
            <a:avLst/>
          </a:prstGeom>
          <a:noFill/>
          <a:ln w="9525">
            <a:noFill/>
            <a:round/>
            <a:headEnd/>
            <a:tailEnd/>
          </a:ln>
          <a:effectLst/>
        </p:spPr>
        <p:txBody>
          <a:bodyPr vert="horz" wrap="square" lIns="95400" tIns="47520" rIns="95400" bIns="47520" numCol="1" anchor="t" anchorCtr="0" compatLnSpc="1">
            <a:prstTxWarp prst="textNoShape">
              <a:avLst/>
            </a:prstTxWarp>
          </a:bodyPr>
          <a:lstStyle/>
          <a:p>
            <a:pPr lvl="0"/>
            <a:endParaRPr lang="de-DE" noProof="0"/>
          </a:p>
        </p:txBody>
      </p:sp>
      <p:sp>
        <p:nvSpPr>
          <p:cNvPr id="9225" name="Text Box 9"/>
          <p:cNvSpPr txBox="1">
            <a:spLocks noChangeArrowheads="1"/>
          </p:cNvSpPr>
          <p:nvPr/>
        </p:nvSpPr>
        <p:spPr bwMode="auto">
          <a:xfrm>
            <a:off x="0" y="9121775"/>
            <a:ext cx="3170238" cy="47942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6" name="Rectangle 10"/>
          <p:cNvSpPr>
            <a:spLocks noGrp="1" noChangeArrowheads="1"/>
          </p:cNvSpPr>
          <p:nvPr>
            <p:ph type="sldNum"/>
          </p:nvPr>
        </p:nvSpPr>
        <p:spPr bwMode="auto">
          <a:xfrm>
            <a:off x="4144963" y="9120188"/>
            <a:ext cx="3163887" cy="473075"/>
          </a:xfrm>
          <a:prstGeom prst="rect">
            <a:avLst/>
          </a:prstGeom>
          <a:noFill/>
          <a:ln w="9525">
            <a:noFill/>
            <a:round/>
            <a:headEnd/>
            <a:tailEnd/>
          </a:ln>
          <a:effectLst/>
        </p:spPr>
        <p:txBody>
          <a:bodyPr vert="horz" wrap="square" lIns="95400" tIns="47520" rIns="95400" bIns="47520" numCol="1" anchor="b" anchorCtr="0" compatLnSpc="1">
            <a:prstTxWarp prst="textNoShape">
              <a:avLst/>
            </a:prstTxWarp>
          </a:bodyPr>
          <a:lstStyle>
            <a:lvl1pPr algn="r">
              <a:buClrTx/>
              <a:buSzPct val="100000"/>
              <a:buFontTx/>
              <a:buNone/>
              <a:tabLst>
                <a:tab pos="723900" algn="l"/>
                <a:tab pos="1447800" algn="l"/>
                <a:tab pos="2171700" algn="l"/>
                <a:tab pos="2895600" algn="l"/>
              </a:tabLst>
              <a:defRPr sz="1200">
                <a:solidFill>
                  <a:srgbClr val="000000"/>
                </a:solidFill>
                <a:latin typeface="Times New Roman" pitchFamily="16" charset="0"/>
                <a:ea typeface="+mn-ea"/>
                <a:cs typeface="Arial Unicode MS" charset="0"/>
              </a:defRPr>
            </a:lvl1pPr>
          </a:lstStyle>
          <a:p>
            <a:pPr>
              <a:defRPr/>
            </a:pPr>
            <a:fld id="{655445CD-BE69-4A95-B1A9-CC7D8B1B04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794" name="Rectangle 10"/>
          <p:cNvSpPr>
            <a:spLocks noGrp="1" noChangeArrowheads="1"/>
          </p:cNvSpPr>
          <p:nvPr>
            <p:ph type="sldNum" sz="quarter"/>
          </p:nvPr>
        </p:nvSpPr>
        <p:spPr>
          <a:noFill/>
        </p:spPr>
        <p:txBody>
          <a:bodyPr/>
          <a:lstStyle/>
          <a:p>
            <a:fld id="{9F1E893B-7686-47E7-8BAA-792CEA63E874}" type="slidenum">
              <a:rPr lang="en-US" smtClean="0">
                <a:ea typeface="ＭＳ Ｐゴシック" charset="-128"/>
              </a:rPr>
              <a:pPr/>
              <a:t>1</a:t>
            </a:fld>
            <a:endParaRPr lang="en-US">
              <a:ea typeface="ＭＳ Ｐゴシック" charset="-128"/>
            </a:endParaRPr>
          </a:p>
        </p:txBody>
      </p:sp>
      <p:sp>
        <p:nvSpPr>
          <p:cNvPr id="289795"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89796"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13</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16</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17</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18</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19</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20</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21</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22</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23</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24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25</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26</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33</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34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36</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37</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38</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39</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40</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41</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42</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43</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55</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56</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57</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58</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59</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61</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62</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63</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65</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66</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67</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68</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69</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70</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71</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72</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73</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75</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76</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77</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78</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79</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80</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81</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82</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83</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85</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86</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87</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88</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89</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90</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91</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92</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93</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95</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96</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97</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98</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99</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100</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11</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101</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102</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103</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105</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106</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108</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109</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110</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extLst>
      <p:ext uri="{BB962C8B-B14F-4D97-AF65-F5344CB8AC3E}">
        <p14:creationId xmlns:p14="http://schemas.microsoft.com/office/powerpoint/2010/main" val="14216539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111</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12</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112</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113</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114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116</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117</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118</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119</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extLst>
      <p:ext uri="{BB962C8B-B14F-4D97-AF65-F5344CB8AC3E}">
        <p14:creationId xmlns:p14="http://schemas.microsoft.com/office/powerpoint/2010/main" val="21107691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120</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121</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122</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a:p>
        </p:txBody>
      </p:sp>
    </p:spTree>
    <p:extLst>
      <p:ext uri="{BB962C8B-B14F-4D97-AF65-F5344CB8AC3E}">
        <p14:creationId xmlns:p14="http://schemas.microsoft.com/office/powerpoint/2010/main" val="389758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e-DE"/>
          </a:p>
        </p:txBody>
      </p:sp>
      <p:sp>
        <p:nvSpPr>
          <p:cNvPr id="4" name="Rectangle 11"/>
          <p:cNvSpPr>
            <a:spLocks noGrp="1" noChangeArrowheads="1"/>
          </p:cNvSpPr>
          <p:nvPr>
            <p:ph type="sldNum" idx="10"/>
          </p:nvPr>
        </p:nvSpPr>
        <p:spPr>
          <a:ln/>
        </p:spPr>
        <p:txBody>
          <a:bodyPr/>
          <a:lstStyle>
            <a:lvl1pPr>
              <a:defRPr/>
            </a:lvl1pPr>
          </a:lstStyle>
          <a:p>
            <a:pPr>
              <a:defRPr/>
            </a:pPr>
            <a:fld id="{23ECAE97-3771-4726-814A-CD4EFAC6E886}"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11"/>
          <p:cNvSpPr>
            <a:spLocks noGrp="1" noChangeArrowheads="1"/>
          </p:cNvSpPr>
          <p:nvPr>
            <p:ph type="sldNum" idx="10"/>
          </p:nvPr>
        </p:nvSpPr>
        <p:spPr>
          <a:ln/>
        </p:spPr>
        <p:txBody>
          <a:bodyPr/>
          <a:lstStyle>
            <a:lvl1pPr>
              <a:defRPr/>
            </a:lvl1pPr>
          </a:lstStyle>
          <a:p>
            <a:pPr>
              <a:defRPr/>
            </a:pPr>
            <a:fld id="{602D2A3E-5829-4B0E-86B4-3D25787A356A}"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04775"/>
            <a:ext cx="2055812" cy="636587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104775"/>
            <a:ext cx="6015038" cy="6365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11"/>
          <p:cNvSpPr>
            <a:spLocks noGrp="1" noChangeArrowheads="1"/>
          </p:cNvSpPr>
          <p:nvPr>
            <p:ph type="sldNum" idx="10"/>
          </p:nvPr>
        </p:nvSpPr>
        <p:spPr>
          <a:ln/>
        </p:spPr>
        <p:txBody>
          <a:bodyPr/>
          <a:lstStyle>
            <a:lvl1pPr>
              <a:defRPr/>
            </a:lvl1pPr>
          </a:lstStyle>
          <a:p>
            <a:pPr>
              <a:defRPr/>
            </a:pPr>
            <a:fld id="{9F79310C-0555-4469-BB14-3863653CE5C5}"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e-DE"/>
          </a:p>
        </p:txBody>
      </p:sp>
      <p:sp>
        <p:nvSpPr>
          <p:cNvPr id="4" name="Rectangle 9"/>
          <p:cNvSpPr>
            <a:spLocks noGrp="1" noChangeArrowheads="1"/>
          </p:cNvSpPr>
          <p:nvPr>
            <p:ph type="sldNum" idx="10"/>
          </p:nvPr>
        </p:nvSpPr>
        <p:spPr>
          <a:ln/>
        </p:spPr>
        <p:txBody>
          <a:bodyPr/>
          <a:lstStyle>
            <a:lvl1pPr>
              <a:defRPr/>
            </a:lvl1pPr>
          </a:lstStyle>
          <a:p>
            <a:pPr>
              <a:defRPr/>
            </a:pPr>
            <a:fld id="{1223EAC6-B8A6-4729-9D15-CF6953B4D465}"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9"/>
          <p:cNvSpPr>
            <a:spLocks noGrp="1" noChangeArrowheads="1"/>
          </p:cNvSpPr>
          <p:nvPr>
            <p:ph type="sldNum" idx="10"/>
          </p:nvPr>
        </p:nvSpPr>
        <p:spPr>
          <a:ln/>
        </p:spPr>
        <p:txBody>
          <a:bodyPr/>
          <a:lstStyle>
            <a:lvl1pPr>
              <a:defRPr/>
            </a:lvl1pPr>
          </a:lstStyle>
          <a:p>
            <a:pPr>
              <a:defRPr/>
            </a:pPr>
            <a:fld id="{1D463340-DC82-45FA-A377-A7AB4170FD4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fld id="{243DC507-14BC-4563-BC2B-526CB70ECB64}"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1600200"/>
            <a:ext cx="4035425"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5025" y="1600200"/>
            <a:ext cx="4035425"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9"/>
          <p:cNvSpPr>
            <a:spLocks noGrp="1" noChangeArrowheads="1"/>
          </p:cNvSpPr>
          <p:nvPr>
            <p:ph type="sldNum" idx="10"/>
          </p:nvPr>
        </p:nvSpPr>
        <p:spPr>
          <a:ln/>
        </p:spPr>
        <p:txBody>
          <a:bodyPr/>
          <a:lstStyle>
            <a:lvl1pPr>
              <a:defRPr/>
            </a:lvl1pPr>
          </a:lstStyle>
          <a:p>
            <a:pPr>
              <a:defRPr/>
            </a:pPr>
            <a:fld id="{F2C6212D-7737-4098-AF0E-481200E4A69A}"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9"/>
          <p:cNvSpPr>
            <a:spLocks noGrp="1" noChangeArrowheads="1"/>
          </p:cNvSpPr>
          <p:nvPr>
            <p:ph type="sldNum" idx="10"/>
          </p:nvPr>
        </p:nvSpPr>
        <p:spPr>
          <a:ln/>
        </p:spPr>
        <p:txBody>
          <a:bodyPr/>
          <a:lstStyle>
            <a:lvl1pPr>
              <a:defRPr/>
            </a:lvl1pPr>
          </a:lstStyle>
          <a:p>
            <a:pPr>
              <a:defRPr/>
            </a:pPr>
            <a:fld id="{350F8727-6850-4BD8-A734-C0D1C5560A7B}"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9"/>
          <p:cNvSpPr>
            <a:spLocks noGrp="1" noChangeArrowheads="1"/>
          </p:cNvSpPr>
          <p:nvPr>
            <p:ph type="sldNum" idx="10"/>
          </p:nvPr>
        </p:nvSpPr>
        <p:spPr>
          <a:ln/>
        </p:spPr>
        <p:txBody>
          <a:bodyPr/>
          <a:lstStyle>
            <a:lvl1pPr>
              <a:defRPr/>
            </a:lvl1pPr>
          </a:lstStyle>
          <a:p>
            <a:pPr>
              <a:defRPr/>
            </a:pPr>
            <a:fld id="{6231DFBC-2454-451B-9C42-04D7F724382E}"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74BF2C0F-05D6-4882-A325-BE394602789D}"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6436A624-A21F-4536-94D3-C1AEDDF981C0}"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11"/>
          <p:cNvSpPr>
            <a:spLocks noGrp="1" noChangeArrowheads="1"/>
          </p:cNvSpPr>
          <p:nvPr>
            <p:ph type="sldNum" idx="10"/>
          </p:nvPr>
        </p:nvSpPr>
        <p:spPr>
          <a:ln/>
        </p:spPr>
        <p:txBody>
          <a:bodyPr/>
          <a:lstStyle>
            <a:lvl1pPr>
              <a:defRPr/>
            </a:lvl1pPr>
          </a:lstStyle>
          <a:p>
            <a:pPr>
              <a:defRPr/>
            </a:pPr>
            <a:fld id="{A760D11A-C856-44AB-8D90-524D000C3530}"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44EFD112-2322-4E3C-9DD3-0E36B4B34AEA}"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9"/>
          <p:cNvSpPr>
            <a:spLocks noGrp="1" noChangeArrowheads="1"/>
          </p:cNvSpPr>
          <p:nvPr>
            <p:ph type="sldNum" idx="10"/>
          </p:nvPr>
        </p:nvSpPr>
        <p:spPr>
          <a:ln/>
        </p:spPr>
        <p:txBody>
          <a:bodyPr/>
          <a:lstStyle>
            <a:lvl1pPr>
              <a:defRPr/>
            </a:lvl1pPr>
          </a:lstStyle>
          <a:p>
            <a:pPr>
              <a:defRPr/>
            </a:pPr>
            <a:fld id="{FEA5F79C-A3E0-437E-9228-F93ACDA809D3}"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04775"/>
            <a:ext cx="2055812" cy="636587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104775"/>
            <a:ext cx="6015038" cy="6365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9"/>
          <p:cNvSpPr>
            <a:spLocks noGrp="1" noChangeArrowheads="1"/>
          </p:cNvSpPr>
          <p:nvPr>
            <p:ph type="sldNum" idx="10"/>
          </p:nvPr>
        </p:nvSpPr>
        <p:spPr>
          <a:ln/>
        </p:spPr>
        <p:txBody>
          <a:bodyPr/>
          <a:lstStyle>
            <a:lvl1pPr>
              <a:defRPr/>
            </a:lvl1pPr>
          </a:lstStyle>
          <a:p>
            <a:pPr>
              <a:defRPr/>
            </a:pPr>
            <a:fld id="{207B26C3-184D-4A6F-A3A7-0B42231C36FA}"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3250" cy="1306513"/>
          </a:xfrm>
        </p:spPr>
        <p:txBody>
          <a:bodyPr/>
          <a:lstStyle/>
          <a:p>
            <a:r>
              <a:rPr lang="en-US"/>
              <a:t>Click to edit Master title style</a:t>
            </a:r>
            <a:endParaRPr lang="de-DE"/>
          </a:p>
        </p:txBody>
      </p:sp>
      <p:sp>
        <p:nvSpPr>
          <p:cNvPr id="3" name="ClipArt Placeholder 2"/>
          <p:cNvSpPr>
            <a:spLocks noGrp="1"/>
          </p:cNvSpPr>
          <p:nvPr>
            <p:ph type="clipArt" sz="half" idx="1"/>
          </p:nvPr>
        </p:nvSpPr>
        <p:spPr>
          <a:xfrm>
            <a:off x="457200" y="1600200"/>
            <a:ext cx="4035425" cy="4870450"/>
          </a:xfrm>
        </p:spPr>
        <p:txBody>
          <a:bodyPr/>
          <a:lstStyle/>
          <a:p>
            <a:pPr lvl="0"/>
            <a:endParaRPr lang="de-DE" noProof="0"/>
          </a:p>
        </p:txBody>
      </p:sp>
      <p:sp>
        <p:nvSpPr>
          <p:cNvPr id="4" name="Text Placeholder 3"/>
          <p:cNvSpPr>
            <a:spLocks noGrp="1"/>
          </p:cNvSpPr>
          <p:nvPr>
            <p:ph type="body" sz="half" idx="2"/>
          </p:nvPr>
        </p:nvSpPr>
        <p:spPr>
          <a:xfrm>
            <a:off x="4645025" y="1600200"/>
            <a:ext cx="4035425"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9"/>
          <p:cNvSpPr>
            <a:spLocks noGrp="1" noChangeArrowheads="1"/>
          </p:cNvSpPr>
          <p:nvPr>
            <p:ph type="sldNum" idx="10"/>
          </p:nvPr>
        </p:nvSpPr>
        <p:spPr>
          <a:ln/>
        </p:spPr>
        <p:txBody>
          <a:bodyPr/>
          <a:lstStyle>
            <a:lvl1pPr>
              <a:defRPr/>
            </a:lvl1pPr>
          </a:lstStyle>
          <a:p>
            <a:pPr>
              <a:defRPr/>
            </a:pPr>
            <a:fld id="{34D0DBE6-CC6A-4EC5-BBD5-8C98EA0601A8}"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sldNum" idx="10"/>
          </p:nvPr>
        </p:nvSpPr>
        <p:spPr>
          <a:ln/>
        </p:spPr>
        <p:txBody>
          <a:bodyPr/>
          <a:lstStyle>
            <a:lvl1pPr>
              <a:defRPr/>
            </a:lvl1pPr>
          </a:lstStyle>
          <a:p>
            <a:pPr>
              <a:defRPr/>
            </a:pPr>
            <a:fld id="{E92446D9-4E3C-4CB5-929D-9B7018680173}"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1600200"/>
            <a:ext cx="4035425"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5025" y="1600200"/>
            <a:ext cx="4035425"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11"/>
          <p:cNvSpPr>
            <a:spLocks noGrp="1" noChangeArrowheads="1"/>
          </p:cNvSpPr>
          <p:nvPr>
            <p:ph type="sldNum" idx="10"/>
          </p:nvPr>
        </p:nvSpPr>
        <p:spPr>
          <a:ln/>
        </p:spPr>
        <p:txBody>
          <a:bodyPr/>
          <a:lstStyle>
            <a:lvl1pPr>
              <a:defRPr/>
            </a:lvl1pPr>
          </a:lstStyle>
          <a:p>
            <a:pPr>
              <a:defRPr/>
            </a:pPr>
            <a:fld id="{C3490169-975A-4741-9512-CA00BB13551F}"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11"/>
          <p:cNvSpPr>
            <a:spLocks noGrp="1" noChangeArrowheads="1"/>
          </p:cNvSpPr>
          <p:nvPr>
            <p:ph type="sldNum" idx="10"/>
          </p:nvPr>
        </p:nvSpPr>
        <p:spPr>
          <a:ln/>
        </p:spPr>
        <p:txBody>
          <a:bodyPr/>
          <a:lstStyle>
            <a:lvl1pPr>
              <a:defRPr/>
            </a:lvl1pPr>
          </a:lstStyle>
          <a:p>
            <a:pPr>
              <a:defRPr/>
            </a:pPr>
            <a:fld id="{375BA515-3B86-4138-911F-F61F038E769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11"/>
          <p:cNvSpPr>
            <a:spLocks noGrp="1" noChangeArrowheads="1"/>
          </p:cNvSpPr>
          <p:nvPr>
            <p:ph type="sldNum" idx="10"/>
          </p:nvPr>
        </p:nvSpPr>
        <p:spPr>
          <a:ln/>
        </p:spPr>
        <p:txBody>
          <a:bodyPr/>
          <a:lstStyle>
            <a:lvl1pPr>
              <a:defRPr/>
            </a:lvl1pPr>
          </a:lstStyle>
          <a:p>
            <a:pPr>
              <a:defRPr/>
            </a:pPr>
            <a:fld id="{B76CD7DB-B0EA-4876-AA57-FC360175E782}"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idx="10"/>
          </p:nvPr>
        </p:nvSpPr>
        <p:spPr>
          <a:ln/>
        </p:spPr>
        <p:txBody>
          <a:bodyPr/>
          <a:lstStyle>
            <a:lvl1pPr>
              <a:defRPr/>
            </a:lvl1pPr>
          </a:lstStyle>
          <a:p>
            <a:pPr>
              <a:defRPr/>
            </a:pPr>
            <a:fld id="{B4197FBB-C416-4B51-9ADA-F9A87D712B8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idx="10"/>
          </p:nvPr>
        </p:nvSpPr>
        <p:spPr>
          <a:ln/>
        </p:spPr>
        <p:txBody>
          <a:bodyPr/>
          <a:lstStyle>
            <a:lvl1pPr>
              <a:defRPr/>
            </a:lvl1pPr>
          </a:lstStyle>
          <a:p>
            <a:pPr>
              <a:defRPr/>
            </a:pPr>
            <a:fld id="{96DA4636-CB2F-4EA6-97A4-4CD154BB543B}"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idx="10"/>
          </p:nvPr>
        </p:nvSpPr>
        <p:spPr>
          <a:ln/>
        </p:spPr>
        <p:txBody>
          <a:bodyPr/>
          <a:lstStyle>
            <a:lvl1pPr>
              <a:defRPr/>
            </a:lvl1pPr>
          </a:lstStyle>
          <a:p>
            <a:pPr>
              <a:defRPr/>
            </a:pPr>
            <a:fld id="{C84BA040-71E0-4161-9A5F-B74854AB11ED}"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337"/>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3733800" cy="274638"/>
          </a:xfrm>
          <a:prstGeom prst="rect">
            <a:avLst/>
          </a:prstGeom>
          <a:solidFill>
            <a:srgbClr val="0E4851"/>
          </a:solidFill>
          <a:ln w="9525">
            <a:noFill/>
            <a:round/>
            <a:headEnd/>
            <a:tailEnd/>
          </a:ln>
          <a:effectLst>
            <a:outerShdw dist="23040" dir="5400000" algn="ctr" rotWithShape="0">
              <a:srgbClr val="808080">
                <a:alpha val="35036"/>
              </a:srgbClr>
            </a:outerShdw>
          </a:effectLst>
        </p:spPr>
        <p:txBody>
          <a:bodyPr lIns="90000" tIns="46800" rIns="90000" bIns="4680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i="1">
                <a:solidFill>
                  <a:srgbClr val="FFFFFF"/>
                </a:solidFill>
                <a:latin typeface="Calibri" charset="0"/>
                <a:cs typeface="Arial Unicode MS" charset="0"/>
              </a:rPr>
              <a:t>Introduction to Information Retrieval</a:t>
            </a:r>
          </a:p>
        </p:txBody>
      </p:sp>
      <p:sp>
        <p:nvSpPr>
          <p:cNvPr id="2050" name="Rectangle 2"/>
          <p:cNvSpPr>
            <a:spLocks noChangeArrowheads="1"/>
          </p:cNvSpPr>
          <p:nvPr/>
        </p:nvSpPr>
        <p:spPr bwMode="auto">
          <a:xfrm>
            <a:off x="3733800" y="0"/>
            <a:ext cx="3886200" cy="274638"/>
          </a:xfrm>
          <a:prstGeom prst="rect">
            <a:avLst/>
          </a:prstGeom>
          <a:solidFill>
            <a:srgbClr val="0E4851"/>
          </a:solidFill>
          <a:ln w="9525">
            <a:noFill/>
            <a:round/>
            <a:headEnd/>
            <a:tailEnd/>
          </a:ln>
          <a:effectLst>
            <a:outerShdw dist="23040" dir="5400000" algn="ctr" rotWithShape="0">
              <a:srgbClr val="808080">
                <a:alpha val="35036"/>
              </a:srgbClr>
            </a:outerShdw>
          </a:effectLst>
        </p:spPr>
        <p:txBody>
          <a:bodyPr lIns="90000" tIns="46800" rIns="90000" bIns="4680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a:solidFill>
                  <a:srgbClr val="FFFFFF"/>
                </a:solidFill>
                <a:latin typeface="Calibri" charset="0"/>
                <a:cs typeface="Arial Unicode MS" charset="0"/>
              </a:rPr>
              <a:t> </a:t>
            </a:r>
          </a:p>
        </p:txBody>
      </p:sp>
      <p:sp>
        <p:nvSpPr>
          <p:cNvPr id="2051" name="Rectangle 3"/>
          <p:cNvSpPr>
            <a:spLocks noChangeArrowheads="1"/>
          </p:cNvSpPr>
          <p:nvPr/>
        </p:nvSpPr>
        <p:spPr bwMode="auto">
          <a:xfrm>
            <a:off x="7620000" y="0"/>
            <a:ext cx="1524000" cy="274638"/>
          </a:xfrm>
          <a:prstGeom prst="rect">
            <a:avLst/>
          </a:prstGeom>
          <a:solidFill>
            <a:srgbClr val="139CB7"/>
          </a:solidFill>
          <a:ln w="9525">
            <a:noFill/>
            <a:round/>
            <a:headEnd/>
            <a:tailEnd/>
          </a:ln>
          <a:effectLst>
            <a:outerShdw dist="23040" dir="5400000" algn="ctr" rotWithShape="0">
              <a:srgbClr val="808080">
                <a:alpha val="35036"/>
              </a:srgbClr>
            </a:outerShdw>
          </a:effectLst>
        </p:spPr>
        <p:txBody>
          <a:bodyPr lIns="90000" tIns="46800" rIns="90000" bIns="4680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a:solidFill>
                  <a:srgbClr val="FFFFFF"/>
                </a:solidFill>
                <a:latin typeface="Calibri" charset="0"/>
                <a:cs typeface="Arial Unicode MS" charset="0"/>
              </a:rPr>
              <a:t> </a:t>
            </a:r>
          </a:p>
        </p:txBody>
      </p:sp>
      <p:sp>
        <p:nvSpPr>
          <p:cNvPr id="2052" name="Text Box 4"/>
          <p:cNvSpPr txBox="1">
            <a:spLocks noChangeArrowheads="1"/>
          </p:cNvSpPr>
          <p:nvPr/>
        </p:nvSpPr>
        <p:spPr bwMode="auto">
          <a:xfrm>
            <a:off x="1050925" y="1981200"/>
            <a:ext cx="3078163" cy="642938"/>
          </a:xfrm>
          <a:prstGeom prst="rect">
            <a:avLst/>
          </a:prstGeom>
          <a:noFill/>
          <a:ln w="9525">
            <a:noFill/>
            <a:round/>
            <a:headEnd/>
            <a:tailEnd/>
          </a:ln>
          <a:effectLst/>
        </p:spPr>
        <p:txBody>
          <a:bodyPr wrap="none"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a:solidFill>
                  <a:srgbClr val="FBFCFF"/>
                </a:solidFill>
                <a:latin typeface="Calibri" charset="0"/>
                <a:ea typeface="+mn-ea"/>
                <a:cs typeface="Arial Unicode MS" charset="0"/>
              </a:rPr>
              <a:t>Introduction to</a:t>
            </a:r>
          </a:p>
        </p:txBody>
      </p:sp>
      <p:sp>
        <p:nvSpPr>
          <p:cNvPr id="2053" name="Rectangle 5"/>
          <p:cNvSpPr>
            <a:spLocks noChangeArrowheads="1"/>
          </p:cNvSpPr>
          <p:nvPr/>
        </p:nvSpPr>
        <p:spPr bwMode="auto">
          <a:xfrm>
            <a:off x="0" y="0"/>
            <a:ext cx="9144000" cy="304800"/>
          </a:xfrm>
          <a:prstGeom prst="rect">
            <a:avLst/>
          </a:prstGeom>
          <a:solidFill>
            <a:srgbClr val="139CB7"/>
          </a:solidFill>
          <a:ln w="9360">
            <a:solidFill>
              <a:srgbClr val="406E84"/>
            </a:solidFill>
            <a:miter lim="800000"/>
            <a:headEnd/>
            <a:tailEnd/>
          </a:ln>
          <a:effectLst>
            <a:outerShdw dist="23040" dir="5400000" algn="ctr" rotWithShape="0">
              <a:srgbClr val="808080">
                <a:alpha val="35036"/>
              </a:srgbClr>
            </a:outerShdw>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2054" name="Rectangle 6"/>
          <p:cNvSpPr>
            <a:spLocks noChangeArrowheads="1"/>
          </p:cNvSpPr>
          <p:nvPr/>
        </p:nvSpPr>
        <p:spPr bwMode="auto">
          <a:xfrm>
            <a:off x="26988" y="2590800"/>
            <a:ext cx="7256462" cy="825500"/>
          </a:xfrm>
          <a:prstGeom prst="rect">
            <a:avLst/>
          </a:prstGeom>
          <a:noFill/>
          <a:ln w="9525">
            <a:noFill/>
            <a:round/>
            <a:headEnd/>
            <a:tailEnd/>
          </a:ln>
          <a:effectLst/>
        </p:spPr>
        <p:txBody>
          <a:bodyPr wrap="none"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800" b="1">
                <a:solidFill>
                  <a:srgbClr val="139CB7"/>
                </a:solidFill>
                <a:latin typeface="Calibri" charset="0"/>
                <a:ea typeface="+mn-ea"/>
                <a:cs typeface="Arial Unicode MS" charset="0"/>
              </a:rPr>
              <a:t>Information Retrieval</a:t>
            </a:r>
          </a:p>
        </p:txBody>
      </p:sp>
      <p:sp>
        <p:nvSpPr>
          <p:cNvPr id="77832" name="Rectangle 7"/>
          <p:cNvSpPr>
            <a:spLocks noGrp="1" noChangeArrowheads="1"/>
          </p:cNvSpPr>
          <p:nvPr>
            <p:ph type="title"/>
          </p:nvPr>
        </p:nvSpPr>
        <p:spPr bwMode="auto">
          <a:xfrm>
            <a:off x="457200" y="104775"/>
            <a:ext cx="8223250" cy="1306513"/>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7833" name="Rectangle 8"/>
          <p:cNvSpPr>
            <a:spLocks noGrp="1" noChangeArrowheads="1"/>
          </p:cNvSpPr>
          <p:nvPr>
            <p:ph type="body" idx="1"/>
          </p:nvPr>
        </p:nvSpPr>
        <p:spPr bwMode="auto">
          <a:xfrm>
            <a:off x="457200" y="1600200"/>
            <a:ext cx="8223250" cy="48704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Text Box 9"/>
          <p:cNvSpPr txBox="1">
            <a:spLocks noChangeArrowheads="1"/>
          </p:cNvSpPr>
          <p:nvPr/>
        </p:nvSpPr>
        <p:spPr bwMode="auto">
          <a:xfrm>
            <a:off x="457200" y="6369050"/>
            <a:ext cx="2133600" cy="46037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2058" name="Text Box 10"/>
          <p:cNvSpPr txBox="1">
            <a:spLocks noChangeArrowheads="1"/>
          </p:cNvSpPr>
          <p:nvPr/>
        </p:nvSpPr>
        <p:spPr bwMode="auto">
          <a:xfrm>
            <a:off x="3124200" y="6369050"/>
            <a:ext cx="2895600" cy="46037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2059" name="Rectangle 11"/>
          <p:cNvSpPr>
            <a:spLocks noGrp="1" noChangeArrowheads="1"/>
          </p:cNvSpPr>
          <p:nvPr>
            <p:ph type="sldNum"/>
          </p:nvPr>
        </p:nvSpPr>
        <p:spPr bwMode="auto">
          <a:xfrm>
            <a:off x="6553200" y="6456363"/>
            <a:ext cx="2127250" cy="2746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SzPct val="100000"/>
              <a:buFontTx/>
              <a:buNone/>
              <a:tabLst>
                <a:tab pos="723900" algn="l"/>
                <a:tab pos="1447800" algn="l"/>
              </a:tabLst>
              <a:defRPr sz="1200">
                <a:solidFill>
                  <a:srgbClr val="437085"/>
                </a:solidFill>
                <a:latin typeface="+mn-lt"/>
                <a:ea typeface="+mn-ea"/>
                <a:cs typeface="Arial Unicode MS" charset="0"/>
              </a:defRPr>
            </a:lvl1pPr>
          </a:lstStyle>
          <a:p>
            <a:pPr>
              <a:defRPr/>
            </a:pPr>
            <a:fld id="{DB3EC566-48E6-4552-87D6-CB322A8F19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hdr="0" ftr="0" dt="0"/>
  <p:txStyles>
    <p:titleStyle>
      <a:lvl1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2pPr>
      <a:lvl3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3pPr>
      <a:lvl4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4pPr>
      <a:lvl5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3733800" cy="274638"/>
          </a:xfrm>
          <a:prstGeom prst="rect">
            <a:avLst/>
          </a:prstGeom>
          <a:solidFill>
            <a:srgbClr val="0E4851"/>
          </a:solidFill>
          <a:ln w="9525">
            <a:noFill/>
            <a:round/>
            <a:headEnd/>
            <a:tailEnd/>
          </a:ln>
          <a:effectLst>
            <a:outerShdw dist="23040" dir="5400000" algn="ctr" rotWithShape="0">
              <a:srgbClr val="808080">
                <a:alpha val="35036"/>
              </a:srgbClr>
            </a:outerShdw>
          </a:effectLst>
        </p:spPr>
        <p:txBody>
          <a:bodyPr lIns="90000" tIns="46800" rIns="90000" bIns="4680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i="1">
                <a:solidFill>
                  <a:srgbClr val="FFFFFF"/>
                </a:solidFill>
                <a:latin typeface="Calibri" charset="0"/>
                <a:cs typeface="Arial Unicode MS" charset="0"/>
              </a:rPr>
              <a:t>Introduction to Information Retrieval</a:t>
            </a:r>
          </a:p>
        </p:txBody>
      </p:sp>
      <p:sp>
        <p:nvSpPr>
          <p:cNvPr id="3074" name="Rectangle 2"/>
          <p:cNvSpPr>
            <a:spLocks noChangeArrowheads="1"/>
          </p:cNvSpPr>
          <p:nvPr/>
        </p:nvSpPr>
        <p:spPr bwMode="auto">
          <a:xfrm>
            <a:off x="3733800" y="0"/>
            <a:ext cx="3886200" cy="274638"/>
          </a:xfrm>
          <a:prstGeom prst="rect">
            <a:avLst/>
          </a:prstGeom>
          <a:solidFill>
            <a:srgbClr val="0E4851"/>
          </a:solidFill>
          <a:ln w="9525">
            <a:noFill/>
            <a:round/>
            <a:headEnd/>
            <a:tailEnd/>
          </a:ln>
          <a:effectLst>
            <a:outerShdw dist="23040" dir="5400000" algn="ctr" rotWithShape="0">
              <a:srgbClr val="808080">
                <a:alpha val="35036"/>
              </a:srgbClr>
            </a:outerShdw>
          </a:effectLst>
        </p:spPr>
        <p:txBody>
          <a:bodyPr lIns="90000" tIns="46800" rIns="90000" bIns="4680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a:solidFill>
                  <a:srgbClr val="FFFFFF"/>
                </a:solidFill>
                <a:latin typeface="Calibri" charset="0"/>
                <a:cs typeface="Arial Unicode MS" charset="0"/>
              </a:rPr>
              <a:t> </a:t>
            </a:r>
          </a:p>
        </p:txBody>
      </p:sp>
      <p:sp>
        <p:nvSpPr>
          <p:cNvPr id="3075" name="Rectangle 3"/>
          <p:cNvSpPr>
            <a:spLocks noChangeArrowheads="1"/>
          </p:cNvSpPr>
          <p:nvPr/>
        </p:nvSpPr>
        <p:spPr bwMode="auto">
          <a:xfrm>
            <a:off x="7620000" y="0"/>
            <a:ext cx="1524000" cy="274638"/>
          </a:xfrm>
          <a:prstGeom prst="rect">
            <a:avLst/>
          </a:prstGeom>
          <a:solidFill>
            <a:srgbClr val="139CB7"/>
          </a:solidFill>
          <a:ln w="9525">
            <a:noFill/>
            <a:round/>
            <a:headEnd/>
            <a:tailEnd/>
          </a:ln>
          <a:effectLst>
            <a:outerShdw dist="23040" dir="5400000" algn="ctr" rotWithShape="0">
              <a:srgbClr val="808080">
                <a:alpha val="35036"/>
              </a:srgbClr>
            </a:outerShdw>
          </a:effectLst>
        </p:spPr>
        <p:txBody>
          <a:bodyPr lIns="90000" tIns="46800" rIns="90000" bIns="4680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a:solidFill>
                  <a:srgbClr val="FFFFFF"/>
                </a:solidFill>
                <a:latin typeface="Calibri" charset="0"/>
                <a:cs typeface="Arial Unicode MS" charset="0"/>
              </a:rPr>
              <a:t> </a:t>
            </a:r>
          </a:p>
        </p:txBody>
      </p:sp>
      <p:sp>
        <p:nvSpPr>
          <p:cNvPr id="3076" name="Line 4"/>
          <p:cNvSpPr>
            <a:spLocks noChangeShapeType="1"/>
          </p:cNvSpPr>
          <p:nvPr/>
        </p:nvSpPr>
        <p:spPr bwMode="auto">
          <a:xfrm>
            <a:off x="228600" y="1447800"/>
            <a:ext cx="8686800" cy="1588"/>
          </a:xfrm>
          <a:prstGeom prst="line">
            <a:avLst/>
          </a:prstGeom>
          <a:noFill/>
          <a:ln w="38160">
            <a:solidFill>
              <a:srgbClr val="139CB7"/>
            </a:solidFill>
            <a:miter lim="800000"/>
            <a:headEnd/>
            <a:tailEnd/>
          </a:ln>
          <a:effectLst>
            <a:outerShdw dist="20160" dir="5400000" algn="ctr" rotWithShape="0">
              <a:srgbClr val="808080">
                <a:alpha val="38034"/>
              </a:srgbClr>
            </a:outerShdw>
          </a:effectLst>
        </p:spPr>
        <p:txBody>
          <a:bodyPr/>
          <a:lstStyle/>
          <a:p>
            <a:pPr>
              <a:buClr>
                <a:srgbClr val="000000"/>
              </a:buClr>
              <a:buSzPct val="100000"/>
              <a:buFont typeface="Times New Roman" pitchFamily="16" charset="0"/>
              <a:buNone/>
              <a:defRPr/>
            </a:pPr>
            <a:endParaRPr lang="de-DE">
              <a:ea typeface="+mn-ea"/>
              <a:cs typeface="Arial Unicode MS" charset="0"/>
            </a:endParaRPr>
          </a:p>
        </p:txBody>
      </p:sp>
      <p:sp>
        <p:nvSpPr>
          <p:cNvPr id="78854" name="Rectangle 5"/>
          <p:cNvSpPr>
            <a:spLocks noGrp="1" noChangeArrowheads="1"/>
          </p:cNvSpPr>
          <p:nvPr>
            <p:ph type="title"/>
          </p:nvPr>
        </p:nvSpPr>
        <p:spPr bwMode="auto">
          <a:xfrm>
            <a:off x="457200" y="104775"/>
            <a:ext cx="8223250" cy="1306513"/>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8855" name="Rectangle 6"/>
          <p:cNvSpPr>
            <a:spLocks noGrp="1" noChangeArrowheads="1"/>
          </p:cNvSpPr>
          <p:nvPr>
            <p:ph type="body" idx="1"/>
          </p:nvPr>
        </p:nvSpPr>
        <p:spPr bwMode="auto">
          <a:xfrm>
            <a:off x="457200" y="1600200"/>
            <a:ext cx="8223250" cy="48704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Text Box 7"/>
          <p:cNvSpPr txBox="1">
            <a:spLocks noChangeArrowheads="1"/>
          </p:cNvSpPr>
          <p:nvPr/>
        </p:nvSpPr>
        <p:spPr bwMode="auto">
          <a:xfrm>
            <a:off x="457200" y="6369050"/>
            <a:ext cx="2133600" cy="46037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3080" name="Text Box 8"/>
          <p:cNvSpPr txBox="1">
            <a:spLocks noChangeArrowheads="1"/>
          </p:cNvSpPr>
          <p:nvPr/>
        </p:nvSpPr>
        <p:spPr bwMode="auto">
          <a:xfrm>
            <a:off x="3124200" y="6369050"/>
            <a:ext cx="2895600" cy="46037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3081" name="Rectangle 9"/>
          <p:cNvSpPr>
            <a:spLocks noGrp="1" noChangeArrowheads="1"/>
          </p:cNvSpPr>
          <p:nvPr>
            <p:ph type="sldNum"/>
          </p:nvPr>
        </p:nvSpPr>
        <p:spPr bwMode="auto">
          <a:xfrm>
            <a:off x="6553200" y="6456363"/>
            <a:ext cx="2127250" cy="2746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SzPct val="100000"/>
              <a:buFontTx/>
              <a:buNone/>
              <a:tabLst>
                <a:tab pos="723900" algn="l"/>
                <a:tab pos="1447800" algn="l"/>
              </a:tabLst>
              <a:defRPr sz="1200">
                <a:solidFill>
                  <a:srgbClr val="898989"/>
                </a:solidFill>
                <a:latin typeface="+mn-lt"/>
                <a:ea typeface="+mn-ea"/>
                <a:cs typeface="Arial Unicode MS" charset="0"/>
              </a:defRPr>
            </a:lvl1pPr>
          </a:lstStyle>
          <a:p>
            <a:pPr>
              <a:defRPr/>
            </a:pPr>
            <a:fld id="{F1FB7D08-67DA-430D-B31F-1498AA061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hf hdr="0" ftr="0" dt="0"/>
  <p:txStyles>
    <p:titleStyle>
      <a:lvl1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2pPr>
      <a:lvl3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3pPr>
      <a:lvl4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4pPr>
      <a:lvl5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10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18.xml"/><Relationship Id="rId4" Type="http://schemas.openxmlformats.org/officeDocument/2006/relationships/image" Target="../media/image60.png"/></Relationships>
</file>

<file path=ppt/slides/_rels/slide10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2.xml"/><Relationship Id="rId1" Type="http://schemas.openxmlformats.org/officeDocument/2006/relationships/slideLayout" Target="../slideLayouts/slideLayout18.xml"/><Relationship Id="rId4" Type="http://schemas.openxmlformats.org/officeDocument/2006/relationships/image" Target="../media/image63.png"/></Relationships>
</file>

<file path=ppt/slides/_rels/slide10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3.xml"/><Relationship Id="rId1" Type="http://schemas.openxmlformats.org/officeDocument/2006/relationships/slideLayout" Target="../slideLayouts/slideLayout18.xml"/><Relationship Id="rId4" Type="http://schemas.openxmlformats.org/officeDocument/2006/relationships/image" Target="../media/image65.png"/></Relationships>
</file>

<file path=ppt/slides/_rels/slide10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4.xml"/><Relationship Id="rId1" Type="http://schemas.openxmlformats.org/officeDocument/2006/relationships/slideLayout" Target="../slideLayouts/slideLayout18.xml"/><Relationship Id="rId4" Type="http://schemas.openxmlformats.org/officeDocument/2006/relationships/image" Target="../media/image67.png"/></Relationships>
</file>

<file path=ppt/slides/_rels/slide10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5.xml"/><Relationship Id="rId1" Type="http://schemas.openxmlformats.org/officeDocument/2006/relationships/slideLayout" Target="../slideLayouts/slideLayout18.xml"/><Relationship Id="rId4" Type="http://schemas.openxmlformats.org/officeDocument/2006/relationships/image" Target="../media/image69.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8.xml"/><Relationship Id="rId1" Type="http://schemas.openxmlformats.org/officeDocument/2006/relationships/slideLayout" Target="../slideLayouts/slideLayout18.xml"/><Relationship Id="rId5" Type="http://schemas.openxmlformats.org/officeDocument/2006/relationships/image" Target="../media/image73.png"/><Relationship Id="rId4" Type="http://schemas.openxmlformats.org/officeDocument/2006/relationships/image" Target="../media/image72.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6.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7.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9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18.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1066800" y="3886200"/>
            <a:ext cx="7010400" cy="2362200"/>
          </a:xfrm>
          <a:prstGeom prst="rect">
            <a:avLst/>
          </a:prstGeom>
          <a:noFill/>
          <a:ln w="9525">
            <a:noFill/>
            <a:round/>
            <a:headEnd/>
            <a:tailEnd/>
          </a:ln>
        </p:spPr>
        <p:txBody>
          <a:bodyPr/>
          <a:lstStyle/>
          <a:p>
            <a:pPr algn="ctr">
              <a:spcBef>
                <a:spcPts val="7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dirty="0">
              <a:solidFill>
                <a:srgbClr val="437085"/>
              </a:solidFill>
              <a:latin typeface="Calibri" charset="0"/>
              <a:cs typeface="Times New Roman" pitchFamily="16" charset="0"/>
            </a:endParaRPr>
          </a:p>
          <a:p>
            <a:pPr algn="ctr">
              <a:spcBef>
                <a:spcPts val="7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err="1">
                <a:solidFill>
                  <a:srgbClr val="437085"/>
                </a:solidFill>
                <a:latin typeface="Calibri" charset="0"/>
                <a:cs typeface="Times New Roman" pitchFamily="16" charset="0"/>
              </a:rPr>
              <a:t>Hinrich</a:t>
            </a:r>
            <a:r>
              <a:rPr lang="en-US" sz="2800" dirty="0">
                <a:solidFill>
                  <a:srgbClr val="437085"/>
                </a:solidFill>
                <a:latin typeface="Calibri" charset="0"/>
                <a:cs typeface="Times New Roman" pitchFamily="16" charset="0"/>
              </a:rPr>
              <a:t> </a:t>
            </a:r>
            <a:r>
              <a:rPr lang="en-US" sz="2800" dirty="0" err="1">
                <a:solidFill>
                  <a:srgbClr val="437085"/>
                </a:solidFill>
                <a:latin typeface="Calibri" charset="0"/>
                <a:cs typeface="Times New Roman" pitchFamily="16" charset="0"/>
              </a:rPr>
              <a:t>Schütze</a:t>
            </a:r>
            <a:r>
              <a:rPr lang="en-US" sz="2800" dirty="0">
                <a:solidFill>
                  <a:srgbClr val="437085"/>
                </a:solidFill>
                <a:latin typeface="Calibri" charset="0"/>
                <a:cs typeface="Times New Roman" pitchFamily="16" charset="0"/>
              </a:rPr>
              <a:t> and Christina </a:t>
            </a:r>
            <a:r>
              <a:rPr lang="en-US" sz="2800" dirty="0" err="1">
                <a:solidFill>
                  <a:srgbClr val="437085"/>
                </a:solidFill>
                <a:latin typeface="Calibri" charset="0"/>
                <a:cs typeface="Times New Roman" pitchFamily="16" charset="0"/>
              </a:rPr>
              <a:t>Lioma</a:t>
            </a:r>
            <a:endParaRPr lang="en-US" sz="2800" dirty="0">
              <a:solidFill>
                <a:srgbClr val="437085"/>
              </a:solidFill>
              <a:latin typeface="Calibri" charset="0"/>
              <a:cs typeface="Times New Roman" pitchFamily="16" charset="0"/>
            </a:endParaRPr>
          </a:p>
          <a:p>
            <a:pPr algn="ctr">
              <a:spcBef>
                <a:spcPts val="7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437085"/>
                </a:solidFill>
                <a:latin typeface="Calibri" charset="0"/>
              </a:rPr>
              <a:t>Lecture 3: Dictionaries and tolerant retrieval</a:t>
            </a:r>
          </a:p>
        </p:txBody>
      </p:sp>
      <p:sp>
        <p:nvSpPr>
          <p:cNvPr id="3" name="Slide Number Placeholder 2"/>
          <p:cNvSpPr>
            <a:spLocks noGrp="1"/>
          </p:cNvSpPr>
          <p:nvPr>
            <p:ph type="sldNum" idx="10"/>
          </p:nvPr>
        </p:nvSpPr>
        <p:spPr/>
        <p:txBody>
          <a:bodyPr/>
          <a:lstStyle/>
          <a:p>
            <a:pPr>
              <a:defRPr/>
            </a:pPr>
            <a:fld id="{B4197FBB-C416-4B51-9ADA-F9A87D712B86}" type="slidenum">
              <a:rPr lang="en-US" smtClean="0"/>
              <a:pPr>
                <a:defRPr/>
              </a:pPr>
              <a:t>1</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600" dirty="0">
                <a:solidFill>
                  <a:schemeClr val="tx1"/>
                </a:solidFill>
                <a:latin typeface="+mj-lt"/>
              </a:rPr>
              <a:t>Data structures for looking up term</a:t>
            </a:r>
          </a:p>
        </p:txBody>
      </p:sp>
      <p:sp>
        <p:nvSpPr>
          <p:cNvPr id="84996" name="Text Box 3"/>
          <p:cNvSpPr txBox="1">
            <a:spLocks noChangeArrowheads="1"/>
          </p:cNvSpPr>
          <p:nvPr/>
        </p:nvSpPr>
        <p:spPr bwMode="auto">
          <a:xfrm>
            <a:off x="35496" y="2285992"/>
            <a:ext cx="8894222"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Two main classes of data structures: hashes and trees</a:t>
            </a:r>
          </a:p>
          <a:p>
            <a:pPr lvl="1">
              <a:spcBef>
                <a:spcPts val="700"/>
              </a:spcBef>
              <a:buClr>
                <a:srgbClr val="336699"/>
              </a:buClr>
              <a:buFont typeface="Wingdings" pitchFamily="2" charset="2"/>
              <a:buChar char="§"/>
            </a:pPr>
            <a:r>
              <a:rPr lang="en-US" dirty="0">
                <a:solidFill>
                  <a:schemeClr val="tx1"/>
                </a:solidFill>
                <a:latin typeface="+mj-lt"/>
              </a:rPr>
              <a:t>Some IR systems use hashes, some use trees.</a:t>
            </a:r>
          </a:p>
          <a:p>
            <a:pPr lvl="1">
              <a:spcBef>
                <a:spcPts val="700"/>
              </a:spcBef>
              <a:buClr>
                <a:srgbClr val="336699"/>
              </a:buClr>
              <a:buFont typeface="Wingdings" pitchFamily="2" charset="2"/>
              <a:buChar char="§"/>
            </a:pPr>
            <a:r>
              <a:rPr lang="en-US" dirty="0">
                <a:solidFill>
                  <a:schemeClr val="tx1"/>
                </a:solidFill>
                <a:latin typeface="+mj-lt"/>
              </a:rPr>
              <a:t>Criteria for when to use hashes vs. trees:</a:t>
            </a:r>
          </a:p>
          <a:p>
            <a:pPr lvl="2">
              <a:spcBef>
                <a:spcPts val="700"/>
              </a:spcBef>
              <a:buClr>
                <a:srgbClr val="336699"/>
              </a:buClr>
              <a:buFont typeface="Wingdings" pitchFamily="2" charset="2"/>
              <a:buChar char="§"/>
            </a:pPr>
            <a:r>
              <a:rPr lang="en-US" sz="2200" dirty="0">
                <a:solidFill>
                  <a:schemeClr val="tx1"/>
                </a:solidFill>
                <a:latin typeface="+mj-lt"/>
              </a:rPr>
              <a:t>Is there a fixed number of terms or will it keep growing?</a:t>
            </a:r>
          </a:p>
          <a:p>
            <a:pPr lvl="2">
              <a:spcBef>
                <a:spcPts val="700"/>
              </a:spcBef>
              <a:buClr>
                <a:srgbClr val="336699"/>
              </a:buClr>
              <a:buFont typeface="Wingdings" pitchFamily="2" charset="2"/>
              <a:buChar char="§"/>
            </a:pPr>
            <a:r>
              <a:rPr lang="en-US" sz="2200" dirty="0">
                <a:solidFill>
                  <a:schemeClr val="tx1"/>
                </a:solidFill>
                <a:latin typeface="+mj-lt"/>
              </a:rPr>
              <a:t>What are the relative frequencies with which various keys will </a:t>
            </a:r>
            <a:r>
              <a:rPr lang="de-DE" sz="2200" dirty="0" err="1">
                <a:solidFill>
                  <a:schemeClr val="tx1"/>
                </a:solidFill>
                <a:latin typeface="+mj-lt"/>
              </a:rPr>
              <a:t>be</a:t>
            </a:r>
            <a:r>
              <a:rPr lang="de-DE" sz="2200" dirty="0">
                <a:solidFill>
                  <a:schemeClr val="tx1"/>
                </a:solidFill>
                <a:latin typeface="+mj-lt"/>
              </a:rPr>
              <a:t> </a:t>
            </a:r>
            <a:r>
              <a:rPr lang="de-DE" sz="2200" dirty="0" err="1">
                <a:solidFill>
                  <a:schemeClr val="tx1"/>
                </a:solidFill>
                <a:latin typeface="+mj-lt"/>
              </a:rPr>
              <a:t>accessed</a:t>
            </a:r>
            <a:r>
              <a:rPr lang="de-DE" sz="2200" dirty="0">
                <a:solidFill>
                  <a:schemeClr val="tx1"/>
                </a:solidFill>
                <a:latin typeface="+mj-lt"/>
              </a:rPr>
              <a:t>?</a:t>
            </a:r>
          </a:p>
          <a:p>
            <a:pPr lvl="2">
              <a:spcBef>
                <a:spcPts val="700"/>
              </a:spcBef>
              <a:buClr>
                <a:srgbClr val="336699"/>
              </a:buClr>
              <a:buFont typeface="Wingdings" pitchFamily="2" charset="2"/>
              <a:buChar char="§"/>
            </a:pPr>
            <a:r>
              <a:rPr lang="en-US" sz="2200" dirty="0">
                <a:solidFill>
                  <a:schemeClr val="tx1"/>
                </a:solidFill>
                <a:latin typeface="+mj-lt"/>
              </a:rPr>
              <a:t>How many terms are we likely to have?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3357562"/>
            <a:ext cx="8572560" cy="2928958"/>
          </a:xfrm>
          <a:prstGeom prst="rect">
            <a:avLst/>
          </a:prstGeom>
          <a:noFill/>
          <a:ln w="9525">
            <a:noFill/>
            <a:round/>
            <a:headEnd/>
            <a:tailEnd/>
          </a:ln>
        </p:spPr>
        <p:txBody>
          <a:bodyPr/>
          <a:lstStyle/>
          <a:p>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100</a:t>
            </a:fld>
            <a:endParaRPr lang="en-US" dirty="0"/>
          </a:p>
        </p:txBody>
      </p:sp>
      <p:pic>
        <p:nvPicPr>
          <p:cNvPr id="9" name="Picture 8" descr="393.png"/>
          <p:cNvPicPr>
            <a:picLocks noChangeAspect="1"/>
          </p:cNvPicPr>
          <p:nvPr/>
        </p:nvPicPr>
        <p:blipFill>
          <a:blip r:embed="rId3"/>
          <a:stretch>
            <a:fillRect/>
          </a:stretch>
        </p:blipFill>
        <p:spPr>
          <a:xfrm>
            <a:off x="214282" y="1500174"/>
            <a:ext cx="5572164" cy="3298890"/>
          </a:xfrm>
          <a:prstGeom prst="rect">
            <a:avLst/>
          </a:prstGeom>
        </p:spPr>
      </p:pic>
      <p:pic>
        <p:nvPicPr>
          <p:cNvPr id="2050" name="Picture 2"/>
          <p:cNvPicPr>
            <a:picLocks noChangeAspect="1" noChangeArrowheads="1"/>
          </p:cNvPicPr>
          <p:nvPr/>
        </p:nvPicPr>
        <p:blipFill>
          <a:blip r:embed="rId4"/>
          <a:srcRect/>
          <a:stretch>
            <a:fillRect/>
          </a:stretch>
        </p:blipFill>
        <p:spPr bwMode="auto">
          <a:xfrm>
            <a:off x="357158" y="4929198"/>
            <a:ext cx="3929090" cy="1668878"/>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3357562"/>
            <a:ext cx="8572560" cy="2928958"/>
          </a:xfrm>
          <a:prstGeom prst="rect">
            <a:avLst/>
          </a:prstGeom>
          <a:noFill/>
          <a:ln w="9525">
            <a:noFill/>
            <a:round/>
            <a:headEnd/>
            <a:tailEnd/>
          </a:ln>
        </p:spPr>
        <p:txBody>
          <a:bodyPr/>
          <a:lstStyle/>
          <a:p>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101</a:t>
            </a:fld>
            <a:endParaRPr lang="en-US" dirty="0"/>
          </a:p>
        </p:txBody>
      </p:sp>
      <p:pic>
        <p:nvPicPr>
          <p:cNvPr id="10" name="Picture 9" descr="394.png"/>
          <p:cNvPicPr>
            <a:picLocks noChangeAspect="1"/>
          </p:cNvPicPr>
          <p:nvPr/>
        </p:nvPicPr>
        <p:blipFill>
          <a:blip r:embed="rId3"/>
          <a:stretch>
            <a:fillRect/>
          </a:stretch>
        </p:blipFill>
        <p:spPr>
          <a:xfrm>
            <a:off x="142844" y="1500174"/>
            <a:ext cx="5735876" cy="3357586"/>
          </a:xfrm>
          <a:prstGeom prst="rect">
            <a:avLst/>
          </a:prstGeom>
        </p:spPr>
      </p:pic>
      <p:pic>
        <p:nvPicPr>
          <p:cNvPr id="6146" name="Picture 2"/>
          <p:cNvPicPr>
            <a:picLocks noChangeAspect="1" noChangeArrowheads="1"/>
          </p:cNvPicPr>
          <p:nvPr/>
        </p:nvPicPr>
        <p:blipFill>
          <a:blip r:embed="rId4"/>
          <a:srcRect/>
          <a:stretch>
            <a:fillRect/>
          </a:stretch>
        </p:blipFill>
        <p:spPr bwMode="auto">
          <a:xfrm>
            <a:off x="428596" y="4857760"/>
            <a:ext cx="3643338" cy="1864317"/>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3357562"/>
            <a:ext cx="8572560" cy="2928958"/>
          </a:xfrm>
          <a:prstGeom prst="rect">
            <a:avLst/>
          </a:prstGeom>
          <a:noFill/>
          <a:ln w="9525">
            <a:noFill/>
            <a:round/>
            <a:headEnd/>
            <a:tailEnd/>
          </a:ln>
        </p:spPr>
        <p:txBody>
          <a:bodyPr/>
          <a:lstStyle/>
          <a:p>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102</a:t>
            </a:fld>
            <a:endParaRPr lang="en-US" dirty="0"/>
          </a:p>
        </p:txBody>
      </p:sp>
      <p:pic>
        <p:nvPicPr>
          <p:cNvPr id="9" name="Picture 8" descr="395.png"/>
          <p:cNvPicPr>
            <a:picLocks noChangeAspect="1"/>
          </p:cNvPicPr>
          <p:nvPr/>
        </p:nvPicPr>
        <p:blipFill>
          <a:blip r:embed="rId3"/>
          <a:stretch>
            <a:fillRect/>
          </a:stretch>
        </p:blipFill>
        <p:spPr>
          <a:xfrm>
            <a:off x="214282" y="1643050"/>
            <a:ext cx="8018010" cy="321471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3357562"/>
            <a:ext cx="8572560" cy="2928958"/>
          </a:xfrm>
          <a:prstGeom prst="rect">
            <a:avLst/>
          </a:prstGeom>
          <a:noFill/>
          <a:ln w="9525">
            <a:noFill/>
            <a:round/>
            <a:headEnd/>
            <a:tailEnd/>
          </a:ln>
        </p:spPr>
        <p:txBody>
          <a:bodyPr/>
          <a:lstStyle/>
          <a:p>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103</a:t>
            </a:fld>
            <a:endParaRPr lang="en-US" dirty="0"/>
          </a:p>
        </p:txBody>
      </p:sp>
      <p:pic>
        <p:nvPicPr>
          <p:cNvPr id="9" name="Picture 8" descr="396.png"/>
          <p:cNvPicPr>
            <a:picLocks noChangeAspect="1"/>
          </p:cNvPicPr>
          <p:nvPr/>
        </p:nvPicPr>
        <p:blipFill>
          <a:blip r:embed="rId3"/>
          <a:stretch>
            <a:fillRect/>
          </a:stretch>
        </p:blipFill>
        <p:spPr>
          <a:xfrm>
            <a:off x="285719" y="1571612"/>
            <a:ext cx="7620055" cy="2857520"/>
          </a:xfrm>
          <a:prstGeom prst="rect">
            <a:avLst/>
          </a:prstGeom>
        </p:spPr>
      </p:pic>
      <p:pic>
        <p:nvPicPr>
          <p:cNvPr id="7171" name="Picture 3"/>
          <p:cNvPicPr>
            <a:picLocks noChangeAspect="1" noChangeArrowheads="1"/>
          </p:cNvPicPr>
          <p:nvPr/>
        </p:nvPicPr>
        <p:blipFill>
          <a:blip r:embed="rId4"/>
          <a:srcRect/>
          <a:stretch>
            <a:fillRect/>
          </a:stretch>
        </p:blipFill>
        <p:spPr bwMode="auto">
          <a:xfrm>
            <a:off x="357158" y="4500569"/>
            <a:ext cx="3571900" cy="2120421"/>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3357562"/>
            <a:ext cx="8572560" cy="2928958"/>
          </a:xfrm>
          <a:prstGeom prst="rect">
            <a:avLst/>
          </a:prstGeom>
          <a:noFill/>
          <a:ln w="9525">
            <a:noFill/>
            <a:round/>
            <a:headEnd/>
            <a:tailEnd/>
          </a:ln>
        </p:spPr>
        <p:txBody>
          <a:bodyPr/>
          <a:lstStyle/>
          <a:p>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104</a:t>
            </a:fld>
            <a:endParaRPr lang="en-US" dirty="0"/>
          </a:p>
        </p:txBody>
      </p:sp>
      <p:pic>
        <p:nvPicPr>
          <p:cNvPr id="10" name="Picture 9" descr="397.png"/>
          <p:cNvPicPr>
            <a:picLocks noChangeAspect="1"/>
          </p:cNvPicPr>
          <p:nvPr/>
        </p:nvPicPr>
        <p:blipFill>
          <a:blip r:embed="rId3"/>
          <a:stretch>
            <a:fillRect/>
          </a:stretch>
        </p:blipFill>
        <p:spPr>
          <a:xfrm>
            <a:off x="214282" y="1571612"/>
            <a:ext cx="7786742" cy="2907050"/>
          </a:xfrm>
          <a:prstGeom prst="rect">
            <a:avLst/>
          </a:prstGeom>
        </p:spPr>
      </p:pic>
      <p:pic>
        <p:nvPicPr>
          <p:cNvPr id="8194" name="Picture 2"/>
          <p:cNvPicPr>
            <a:picLocks noChangeAspect="1" noChangeArrowheads="1"/>
          </p:cNvPicPr>
          <p:nvPr/>
        </p:nvPicPr>
        <p:blipFill>
          <a:blip r:embed="rId4"/>
          <a:srcRect/>
          <a:stretch>
            <a:fillRect/>
          </a:stretch>
        </p:blipFill>
        <p:spPr bwMode="auto">
          <a:xfrm>
            <a:off x="428596" y="4500569"/>
            <a:ext cx="3714776" cy="2119731"/>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3357562"/>
            <a:ext cx="8572560" cy="2928958"/>
          </a:xfrm>
          <a:prstGeom prst="rect">
            <a:avLst/>
          </a:prstGeom>
          <a:noFill/>
          <a:ln w="9525">
            <a:noFill/>
            <a:round/>
            <a:headEnd/>
            <a:tailEnd/>
          </a:ln>
        </p:spPr>
        <p:txBody>
          <a:bodyPr/>
          <a:lstStyle/>
          <a:p>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105</a:t>
            </a:fld>
            <a:endParaRPr lang="en-US" dirty="0"/>
          </a:p>
        </p:txBody>
      </p:sp>
      <p:pic>
        <p:nvPicPr>
          <p:cNvPr id="9" name="Picture 8" descr="398.png"/>
          <p:cNvPicPr>
            <a:picLocks noChangeAspect="1"/>
          </p:cNvPicPr>
          <p:nvPr/>
        </p:nvPicPr>
        <p:blipFill>
          <a:blip r:embed="rId3"/>
          <a:stretch>
            <a:fillRect/>
          </a:stretch>
        </p:blipFill>
        <p:spPr>
          <a:xfrm>
            <a:off x="285720" y="1500174"/>
            <a:ext cx="7620052" cy="2857520"/>
          </a:xfrm>
          <a:prstGeom prst="rect">
            <a:avLst/>
          </a:prstGeom>
        </p:spPr>
      </p:pic>
      <p:pic>
        <p:nvPicPr>
          <p:cNvPr id="9218" name="Picture 2"/>
          <p:cNvPicPr>
            <a:picLocks noChangeAspect="1" noChangeArrowheads="1"/>
          </p:cNvPicPr>
          <p:nvPr/>
        </p:nvPicPr>
        <p:blipFill>
          <a:blip r:embed="rId4"/>
          <a:srcRect/>
          <a:stretch>
            <a:fillRect/>
          </a:stretch>
        </p:blipFill>
        <p:spPr bwMode="auto">
          <a:xfrm>
            <a:off x="428596" y="4429132"/>
            <a:ext cx="3716930" cy="2214578"/>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3357562"/>
            <a:ext cx="8572560" cy="2928958"/>
          </a:xfrm>
          <a:prstGeom prst="rect">
            <a:avLst/>
          </a:prstGeom>
          <a:noFill/>
          <a:ln w="9525">
            <a:noFill/>
            <a:round/>
            <a:headEnd/>
            <a:tailEnd/>
          </a:ln>
        </p:spPr>
        <p:txBody>
          <a:bodyPr/>
          <a:lstStyle/>
          <a:p>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106</a:t>
            </a:fld>
            <a:endParaRPr lang="en-US" dirty="0"/>
          </a:p>
        </p:txBody>
      </p:sp>
      <p:pic>
        <p:nvPicPr>
          <p:cNvPr id="10" name="Picture 9" descr="399.png"/>
          <p:cNvPicPr>
            <a:picLocks noChangeAspect="1"/>
          </p:cNvPicPr>
          <p:nvPr/>
        </p:nvPicPr>
        <p:blipFill>
          <a:blip r:embed="rId3"/>
          <a:stretch>
            <a:fillRect/>
          </a:stretch>
        </p:blipFill>
        <p:spPr>
          <a:xfrm>
            <a:off x="285720" y="1500174"/>
            <a:ext cx="7786742" cy="2914269"/>
          </a:xfrm>
          <a:prstGeom prst="rect">
            <a:avLst/>
          </a:prstGeom>
        </p:spPr>
      </p:pic>
      <p:pic>
        <p:nvPicPr>
          <p:cNvPr id="10242" name="Picture 2"/>
          <p:cNvPicPr>
            <a:picLocks noChangeAspect="1" noChangeArrowheads="1"/>
          </p:cNvPicPr>
          <p:nvPr/>
        </p:nvPicPr>
        <p:blipFill>
          <a:blip r:embed="rId4"/>
          <a:srcRect/>
          <a:stretch>
            <a:fillRect/>
          </a:stretch>
        </p:blipFill>
        <p:spPr bwMode="auto">
          <a:xfrm>
            <a:off x="428596" y="4429132"/>
            <a:ext cx="3714776" cy="2244344"/>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Unigram Prior probability  [Metric] or</a:t>
            </a:r>
            <a:br>
              <a:rPr lang="en-US" dirty="0"/>
            </a:br>
            <a:r>
              <a:rPr lang="en-US" dirty="0"/>
              <a:t>[for equal distance corrections]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9789532"/>
              </p:ext>
            </p:extLst>
          </p:nvPr>
        </p:nvGraphicFramePr>
        <p:xfrm>
          <a:off x="539552" y="2924944"/>
          <a:ext cx="6781800" cy="25958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370840">
                <a:tc>
                  <a:txBody>
                    <a:bodyPr/>
                    <a:lstStyle/>
                    <a:p>
                      <a:r>
                        <a:rPr lang="en-US" dirty="0"/>
                        <a:t>word</a:t>
                      </a:r>
                    </a:p>
                  </a:txBody>
                  <a:tcPr/>
                </a:tc>
                <a:tc>
                  <a:txBody>
                    <a:bodyPr/>
                    <a:lstStyle/>
                    <a:p>
                      <a:r>
                        <a:rPr lang="en-US" dirty="0"/>
                        <a:t>Frequency</a:t>
                      </a:r>
                      <a:r>
                        <a:rPr lang="en-US" baseline="0" dirty="0"/>
                        <a:t> of word</a:t>
                      </a:r>
                      <a:endParaRPr lang="en-US" dirty="0"/>
                    </a:p>
                  </a:txBody>
                  <a:tcPr/>
                </a:tc>
                <a:tc>
                  <a:txBody>
                    <a:bodyPr/>
                    <a:lstStyle/>
                    <a:p>
                      <a:r>
                        <a:rPr lang="en-US" dirty="0"/>
                        <a:t>P(word)</a:t>
                      </a:r>
                    </a:p>
                  </a:txBody>
                  <a:tcPr/>
                </a:tc>
                <a:extLst>
                  <a:ext uri="{0D108BD9-81ED-4DB2-BD59-A6C34878D82A}">
                    <a16:rowId xmlns:a16="http://schemas.microsoft.com/office/drawing/2014/main" val="10000"/>
                  </a:ext>
                </a:extLst>
              </a:tr>
              <a:tr h="370840">
                <a:tc>
                  <a:txBody>
                    <a:bodyPr/>
                    <a:lstStyle/>
                    <a:p>
                      <a:r>
                        <a:rPr lang="en-US" dirty="0"/>
                        <a:t>actress</a:t>
                      </a:r>
                    </a:p>
                  </a:txBody>
                  <a:tcPr/>
                </a:tc>
                <a:tc>
                  <a:txBody>
                    <a:bodyPr/>
                    <a:lstStyle/>
                    <a:p>
                      <a:pPr algn="r"/>
                      <a:r>
                        <a:rPr lang="en-US" dirty="0">
                          <a:latin typeface="Courier"/>
                          <a:cs typeface="Courier"/>
                        </a:rPr>
                        <a:t>9,321</a:t>
                      </a:r>
                    </a:p>
                  </a:txBody>
                  <a:tcPr/>
                </a:tc>
                <a:tc>
                  <a:txBody>
                    <a:bodyPr/>
                    <a:lstStyle/>
                    <a:p>
                      <a:r>
                        <a:rPr lang="en-US" dirty="0">
                          <a:latin typeface="Courier"/>
                          <a:cs typeface="Courier"/>
                        </a:rPr>
                        <a:t>.0000230573</a:t>
                      </a:r>
                    </a:p>
                  </a:txBody>
                  <a:tcPr/>
                </a:tc>
                <a:extLst>
                  <a:ext uri="{0D108BD9-81ED-4DB2-BD59-A6C34878D82A}">
                    <a16:rowId xmlns:a16="http://schemas.microsoft.com/office/drawing/2014/main" val="10001"/>
                  </a:ext>
                </a:extLst>
              </a:tr>
              <a:tr h="370840">
                <a:tc>
                  <a:txBody>
                    <a:bodyPr/>
                    <a:lstStyle/>
                    <a:p>
                      <a:r>
                        <a:rPr lang="en-US" dirty="0"/>
                        <a:t>cress</a:t>
                      </a:r>
                    </a:p>
                  </a:txBody>
                  <a:tcPr/>
                </a:tc>
                <a:tc>
                  <a:txBody>
                    <a:bodyPr/>
                    <a:lstStyle/>
                    <a:p>
                      <a:pPr algn="r"/>
                      <a:r>
                        <a:rPr lang="en-US" dirty="0">
                          <a:latin typeface="Courier"/>
                          <a:cs typeface="Courier"/>
                        </a:rPr>
                        <a:t>220</a:t>
                      </a:r>
                    </a:p>
                  </a:txBody>
                  <a:tcPr/>
                </a:tc>
                <a:tc>
                  <a:txBody>
                    <a:bodyPr/>
                    <a:lstStyle/>
                    <a:p>
                      <a:r>
                        <a:rPr lang="en-US" dirty="0">
                          <a:latin typeface="Courier"/>
                          <a:cs typeface="Courier"/>
                        </a:rPr>
                        <a:t>.0000005442</a:t>
                      </a:r>
                    </a:p>
                  </a:txBody>
                  <a:tcPr/>
                </a:tc>
                <a:extLst>
                  <a:ext uri="{0D108BD9-81ED-4DB2-BD59-A6C34878D82A}">
                    <a16:rowId xmlns:a16="http://schemas.microsoft.com/office/drawing/2014/main" val="10002"/>
                  </a:ext>
                </a:extLst>
              </a:tr>
              <a:tr h="370840">
                <a:tc>
                  <a:txBody>
                    <a:bodyPr/>
                    <a:lstStyle/>
                    <a:p>
                      <a:r>
                        <a:rPr lang="en-US" dirty="0"/>
                        <a:t>caress</a:t>
                      </a:r>
                    </a:p>
                  </a:txBody>
                  <a:tcPr/>
                </a:tc>
                <a:tc>
                  <a:txBody>
                    <a:bodyPr/>
                    <a:lstStyle/>
                    <a:p>
                      <a:pPr algn="r"/>
                      <a:r>
                        <a:rPr lang="en-US" dirty="0">
                          <a:latin typeface="Courier"/>
                          <a:cs typeface="Courier"/>
                        </a:rPr>
                        <a:t>686</a:t>
                      </a:r>
                    </a:p>
                  </a:txBody>
                  <a:tcPr/>
                </a:tc>
                <a:tc>
                  <a:txBody>
                    <a:bodyPr/>
                    <a:lstStyle/>
                    <a:p>
                      <a:r>
                        <a:rPr lang="en-US" dirty="0">
                          <a:latin typeface="Courier"/>
                          <a:cs typeface="Courier"/>
                        </a:rPr>
                        <a:t>.0000016969</a:t>
                      </a:r>
                    </a:p>
                  </a:txBody>
                  <a:tcPr/>
                </a:tc>
                <a:extLst>
                  <a:ext uri="{0D108BD9-81ED-4DB2-BD59-A6C34878D82A}">
                    <a16:rowId xmlns:a16="http://schemas.microsoft.com/office/drawing/2014/main" val="10003"/>
                  </a:ext>
                </a:extLst>
              </a:tr>
              <a:tr h="370840">
                <a:tc>
                  <a:txBody>
                    <a:bodyPr/>
                    <a:lstStyle/>
                    <a:p>
                      <a:r>
                        <a:rPr lang="en-US" dirty="0"/>
                        <a:t>access</a:t>
                      </a:r>
                    </a:p>
                  </a:txBody>
                  <a:tcPr/>
                </a:tc>
                <a:tc>
                  <a:txBody>
                    <a:bodyPr/>
                    <a:lstStyle/>
                    <a:p>
                      <a:pPr algn="r"/>
                      <a:r>
                        <a:rPr lang="en-US" dirty="0">
                          <a:latin typeface="Courier"/>
                          <a:cs typeface="Courier"/>
                        </a:rPr>
                        <a:t>37,038</a:t>
                      </a:r>
                    </a:p>
                  </a:txBody>
                  <a:tcPr/>
                </a:tc>
                <a:tc>
                  <a:txBody>
                    <a:bodyPr/>
                    <a:lstStyle/>
                    <a:p>
                      <a:r>
                        <a:rPr lang="en-US" dirty="0">
                          <a:latin typeface="Courier"/>
                          <a:cs typeface="Courier"/>
                        </a:rPr>
                        <a:t>.0000916207</a:t>
                      </a:r>
                    </a:p>
                  </a:txBody>
                  <a:tcPr/>
                </a:tc>
                <a:extLst>
                  <a:ext uri="{0D108BD9-81ED-4DB2-BD59-A6C34878D82A}">
                    <a16:rowId xmlns:a16="http://schemas.microsoft.com/office/drawing/2014/main" val="10004"/>
                  </a:ext>
                </a:extLst>
              </a:tr>
              <a:tr h="370840">
                <a:tc>
                  <a:txBody>
                    <a:bodyPr/>
                    <a:lstStyle/>
                    <a:p>
                      <a:r>
                        <a:rPr lang="en-US" dirty="0"/>
                        <a:t>across</a:t>
                      </a:r>
                    </a:p>
                  </a:txBody>
                  <a:tcPr/>
                </a:tc>
                <a:tc>
                  <a:txBody>
                    <a:bodyPr/>
                    <a:lstStyle/>
                    <a:p>
                      <a:pPr algn="r"/>
                      <a:r>
                        <a:rPr lang="en-US" dirty="0">
                          <a:latin typeface="Courier"/>
                          <a:cs typeface="Courier"/>
                        </a:rPr>
                        <a:t>120,844</a:t>
                      </a:r>
                    </a:p>
                  </a:txBody>
                  <a:tcPr/>
                </a:tc>
                <a:tc>
                  <a:txBody>
                    <a:bodyPr/>
                    <a:lstStyle/>
                    <a:p>
                      <a:r>
                        <a:rPr lang="en-US" dirty="0">
                          <a:latin typeface="Courier"/>
                          <a:cs typeface="Courier"/>
                        </a:rPr>
                        <a:t>.0002989314</a:t>
                      </a:r>
                    </a:p>
                  </a:txBody>
                  <a:tcPr/>
                </a:tc>
                <a:extLst>
                  <a:ext uri="{0D108BD9-81ED-4DB2-BD59-A6C34878D82A}">
                    <a16:rowId xmlns:a16="http://schemas.microsoft.com/office/drawing/2014/main" val="10005"/>
                  </a:ext>
                </a:extLst>
              </a:tr>
              <a:tr h="370840">
                <a:tc>
                  <a:txBody>
                    <a:bodyPr/>
                    <a:lstStyle/>
                    <a:p>
                      <a:r>
                        <a:rPr lang="en-US" dirty="0"/>
                        <a:t>acres</a:t>
                      </a:r>
                    </a:p>
                  </a:txBody>
                  <a:tcPr/>
                </a:tc>
                <a:tc>
                  <a:txBody>
                    <a:bodyPr/>
                    <a:lstStyle/>
                    <a:p>
                      <a:pPr algn="r"/>
                      <a:r>
                        <a:rPr lang="en-US" dirty="0">
                          <a:latin typeface="Courier"/>
                          <a:cs typeface="Courier"/>
                        </a:rPr>
                        <a:t>12,874</a:t>
                      </a:r>
                    </a:p>
                  </a:txBody>
                  <a:tcPr/>
                </a:tc>
                <a:tc>
                  <a:txBody>
                    <a:bodyPr/>
                    <a:lstStyle/>
                    <a:p>
                      <a:r>
                        <a:rPr lang="en-US" dirty="0">
                          <a:latin typeface="Courier"/>
                          <a:cs typeface="Courier"/>
                        </a:rPr>
                        <a:t>.0000318463</a:t>
                      </a:r>
                    </a:p>
                  </a:txBody>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4294967295"/>
          </p:nvPr>
        </p:nvSpPr>
        <p:spPr/>
        <p:txBody>
          <a:bodyPr/>
          <a:lstStyle/>
          <a:p>
            <a:fld id="{10F35DC5-7E65-8247-99AB-4E984F8A921E}" type="slidenum">
              <a:rPr lang="en-US" smtClean="0"/>
              <a:pPr/>
              <a:t>107</a:t>
            </a:fld>
            <a:endParaRPr lang="en-US"/>
          </a:p>
        </p:txBody>
      </p:sp>
      <p:sp>
        <p:nvSpPr>
          <p:cNvPr id="6" name="TextBox 5"/>
          <p:cNvSpPr txBox="1"/>
          <p:nvPr/>
        </p:nvSpPr>
        <p:spPr>
          <a:xfrm>
            <a:off x="539552" y="1628800"/>
            <a:ext cx="7826694" cy="1754326"/>
          </a:xfrm>
          <a:prstGeom prst="rect">
            <a:avLst/>
          </a:prstGeom>
          <a:noFill/>
        </p:spPr>
        <p:txBody>
          <a:bodyPr wrap="none" rtlCol="0">
            <a:spAutoFit/>
          </a:bodyPr>
          <a:lstStyle/>
          <a:p>
            <a:r>
              <a:rPr lang="en-US" sz="1800" dirty="0">
                <a:solidFill>
                  <a:schemeClr val="tx1"/>
                </a:solidFill>
                <a:latin typeface="Calibri"/>
                <a:cs typeface="Calibri"/>
              </a:rPr>
              <a:t>Counts from 404,253,213 words in Corpus of Contemporary English (COCA)</a:t>
            </a:r>
          </a:p>
          <a:p>
            <a:r>
              <a:rPr lang="en-US" sz="1800" b="1" dirty="0">
                <a:solidFill>
                  <a:schemeClr val="tx1"/>
                </a:solidFill>
                <a:latin typeface="Calibri"/>
                <a:cs typeface="Calibri"/>
              </a:rPr>
              <a:t>Order: </a:t>
            </a:r>
            <a:r>
              <a:rPr lang="en-US" sz="1800" b="1" dirty="0" err="1">
                <a:solidFill>
                  <a:srgbClr val="C00000"/>
                </a:solidFill>
                <a:latin typeface="Calibri"/>
                <a:cs typeface="Calibri"/>
              </a:rPr>
              <a:t>across</a:t>
            </a:r>
            <a:r>
              <a:rPr lang="en-US" sz="1800" b="1" dirty="0" err="1">
                <a:solidFill>
                  <a:srgbClr val="C00000"/>
                </a:solidFill>
                <a:latin typeface="Calibri"/>
                <a:cs typeface="Calibri"/>
                <a:sym typeface="Wingdings" panose="05000000000000000000" pitchFamily="2" charset="2"/>
              </a:rPr>
              <a:t>accessacresactresscaress</a:t>
            </a:r>
            <a:r>
              <a:rPr lang="en-US" sz="1800" b="1" dirty="0">
                <a:solidFill>
                  <a:srgbClr val="C00000"/>
                </a:solidFill>
                <a:latin typeface="Calibri"/>
                <a:cs typeface="Calibri"/>
                <a:sym typeface="Wingdings" panose="05000000000000000000" pitchFamily="2" charset="2"/>
              </a:rPr>
              <a:t> cress</a:t>
            </a:r>
          </a:p>
          <a:p>
            <a:r>
              <a:rPr lang="en-US" sz="1800" b="1" dirty="0">
                <a:solidFill>
                  <a:srgbClr val="C00000"/>
                </a:solidFill>
                <a:latin typeface="Calibri"/>
                <a:cs typeface="Calibri"/>
                <a:sym typeface="Wingdings" panose="05000000000000000000" pitchFamily="2" charset="2"/>
              </a:rPr>
              <a:t>May be context sensitive: topic: may define the correction through frequencies: </a:t>
            </a:r>
          </a:p>
          <a:p>
            <a:r>
              <a:rPr lang="ar-SA" sz="1800" b="1" dirty="0">
                <a:solidFill>
                  <a:srgbClr val="C00000"/>
                </a:solidFill>
                <a:latin typeface="Calibri"/>
                <a:cs typeface="Calibri"/>
                <a:sym typeface="Wingdings" panose="05000000000000000000" pitchFamily="2" charset="2"/>
              </a:rPr>
              <a:t>حكم –جرم تصحيح </a:t>
            </a:r>
            <a:r>
              <a:rPr lang="ar-SA" sz="1800" b="1" dirty="0" err="1">
                <a:solidFill>
                  <a:srgbClr val="C00000"/>
                </a:solidFill>
                <a:latin typeface="Calibri"/>
                <a:cs typeface="Calibri"/>
                <a:sym typeface="Wingdings" panose="05000000000000000000" pitchFamily="2" charset="2"/>
              </a:rPr>
              <a:t>ححم</a:t>
            </a:r>
            <a:r>
              <a:rPr lang="ar-SA" sz="1800" b="1" dirty="0">
                <a:solidFill>
                  <a:srgbClr val="C00000"/>
                </a:solidFill>
                <a:latin typeface="Calibri"/>
                <a:cs typeface="Calibri"/>
                <a:sym typeface="Wingdings" panose="05000000000000000000" pitchFamily="2" charset="2"/>
              </a:rPr>
              <a:t>: نص رياضي أو ديني</a:t>
            </a:r>
            <a:endParaRPr lang="en-US" sz="1800" b="1" dirty="0">
              <a:solidFill>
                <a:srgbClr val="C00000"/>
              </a:solidFill>
              <a:latin typeface="Calibri"/>
              <a:cs typeface="Calibri"/>
              <a:sym typeface="Wingdings" panose="05000000000000000000" pitchFamily="2" charset="2"/>
            </a:endParaRPr>
          </a:p>
          <a:p>
            <a:endParaRPr lang="en-US" sz="1800" b="1" dirty="0">
              <a:solidFill>
                <a:srgbClr val="C00000"/>
              </a:solidFill>
              <a:latin typeface="Calibri"/>
              <a:cs typeface="Calibri"/>
            </a:endParaRPr>
          </a:p>
          <a:p>
            <a:endParaRPr lang="en-US" sz="1800" dirty="0">
              <a:solidFill>
                <a:schemeClr val="tx1"/>
              </a:solidFill>
              <a:latin typeface="+mn-lt"/>
            </a:endParaRPr>
          </a:p>
        </p:txBody>
      </p:sp>
    </p:spTree>
    <p:extLst>
      <p:ext uri="{BB962C8B-B14F-4D97-AF65-F5344CB8AC3E}">
        <p14:creationId xmlns:p14="http://schemas.microsoft.com/office/powerpoint/2010/main" val="225130720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600" i="1" dirty="0">
                <a:solidFill>
                  <a:schemeClr val="tx1"/>
                </a:solidFill>
                <a:latin typeface="+mj-lt"/>
              </a:rPr>
              <a:t>k</a:t>
            </a:r>
            <a:r>
              <a:rPr lang="en-US" sz="3600" dirty="0">
                <a:solidFill>
                  <a:schemeClr val="tx1"/>
                </a:solidFill>
                <a:latin typeface="+mj-lt"/>
              </a:rPr>
              <a:t>-gram indexes for spelling correction</a:t>
            </a:r>
          </a:p>
        </p:txBody>
      </p:sp>
      <p:sp>
        <p:nvSpPr>
          <p:cNvPr id="84996" name="Text Box 3"/>
          <p:cNvSpPr txBox="1">
            <a:spLocks noChangeArrowheads="1"/>
          </p:cNvSpPr>
          <p:nvPr/>
        </p:nvSpPr>
        <p:spPr bwMode="auto">
          <a:xfrm>
            <a:off x="179512" y="1628800"/>
            <a:ext cx="8572560" cy="2143140"/>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Enumerate all </a:t>
            </a:r>
            <a:r>
              <a:rPr lang="en-US" i="1" dirty="0">
                <a:solidFill>
                  <a:schemeClr val="tx1"/>
                </a:solidFill>
                <a:latin typeface="+mj-lt"/>
              </a:rPr>
              <a:t>k</a:t>
            </a:r>
            <a:r>
              <a:rPr lang="en-US" dirty="0">
                <a:solidFill>
                  <a:schemeClr val="tx1"/>
                </a:solidFill>
                <a:latin typeface="+mj-lt"/>
              </a:rPr>
              <a:t>-grams in the query term</a:t>
            </a:r>
          </a:p>
          <a:p>
            <a:pPr lvl="1">
              <a:spcBef>
                <a:spcPts val="700"/>
              </a:spcBef>
              <a:buClr>
                <a:srgbClr val="336699"/>
              </a:buClr>
              <a:buFont typeface="Wingdings" pitchFamily="2" charset="2"/>
              <a:buChar char="§"/>
            </a:pPr>
            <a:r>
              <a:rPr lang="en-US" dirty="0">
                <a:solidFill>
                  <a:schemeClr val="tx1"/>
                </a:solidFill>
                <a:latin typeface="+mj-lt"/>
              </a:rPr>
              <a:t>Example: bigram index, misspelled word </a:t>
            </a:r>
            <a:r>
              <a:rPr lang="en-US" dirty="0" err="1">
                <a:solidFill>
                  <a:srgbClr val="C00000"/>
                </a:solidFill>
                <a:latin typeface="+mj-lt"/>
              </a:rPr>
              <a:t>bordroom</a:t>
            </a:r>
            <a:endParaRPr lang="en-US" dirty="0">
              <a:solidFill>
                <a:srgbClr val="C00000"/>
              </a:solidFill>
              <a:latin typeface="+mj-lt"/>
            </a:endParaRPr>
          </a:p>
          <a:p>
            <a:pPr lvl="1">
              <a:spcBef>
                <a:spcPts val="700"/>
              </a:spcBef>
              <a:buClr>
                <a:srgbClr val="336699"/>
              </a:buClr>
              <a:buFont typeface="Wingdings" pitchFamily="2" charset="2"/>
              <a:buChar char="§"/>
            </a:pPr>
            <a:r>
              <a:rPr lang="de-DE" dirty="0" err="1">
                <a:solidFill>
                  <a:schemeClr val="tx1"/>
                </a:solidFill>
                <a:latin typeface="+mj-lt"/>
              </a:rPr>
              <a:t>Bigrams</a:t>
            </a:r>
            <a:r>
              <a:rPr lang="de-DE" dirty="0">
                <a:solidFill>
                  <a:schemeClr val="tx1"/>
                </a:solidFill>
                <a:latin typeface="+mj-lt"/>
              </a:rPr>
              <a:t>: </a:t>
            </a:r>
            <a:r>
              <a:rPr lang="de-DE" i="1" dirty="0" err="1">
                <a:solidFill>
                  <a:srgbClr val="C00000"/>
                </a:solidFill>
                <a:latin typeface="+mj-lt"/>
              </a:rPr>
              <a:t>bo</a:t>
            </a:r>
            <a:r>
              <a:rPr lang="de-DE" i="1" dirty="0">
                <a:solidFill>
                  <a:srgbClr val="C00000"/>
                </a:solidFill>
                <a:latin typeface="+mj-lt"/>
              </a:rPr>
              <a:t>, </a:t>
            </a:r>
            <a:r>
              <a:rPr lang="de-DE" i="1" dirty="0" err="1">
                <a:solidFill>
                  <a:srgbClr val="C00000"/>
                </a:solidFill>
                <a:latin typeface="+mj-lt"/>
              </a:rPr>
              <a:t>or</a:t>
            </a:r>
            <a:r>
              <a:rPr lang="de-DE" i="1" dirty="0">
                <a:solidFill>
                  <a:srgbClr val="C00000"/>
                </a:solidFill>
                <a:latin typeface="+mj-lt"/>
              </a:rPr>
              <a:t>, </a:t>
            </a:r>
            <a:r>
              <a:rPr lang="de-DE" i="1" dirty="0" err="1">
                <a:solidFill>
                  <a:srgbClr val="C00000"/>
                </a:solidFill>
                <a:latin typeface="+mj-lt"/>
              </a:rPr>
              <a:t>rd</a:t>
            </a:r>
            <a:r>
              <a:rPr lang="de-DE" i="1" dirty="0">
                <a:solidFill>
                  <a:srgbClr val="C00000"/>
                </a:solidFill>
                <a:latin typeface="+mj-lt"/>
              </a:rPr>
              <a:t>, </a:t>
            </a:r>
            <a:r>
              <a:rPr lang="de-DE" i="1" dirty="0" err="1">
                <a:solidFill>
                  <a:srgbClr val="C00000"/>
                </a:solidFill>
                <a:latin typeface="+mj-lt"/>
              </a:rPr>
              <a:t>dr</a:t>
            </a:r>
            <a:r>
              <a:rPr lang="de-DE" i="1" dirty="0">
                <a:solidFill>
                  <a:srgbClr val="C00000"/>
                </a:solidFill>
                <a:latin typeface="+mj-lt"/>
              </a:rPr>
              <a:t>, </a:t>
            </a:r>
            <a:r>
              <a:rPr lang="de-DE" i="1" dirty="0" err="1">
                <a:solidFill>
                  <a:srgbClr val="C00000"/>
                </a:solidFill>
                <a:latin typeface="+mj-lt"/>
              </a:rPr>
              <a:t>ro</a:t>
            </a:r>
            <a:r>
              <a:rPr lang="de-DE" i="1" dirty="0">
                <a:solidFill>
                  <a:srgbClr val="C00000"/>
                </a:solidFill>
                <a:latin typeface="+mj-lt"/>
              </a:rPr>
              <a:t>, </a:t>
            </a:r>
            <a:r>
              <a:rPr lang="de-DE" i="1" dirty="0" err="1">
                <a:solidFill>
                  <a:srgbClr val="C00000"/>
                </a:solidFill>
                <a:latin typeface="+mj-lt"/>
              </a:rPr>
              <a:t>oo</a:t>
            </a:r>
            <a:r>
              <a:rPr lang="de-DE" i="1" dirty="0">
                <a:solidFill>
                  <a:srgbClr val="C00000"/>
                </a:solidFill>
                <a:latin typeface="+mj-lt"/>
              </a:rPr>
              <a:t>, </a:t>
            </a:r>
            <a:r>
              <a:rPr lang="de-DE" i="1" dirty="0" err="1">
                <a:solidFill>
                  <a:srgbClr val="C00000"/>
                </a:solidFill>
                <a:latin typeface="+mj-lt"/>
              </a:rPr>
              <a:t>om</a:t>
            </a:r>
            <a:endParaRPr lang="de-DE" i="1" dirty="0">
              <a:solidFill>
                <a:srgbClr val="C00000"/>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Use the </a:t>
            </a:r>
            <a:r>
              <a:rPr lang="en-US" i="1" dirty="0">
                <a:solidFill>
                  <a:schemeClr val="tx1"/>
                </a:solidFill>
                <a:latin typeface="+mj-lt"/>
              </a:rPr>
              <a:t>k</a:t>
            </a:r>
            <a:r>
              <a:rPr lang="en-US" dirty="0">
                <a:solidFill>
                  <a:schemeClr val="tx1"/>
                </a:solidFill>
                <a:latin typeface="+mj-lt"/>
              </a:rPr>
              <a:t>-gram index to retrieve “correct” words that match </a:t>
            </a:r>
            <a:r>
              <a:rPr lang="de-DE" dirty="0">
                <a:solidFill>
                  <a:schemeClr val="tx1"/>
                </a:solidFill>
                <a:latin typeface="+mj-lt"/>
              </a:rPr>
              <a:t>query term </a:t>
            </a:r>
            <a:r>
              <a:rPr lang="de-DE" i="1" dirty="0">
                <a:solidFill>
                  <a:schemeClr val="tx1"/>
                </a:solidFill>
                <a:latin typeface="+mj-lt"/>
              </a:rPr>
              <a:t>k</a:t>
            </a:r>
            <a:r>
              <a:rPr lang="de-DE" dirty="0">
                <a:solidFill>
                  <a:schemeClr val="tx1"/>
                </a:solidFill>
                <a:latin typeface="+mj-lt"/>
              </a:rPr>
              <a:t>-grams</a:t>
            </a:r>
            <a:r>
              <a:rPr lang="ar-SA" dirty="0">
                <a:solidFill>
                  <a:schemeClr val="tx1"/>
                </a:solidFill>
                <a:latin typeface="+mj-lt"/>
              </a:rPr>
              <a:t> </a:t>
            </a:r>
            <a:r>
              <a:rPr lang="en-US" dirty="0">
                <a:solidFill>
                  <a:schemeClr val="tx1"/>
                </a:solidFill>
                <a:latin typeface="+mj-lt"/>
              </a:rPr>
              <a:t> [to a degree]</a:t>
            </a:r>
            <a:endParaRPr lang="de-DE"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Threshold by number of matching </a:t>
            </a:r>
            <a:r>
              <a:rPr lang="en-US" i="1" dirty="0">
                <a:solidFill>
                  <a:schemeClr val="tx1"/>
                </a:solidFill>
                <a:latin typeface="+mj-lt"/>
              </a:rPr>
              <a:t>k</a:t>
            </a:r>
            <a:r>
              <a:rPr lang="en-US" dirty="0">
                <a:solidFill>
                  <a:schemeClr val="tx1"/>
                </a:solidFill>
                <a:latin typeface="+mj-lt"/>
              </a:rPr>
              <a:t>-grams</a:t>
            </a:r>
          </a:p>
          <a:p>
            <a:pPr lvl="1">
              <a:spcBef>
                <a:spcPts val="700"/>
              </a:spcBef>
              <a:buClr>
                <a:srgbClr val="336699"/>
              </a:buClr>
              <a:buFont typeface="Wingdings" pitchFamily="2" charset="2"/>
              <a:buChar char="§"/>
            </a:pPr>
            <a:r>
              <a:rPr lang="en-US" dirty="0">
                <a:solidFill>
                  <a:schemeClr val="tx1"/>
                </a:solidFill>
                <a:latin typeface="+mj-lt"/>
              </a:rPr>
              <a:t>E.g., only vocabulary terms that differ by at most 3 </a:t>
            </a:r>
            <a:r>
              <a:rPr lang="en-US" i="1" dirty="0">
                <a:solidFill>
                  <a:schemeClr val="tx1"/>
                </a:solidFill>
                <a:latin typeface="+mj-lt"/>
              </a:rPr>
              <a:t>k</a:t>
            </a:r>
            <a:r>
              <a:rPr lang="en-US" dirty="0">
                <a:solidFill>
                  <a:schemeClr val="tx1"/>
                </a:solidFill>
                <a:latin typeface="+mj-lt"/>
              </a:rPr>
              <a:t>-grams</a:t>
            </a:r>
          </a:p>
          <a:p>
            <a:pPr lvl="1">
              <a:spcBef>
                <a:spcPts val="700"/>
              </a:spcBef>
              <a:buClr>
                <a:srgbClr val="336699"/>
              </a:buClr>
              <a:buFont typeface="Wingdings" pitchFamily="2" charset="2"/>
              <a:buChar char="§"/>
            </a:pPr>
            <a:r>
              <a:rPr lang="en-US" dirty="0">
                <a:solidFill>
                  <a:schemeClr val="tx1"/>
                </a:solidFill>
                <a:latin typeface="+mj-lt"/>
              </a:rPr>
              <a:t>Similarity can be defined as the number of common n-grams  over the number of all n-grams in both strings! DICE?</a:t>
            </a:r>
          </a:p>
          <a:p>
            <a:pPr lvl="1">
              <a:spcBef>
                <a:spcPts val="700"/>
              </a:spcBef>
              <a:buClr>
                <a:srgbClr val="336699"/>
              </a:buClr>
              <a:buFont typeface="Wingdings" pitchFamily="2" charset="2"/>
              <a:buChar char="§"/>
            </a:pPr>
            <a:r>
              <a:rPr lang="en-US" dirty="0">
                <a:solidFill>
                  <a:schemeClr val="tx1"/>
                </a:solidFill>
                <a:latin typeface="+mj-lt"/>
              </a:rPr>
              <a:t>Actually you could rank spelling correction candidates by the number of matching n-grams instead of Edit Distance!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108</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400" i="1" dirty="0">
                <a:solidFill>
                  <a:schemeClr val="tx1"/>
                </a:solidFill>
                <a:latin typeface="+mj-lt"/>
              </a:rPr>
              <a:t>k</a:t>
            </a:r>
            <a:r>
              <a:rPr lang="en-US" sz="3400" dirty="0">
                <a:solidFill>
                  <a:schemeClr val="tx1"/>
                </a:solidFill>
                <a:latin typeface="+mj-lt"/>
              </a:rPr>
              <a:t>-gram indexes for spelling correction: </a:t>
            </a:r>
            <a:r>
              <a:rPr lang="en-US" sz="3400" i="1" dirty="0" err="1">
                <a:solidFill>
                  <a:schemeClr val="tx1"/>
                </a:solidFill>
                <a:latin typeface="+mj-lt"/>
              </a:rPr>
              <a:t>bordroom</a:t>
            </a:r>
            <a:endParaRPr lang="en-US" sz="3400" i="1" dirty="0">
              <a:solidFill>
                <a:schemeClr val="tx1"/>
              </a:solidFill>
              <a:latin typeface="+mj-lt"/>
            </a:endParaRPr>
          </a:p>
        </p:txBody>
      </p:sp>
      <p:sp>
        <p:nvSpPr>
          <p:cNvPr id="84996" name="Text Box 3"/>
          <p:cNvSpPr txBox="1">
            <a:spLocks noChangeArrowheads="1"/>
          </p:cNvSpPr>
          <p:nvPr/>
        </p:nvSpPr>
        <p:spPr bwMode="auto">
          <a:xfrm>
            <a:off x="214282" y="2285992"/>
            <a:ext cx="8572560" cy="2143140"/>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109</a:t>
            </a:fld>
            <a:endParaRPr lang="en-US" dirty="0"/>
          </a:p>
        </p:txBody>
      </p:sp>
      <p:pic>
        <p:nvPicPr>
          <p:cNvPr id="8" name="Picture 7" descr="3103.png"/>
          <p:cNvPicPr>
            <a:picLocks noChangeAspect="1"/>
          </p:cNvPicPr>
          <p:nvPr/>
        </p:nvPicPr>
        <p:blipFill>
          <a:blip r:embed="rId3"/>
          <a:stretch>
            <a:fillRect/>
          </a:stretch>
        </p:blipFill>
        <p:spPr>
          <a:xfrm>
            <a:off x="714348" y="2500306"/>
            <a:ext cx="6947690" cy="235745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Hashes</a:t>
            </a:r>
            <a:endParaRPr lang="en-US" sz="3600" dirty="0">
              <a:solidFill>
                <a:schemeClr val="tx1"/>
              </a:solidFill>
              <a:latin typeface="+mj-lt"/>
            </a:endParaRPr>
          </a:p>
        </p:txBody>
      </p:sp>
      <p:sp>
        <p:nvSpPr>
          <p:cNvPr id="84996" name="Text Box 3"/>
          <p:cNvSpPr txBox="1">
            <a:spLocks noChangeArrowheads="1"/>
          </p:cNvSpPr>
          <p:nvPr/>
        </p:nvSpPr>
        <p:spPr bwMode="auto">
          <a:xfrm>
            <a:off x="214282" y="1643050"/>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Each vocabulary term is hashed into an integer.</a:t>
            </a:r>
          </a:p>
          <a:p>
            <a:pPr lvl="1">
              <a:spcBef>
                <a:spcPts val="700"/>
              </a:spcBef>
              <a:buClr>
                <a:srgbClr val="336699"/>
              </a:buClr>
              <a:buFont typeface="Wingdings" pitchFamily="2" charset="2"/>
              <a:buChar char="§"/>
            </a:pPr>
            <a:r>
              <a:rPr lang="de-DE" dirty="0">
                <a:solidFill>
                  <a:schemeClr val="tx1"/>
                </a:solidFill>
                <a:latin typeface="+mj-lt"/>
              </a:rPr>
              <a:t>Try </a:t>
            </a:r>
            <a:r>
              <a:rPr lang="de-DE" dirty="0" err="1">
                <a:solidFill>
                  <a:schemeClr val="tx1"/>
                </a:solidFill>
                <a:latin typeface="+mj-lt"/>
              </a:rPr>
              <a:t>to</a:t>
            </a:r>
            <a:r>
              <a:rPr lang="de-DE" dirty="0">
                <a:solidFill>
                  <a:schemeClr val="tx1"/>
                </a:solidFill>
                <a:latin typeface="+mj-lt"/>
              </a:rPr>
              <a:t> </a:t>
            </a:r>
            <a:r>
              <a:rPr lang="de-DE" dirty="0" err="1">
                <a:solidFill>
                  <a:schemeClr val="tx1"/>
                </a:solidFill>
                <a:latin typeface="+mj-lt"/>
              </a:rPr>
              <a:t>avoid</a:t>
            </a:r>
            <a:r>
              <a:rPr lang="de-DE" dirty="0">
                <a:solidFill>
                  <a:schemeClr val="tx1"/>
                </a:solidFill>
                <a:latin typeface="+mj-lt"/>
              </a:rPr>
              <a:t> </a:t>
            </a:r>
            <a:r>
              <a:rPr lang="de-DE" dirty="0" err="1">
                <a:solidFill>
                  <a:schemeClr val="tx1"/>
                </a:solidFill>
                <a:latin typeface="+mj-lt"/>
              </a:rPr>
              <a:t>collisions</a:t>
            </a:r>
            <a:endParaRPr lang="de-DE"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At query time, do the following: hash query term, resolve collisions, locate entry in fixed-width array</a:t>
            </a:r>
          </a:p>
          <a:p>
            <a:pPr lvl="1">
              <a:spcBef>
                <a:spcPts val="700"/>
              </a:spcBef>
              <a:buClr>
                <a:srgbClr val="336699"/>
              </a:buClr>
              <a:buFont typeface="Wingdings" pitchFamily="2" charset="2"/>
              <a:buChar char="§"/>
            </a:pPr>
            <a:r>
              <a:rPr lang="en-US" dirty="0">
                <a:solidFill>
                  <a:schemeClr val="tx1"/>
                </a:solidFill>
                <a:latin typeface="+mj-lt"/>
              </a:rPr>
              <a:t>Pros: Lookup in a hash is faster than lookup in a tree.</a:t>
            </a:r>
          </a:p>
          <a:p>
            <a:pPr lvl="2">
              <a:spcBef>
                <a:spcPts val="700"/>
              </a:spcBef>
              <a:buClr>
                <a:srgbClr val="336699"/>
              </a:buClr>
              <a:buFont typeface="Wingdings" pitchFamily="2" charset="2"/>
              <a:buChar char="§"/>
            </a:pPr>
            <a:r>
              <a:rPr lang="de-DE" sz="2200" dirty="0">
                <a:solidFill>
                  <a:schemeClr val="tx1"/>
                </a:solidFill>
                <a:latin typeface="+mj-lt"/>
              </a:rPr>
              <a:t>Lookup time </a:t>
            </a:r>
            <a:r>
              <a:rPr lang="de-DE" sz="2200" dirty="0" err="1">
                <a:solidFill>
                  <a:schemeClr val="tx1"/>
                </a:solidFill>
                <a:latin typeface="+mj-lt"/>
              </a:rPr>
              <a:t>is</a:t>
            </a:r>
            <a:r>
              <a:rPr lang="de-DE" sz="2200" dirty="0">
                <a:solidFill>
                  <a:schemeClr val="tx1"/>
                </a:solidFill>
                <a:latin typeface="+mj-lt"/>
              </a:rPr>
              <a:t> </a:t>
            </a:r>
            <a:r>
              <a:rPr lang="de-DE" sz="2200" dirty="0" err="1">
                <a:solidFill>
                  <a:schemeClr val="tx1"/>
                </a:solidFill>
                <a:latin typeface="+mj-lt"/>
              </a:rPr>
              <a:t>constant</a:t>
            </a:r>
            <a:r>
              <a:rPr lang="de-DE" sz="2200" dirty="0">
                <a:solidFill>
                  <a:schemeClr val="tx1"/>
                </a:solidFill>
                <a:latin typeface="+mj-lt"/>
              </a:rPr>
              <a:t>.</a:t>
            </a:r>
          </a:p>
          <a:p>
            <a:pPr lvl="1">
              <a:spcBef>
                <a:spcPts val="700"/>
              </a:spcBef>
              <a:buClr>
                <a:srgbClr val="336699"/>
              </a:buClr>
              <a:buFont typeface="Wingdings" pitchFamily="2" charset="2"/>
              <a:buChar char="§"/>
            </a:pPr>
            <a:r>
              <a:rPr lang="de-DE" dirty="0" err="1">
                <a:solidFill>
                  <a:schemeClr val="tx1"/>
                </a:solidFill>
                <a:latin typeface="+mj-lt"/>
              </a:rPr>
              <a:t>Cons</a:t>
            </a:r>
            <a:endParaRPr lang="de-DE" dirty="0">
              <a:solidFill>
                <a:schemeClr val="tx1"/>
              </a:solidFill>
              <a:latin typeface="+mj-lt"/>
            </a:endParaRPr>
          </a:p>
          <a:p>
            <a:pPr lvl="2">
              <a:spcBef>
                <a:spcPts val="700"/>
              </a:spcBef>
              <a:buClr>
                <a:srgbClr val="336699"/>
              </a:buClr>
              <a:buFont typeface="Wingdings" pitchFamily="2" charset="2"/>
              <a:buChar char="§"/>
            </a:pPr>
            <a:r>
              <a:rPr lang="en-US" sz="2200" dirty="0">
                <a:solidFill>
                  <a:schemeClr val="tx1"/>
                </a:solidFill>
                <a:latin typeface="+mj-lt"/>
              </a:rPr>
              <a:t>no way to find minor variants (</a:t>
            </a:r>
            <a:r>
              <a:rPr lang="en-US" sz="2200" i="1" dirty="0">
                <a:solidFill>
                  <a:schemeClr val="tx1"/>
                </a:solidFill>
                <a:latin typeface="+mj-lt"/>
              </a:rPr>
              <a:t>resume</a:t>
            </a:r>
            <a:r>
              <a:rPr lang="en-US" sz="2200" dirty="0">
                <a:solidFill>
                  <a:schemeClr val="tx1"/>
                </a:solidFill>
                <a:latin typeface="+mj-lt"/>
              </a:rPr>
              <a:t> vs. </a:t>
            </a:r>
            <a:r>
              <a:rPr lang="en-US" sz="2200" i="1" dirty="0">
                <a:solidFill>
                  <a:schemeClr val="tx1"/>
                </a:solidFill>
                <a:latin typeface="+mj-lt"/>
              </a:rPr>
              <a:t>r</a:t>
            </a:r>
            <a:r>
              <a:rPr lang="en-US" sz="2200" i="1" dirty="0">
                <a:solidFill>
                  <a:schemeClr val="tx1"/>
                </a:solidFill>
                <a:latin typeface="Calibri"/>
                <a:cs typeface="Calibri"/>
              </a:rPr>
              <a:t>é</a:t>
            </a:r>
            <a:r>
              <a:rPr lang="en-US" sz="2200" i="1" dirty="0">
                <a:solidFill>
                  <a:schemeClr val="tx1"/>
                </a:solidFill>
                <a:latin typeface="+mj-lt"/>
              </a:rPr>
              <a:t>sum</a:t>
            </a:r>
            <a:r>
              <a:rPr lang="en-US" sz="2200" i="1" dirty="0">
                <a:solidFill>
                  <a:schemeClr val="tx1"/>
                </a:solidFill>
                <a:latin typeface="Calibri"/>
                <a:cs typeface="Calibri"/>
              </a:rPr>
              <a:t>é</a:t>
            </a:r>
            <a:r>
              <a:rPr lang="en-US" sz="2200" dirty="0">
                <a:solidFill>
                  <a:schemeClr val="tx1"/>
                </a:solidFill>
                <a:latin typeface="+mj-lt"/>
              </a:rPr>
              <a:t>)</a:t>
            </a:r>
          </a:p>
          <a:p>
            <a:pPr lvl="2">
              <a:spcBef>
                <a:spcPts val="700"/>
              </a:spcBef>
              <a:buClr>
                <a:srgbClr val="336699"/>
              </a:buClr>
              <a:buFont typeface="Wingdings" pitchFamily="2" charset="2"/>
              <a:buChar char="§"/>
            </a:pPr>
            <a:r>
              <a:rPr lang="en-US" sz="2200" dirty="0">
                <a:solidFill>
                  <a:schemeClr val="tx1"/>
                </a:solidFill>
                <a:latin typeface="+mj-lt"/>
              </a:rPr>
              <a:t>no prefix search (all terms starting with </a:t>
            </a:r>
            <a:r>
              <a:rPr lang="en-US" sz="2200" i="1" dirty="0">
                <a:solidFill>
                  <a:schemeClr val="tx1"/>
                </a:solidFill>
                <a:latin typeface="+mj-lt"/>
              </a:rPr>
              <a:t>automat</a:t>
            </a:r>
            <a:r>
              <a:rPr lang="en-US" sz="2200" dirty="0">
                <a:solidFill>
                  <a:schemeClr val="tx1"/>
                </a:solidFill>
                <a:latin typeface="+mj-lt"/>
              </a:rPr>
              <a:t>)</a:t>
            </a:r>
          </a:p>
          <a:p>
            <a:pPr lvl="2">
              <a:spcBef>
                <a:spcPts val="700"/>
              </a:spcBef>
              <a:buClr>
                <a:srgbClr val="336699"/>
              </a:buClr>
              <a:buFont typeface="Wingdings" pitchFamily="2" charset="2"/>
              <a:buChar char="§"/>
            </a:pPr>
            <a:r>
              <a:rPr lang="en-US" sz="2200" dirty="0">
                <a:solidFill>
                  <a:schemeClr val="tx1"/>
                </a:solidFill>
                <a:latin typeface="+mj-lt"/>
              </a:rPr>
              <a:t>need to rehash everything periodically if vocabulary keeps </a:t>
            </a:r>
            <a:r>
              <a:rPr lang="de-DE" sz="2200" dirty="0" err="1">
                <a:solidFill>
                  <a:schemeClr val="tx1"/>
                </a:solidFill>
                <a:latin typeface="+mj-lt"/>
              </a:rPr>
              <a:t>growing</a:t>
            </a:r>
            <a:endParaRPr lang="en-US" sz="2200"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11</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040036"/>
          </a:xfrm>
          <a:prstGeom prst="rect">
            <a:avLst/>
          </a:prstGeom>
          <a:noFill/>
          <a:ln w="9525">
            <a:noFill/>
            <a:round/>
            <a:headEnd/>
            <a:tailEnd/>
          </a:ln>
        </p:spPr>
        <p:txBody>
          <a:bodyPr anchor="b"/>
          <a:lstStyle/>
          <a:p>
            <a:r>
              <a:rPr lang="en-US" sz="3600" i="1" dirty="0" err="1">
                <a:solidFill>
                  <a:schemeClr val="tx1"/>
                </a:solidFill>
                <a:latin typeface="+mj-lt"/>
              </a:rPr>
              <a:t>Jackard</a:t>
            </a:r>
            <a:r>
              <a:rPr lang="en-US" sz="3600" i="1" dirty="0">
                <a:solidFill>
                  <a:schemeClr val="tx1"/>
                </a:solidFill>
                <a:latin typeface="+mj-lt"/>
              </a:rPr>
              <a:t> Metric:</a:t>
            </a:r>
            <a:endParaRPr lang="en-US" sz="3600" dirty="0">
              <a:solidFill>
                <a:schemeClr val="tx1"/>
              </a:solidFill>
              <a:latin typeface="+mj-lt"/>
            </a:endParaRPr>
          </a:p>
        </p:txBody>
      </p:sp>
      <p:sp>
        <p:nvSpPr>
          <p:cNvPr id="84996" name="Text Box 3"/>
          <p:cNvSpPr txBox="1">
            <a:spLocks noChangeArrowheads="1"/>
          </p:cNvSpPr>
          <p:nvPr/>
        </p:nvSpPr>
        <p:spPr bwMode="auto">
          <a:xfrm>
            <a:off x="114240" y="1573892"/>
            <a:ext cx="8572560" cy="2143140"/>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b="1" dirty="0" err="1">
                <a:solidFill>
                  <a:schemeClr val="tx1"/>
                </a:solidFill>
              </a:rPr>
              <a:t>Jaccard</a:t>
            </a:r>
            <a:r>
              <a:rPr lang="en-US" b="1" dirty="0">
                <a:solidFill>
                  <a:schemeClr val="tx1"/>
                </a:solidFill>
              </a:rPr>
              <a:t> index</a:t>
            </a:r>
            <a:r>
              <a:rPr lang="en-US" dirty="0">
                <a:solidFill>
                  <a:schemeClr val="tx1"/>
                </a:solidFill>
              </a:rPr>
              <a:t>, also known as </a:t>
            </a:r>
            <a:r>
              <a:rPr lang="en-US" b="1" dirty="0">
                <a:solidFill>
                  <a:schemeClr val="tx1"/>
                </a:solidFill>
              </a:rPr>
              <a:t>Intersection over Union</a:t>
            </a:r>
            <a:r>
              <a:rPr lang="en-US" dirty="0">
                <a:solidFill>
                  <a:schemeClr val="tx1"/>
                </a:solidFill>
              </a:rPr>
              <a:t> and the </a:t>
            </a:r>
            <a:r>
              <a:rPr lang="en-US" b="1" dirty="0" err="1">
                <a:solidFill>
                  <a:schemeClr val="tx1"/>
                </a:solidFill>
              </a:rPr>
              <a:t>Jaccard</a:t>
            </a:r>
            <a:r>
              <a:rPr lang="en-US" b="1" dirty="0">
                <a:solidFill>
                  <a:schemeClr val="tx1"/>
                </a:solidFill>
              </a:rPr>
              <a:t> similarity coefficient: </a:t>
            </a:r>
          </a:p>
          <a:p>
            <a:pPr lvl="1">
              <a:spcBef>
                <a:spcPts val="700"/>
              </a:spcBef>
              <a:buClr>
                <a:srgbClr val="336699"/>
              </a:buClr>
              <a:buFont typeface="Wingdings" pitchFamily="2" charset="2"/>
              <a:buChar char="§"/>
            </a:pPr>
            <a:endParaRPr lang="en-US" dirty="0">
              <a:solidFill>
                <a:schemeClr val="tx1"/>
              </a:solidFill>
            </a:endParaRPr>
          </a:p>
          <a:p>
            <a:pPr lvl="1">
              <a:spcBef>
                <a:spcPts val="700"/>
              </a:spcBef>
              <a:buClr>
                <a:srgbClr val="336699"/>
              </a:buClr>
              <a:buFont typeface="Wingdings" pitchFamily="2" charset="2"/>
              <a:buChar char="§"/>
            </a:pPr>
            <a:endParaRPr lang="en-US" dirty="0">
              <a:solidFill>
                <a:schemeClr val="tx1"/>
              </a:solidFill>
            </a:endParaRPr>
          </a:p>
          <a:p>
            <a:pPr lvl="1">
              <a:spcBef>
                <a:spcPts val="700"/>
              </a:spcBef>
              <a:buClr>
                <a:srgbClr val="336699"/>
              </a:buClr>
              <a:buFont typeface="Wingdings" pitchFamily="2" charset="2"/>
              <a:buChar char="§"/>
            </a:pPr>
            <a:endParaRPr lang="en-US" dirty="0">
              <a:solidFill>
                <a:schemeClr val="tx1"/>
              </a:solidFill>
            </a:endParaRPr>
          </a:p>
          <a:p>
            <a:pPr lvl="1">
              <a:spcBef>
                <a:spcPts val="700"/>
              </a:spcBef>
              <a:buClr>
                <a:srgbClr val="336699"/>
              </a:buClr>
              <a:buFont typeface="Wingdings" pitchFamily="2" charset="2"/>
              <a:buChar char="§"/>
            </a:pPr>
            <a:r>
              <a:rPr lang="en-US" dirty="0" err="1">
                <a:solidFill>
                  <a:schemeClr val="tx1"/>
                </a:solidFill>
              </a:rPr>
              <a:t>Jackard</a:t>
            </a:r>
            <a:r>
              <a:rPr lang="en-US" dirty="0">
                <a:solidFill>
                  <a:schemeClr val="tx1"/>
                </a:solidFill>
              </a:rPr>
              <a:t> Distance: </a:t>
            </a:r>
          </a:p>
          <a:p>
            <a:pPr lvl="1">
              <a:spcBef>
                <a:spcPts val="700"/>
              </a:spcBef>
              <a:buClr>
                <a:srgbClr val="336699"/>
              </a:buClr>
              <a:buFont typeface="Wingdings" pitchFamily="2" charset="2"/>
              <a:buChar char="§"/>
            </a:pPr>
            <a:endParaRPr lang="en-US" dirty="0">
              <a:solidFill>
                <a:schemeClr val="tx1"/>
              </a:solidFill>
            </a:endParaRPr>
          </a:p>
          <a:p>
            <a:pPr marL="457200" lvl="1" indent="0">
              <a:spcBef>
                <a:spcPts val="700"/>
              </a:spcBef>
              <a:buClr>
                <a:srgbClr val="336699"/>
              </a:buClr>
            </a:pPr>
            <a:endParaRPr lang="en-US" dirty="0">
              <a:solidFill>
                <a:schemeClr val="tx1"/>
              </a:solidFill>
            </a:endParaRPr>
          </a:p>
          <a:p>
            <a:pPr lvl="1">
              <a:spcBef>
                <a:spcPts val="700"/>
              </a:spcBef>
              <a:buClr>
                <a:srgbClr val="336699"/>
              </a:buClr>
              <a:buFont typeface="Wingdings" pitchFamily="2" charset="2"/>
              <a:buChar char="§"/>
            </a:pPr>
            <a:r>
              <a:rPr lang="en-US" dirty="0">
                <a:solidFill>
                  <a:schemeClr val="tx1"/>
                </a:solidFill>
              </a:rPr>
              <a:t>A,B are sets of word/</a:t>
            </a:r>
            <a:r>
              <a:rPr lang="en-US" dirty="0" err="1">
                <a:solidFill>
                  <a:schemeClr val="tx1"/>
                </a:solidFill>
              </a:rPr>
              <a:t>charcter</a:t>
            </a:r>
            <a:r>
              <a:rPr lang="en-US" dirty="0">
                <a:solidFill>
                  <a:schemeClr val="tx1"/>
                </a:solidFill>
              </a:rPr>
              <a:t> bi-grams, </a:t>
            </a:r>
          </a:p>
          <a:p>
            <a:pPr marL="457200" lvl="1" indent="0">
              <a:spcBef>
                <a:spcPts val="700"/>
              </a:spcBef>
              <a:buClr>
                <a:srgbClr val="336699"/>
              </a:buClr>
            </a:pPr>
            <a:r>
              <a:rPr lang="en-US" dirty="0">
                <a:solidFill>
                  <a:schemeClr val="tx1"/>
                </a:solidFill>
              </a:rPr>
              <a:t>tri-Grams, … of strings. research/</a:t>
            </a:r>
            <a:r>
              <a:rPr lang="en-US" dirty="0" err="1">
                <a:solidFill>
                  <a:schemeClr val="tx1"/>
                </a:solidFill>
              </a:rPr>
              <a:t>resaerch</a:t>
            </a:r>
            <a:r>
              <a:rPr lang="en-US" dirty="0">
                <a:solidFill>
                  <a:schemeClr val="tx1"/>
                </a:solidFill>
              </a:rPr>
              <a:t>: {</a:t>
            </a:r>
            <a:r>
              <a:rPr lang="en-US" dirty="0" err="1">
                <a:solidFill>
                  <a:schemeClr val="tx1"/>
                </a:solidFill>
              </a:rPr>
              <a:t>re,es,</a:t>
            </a:r>
            <a:r>
              <a:rPr lang="en-US" dirty="0" err="1">
                <a:solidFill>
                  <a:srgbClr val="00B050"/>
                </a:solidFill>
              </a:rPr>
              <a:t>se,ea,ar</a:t>
            </a:r>
            <a:r>
              <a:rPr lang="en-US" dirty="0" err="1">
                <a:solidFill>
                  <a:schemeClr val="tx1"/>
                </a:solidFill>
              </a:rPr>
              <a:t>,rc,ch</a:t>
            </a:r>
            <a:r>
              <a:rPr lang="en-US" dirty="0">
                <a:solidFill>
                  <a:schemeClr val="tx1"/>
                </a:solidFill>
              </a:rPr>
              <a:t>}/{</a:t>
            </a:r>
            <a:r>
              <a:rPr lang="en-US" dirty="0" err="1">
                <a:solidFill>
                  <a:schemeClr val="tx1"/>
                </a:solidFill>
              </a:rPr>
              <a:t>re,es,</a:t>
            </a:r>
            <a:r>
              <a:rPr lang="en-US" dirty="0" err="1">
                <a:solidFill>
                  <a:srgbClr val="FF0000"/>
                </a:solidFill>
              </a:rPr>
              <a:t>sa,ae,er</a:t>
            </a:r>
            <a:r>
              <a:rPr lang="en-US" dirty="0" err="1">
                <a:solidFill>
                  <a:schemeClr val="tx1"/>
                </a:solidFill>
              </a:rPr>
              <a:t>,rc,ch</a:t>
            </a:r>
            <a:r>
              <a:rPr lang="en-US" dirty="0">
                <a:solidFill>
                  <a:schemeClr val="tx1"/>
                </a:solidFill>
              </a:rPr>
              <a:t>}</a:t>
            </a:r>
          </a:p>
          <a:p>
            <a:pPr marL="457200" lvl="1" indent="0">
              <a:spcBef>
                <a:spcPts val="700"/>
              </a:spcBef>
              <a:buClr>
                <a:srgbClr val="336699"/>
              </a:buClr>
            </a:pPr>
            <a:r>
              <a:rPr lang="en-US" dirty="0">
                <a:solidFill>
                  <a:schemeClr val="tx1"/>
                </a:solidFill>
                <a:latin typeface="+mj-lt"/>
              </a:rPr>
              <a:t>J(A,B)= 4/10; </a:t>
            </a:r>
            <a:r>
              <a:rPr lang="en-US" dirty="0">
                <a:solidFill>
                  <a:schemeClr val="tx1"/>
                </a:solidFill>
              </a:rPr>
              <a:t>research/</a:t>
            </a:r>
            <a:r>
              <a:rPr lang="en-US" dirty="0" err="1">
                <a:solidFill>
                  <a:schemeClr val="tx1"/>
                </a:solidFill>
              </a:rPr>
              <a:t>reserch</a:t>
            </a:r>
            <a:r>
              <a:rPr lang="en-US" dirty="0">
                <a:solidFill>
                  <a:schemeClr val="tx1"/>
                </a:solidFill>
              </a:rPr>
              <a:t>?? Plate/Plat</a:t>
            </a: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endParaRPr lang="en-US" dirty="0"/>
          </a:p>
          <a:p>
            <a:pPr>
              <a:defRPr/>
            </a:pPr>
            <a:fld id="{74BF2C0F-05D6-4882-A325-BE394602789D}" type="slidenum">
              <a:rPr lang="en-US" smtClean="0"/>
              <a:pPr>
                <a:defRPr/>
              </a:pPr>
              <a:t>110</a:t>
            </a:fld>
            <a:endParaRPr lang="en-US" dirty="0"/>
          </a:p>
        </p:txBody>
      </p:sp>
      <p:pic>
        <p:nvPicPr>
          <p:cNvPr id="14" name="Picture 13"/>
          <p:cNvPicPr>
            <a:picLocks noChangeAspect="1"/>
          </p:cNvPicPr>
          <p:nvPr/>
        </p:nvPicPr>
        <p:blipFill>
          <a:blip r:embed="rId3"/>
          <a:stretch>
            <a:fillRect/>
          </a:stretch>
        </p:blipFill>
        <p:spPr>
          <a:xfrm>
            <a:off x="1979712" y="2385117"/>
            <a:ext cx="5718597" cy="1419225"/>
          </a:xfrm>
          <a:prstGeom prst="rect">
            <a:avLst/>
          </a:prstGeom>
        </p:spPr>
      </p:pic>
      <p:pic>
        <p:nvPicPr>
          <p:cNvPr id="15" name="Picture 14"/>
          <p:cNvPicPr>
            <a:picLocks noChangeAspect="1"/>
          </p:cNvPicPr>
          <p:nvPr/>
        </p:nvPicPr>
        <p:blipFill>
          <a:blip r:embed="rId4"/>
          <a:stretch>
            <a:fillRect/>
          </a:stretch>
        </p:blipFill>
        <p:spPr>
          <a:xfrm>
            <a:off x="6972430" y="3715410"/>
            <a:ext cx="2112386" cy="3249189"/>
          </a:xfrm>
          <a:prstGeom prst="rect">
            <a:avLst/>
          </a:prstGeom>
        </p:spPr>
      </p:pic>
      <p:pic>
        <p:nvPicPr>
          <p:cNvPr id="16" name="Picture 15"/>
          <p:cNvPicPr>
            <a:picLocks noChangeAspect="1"/>
          </p:cNvPicPr>
          <p:nvPr/>
        </p:nvPicPr>
        <p:blipFill>
          <a:blip r:embed="rId5"/>
          <a:stretch>
            <a:fillRect/>
          </a:stretch>
        </p:blipFill>
        <p:spPr>
          <a:xfrm>
            <a:off x="-36512" y="4200412"/>
            <a:ext cx="6144896" cy="896604"/>
          </a:xfrm>
          <a:prstGeom prst="rect">
            <a:avLst/>
          </a:prstGeom>
        </p:spPr>
      </p:pic>
    </p:spTree>
    <p:extLst>
      <p:ext uri="{BB962C8B-B14F-4D97-AF65-F5344CB8AC3E}">
        <p14:creationId xmlns:p14="http://schemas.microsoft.com/office/powerpoint/2010/main" val="29816774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Context</a:t>
            </a:r>
            <a:r>
              <a:rPr lang="de-DE" sz="3600" dirty="0">
                <a:solidFill>
                  <a:schemeClr val="tx1"/>
                </a:solidFill>
                <a:latin typeface="+mj-lt"/>
              </a:rPr>
              <a:t>-sensitive </a:t>
            </a:r>
            <a:r>
              <a:rPr lang="de-DE" sz="3600" dirty="0" err="1">
                <a:solidFill>
                  <a:schemeClr val="tx1"/>
                </a:solidFill>
                <a:latin typeface="+mj-lt"/>
              </a:rPr>
              <a:t>spelling</a:t>
            </a:r>
            <a:r>
              <a:rPr lang="de-DE" sz="3600" dirty="0">
                <a:solidFill>
                  <a:schemeClr val="tx1"/>
                </a:solidFill>
                <a:latin typeface="+mj-lt"/>
              </a:rPr>
              <a:t> </a:t>
            </a:r>
            <a:r>
              <a:rPr lang="de-DE" sz="3600" dirty="0" err="1">
                <a:solidFill>
                  <a:schemeClr val="tx1"/>
                </a:solidFill>
                <a:latin typeface="+mj-lt"/>
              </a:rPr>
              <a:t>correction</a:t>
            </a:r>
            <a:endParaRPr lang="en-US" sz="3600" dirty="0">
              <a:solidFill>
                <a:schemeClr val="tx1"/>
              </a:solidFill>
              <a:latin typeface="+mj-lt"/>
            </a:endParaRPr>
          </a:p>
        </p:txBody>
      </p:sp>
      <p:sp>
        <p:nvSpPr>
          <p:cNvPr id="84996" name="Text Box 3"/>
          <p:cNvSpPr txBox="1">
            <a:spLocks noChangeArrowheads="1"/>
          </p:cNvSpPr>
          <p:nvPr/>
        </p:nvSpPr>
        <p:spPr bwMode="auto">
          <a:xfrm>
            <a:off x="214282" y="1500174"/>
            <a:ext cx="8715436" cy="2143140"/>
          </a:xfrm>
          <a:prstGeom prst="rect">
            <a:avLst/>
          </a:prstGeom>
          <a:noFill/>
          <a:ln w="9525">
            <a:noFill/>
            <a:round/>
            <a:headEnd/>
            <a:tailEnd/>
          </a:ln>
        </p:spPr>
        <p:txBody>
          <a:bodyPr/>
          <a:lstStyle/>
          <a:p>
            <a:pPr lvl="1">
              <a:buClr>
                <a:srgbClr val="336699"/>
              </a:buClr>
              <a:buFont typeface="Wingdings" pitchFamily="2" charset="2"/>
              <a:buChar char="§"/>
            </a:pPr>
            <a:r>
              <a:rPr lang="en-US" dirty="0">
                <a:solidFill>
                  <a:schemeClr val="tx1"/>
                </a:solidFill>
                <a:latin typeface="+mj-lt"/>
              </a:rPr>
              <a:t>Our example was: </a:t>
            </a:r>
            <a:r>
              <a:rPr lang="en-US" i="1" dirty="0">
                <a:solidFill>
                  <a:schemeClr val="tx1"/>
                </a:solidFill>
                <a:latin typeface="+mj-lt"/>
              </a:rPr>
              <a:t>an asteroid that fell </a:t>
            </a:r>
            <a:r>
              <a:rPr lang="en-US" i="1" dirty="0">
                <a:solidFill>
                  <a:srgbClr val="0070C0"/>
                </a:solidFill>
                <a:latin typeface="+mj-lt"/>
              </a:rPr>
              <a:t>form</a:t>
            </a:r>
            <a:r>
              <a:rPr lang="en-US" i="1" dirty="0">
                <a:solidFill>
                  <a:schemeClr val="tx1"/>
                </a:solidFill>
                <a:latin typeface="+mj-lt"/>
              </a:rPr>
              <a:t> the sky</a:t>
            </a:r>
          </a:p>
          <a:p>
            <a:pPr lvl="1">
              <a:buClr>
                <a:srgbClr val="336699"/>
              </a:buClr>
              <a:buFont typeface="Wingdings" pitchFamily="2" charset="2"/>
              <a:buChar char="§"/>
            </a:pPr>
            <a:r>
              <a:rPr lang="en-US" dirty="0">
                <a:solidFill>
                  <a:schemeClr val="tx1"/>
                </a:solidFill>
                <a:latin typeface="+mj-lt"/>
              </a:rPr>
              <a:t>How can we correct</a:t>
            </a:r>
            <a:r>
              <a:rPr lang="en-US" i="1" dirty="0">
                <a:solidFill>
                  <a:schemeClr val="tx1"/>
                </a:solidFill>
                <a:latin typeface="+mj-lt"/>
              </a:rPr>
              <a:t> form </a:t>
            </a:r>
            <a:r>
              <a:rPr lang="en-US" dirty="0">
                <a:solidFill>
                  <a:schemeClr val="tx1"/>
                </a:solidFill>
                <a:latin typeface="+mj-lt"/>
              </a:rPr>
              <a:t>here?</a:t>
            </a:r>
          </a:p>
          <a:p>
            <a:pPr lvl="1">
              <a:buClr>
                <a:srgbClr val="336699"/>
              </a:buClr>
              <a:buFont typeface="Wingdings" pitchFamily="2" charset="2"/>
              <a:buChar char="§"/>
            </a:pPr>
            <a:r>
              <a:rPr lang="en-US" dirty="0">
                <a:solidFill>
                  <a:schemeClr val="tx1"/>
                </a:solidFill>
                <a:latin typeface="+mj-lt"/>
              </a:rPr>
              <a:t>One idea: </a:t>
            </a:r>
            <a:r>
              <a:rPr lang="en-US" dirty="0">
                <a:solidFill>
                  <a:srgbClr val="0070C0"/>
                </a:solidFill>
                <a:latin typeface="+mj-lt"/>
              </a:rPr>
              <a:t>hit-based</a:t>
            </a:r>
            <a:r>
              <a:rPr lang="en-US" dirty="0">
                <a:solidFill>
                  <a:schemeClr val="tx1"/>
                </a:solidFill>
                <a:latin typeface="+mj-lt"/>
              </a:rPr>
              <a:t> spelling correction (choice with most hits)</a:t>
            </a:r>
          </a:p>
          <a:p>
            <a:pPr lvl="2">
              <a:buClr>
                <a:srgbClr val="336699"/>
              </a:buClr>
              <a:buFont typeface="Wingdings" pitchFamily="2" charset="2"/>
              <a:buChar char="§"/>
            </a:pPr>
            <a:r>
              <a:rPr lang="en-US" sz="2200" dirty="0">
                <a:solidFill>
                  <a:schemeClr val="tx1"/>
                </a:solidFill>
                <a:latin typeface="+mj-lt"/>
              </a:rPr>
              <a:t>Retrieve “correct” terms close to each query term</a:t>
            </a:r>
          </a:p>
          <a:p>
            <a:pPr lvl="2">
              <a:buClr>
                <a:srgbClr val="336699"/>
              </a:buClr>
              <a:buFont typeface="Wingdings" pitchFamily="2" charset="2"/>
              <a:buChar char="§"/>
            </a:pPr>
            <a:r>
              <a:rPr lang="de-DE" sz="2200" i="1" dirty="0">
                <a:solidFill>
                  <a:schemeClr val="tx1"/>
                </a:solidFill>
                <a:latin typeface="+mj-lt"/>
              </a:rPr>
              <a:t>for „flew form munich“: </a:t>
            </a:r>
            <a:r>
              <a:rPr lang="de-DE" sz="2200" b="1" i="1" dirty="0">
                <a:solidFill>
                  <a:schemeClr val="tx1"/>
                </a:solidFill>
                <a:latin typeface="+mj-lt"/>
              </a:rPr>
              <a:t>flea</a:t>
            </a:r>
            <a:r>
              <a:rPr lang="de-DE" sz="2200" i="1" dirty="0">
                <a:solidFill>
                  <a:schemeClr val="tx1"/>
                </a:solidFill>
                <a:latin typeface="+mj-lt"/>
              </a:rPr>
              <a:t> for flew, f</a:t>
            </a:r>
            <a:r>
              <a:rPr lang="de-DE" sz="2200" b="1" i="1" dirty="0">
                <a:solidFill>
                  <a:schemeClr val="tx1"/>
                </a:solidFill>
                <a:latin typeface="+mj-lt"/>
              </a:rPr>
              <a:t>rom</a:t>
            </a:r>
            <a:r>
              <a:rPr lang="de-DE" sz="2200" i="1" dirty="0">
                <a:solidFill>
                  <a:schemeClr val="tx1"/>
                </a:solidFill>
                <a:latin typeface="+mj-lt"/>
              </a:rPr>
              <a:t> for form, </a:t>
            </a:r>
            <a:r>
              <a:rPr lang="de-DE" sz="2200" b="1" i="1" dirty="0">
                <a:solidFill>
                  <a:schemeClr val="tx1"/>
                </a:solidFill>
                <a:latin typeface="+mj-lt"/>
              </a:rPr>
              <a:t>munch</a:t>
            </a:r>
            <a:r>
              <a:rPr lang="de-DE" sz="2200" i="1" dirty="0">
                <a:solidFill>
                  <a:schemeClr val="tx1"/>
                </a:solidFill>
                <a:latin typeface="+mj-lt"/>
              </a:rPr>
              <a:t> for</a:t>
            </a:r>
          </a:p>
          <a:p>
            <a:pPr marL="914400" lvl="2" indent="0">
              <a:buClr>
                <a:srgbClr val="336699"/>
              </a:buClr>
            </a:pPr>
            <a:r>
              <a:rPr lang="de-DE" sz="2200" i="1" dirty="0" err="1">
                <a:solidFill>
                  <a:schemeClr val="tx1"/>
                </a:solidFill>
                <a:latin typeface="+mj-lt"/>
              </a:rPr>
              <a:t>munich</a:t>
            </a:r>
            <a:endParaRPr lang="de-DE" sz="2200" i="1" dirty="0">
              <a:solidFill>
                <a:schemeClr val="tx1"/>
              </a:solidFill>
              <a:latin typeface="+mj-lt"/>
            </a:endParaRPr>
          </a:p>
          <a:p>
            <a:pPr lvl="2">
              <a:buClr>
                <a:srgbClr val="336699"/>
              </a:buClr>
              <a:buFont typeface="Wingdings" pitchFamily="2" charset="2"/>
              <a:buChar char="§"/>
            </a:pPr>
            <a:r>
              <a:rPr lang="en-US" sz="2200" dirty="0">
                <a:solidFill>
                  <a:schemeClr val="tx1"/>
                </a:solidFill>
                <a:latin typeface="+mj-lt"/>
              </a:rPr>
              <a:t>Now try all possible resulting phrases as queries with one word </a:t>
            </a:r>
            <a:r>
              <a:rPr lang="de-DE" sz="2200" dirty="0">
                <a:solidFill>
                  <a:schemeClr val="tx1"/>
                </a:solidFill>
                <a:latin typeface="+mj-lt"/>
              </a:rPr>
              <a:t>“</a:t>
            </a:r>
            <a:r>
              <a:rPr lang="de-DE" sz="2200" dirty="0" err="1">
                <a:solidFill>
                  <a:schemeClr val="tx1"/>
                </a:solidFill>
                <a:latin typeface="+mj-lt"/>
              </a:rPr>
              <a:t>fixed</a:t>
            </a:r>
            <a:r>
              <a:rPr lang="de-DE" sz="2200" dirty="0">
                <a:solidFill>
                  <a:schemeClr val="tx1"/>
                </a:solidFill>
                <a:latin typeface="+mj-lt"/>
              </a:rPr>
              <a:t>” </a:t>
            </a:r>
            <a:r>
              <a:rPr lang="de-DE" sz="2200" dirty="0" err="1">
                <a:solidFill>
                  <a:schemeClr val="tx1"/>
                </a:solidFill>
                <a:latin typeface="+mj-lt"/>
              </a:rPr>
              <a:t>at</a:t>
            </a:r>
            <a:r>
              <a:rPr lang="de-DE" sz="2200" dirty="0">
                <a:solidFill>
                  <a:schemeClr val="tx1"/>
                </a:solidFill>
                <a:latin typeface="+mj-lt"/>
              </a:rPr>
              <a:t> a time</a:t>
            </a:r>
          </a:p>
          <a:p>
            <a:pPr lvl="2">
              <a:buClr>
                <a:srgbClr val="336699"/>
              </a:buClr>
              <a:buFont typeface="Wingdings" pitchFamily="2" charset="2"/>
              <a:buChar char="§"/>
            </a:pPr>
            <a:r>
              <a:rPr lang="en-US" sz="2200" dirty="0">
                <a:solidFill>
                  <a:schemeClr val="tx1"/>
                </a:solidFill>
                <a:latin typeface="+mj-lt"/>
              </a:rPr>
              <a:t>Try query </a:t>
            </a:r>
            <a:r>
              <a:rPr lang="en-US" sz="2200" i="1" dirty="0">
                <a:solidFill>
                  <a:schemeClr val="tx1"/>
                </a:solidFill>
                <a:latin typeface="+mj-lt"/>
              </a:rPr>
              <a:t>“flea form </a:t>
            </a:r>
            <a:r>
              <a:rPr lang="en-US" sz="2200" i="1" dirty="0" err="1">
                <a:solidFill>
                  <a:schemeClr val="tx1"/>
                </a:solidFill>
                <a:latin typeface="+mj-lt"/>
              </a:rPr>
              <a:t>munich</a:t>
            </a:r>
            <a:r>
              <a:rPr lang="en-US" sz="2200" i="1" dirty="0">
                <a:solidFill>
                  <a:schemeClr val="tx1"/>
                </a:solidFill>
                <a:latin typeface="+mj-lt"/>
              </a:rPr>
              <a:t>”</a:t>
            </a:r>
          </a:p>
          <a:p>
            <a:pPr lvl="2">
              <a:buClr>
                <a:srgbClr val="336699"/>
              </a:buClr>
              <a:buFont typeface="Wingdings" pitchFamily="2" charset="2"/>
              <a:buChar char="§"/>
            </a:pPr>
            <a:r>
              <a:rPr lang="en-US" sz="2200" dirty="0">
                <a:solidFill>
                  <a:schemeClr val="tx1"/>
                </a:solidFill>
                <a:latin typeface="+mj-lt"/>
              </a:rPr>
              <a:t>Try query </a:t>
            </a:r>
            <a:r>
              <a:rPr lang="en-US" sz="2200" i="1" dirty="0">
                <a:solidFill>
                  <a:schemeClr val="tx1"/>
                </a:solidFill>
                <a:latin typeface="+mj-lt"/>
              </a:rPr>
              <a:t>“flew from </a:t>
            </a:r>
            <a:r>
              <a:rPr lang="en-US" sz="2200" i="1" dirty="0" err="1">
                <a:solidFill>
                  <a:schemeClr val="tx1"/>
                </a:solidFill>
                <a:latin typeface="+mj-lt"/>
              </a:rPr>
              <a:t>munich</a:t>
            </a:r>
            <a:r>
              <a:rPr lang="en-US" sz="2200" i="1" dirty="0">
                <a:solidFill>
                  <a:schemeClr val="tx1"/>
                </a:solidFill>
                <a:latin typeface="+mj-lt"/>
              </a:rPr>
              <a:t>”</a:t>
            </a:r>
          </a:p>
          <a:p>
            <a:pPr lvl="2">
              <a:buClr>
                <a:srgbClr val="336699"/>
              </a:buClr>
              <a:buFont typeface="Wingdings" pitchFamily="2" charset="2"/>
              <a:buChar char="§"/>
            </a:pPr>
            <a:r>
              <a:rPr lang="en-US" sz="2200" dirty="0">
                <a:solidFill>
                  <a:schemeClr val="tx1"/>
                </a:solidFill>
                <a:latin typeface="+mj-lt"/>
              </a:rPr>
              <a:t>Try query </a:t>
            </a:r>
            <a:r>
              <a:rPr lang="en-US" sz="2200" i="1" dirty="0">
                <a:solidFill>
                  <a:schemeClr val="tx1"/>
                </a:solidFill>
                <a:latin typeface="+mj-lt"/>
              </a:rPr>
              <a:t>“flew form munch”</a:t>
            </a:r>
          </a:p>
          <a:p>
            <a:pPr lvl="2">
              <a:buClr>
                <a:srgbClr val="336699"/>
              </a:buClr>
              <a:buFont typeface="Wingdings" pitchFamily="2" charset="2"/>
              <a:buChar char="§"/>
            </a:pPr>
            <a:r>
              <a:rPr lang="en-US" sz="2200" dirty="0">
                <a:solidFill>
                  <a:schemeClr val="tx1"/>
                </a:solidFill>
                <a:latin typeface="+mj-lt"/>
              </a:rPr>
              <a:t>The correct query </a:t>
            </a:r>
            <a:r>
              <a:rPr lang="en-US" sz="2200" i="1" dirty="0">
                <a:solidFill>
                  <a:schemeClr val="tx1"/>
                </a:solidFill>
                <a:latin typeface="+mj-lt"/>
              </a:rPr>
              <a:t>“flew from </a:t>
            </a:r>
            <a:r>
              <a:rPr lang="en-US" sz="2200" i="1" dirty="0" err="1">
                <a:solidFill>
                  <a:schemeClr val="tx1"/>
                </a:solidFill>
                <a:latin typeface="+mj-lt"/>
              </a:rPr>
              <a:t>munich</a:t>
            </a:r>
            <a:r>
              <a:rPr lang="en-US" sz="2200" i="1" dirty="0">
                <a:solidFill>
                  <a:schemeClr val="tx1"/>
                </a:solidFill>
                <a:latin typeface="+mj-lt"/>
              </a:rPr>
              <a:t>” </a:t>
            </a:r>
            <a:r>
              <a:rPr lang="en-US" sz="2200" dirty="0">
                <a:solidFill>
                  <a:schemeClr val="tx1"/>
                </a:solidFill>
                <a:latin typeface="+mj-lt"/>
              </a:rPr>
              <a:t>has the most hits.</a:t>
            </a:r>
          </a:p>
          <a:p>
            <a:pPr lvl="1">
              <a:buClr>
                <a:srgbClr val="336699"/>
              </a:buClr>
              <a:buFont typeface="Wingdings" pitchFamily="2" charset="2"/>
              <a:buChar char="§"/>
            </a:pPr>
            <a:r>
              <a:rPr lang="en-US" dirty="0">
                <a:solidFill>
                  <a:srgbClr val="00B050"/>
                </a:solidFill>
                <a:latin typeface="+mj-lt"/>
              </a:rPr>
              <a:t>Hits from, say, Google Docs. </a:t>
            </a:r>
          </a:p>
          <a:p>
            <a:pPr lvl="1">
              <a:buClr>
                <a:srgbClr val="336699"/>
              </a:buClr>
              <a:buFont typeface="Wingdings" pitchFamily="2" charset="2"/>
              <a:buChar char="§"/>
            </a:pPr>
            <a:r>
              <a:rPr lang="en-US" dirty="0">
                <a:solidFill>
                  <a:srgbClr val="C00000"/>
                </a:solidFill>
                <a:latin typeface="+mj-lt"/>
              </a:rPr>
              <a:t>Suppose we have 7 alternatives for</a:t>
            </a:r>
            <a:r>
              <a:rPr lang="en-US" i="1" dirty="0">
                <a:solidFill>
                  <a:srgbClr val="C00000"/>
                </a:solidFill>
                <a:latin typeface="+mj-lt"/>
              </a:rPr>
              <a:t> flew</a:t>
            </a:r>
            <a:r>
              <a:rPr lang="en-US" dirty="0">
                <a:solidFill>
                  <a:srgbClr val="C00000"/>
                </a:solidFill>
                <a:latin typeface="+mj-lt"/>
              </a:rPr>
              <a:t>, 20 for form and 3 for </a:t>
            </a:r>
            <a:r>
              <a:rPr lang="en-US" i="1" dirty="0" err="1">
                <a:solidFill>
                  <a:srgbClr val="C00000"/>
                </a:solidFill>
                <a:latin typeface="+mj-lt"/>
              </a:rPr>
              <a:t>munich</a:t>
            </a:r>
            <a:r>
              <a:rPr lang="en-US" dirty="0">
                <a:solidFill>
                  <a:srgbClr val="C00000"/>
                </a:solidFill>
                <a:latin typeface="+mj-lt"/>
              </a:rPr>
              <a:t>, how many “corrected” phrases will we enumerate?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111</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Context</a:t>
            </a:r>
            <a:r>
              <a:rPr lang="de-DE" sz="3600" dirty="0">
                <a:solidFill>
                  <a:schemeClr val="tx1"/>
                </a:solidFill>
                <a:latin typeface="+mj-lt"/>
              </a:rPr>
              <a:t>-sensitive </a:t>
            </a:r>
            <a:r>
              <a:rPr lang="de-DE" sz="3600" dirty="0" err="1">
                <a:solidFill>
                  <a:schemeClr val="tx1"/>
                </a:solidFill>
                <a:latin typeface="+mj-lt"/>
              </a:rPr>
              <a:t>spelling</a:t>
            </a:r>
            <a:r>
              <a:rPr lang="de-DE" sz="3600" dirty="0">
                <a:solidFill>
                  <a:schemeClr val="tx1"/>
                </a:solidFill>
                <a:latin typeface="+mj-lt"/>
              </a:rPr>
              <a:t> </a:t>
            </a:r>
            <a:r>
              <a:rPr lang="de-DE" sz="3600" dirty="0" err="1">
                <a:solidFill>
                  <a:schemeClr val="tx1"/>
                </a:solidFill>
                <a:latin typeface="+mj-lt"/>
              </a:rPr>
              <a:t>correction</a:t>
            </a:r>
            <a:endParaRPr lang="en-US" sz="3600" dirty="0">
              <a:solidFill>
                <a:schemeClr val="tx1"/>
              </a:solidFill>
              <a:latin typeface="+mj-lt"/>
            </a:endParaRPr>
          </a:p>
        </p:txBody>
      </p:sp>
      <p:sp>
        <p:nvSpPr>
          <p:cNvPr id="84996" name="Text Box 3"/>
          <p:cNvSpPr txBox="1">
            <a:spLocks noChangeArrowheads="1"/>
          </p:cNvSpPr>
          <p:nvPr/>
        </p:nvSpPr>
        <p:spPr bwMode="auto">
          <a:xfrm>
            <a:off x="214282" y="2571744"/>
            <a:ext cx="8572560" cy="2143140"/>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The “hit-based” algorithm we just outlined is not very </a:t>
            </a:r>
            <a:r>
              <a:rPr lang="de-DE" dirty="0" err="1">
                <a:solidFill>
                  <a:schemeClr val="tx1"/>
                </a:solidFill>
                <a:latin typeface="+mj-lt"/>
              </a:rPr>
              <a:t>efficient</a:t>
            </a:r>
            <a:r>
              <a:rPr lang="de-DE"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More efficient alternative: look at “collection” of queries, not </a:t>
            </a:r>
            <a:r>
              <a:rPr lang="de-DE" dirty="0" err="1">
                <a:solidFill>
                  <a:schemeClr val="tx1"/>
                </a:solidFill>
                <a:latin typeface="+mj-lt"/>
              </a:rPr>
              <a:t>documents</a:t>
            </a: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112</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600" dirty="0">
                <a:solidFill>
                  <a:schemeClr val="tx1"/>
                </a:solidFill>
                <a:latin typeface="+mj-lt"/>
              </a:rPr>
              <a:t>General issues in spelling correction</a:t>
            </a:r>
          </a:p>
        </p:txBody>
      </p:sp>
      <p:sp>
        <p:nvSpPr>
          <p:cNvPr id="84996" name="Text Box 3"/>
          <p:cNvSpPr txBox="1">
            <a:spLocks noChangeArrowheads="1"/>
          </p:cNvSpPr>
          <p:nvPr/>
        </p:nvSpPr>
        <p:spPr bwMode="auto">
          <a:xfrm>
            <a:off x="214282" y="1643050"/>
            <a:ext cx="8572560" cy="2143140"/>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de-DE" dirty="0">
                <a:solidFill>
                  <a:schemeClr val="tx1"/>
                </a:solidFill>
                <a:latin typeface="+mj-lt"/>
              </a:rPr>
              <a:t>User </a:t>
            </a:r>
            <a:r>
              <a:rPr lang="de-DE" dirty="0" err="1">
                <a:solidFill>
                  <a:schemeClr val="tx1"/>
                </a:solidFill>
                <a:latin typeface="+mj-lt"/>
              </a:rPr>
              <a:t>interface</a:t>
            </a:r>
            <a:endParaRPr lang="de-DE" dirty="0">
              <a:solidFill>
                <a:schemeClr val="tx1"/>
              </a:solidFill>
              <a:latin typeface="+mj-lt"/>
            </a:endParaRPr>
          </a:p>
          <a:p>
            <a:pPr lvl="2">
              <a:spcBef>
                <a:spcPts val="700"/>
              </a:spcBef>
              <a:buClr>
                <a:srgbClr val="336699"/>
              </a:buClr>
              <a:buFont typeface="Wingdings" pitchFamily="2" charset="2"/>
              <a:buChar char="§"/>
            </a:pPr>
            <a:r>
              <a:rPr lang="de-DE" sz="2200" dirty="0" err="1">
                <a:solidFill>
                  <a:schemeClr val="tx1"/>
                </a:solidFill>
                <a:latin typeface="+mj-lt"/>
              </a:rPr>
              <a:t>automatic</a:t>
            </a:r>
            <a:r>
              <a:rPr lang="de-DE" sz="2200" dirty="0">
                <a:solidFill>
                  <a:schemeClr val="tx1"/>
                </a:solidFill>
                <a:latin typeface="+mj-lt"/>
              </a:rPr>
              <a:t> vs. suggested correction [Google/ios?]</a:t>
            </a:r>
          </a:p>
          <a:p>
            <a:pPr lvl="2">
              <a:spcBef>
                <a:spcPts val="700"/>
              </a:spcBef>
              <a:buClr>
                <a:srgbClr val="336699"/>
              </a:buClr>
              <a:buFont typeface="Wingdings" pitchFamily="2" charset="2"/>
              <a:buChar char="§"/>
            </a:pPr>
            <a:r>
              <a:rPr lang="en-US" sz="2200" i="1" dirty="0">
                <a:solidFill>
                  <a:schemeClr val="tx1"/>
                </a:solidFill>
                <a:latin typeface="+mj-lt"/>
              </a:rPr>
              <a:t>Did you mean </a:t>
            </a:r>
            <a:r>
              <a:rPr lang="en-US" sz="2200" dirty="0">
                <a:solidFill>
                  <a:schemeClr val="tx1"/>
                </a:solidFill>
                <a:latin typeface="+mj-lt"/>
              </a:rPr>
              <a:t>only works for one suggestion [how sure?].</a:t>
            </a:r>
          </a:p>
          <a:p>
            <a:pPr lvl="2">
              <a:spcBef>
                <a:spcPts val="700"/>
              </a:spcBef>
              <a:buClr>
                <a:srgbClr val="336699"/>
              </a:buClr>
              <a:buFont typeface="Wingdings" pitchFamily="2" charset="2"/>
              <a:buChar char="§"/>
            </a:pPr>
            <a:r>
              <a:rPr lang="en-US" sz="2200" dirty="0">
                <a:solidFill>
                  <a:schemeClr val="tx1"/>
                </a:solidFill>
                <a:latin typeface="+mj-lt"/>
              </a:rPr>
              <a:t>What about multiple possible corrections? [Rank?]</a:t>
            </a:r>
          </a:p>
          <a:p>
            <a:pPr lvl="2">
              <a:spcBef>
                <a:spcPts val="700"/>
              </a:spcBef>
              <a:buClr>
                <a:srgbClr val="336699"/>
              </a:buClr>
              <a:buFont typeface="Wingdings" pitchFamily="2" charset="2"/>
              <a:buChar char="§"/>
            </a:pPr>
            <a:r>
              <a:rPr lang="en-US" sz="2200" dirty="0">
                <a:solidFill>
                  <a:schemeClr val="tx1"/>
                </a:solidFill>
                <a:latin typeface="+mj-lt"/>
              </a:rPr>
              <a:t>Tradeoff: simple vs. powerful UI</a:t>
            </a:r>
          </a:p>
          <a:p>
            <a:pPr lvl="1">
              <a:spcBef>
                <a:spcPts val="700"/>
              </a:spcBef>
              <a:buClr>
                <a:srgbClr val="336699"/>
              </a:buClr>
              <a:buFont typeface="Wingdings" pitchFamily="2" charset="2"/>
              <a:buChar char="§"/>
            </a:pPr>
            <a:r>
              <a:rPr lang="de-DE" dirty="0" err="1">
                <a:solidFill>
                  <a:schemeClr val="tx1"/>
                </a:solidFill>
                <a:latin typeface="+mj-lt"/>
              </a:rPr>
              <a:t>Cost</a:t>
            </a:r>
            <a:endParaRPr lang="de-DE" dirty="0">
              <a:solidFill>
                <a:schemeClr val="tx1"/>
              </a:solidFill>
              <a:latin typeface="+mj-lt"/>
            </a:endParaRPr>
          </a:p>
          <a:p>
            <a:pPr lvl="2">
              <a:spcBef>
                <a:spcPts val="700"/>
              </a:spcBef>
              <a:buClr>
                <a:srgbClr val="336699"/>
              </a:buClr>
              <a:buFont typeface="Wingdings" pitchFamily="2" charset="2"/>
              <a:buChar char="§"/>
            </a:pPr>
            <a:r>
              <a:rPr lang="en-US" sz="2200" dirty="0">
                <a:solidFill>
                  <a:schemeClr val="tx1"/>
                </a:solidFill>
                <a:latin typeface="+mj-lt"/>
              </a:rPr>
              <a:t>Spelling correction is potentially expensive.</a:t>
            </a:r>
          </a:p>
          <a:p>
            <a:pPr lvl="2">
              <a:spcBef>
                <a:spcPts val="700"/>
              </a:spcBef>
              <a:buClr>
                <a:srgbClr val="336699"/>
              </a:buClr>
              <a:buFont typeface="Wingdings" pitchFamily="2" charset="2"/>
              <a:buChar char="§"/>
            </a:pPr>
            <a:r>
              <a:rPr lang="en-US" sz="2200" dirty="0">
                <a:solidFill>
                  <a:schemeClr val="tx1"/>
                </a:solidFill>
                <a:latin typeface="+mj-lt"/>
              </a:rPr>
              <a:t>Avoid running on every query?</a:t>
            </a:r>
          </a:p>
          <a:p>
            <a:pPr lvl="2">
              <a:spcBef>
                <a:spcPts val="700"/>
              </a:spcBef>
              <a:buClr>
                <a:srgbClr val="336699"/>
              </a:buClr>
              <a:buFont typeface="Wingdings" pitchFamily="2" charset="2"/>
              <a:buChar char="§"/>
            </a:pPr>
            <a:r>
              <a:rPr lang="en-US" sz="2200" dirty="0">
                <a:solidFill>
                  <a:schemeClr val="tx1"/>
                </a:solidFill>
                <a:latin typeface="+mj-lt"/>
              </a:rPr>
              <a:t>Maybe just on queries that match </a:t>
            </a:r>
            <a:r>
              <a:rPr lang="en-US" sz="2200" dirty="0">
                <a:solidFill>
                  <a:schemeClr val="tx1"/>
                </a:solidFill>
              </a:rPr>
              <a:t>[too] </a:t>
            </a:r>
            <a:r>
              <a:rPr lang="en-US" sz="2200" dirty="0">
                <a:solidFill>
                  <a:schemeClr val="tx1"/>
                </a:solidFill>
                <a:latin typeface="+mj-lt"/>
              </a:rPr>
              <a:t>few documents.</a:t>
            </a:r>
          </a:p>
          <a:p>
            <a:pPr lvl="2">
              <a:spcBef>
                <a:spcPts val="700"/>
              </a:spcBef>
              <a:buClr>
                <a:srgbClr val="336699"/>
              </a:buClr>
              <a:buFont typeface="Wingdings" pitchFamily="2" charset="2"/>
              <a:buChar char="§"/>
            </a:pPr>
            <a:r>
              <a:rPr lang="en-US" sz="2200" dirty="0">
                <a:solidFill>
                  <a:schemeClr val="tx1"/>
                </a:solidFill>
                <a:latin typeface="+mj-lt"/>
              </a:rPr>
              <a:t>Guess: Spelling correction of major search engines is efficient enough to be run on every query.</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113</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400" dirty="0" err="1">
                <a:solidFill>
                  <a:schemeClr val="tx1"/>
                </a:solidFill>
                <a:latin typeface="+mj-lt"/>
              </a:rPr>
              <a:t>Exercise</a:t>
            </a:r>
            <a:r>
              <a:rPr lang="de-DE" sz="3400" dirty="0">
                <a:solidFill>
                  <a:schemeClr val="tx1"/>
                </a:solidFill>
                <a:latin typeface="+mj-lt"/>
              </a:rPr>
              <a:t>: Understand Peter </a:t>
            </a:r>
            <a:r>
              <a:rPr lang="de-DE" sz="3400" dirty="0" err="1">
                <a:solidFill>
                  <a:schemeClr val="tx1"/>
                </a:solidFill>
                <a:latin typeface="+mj-lt"/>
              </a:rPr>
              <a:t>Norvig’s</a:t>
            </a:r>
            <a:r>
              <a:rPr lang="de-DE" sz="3400" dirty="0">
                <a:solidFill>
                  <a:schemeClr val="tx1"/>
                </a:solidFill>
                <a:latin typeface="+mj-lt"/>
              </a:rPr>
              <a:t> </a:t>
            </a:r>
          </a:p>
          <a:p>
            <a:r>
              <a:rPr lang="de-DE" sz="3400" dirty="0" err="1">
                <a:solidFill>
                  <a:schemeClr val="tx1"/>
                </a:solidFill>
                <a:latin typeface="+mj-lt"/>
              </a:rPr>
              <a:t>spelling</a:t>
            </a:r>
            <a:r>
              <a:rPr lang="de-DE" sz="3400" dirty="0">
                <a:solidFill>
                  <a:schemeClr val="tx1"/>
                </a:solidFill>
                <a:latin typeface="+mj-lt"/>
              </a:rPr>
              <a:t> </a:t>
            </a:r>
            <a:r>
              <a:rPr lang="de-DE" sz="3400" dirty="0" err="1">
                <a:solidFill>
                  <a:schemeClr val="tx1"/>
                </a:solidFill>
                <a:latin typeface="+mj-lt"/>
              </a:rPr>
              <a:t>corrector</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2143140"/>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sz="2200"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114</a:t>
            </a:fld>
            <a:endParaRPr lang="en-US" dirty="0"/>
          </a:p>
        </p:txBody>
      </p:sp>
      <p:pic>
        <p:nvPicPr>
          <p:cNvPr id="9" name="Picture 8" descr="107.png"/>
          <p:cNvPicPr>
            <a:picLocks noChangeAspect="1"/>
          </p:cNvPicPr>
          <p:nvPr/>
        </p:nvPicPr>
        <p:blipFill>
          <a:blip r:embed="rId3"/>
          <a:stretch>
            <a:fillRect/>
          </a:stretch>
        </p:blipFill>
        <p:spPr>
          <a:xfrm>
            <a:off x="357158" y="1500174"/>
            <a:ext cx="6900379" cy="5328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a:t>Outline</a:t>
            </a:r>
            <a:endParaRPr lang="de-DE" dirty="0"/>
          </a:p>
        </p:txBody>
      </p:sp>
      <p:sp>
        <p:nvSpPr>
          <p:cNvPr id="80899" name="Text Box 3"/>
          <p:cNvSpPr txBox="1">
            <a:spLocks noChangeArrowheads="1"/>
          </p:cNvSpPr>
          <p:nvPr/>
        </p:nvSpPr>
        <p:spPr bwMode="auto">
          <a:xfrm>
            <a:off x="357158" y="1428736"/>
            <a:ext cx="8286780" cy="4725988"/>
          </a:xfrm>
          <a:prstGeom prst="rect">
            <a:avLst/>
          </a:prstGeom>
          <a:noFill/>
          <a:ln w="9525">
            <a:noFill/>
            <a:round/>
            <a:headEnd/>
            <a:tailEnd/>
          </a:ln>
        </p:spPr>
        <p:txBody>
          <a:bodyPr/>
          <a:lstStyle/>
          <a:p>
            <a:pPr marL="514350" indent="-514350">
              <a:lnSpc>
                <a:spcPct val="150000"/>
              </a:lnSpc>
              <a:spcBef>
                <a:spcPts val="700"/>
              </a:spcBef>
              <a:buClr>
                <a:srgbClr val="BDD3E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Recap </a:t>
            </a:r>
          </a:p>
          <a:p>
            <a:pPr marL="514350" indent="-514350">
              <a:lnSpc>
                <a:spcPct val="150000"/>
              </a:lnSpc>
              <a:spcBef>
                <a:spcPts val="700"/>
              </a:spcBef>
              <a:buClr>
                <a:srgbClr val="BDD3E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a:t>
            </a:r>
            <a:r>
              <a:rPr lang="en-US" sz="3200" dirty="0">
                <a:solidFill>
                  <a:srgbClr val="BDD3E9"/>
                </a:solidFill>
                <a:latin typeface="Calibri" charset="0"/>
              </a:rPr>
              <a:t>Dictionaries</a:t>
            </a:r>
          </a:p>
          <a:p>
            <a:pPr marL="514350" indent="-514350">
              <a:spcBef>
                <a:spcPts val="700"/>
              </a:spcBef>
              <a:buClr>
                <a:srgbClr val="BDD3E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Wildcard queries</a:t>
            </a:r>
          </a:p>
          <a:p>
            <a:pPr marL="514350" indent="-514350">
              <a:lnSpc>
                <a:spcPct val="150000"/>
              </a:lnSpc>
              <a:spcBef>
                <a:spcPts val="700"/>
              </a:spcBef>
              <a:buClr>
                <a:srgbClr val="BDD3E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Edit distance</a:t>
            </a:r>
          </a:p>
          <a:p>
            <a:pPr marL="514350" indent="-514350">
              <a:lnSpc>
                <a:spcPct val="150000"/>
              </a:lnSpc>
              <a:spcBef>
                <a:spcPts val="700"/>
              </a:spcBef>
              <a:buClr>
                <a:srgbClr val="BDD3E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Spelling correction</a:t>
            </a:r>
          </a:p>
          <a:p>
            <a:pPr marL="514350" indent="-514350">
              <a:lnSpc>
                <a:spcPct val="150000"/>
              </a:lnSpc>
              <a:spcBef>
                <a:spcPts val="700"/>
              </a:spcBef>
              <a:buClr>
                <a:srgbClr val="336699"/>
              </a:buClr>
              <a:buSzPct val="70000"/>
              <a:buFont typeface="Calibri" pitchFamily="34" charset="0"/>
              <a:buChar char="❻"/>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Soundex</a:t>
            </a:r>
          </a:p>
          <a:p>
            <a:pPr marL="514350" indent="-514350">
              <a:lnSpc>
                <a:spcPct val="150000"/>
              </a:lnSpc>
              <a:spcBef>
                <a:spcPts val="700"/>
              </a:spcBef>
              <a:buClr>
                <a:srgbClr val="336699"/>
              </a:buClr>
              <a:buSzPct val="70000"/>
              <a:buFont typeface="Calibri" pitchFamily="34" charset="0"/>
              <a:buChar char="❻"/>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Power Laws</a:t>
            </a:r>
          </a:p>
          <a:p>
            <a:pPr marL="514350" indent="-514350">
              <a:lnSpc>
                <a:spcPct val="150000"/>
              </a:lnSpc>
              <a:spcBef>
                <a:spcPts val="700"/>
              </a:spcBef>
              <a:buClr>
                <a:srgbClr val="33669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115</a:t>
            </a:fld>
            <a:endParaRPr lang="en-US"/>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Soundex</a:t>
            </a:r>
            <a:endParaRPr lang="en-US" sz="3600" dirty="0">
              <a:solidFill>
                <a:schemeClr val="tx1"/>
              </a:solidFill>
              <a:latin typeface="+mj-lt"/>
            </a:endParaRPr>
          </a:p>
        </p:txBody>
      </p:sp>
      <p:sp>
        <p:nvSpPr>
          <p:cNvPr id="84996" name="Text Box 3"/>
          <p:cNvSpPr txBox="1">
            <a:spLocks noChangeArrowheads="1"/>
          </p:cNvSpPr>
          <p:nvPr/>
        </p:nvSpPr>
        <p:spPr bwMode="auto">
          <a:xfrm>
            <a:off x="214282" y="2285992"/>
            <a:ext cx="8572560" cy="2143140"/>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err="1">
                <a:solidFill>
                  <a:schemeClr val="tx1"/>
                </a:solidFill>
                <a:latin typeface="+mj-lt"/>
              </a:rPr>
              <a:t>Soundex</a:t>
            </a:r>
            <a:r>
              <a:rPr lang="en-US" dirty="0">
                <a:solidFill>
                  <a:schemeClr val="tx1"/>
                </a:solidFill>
                <a:latin typeface="+mj-lt"/>
              </a:rPr>
              <a:t> is the basis for finding </a:t>
            </a:r>
            <a:r>
              <a:rPr lang="en-US" dirty="0">
                <a:solidFill>
                  <a:srgbClr val="0070C0"/>
                </a:solidFill>
                <a:latin typeface="+mj-lt"/>
              </a:rPr>
              <a:t>phonetic</a:t>
            </a:r>
            <a:r>
              <a:rPr lang="en-US" dirty="0">
                <a:solidFill>
                  <a:schemeClr val="tx1"/>
                </a:solidFill>
                <a:latin typeface="+mj-lt"/>
              </a:rPr>
              <a:t> (as opposed to </a:t>
            </a:r>
            <a:r>
              <a:rPr lang="de-DE" dirty="0" err="1">
                <a:solidFill>
                  <a:schemeClr val="tx1"/>
                </a:solidFill>
                <a:latin typeface="+mj-lt"/>
              </a:rPr>
              <a:t>orthographic</a:t>
            </a:r>
            <a:r>
              <a:rPr lang="de-DE" dirty="0">
                <a:solidFill>
                  <a:schemeClr val="tx1"/>
                </a:solidFill>
                <a:latin typeface="+mj-lt"/>
              </a:rPr>
              <a:t>) alternatives.</a:t>
            </a:r>
          </a:p>
          <a:p>
            <a:pPr lvl="1">
              <a:spcBef>
                <a:spcPts val="700"/>
              </a:spcBef>
              <a:buClr>
                <a:srgbClr val="336699"/>
              </a:buClr>
              <a:buFont typeface="Wingdings" pitchFamily="2" charset="2"/>
              <a:buChar char="§"/>
            </a:pPr>
            <a:r>
              <a:rPr lang="de-DE" dirty="0" err="1">
                <a:solidFill>
                  <a:schemeClr val="tx1"/>
                </a:solidFill>
                <a:latin typeface="+mj-lt"/>
              </a:rPr>
              <a:t>Example</a:t>
            </a:r>
            <a:r>
              <a:rPr lang="de-DE" dirty="0">
                <a:solidFill>
                  <a:schemeClr val="tx1"/>
                </a:solidFill>
                <a:latin typeface="+mj-lt"/>
              </a:rPr>
              <a:t>: </a:t>
            </a:r>
            <a:r>
              <a:rPr lang="de-DE" i="1" dirty="0" err="1">
                <a:solidFill>
                  <a:schemeClr val="tx1"/>
                </a:solidFill>
                <a:latin typeface="+mj-lt"/>
              </a:rPr>
              <a:t>chebyshev</a:t>
            </a:r>
            <a:r>
              <a:rPr lang="de-DE" i="1" dirty="0">
                <a:solidFill>
                  <a:schemeClr val="tx1"/>
                </a:solidFill>
                <a:latin typeface="+mj-lt"/>
              </a:rPr>
              <a:t> / </a:t>
            </a:r>
            <a:r>
              <a:rPr lang="de-DE" i="1" dirty="0" err="1">
                <a:solidFill>
                  <a:schemeClr val="tx1"/>
                </a:solidFill>
                <a:latin typeface="+mj-lt"/>
              </a:rPr>
              <a:t>tchebyscheff</a:t>
            </a:r>
            <a:endParaRPr lang="de-DE" i="1" dirty="0">
              <a:solidFill>
                <a:schemeClr val="tx1"/>
              </a:solidFill>
              <a:latin typeface="+mj-lt"/>
            </a:endParaRPr>
          </a:p>
          <a:p>
            <a:pPr lvl="1">
              <a:spcBef>
                <a:spcPts val="700"/>
              </a:spcBef>
              <a:buClr>
                <a:srgbClr val="336699"/>
              </a:buClr>
              <a:buFont typeface="Wingdings" pitchFamily="2" charset="2"/>
              <a:buChar char="§"/>
            </a:pPr>
            <a:r>
              <a:rPr lang="de-DE" dirty="0" err="1">
                <a:solidFill>
                  <a:schemeClr val="tx1"/>
                </a:solidFill>
                <a:latin typeface="+mj-lt"/>
              </a:rPr>
              <a:t>Algorithm</a:t>
            </a:r>
            <a:r>
              <a:rPr lang="de-DE" dirty="0">
                <a:solidFill>
                  <a:schemeClr val="tx1"/>
                </a:solidFill>
                <a:latin typeface="+mj-lt"/>
              </a:rPr>
              <a:t>:</a:t>
            </a:r>
          </a:p>
          <a:p>
            <a:pPr lvl="2">
              <a:spcBef>
                <a:spcPts val="700"/>
              </a:spcBef>
              <a:buClr>
                <a:srgbClr val="336699"/>
              </a:buClr>
              <a:buFont typeface="Wingdings" pitchFamily="2" charset="2"/>
              <a:buChar char="§"/>
            </a:pPr>
            <a:r>
              <a:rPr lang="en-US" sz="2200" dirty="0">
                <a:solidFill>
                  <a:schemeClr val="tx1"/>
                </a:solidFill>
                <a:latin typeface="+mj-lt"/>
              </a:rPr>
              <a:t>Turn every token to be indexed into a 4-character reduced form</a:t>
            </a:r>
          </a:p>
          <a:p>
            <a:pPr lvl="2">
              <a:spcBef>
                <a:spcPts val="700"/>
              </a:spcBef>
              <a:buClr>
                <a:srgbClr val="336699"/>
              </a:buClr>
              <a:buFont typeface="Wingdings" pitchFamily="2" charset="2"/>
              <a:buChar char="§"/>
            </a:pPr>
            <a:r>
              <a:rPr lang="en-US" sz="2200" dirty="0">
                <a:solidFill>
                  <a:schemeClr val="tx1"/>
                </a:solidFill>
                <a:latin typeface="+mj-lt"/>
              </a:rPr>
              <a:t>Do the same with query terms</a:t>
            </a:r>
          </a:p>
          <a:p>
            <a:pPr lvl="2">
              <a:spcBef>
                <a:spcPts val="700"/>
              </a:spcBef>
              <a:buClr>
                <a:srgbClr val="336699"/>
              </a:buClr>
              <a:buFont typeface="Wingdings" pitchFamily="2" charset="2"/>
              <a:buChar char="§"/>
            </a:pPr>
            <a:r>
              <a:rPr lang="en-US" sz="2200" dirty="0">
                <a:solidFill>
                  <a:schemeClr val="tx1"/>
                </a:solidFill>
                <a:latin typeface="+mj-lt"/>
              </a:rPr>
              <a:t>Build and search an index on the reduced forms</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116</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Soundex</a:t>
            </a:r>
            <a:r>
              <a:rPr lang="de-DE" sz="3600" dirty="0">
                <a:solidFill>
                  <a:schemeClr val="tx1"/>
                </a:solidFill>
                <a:latin typeface="+mj-lt"/>
              </a:rPr>
              <a:t> </a:t>
            </a:r>
            <a:r>
              <a:rPr lang="de-DE" sz="3600" dirty="0" err="1">
                <a:solidFill>
                  <a:schemeClr val="tx1"/>
                </a:solidFill>
                <a:latin typeface="+mj-lt"/>
              </a:rPr>
              <a:t>algorithm</a:t>
            </a:r>
            <a:endParaRPr lang="en-US" sz="3600" dirty="0">
              <a:solidFill>
                <a:schemeClr val="tx1"/>
              </a:solidFill>
              <a:latin typeface="+mj-lt"/>
            </a:endParaRPr>
          </a:p>
        </p:txBody>
      </p:sp>
      <p:sp>
        <p:nvSpPr>
          <p:cNvPr id="84996" name="Text Box 3"/>
          <p:cNvSpPr txBox="1">
            <a:spLocks noChangeArrowheads="1"/>
          </p:cNvSpPr>
          <p:nvPr/>
        </p:nvSpPr>
        <p:spPr bwMode="auto">
          <a:xfrm>
            <a:off x="214282" y="1571612"/>
            <a:ext cx="8572560" cy="2143140"/>
          </a:xfrm>
          <a:prstGeom prst="rect">
            <a:avLst/>
          </a:prstGeom>
          <a:noFill/>
          <a:ln w="9525">
            <a:noFill/>
            <a:round/>
            <a:headEnd/>
            <a:tailEnd/>
          </a:ln>
        </p:spPr>
        <p:txBody>
          <a:bodyPr/>
          <a:lstStyle/>
          <a:p>
            <a:pPr lvl="1">
              <a:buClr>
                <a:srgbClr val="336699"/>
              </a:buClr>
              <a:buSzPct val="64000"/>
              <a:buFont typeface="Calibri" pitchFamily="34" charset="0"/>
              <a:buChar char="❶"/>
            </a:pPr>
            <a:r>
              <a:rPr lang="en-US" sz="2200" dirty="0">
                <a:solidFill>
                  <a:schemeClr val="tx1"/>
                </a:solidFill>
                <a:latin typeface="+mj-lt"/>
              </a:rPr>
              <a:t>Retain the first letter of the term.</a:t>
            </a:r>
          </a:p>
          <a:p>
            <a:pPr lvl="1">
              <a:buClr>
                <a:srgbClr val="336699"/>
              </a:buClr>
              <a:buSzPct val="64000"/>
              <a:buFont typeface="Calibri" pitchFamily="34" charset="0"/>
              <a:buChar char="❷"/>
            </a:pPr>
            <a:r>
              <a:rPr lang="en-US" sz="2200" dirty="0">
                <a:solidFill>
                  <a:schemeClr val="tx1"/>
                </a:solidFill>
                <a:latin typeface="+mj-lt"/>
              </a:rPr>
              <a:t>Change all occurrences of the following letters to ’0’ (zero): A, E, I, </a:t>
            </a:r>
            <a:r>
              <a:rPr lang="pl-PL" sz="2200" dirty="0">
                <a:solidFill>
                  <a:schemeClr val="tx1"/>
                </a:solidFill>
                <a:latin typeface="+mj-lt"/>
              </a:rPr>
              <a:t>O, U, H, W, Y</a:t>
            </a:r>
          </a:p>
          <a:p>
            <a:pPr lvl="1">
              <a:buClr>
                <a:srgbClr val="336699"/>
              </a:buClr>
              <a:buSzPct val="64000"/>
              <a:buFont typeface="Calibri" pitchFamily="34" charset="0"/>
              <a:buChar char="❸"/>
            </a:pPr>
            <a:r>
              <a:rPr lang="en-US" sz="2200" dirty="0">
                <a:solidFill>
                  <a:schemeClr val="tx1"/>
                </a:solidFill>
                <a:latin typeface="+mj-lt"/>
              </a:rPr>
              <a:t>Change letters to digits as follows:</a:t>
            </a:r>
          </a:p>
          <a:p>
            <a:pPr lvl="2">
              <a:buClr>
                <a:srgbClr val="336699"/>
              </a:buClr>
              <a:buFont typeface="Wingdings" pitchFamily="2" charset="2"/>
              <a:buChar char="§"/>
            </a:pPr>
            <a:r>
              <a:rPr lang="en-US" sz="2200" dirty="0">
                <a:solidFill>
                  <a:schemeClr val="tx1"/>
                </a:solidFill>
                <a:latin typeface="+mj-lt"/>
              </a:rPr>
              <a:t>B, F, P, V to 1</a:t>
            </a:r>
          </a:p>
          <a:p>
            <a:pPr lvl="2">
              <a:buClr>
                <a:srgbClr val="336699"/>
              </a:buClr>
              <a:buFont typeface="Wingdings" pitchFamily="2" charset="2"/>
              <a:buChar char="§"/>
            </a:pPr>
            <a:r>
              <a:rPr lang="pl-PL" sz="2200" dirty="0">
                <a:solidFill>
                  <a:schemeClr val="tx1"/>
                </a:solidFill>
                <a:latin typeface="+mj-lt"/>
              </a:rPr>
              <a:t>C, G, J, K, Q, S, X, Z to 2</a:t>
            </a:r>
          </a:p>
          <a:p>
            <a:pPr lvl="2">
              <a:buClr>
                <a:srgbClr val="336699"/>
              </a:buClr>
              <a:buFont typeface="Wingdings" pitchFamily="2" charset="2"/>
              <a:buChar char="§"/>
            </a:pPr>
            <a:r>
              <a:rPr lang="de-DE" sz="2200" dirty="0">
                <a:solidFill>
                  <a:schemeClr val="tx1"/>
                </a:solidFill>
                <a:latin typeface="+mj-lt"/>
              </a:rPr>
              <a:t>D,T </a:t>
            </a:r>
            <a:r>
              <a:rPr lang="de-DE" sz="2200" dirty="0" err="1">
                <a:solidFill>
                  <a:schemeClr val="tx1"/>
                </a:solidFill>
                <a:latin typeface="+mj-lt"/>
              </a:rPr>
              <a:t>to</a:t>
            </a:r>
            <a:r>
              <a:rPr lang="de-DE" sz="2200" dirty="0">
                <a:solidFill>
                  <a:schemeClr val="tx1"/>
                </a:solidFill>
                <a:latin typeface="+mj-lt"/>
              </a:rPr>
              <a:t> 3</a:t>
            </a:r>
          </a:p>
          <a:p>
            <a:pPr lvl="2">
              <a:buClr>
                <a:srgbClr val="336699"/>
              </a:buClr>
              <a:buFont typeface="Wingdings" pitchFamily="2" charset="2"/>
              <a:buChar char="§"/>
            </a:pPr>
            <a:r>
              <a:rPr lang="de-DE" sz="2200" dirty="0">
                <a:solidFill>
                  <a:schemeClr val="tx1"/>
                </a:solidFill>
                <a:latin typeface="+mj-lt"/>
              </a:rPr>
              <a:t>L </a:t>
            </a:r>
            <a:r>
              <a:rPr lang="de-DE" sz="2200" dirty="0" err="1">
                <a:solidFill>
                  <a:schemeClr val="tx1"/>
                </a:solidFill>
                <a:latin typeface="+mj-lt"/>
              </a:rPr>
              <a:t>to</a:t>
            </a:r>
            <a:r>
              <a:rPr lang="de-DE" sz="2200" dirty="0">
                <a:solidFill>
                  <a:schemeClr val="tx1"/>
                </a:solidFill>
                <a:latin typeface="+mj-lt"/>
              </a:rPr>
              <a:t> 4</a:t>
            </a:r>
          </a:p>
          <a:p>
            <a:pPr lvl="2">
              <a:buClr>
                <a:srgbClr val="336699"/>
              </a:buClr>
              <a:buFont typeface="Wingdings" pitchFamily="2" charset="2"/>
              <a:buChar char="§"/>
            </a:pPr>
            <a:r>
              <a:rPr lang="de-DE" sz="2200" dirty="0">
                <a:solidFill>
                  <a:schemeClr val="tx1"/>
                </a:solidFill>
                <a:latin typeface="+mj-lt"/>
              </a:rPr>
              <a:t>M, N </a:t>
            </a:r>
            <a:r>
              <a:rPr lang="de-DE" sz="2200" dirty="0" err="1">
                <a:solidFill>
                  <a:schemeClr val="tx1"/>
                </a:solidFill>
                <a:latin typeface="+mj-lt"/>
              </a:rPr>
              <a:t>to</a:t>
            </a:r>
            <a:r>
              <a:rPr lang="de-DE" sz="2200" dirty="0">
                <a:solidFill>
                  <a:schemeClr val="tx1"/>
                </a:solidFill>
                <a:latin typeface="+mj-lt"/>
              </a:rPr>
              <a:t> 5</a:t>
            </a:r>
          </a:p>
          <a:p>
            <a:pPr lvl="2">
              <a:buClr>
                <a:srgbClr val="336699"/>
              </a:buClr>
              <a:buFont typeface="Wingdings" pitchFamily="2" charset="2"/>
              <a:buChar char="§"/>
            </a:pPr>
            <a:r>
              <a:rPr lang="de-DE" sz="2200" dirty="0">
                <a:solidFill>
                  <a:schemeClr val="tx1"/>
                </a:solidFill>
                <a:latin typeface="+mj-lt"/>
              </a:rPr>
              <a:t>R </a:t>
            </a:r>
            <a:r>
              <a:rPr lang="de-DE" sz="2200" dirty="0" err="1">
                <a:solidFill>
                  <a:schemeClr val="tx1"/>
                </a:solidFill>
                <a:latin typeface="+mj-lt"/>
              </a:rPr>
              <a:t>to</a:t>
            </a:r>
            <a:r>
              <a:rPr lang="de-DE" sz="2200" dirty="0">
                <a:solidFill>
                  <a:schemeClr val="tx1"/>
                </a:solidFill>
                <a:latin typeface="+mj-lt"/>
              </a:rPr>
              <a:t> 6</a:t>
            </a:r>
          </a:p>
          <a:p>
            <a:pPr lvl="1">
              <a:buClr>
                <a:srgbClr val="336699"/>
              </a:buClr>
              <a:buSzPct val="65000"/>
              <a:buFont typeface="Calibri" pitchFamily="34" charset="0"/>
              <a:buChar char="❹"/>
            </a:pPr>
            <a:r>
              <a:rPr lang="en-US" sz="2200" dirty="0">
                <a:solidFill>
                  <a:schemeClr val="tx1"/>
                </a:solidFill>
                <a:latin typeface="+mj-lt"/>
              </a:rPr>
              <a:t>Repeatedly remove one out of each pair of consecutive identical digits</a:t>
            </a:r>
          </a:p>
          <a:p>
            <a:pPr lvl="1">
              <a:buClr>
                <a:srgbClr val="336699"/>
              </a:buClr>
              <a:buSzPct val="65000"/>
              <a:buFont typeface="Calibri" pitchFamily="34" charset="0"/>
              <a:buChar char="❺"/>
            </a:pPr>
            <a:r>
              <a:rPr lang="en-US" sz="2200" dirty="0">
                <a:solidFill>
                  <a:schemeClr val="tx1"/>
                </a:solidFill>
                <a:latin typeface="+mj-lt"/>
              </a:rPr>
              <a:t>Remove all zeros from the resulting string; pad the resulting string</a:t>
            </a:r>
          </a:p>
          <a:p>
            <a:pPr lvl="1">
              <a:buSzPct val="65000"/>
            </a:pPr>
            <a:r>
              <a:rPr lang="en-US" sz="2200" dirty="0">
                <a:solidFill>
                  <a:schemeClr val="tx1"/>
                </a:solidFill>
                <a:latin typeface="+mj-lt"/>
              </a:rPr>
              <a:t>     with trailing zeros and return the first four positions, which will</a:t>
            </a:r>
          </a:p>
          <a:p>
            <a:pPr lvl="1">
              <a:buSzPct val="65000"/>
            </a:pPr>
            <a:r>
              <a:rPr lang="en-US" sz="2200" dirty="0">
                <a:solidFill>
                  <a:schemeClr val="tx1"/>
                </a:solidFill>
                <a:latin typeface="+mj-lt"/>
              </a:rPr>
              <a:t>     consist of a letter followed by three digits</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117</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Example</a:t>
            </a:r>
            <a:r>
              <a:rPr lang="de-DE" sz="3600" dirty="0">
                <a:solidFill>
                  <a:schemeClr val="tx1"/>
                </a:solidFill>
                <a:latin typeface="+mj-lt"/>
              </a:rPr>
              <a:t>: </a:t>
            </a:r>
            <a:r>
              <a:rPr lang="de-DE" sz="3600" dirty="0" err="1">
                <a:solidFill>
                  <a:schemeClr val="tx1"/>
                </a:solidFill>
                <a:latin typeface="+mj-lt"/>
              </a:rPr>
              <a:t>Soundex</a:t>
            </a:r>
            <a:r>
              <a:rPr lang="de-DE" sz="3600" dirty="0">
                <a:solidFill>
                  <a:schemeClr val="tx1"/>
                </a:solidFill>
                <a:latin typeface="+mj-lt"/>
              </a:rPr>
              <a:t> </a:t>
            </a:r>
            <a:r>
              <a:rPr lang="de-DE" sz="3600" dirty="0" err="1">
                <a:solidFill>
                  <a:schemeClr val="tx1"/>
                </a:solidFill>
                <a:latin typeface="+mj-lt"/>
              </a:rPr>
              <a:t>of</a:t>
            </a:r>
            <a:r>
              <a:rPr lang="de-DE" sz="3600" dirty="0">
                <a:solidFill>
                  <a:schemeClr val="tx1"/>
                </a:solidFill>
                <a:latin typeface="+mj-lt"/>
              </a:rPr>
              <a:t> </a:t>
            </a:r>
            <a:r>
              <a:rPr lang="de-DE" sz="3600" i="1" dirty="0">
                <a:solidFill>
                  <a:schemeClr val="tx1"/>
                </a:solidFill>
                <a:latin typeface="+mj-lt"/>
              </a:rPr>
              <a:t>HERMAN</a:t>
            </a:r>
            <a:endParaRPr lang="en-US" sz="3600" i="1" dirty="0">
              <a:solidFill>
                <a:schemeClr val="tx1"/>
              </a:solidFill>
              <a:latin typeface="+mj-lt"/>
            </a:endParaRPr>
          </a:p>
        </p:txBody>
      </p:sp>
      <p:sp>
        <p:nvSpPr>
          <p:cNvPr id="84996" name="Text Box 3"/>
          <p:cNvSpPr txBox="1">
            <a:spLocks noChangeArrowheads="1"/>
          </p:cNvSpPr>
          <p:nvPr/>
        </p:nvSpPr>
        <p:spPr bwMode="auto">
          <a:xfrm>
            <a:off x="214282" y="2285992"/>
            <a:ext cx="8572560" cy="2143140"/>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de-DE" dirty="0" err="1">
                <a:solidFill>
                  <a:schemeClr val="tx1"/>
                </a:solidFill>
                <a:latin typeface="+mj-lt"/>
              </a:rPr>
              <a:t>Retain</a:t>
            </a:r>
            <a:r>
              <a:rPr lang="de-DE" dirty="0">
                <a:solidFill>
                  <a:schemeClr val="tx1"/>
                </a:solidFill>
                <a:latin typeface="+mj-lt"/>
              </a:rPr>
              <a:t> H</a:t>
            </a:r>
          </a:p>
          <a:p>
            <a:pPr lvl="1">
              <a:spcBef>
                <a:spcPts val="700"/>
              </a:spcBef>
              <a:buClr>
                <a:srgbClr val="336699"/>
              </a:buClr>
              <a:buFont typeface="Wingdings" pitchFamily="2" charset="2"/>
              <a:buChar char="§"/>
            </a:pPr>
            <a:r>
              <a:rPr lang="de-DE" i="1" dirty="0">
                <a:solidFill>
                  <a:schemeClr val="tx1"/>
                </a:solidFill>
                <a:latin typeface="+mj-lt"/>
              </a:rPr>
              <a:t>ERMAN </a:t>
            </a:r>
            <a:r>
              <a:rPr lang="de-DE" dirty="0">
                <a:solidFill>
                  <a:schemeClr val="tx1"/>
                </a:solidFill>
                <a:latin typeface="+mj-lt"/>
              </a:rPr>
              <a:t>→ </a:t>
            </a:r>
            <a:r>
              <a:rPr lang="de-DE" i="1" dirty="0">
                <a:solidFill>
                  <a:schemeClr val="tx1"/>
                </a:solidFill>
                <a:latin typeface="+mj-lt"/>
              </a:rPr>
              <a:t>0RM0N  [zero for vowels]</a:t>
            </a:r>
          </a:p>
          <a:p>
            <a:pPr lvl="1">
              <a:spcBef>
                <a:spcPts val="700"/>
              </a:spcBef>
              <a:buClr>
                <a:srgbClr val="336699"/>
              </a:buClr>
              <a:buFont typeface="Wingdings" pitchFamily="2" charset="2"/>
              <a:buChar char="§"/>
            </a:pPr>
            <a:r>
              <a:rPr lang="de-DE" i="1" dirty="0">
                <a:solidFill>
                  <a:schemeClr val="tx1"/>
                </a:solidFill>
                <a:latin typeface="+mj-lt"/>
              </a:rPr>
              <a:t>0RM0N </a:t>
            </a:r>
            <a:r>
              <a:rPr lang="de-DE" dirty="0">
                <a:solidFill>
                  <a:schemeClr val="tx1"/>
                </a:solidFill>
                <a:latin typeface="+mj-lt"/>
              </a:rPr>
              <a:t>→ </a:t>
            </a:r>
            <a:r>
              <a:rPr lang="de-DE" i="1" dirty="0">
                <a:solidFill>
                  <a:schemeClr val="tx1"/>
                </a:solidFill>
                <a:latin typeface="+mj-lt"/>
              </a:rPr>
              <a:t>06505    [r</a:t>
            </a:r>
            <a:r>
              <a:rPr lang="de-DE" i="1" dirty="0">
                <a:solidFill>
                  <a:schemeClr val="tx1"/>
                </a:solidFill>
                <a:latin typeface="+mj-lt"/>
                <a:sym typeface="Wingdings" panose="05000000000000000000" pitchFamily="2" charset="2"/>
              </a:rPr>
              <a:t> 6, M,N 5]</a:t>
            </a:r>
            <a:endParaRPr lang="de-DE" i="1" dirty="0">
              <a:solidFill>
                <a:schemeClr val="tx1"/>
              </a:solidFill>
              <a:latin typeface="+mj-lt"/>
            </a:endParaRPr>
          </a:p>
          <a:p>
            <a:pPr lvl="1">
              <a:spcBef>
                <a:spcPts val="700"/>
              </a:spcBef>
              <a:buClr>
                <a:srgbClr val="336699"/>
              </a:buClr>
              <a:buFont typeface="Wingdings" pitchFamily="2" charset="2"/>
              <a:buChar char="§"/>
            </a:pPr>
            <a:r>
              <a:rPr lang="de-DE" i="1" dirty="0">
                <a:solidFill>
                  <a:schemeClr val="tx1"/>
                </a:solidFill>
                <a:latin typeface="+mj-lt"/>
              </a:rPr>
              <a:t>06505</a:t>
            </a:r>
            <a:r>
              <a:rPr lang="de-DE" dirty="0">
                <a:solidFill>
                  <a:schemeClr val="tx1"/>
                </a:solidFill>
                <a:latin typeface="+mj-lt"/>
              </a:rPr>
              <a:t> → </a:t>
            </a:r>
            <a:r>
              <a:rPr lang="de-DE" i="1" dirty="0">
                <a:solidFill>
                  <a:schemeClr val="tx1"/>
                </a:solidFill>
                <a:latin typeface="+mj-lt"/>
              </a:rPr>
              <a:t>06505      [no repeating, no change]</a:t>
            </a:r>
          </a:p>
          <a:p>
            <a:pPr lvl="1">
              <a:spcBef>
                <a:spcPts val="700"/>
              </a:spcBef>
              <a:buClr>
                <a:srgbClr val="336699"/>
              </a:buClr>
              <a:buFont typeface="Wingdings" pitchFamily="2" charset="2"/>
              <a:buChar char="§"/>
            </a:pPr>
            <a:r>
              <a:rPr lang="de-DE" i="1" dirty="0">
                <a:solidFill>
                  <a:schemeClr val="tx1"/>
                </a:solidFill>
                <a:latin typeface="+mj-lt"/>
              </a:rPr>
              <a:t>06505</a:t>
            </a:r>
            <a:r>
              <a:rPr lang="de-DE" dirty="0">
                <a:solidFill>
                  <a:schemeClr val="tx1"/>
                </a:solidFill>
                <a:latin typeface="+mj-lt"/>
              </a:rPr>
              <a:t> → </a:t>
            </a:r>
            <a:r>
              <a:rPr lang="de-DE" i="1" dirty="0">
                <a:solidFill>
                  <a:schemeClr val="tx1"/>
                </a:solidFill>
                <a:latin typeface="+mj-lt"/>
              </a:rPr>
              <a:t>655          [remove zeros]</a:t>
            </a:r>
          </a:p>
          <a:p>
            <a:pPr lvl="1">
              <a:spcBef>
                <a:spcPts val="700"/>
              </a:spcBef>
              <a:buClr>
                <a:srgbClr val="336699"/>
              </a:buClr>
              <a:buFont typeface="Wingdings" pitchFamily="2" charset="2"/>
              <a:buChar char="§"/>
            </a:pPr>
            <a:r>
              <a:rPr lang="de-DE" dirty="0">
                <a:solidFill>
                  <a:schemeClr val="tx1"/>
                </a:solidFill>
                <a:latin typeface="+mj-lt"/>
              </a:rPr>
              <a:t>Return </a:t>
            </a:r>
            <a:r>
              <a:rPr lang="de-DE" i="1" dirty="0">
                <a:solidFill>
                  <a:schemeClr val="tx1"/>
                </a:solidFill>
                <a:latin typeface="+mj-lt"/>
              </a:rPr>
              <a:t>H655           [letter then code]</a:t>
            </a:r>
          </a:p>
          <a:p>
            <a:pPr lvl="1">
              <a:spcBef>
                <a:spcPts val="700"/>
              </a:spcBef>
              <a:buClr>
                <a:srgbClr val="336699"/>
              </a:buClr>
              <a:buFont typeface="Wingdings" pitchFamily="2" charset="2"/>
              <a:buChar char="§"/>
            </a:pPr>
            <a:r>
              <a:rPr lang="en-US" dirty="0">
                <a:solidFill>
                  <a:schemeClr val="tx1"/>
                </a:solidFill>
                <a:latin typeface="+mj-lt"/>
              </a:rPr>
              <a:t>Note: </a:t>
            </a:r>
            <a:r>
              <a:rPr lang="en-US" i="1" dirty="0">
                <a:solidFill>
                  <a:schemeClr val="tx1"/>
                </a:solidFill>
                <a:latin typeface="+mj-lt"/>
              </a:rPr>
              <a:t>HERMANN</a:t>
            </a:r>
            <a:r>
              <a:rPr lang="en-US" dirty="0">
                <a:solidFill>
                  <a:schemeClr val="tx1"/>
                </a:solidFill>
                <a:latin typeface="+mj-lt"/>
              </a:rPr>
              <a:t> will generate the same code: </a:t>
            </a:r>
          </a:p>
          <a:p>
            <a:pPr lvl="1">
              <a:spcBef>
                <a:spcPts val="700"/>
              </a:spcBef>
              <a:buClr>
                <a:srgbClr val="336699"/>
              </a:buClr>
              <a:buFont typeface="Wingdings" pitchFamily="2" charset="2"/>
              <a:buChar char="§"/>
            </a:pPr>
            <a:r>
              <a:rPr lang="en-US" dirty="0">
                <a:solidFill>
                  <a:schemeClr val="tx1"/>
                </a:solidFill>
                <a:latin typeface="+mj-lt"/>
              </a:rPr>
              <a:t>ERMANN </a:t>
            </a:r>
            <a:r>
              <a:rPr lang="en-US" dirty="0">
                <a:solidFill>
                  <a:schemeClr val="tx1"/>
                </a:solidFill>
                <a:latin typeface="+mj-lt"/>
                <a:sym typeface="Wingdings" panose="05000000000000000000" pitchFamily="2" charset="2"/>
              </a:rPr>
              <a:t> 0RM0NN0650</a:t>
            </a:r>
            <a:r>
              <a:rPr lang="en-US" b="1" dirty="0">
                <a:solidFill>
                  <a:srgbClr val="00B050"/>
                </a:solidFill>
                <a:latin typeface="+mj-lt"/>
                <a:sym typeface="Wingdings" panose="05000000000000000000" pitchFamily="2" charset="2"/>
              </a:rPr>
              <a:t>55</a:t>
            </a:r>
            <a:r>
              <a:rPr lang="en-US" dirty="0">
                <a:solidFill>
                  <a:schemeClr val="tx1"/>
                </a:solidFill>
                <a:latin typeface="+mj-lt"/>
                <a:sym typeface="Wingdings" panose="05000000000000000000" pitchFamily="2" charset="2"/>
              </a:rPr>
              <a:t> 06505 655H655</a:t>
            </a:r>
          </a:p>
          <a:p>
            <a:pPr lvl="1">
              <a:spcBef>
                <a:spcPts val="700"/>
              </a:spcBef>
              <a:buClr>
                <a:srgbClr val="336699"/>
              </a:buClr>
              <a:buFont typeface="Wingdings" pitchFamily="2" charset="2"/>
              <a:buChar char="§"/>
            </a:pPr>
            <a:r>
              <a:rPr lang="en-US" dirty="0" err="1">
                <a:solidFill>
                  <a:schemeClr val="tx1"/>
                </a:solidFill>
                <a:latin typeface="+mj-lt"/>
                <a:sym typeface="Wingdings" panose="05000000000000000000" pitchFamily="2" charset="2"/>
              </a:rPr>
              <a:t>Hermen</a:t>
            </a:r>
            <a:r>
              <a:rPr lang="en-US" dirty="0">
                <a:solidFill>
                  <a:schemeClr val="tx1"/>
                </a:solidFill>
                <a:latin typeface="+mj-lt"/>
                <a:sym typeface="Wingdings" panose="05000000000000000000" pitchFamily="2" charset="2"/>
              </a:rPr>
              <a:t>, HERMEIN,…..[Clinton/</a:t>
            </a:r>
            <a:r>
              <a:rPr lang="en-US" dirty="0" err="1">
                <a:solidFill>
                  <a:schemeClr val="tx1"/>
                </a:solidFill>
                <a:latin typeface="+mj-lt"/>
                <a:sym typeface="Wingdings" panose="05000000000000000000" pitchFamily="2" charset="2"/>
              </a:rPr>
              <a:t>Klinton</a:t>
            </a:r>
            <a:r>
              <a:rPr lang="en-US" dirty="0">
                <a:solidFill>
                  <a:schemeClr val="tx1"/>
                </a:solidFill>
                <a:latin typeface="+mj-lt"/>
                <a:sym typeface="Wingdings" panose="05000000000000000000" pitchFamily="2" charset="2"/>
              </a:rPr>
              <a:t>/</a:t>
            </a:r>
            <a:r>
              <a:rPr lang="en-US" dirty="0" err="1">
                <a:solidFill>
                  <a:schemeClr val="tx1"/>
                </a:solidFill>
                <a:latin typeface="+mj-lt"/>
                <a:sym typeface="Wingdings" panose="05000000000000000000" pitchFamily="2" charset="2"/>
              </a:rPr>
              <a:t>Clinten</a:t>
            </a:r>
            <a:r>
              <a:rPr lang="en-US" dirty="0">
                <a:solidFill>
                  <a:schemeClr val="tx1"/>
                </a:solidFill>
                <a:latin typeface="+mj-lt"/>
                <a:sym typeface="Wingdings" panose="05000000000000000000" pitchFamily="2" charset="2"/>
              </a:rPr>
              <a:t>/</a:t>
            </a:r>
            <a:r>
              <a:rPr lang="en-US" dirty="0" err="1">
                <a:solidFill>
                  <a:schemeClr val="tx1"/>
                </a:solidFill>
                <a:latin typeface="+mj-lt"/>
                <a:sym typeface="Wingdings" panose="05000000000000000000" pitchFamily="2" charset="2"/>
              </a:rPr>
              <a:t>Klintom</a:t>
            </a:r>
            <a:r>
              <a:rPr lang="en-US" dirty="0">
                <a:solidFill>
                  <a:schemeClr val="tx1"/>
                </a:solidFill>
                <a:latin typeface="+mj-lt"/>
                <a:sym typeface="Wingdings" panose="05000000000000000000" pitchFamily="2" charset="2"/>
              </a:rPr>
              <a:t>]</a:t>
            </a:r>
          </a:p>
          <a:p>
            <a:pPr lvl="1">
              <a:spcBef>
                <a:spcPts val="700"/>
              </a:spcBef>
              <a:buClr>
                <a:srgbClr val="336699"/>
              </a:buClr>
              <a:buFont typeface="Wingdings" pitchFamily="2" charset="2"/>
              <a:buChar char="§"/>
            </a:pPr>
            <a:r>
              <a:rPr lang="en-US" dirty="0">
                <a:solidFill>
                  <a:schemeClr val="tx1"/>
                </a:solidFill>
                <a:latin typeface="+mj-lt"/>
                <a:sym typeface="Wingdings" panose="05000000000000000000" pitchFamily="2" charset="2"/>
              </a:rPr>
              <a:t>What about: </a:t>
            </a:r>
            <a:r>
              <a:rPr lang="de-DE" i="1" dirty="0">
                <a:solidFill>
                  <a:schemeClr val="tx1"/>
                </a:solidFill>
              </a:rPr>
              <a:t>chebyshev / tchebyscheff</a:t>
            </a:r>
            <a:r>
              <a:rPr lang="en-US" dirty="0">
                <a:solidFill>
                  <a:schemeClr val="tx1"/>
                </a:solidFill>
                <a:latin typeface="+mj-lt"/>
              </a:rPr>
              <a:t> !! Add/remove t!</a:t>
            </a:r>
            <a:endParaRPr lang="de-DE" i="1" dirty="0">
              <a:solidFill>
                <a:schemeClr val="tx1"/>
              </a:solidFill>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118</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a:solidFill>
                  <a:schemeClr val="tx1"/>
                </a:solidFill>
                <a:latin typeface="+mj-lt"/>
              </a:rPr>
              <a:t>Arabic Soundex: [suggested: how well?]</a:t>
            </a:r>
            <a:endParaRPr lang="en-US" sz="3600" i="1" dirty="0">
              <a:solidFill>
                <a:schemeClr val="tx1"/>
              </a:solidFill>
              <a:latin typeface="+mj-lt"/>
            </a:endParaRPr>
          </a:p>
        </p:txBody>
      </p:sp>
      <p:sp>
        <p:nvSpPr>
          <p:cNvPr id="84996" name="Text Box 3"/>
          <p:cNvSpPr txBox="1">
            <a:spLocks noChangeArrowheads="1"/>
          </p:cNvSpPr>
          <p:nvPr/>
        </p:nvSpPr>
        <p:spPr bwMode="auto">
          <a:xfrm>
            <a:off x="35496" y="1556792"/>
            <a:ext cx="9073008" cy="2143140"/>
          </a:xfrm>
          <a:prstGeom prst="rect">
            <a:avLst/>
          </a:prstGeom>
          <a:noFill/>
          <a:ln w="9525">
            <a:noFill/>
            <a:round/>
            <a:headEnd/>
            <a:tailEnd/>
          </a:ln>
        </p:spPr>
        <p:txBody>
          <a:bodyPr/>
          <a:lstStyle/>
          <a:p>
            <a:r>
              <a:rPr lang="en-US" sz="2200" dirty="0" err="1">
                <a:solidFill>
                  <a:schemeClr val="tx1"/>
                </a:solidFill>
              </a:rPr>
              <a:t>Initial:</a:t>
            </a:r>
            <a:r>
              <a:rPr lang="en-US" sz="1900" b="1" dirty="0" err="1">
                <a:solidFill>
                  <a:schemeClr val="tx1"/>
                </a:solidFill>
              </a:rPr>
              <a:t>https</a:t>
            </a:r>
            <a:r>
              <a:rPr lang="en-US" sz="1900" b="1" dirty="0">
                <a:solidFill>
                  <a:schemeClr val="tx1"/>
                </a:solidFill>
              </a:rPr>
              <a:t>://www.codeproject.com/Articles/26880/Arabic-Soundex</a:t>
            </a:r>
          </a:p>
          <a:p>
            <a:pPr marL="342900" indent="-342900">
              <a:buFont typeface="Arial" panose="020B0604020202020204" pitchFamily="34" charset="0"/>
              <a:buChar char="•"/>
            </a:pPr>
            <a:r>
              <a:rPr lang="en-US" sz="2200" dirty="0">
                <a:solidFill>
                  <a:schemeClr val="tx1"/>
                </a:solidFill>
              </a:rPr>
              <a:t>Hold the first letter. </a:t>
            </a:r>
          </a:p>
          <a:p>
            <a:pPr marL="342900" indent="-342900">
              <a:buFont typeface="Arial" panose="020B0604020202020204" pitchFamily="34" charset="0"/>
              <a:buChar char="•"/>
            </a:pPr>
            <a:r>
              <a:rPr lang="en-US" sz="2200" dirty="0">
                <a:solidFill>
                  <a:schemeClr val="tx1"/>
                </a:solidFill>
              </a:rPr>
              <a:t>Replace the characters </a:t>
            </a:r>
            <a:r>
              <a:rPr lang="ar-SA" sz="2200" dirty="0">
                <a:solidFill>
                  <a:schemeClr val="tx1"/>
                </a:solidFill>
              </a:rPr>
              <a:t>ا, أ, إ, آ, ح, ع, غ, </a:t>
            </a:r>
            <a:r>
              <a:rPr lang="ar-SA" sz="2200" dirty="0" err="1">
                <a:solidFill>
                  <a:schemeClr val="tx1"/>
                </a:solidFill>
              </a:rPr>
              <a:t>ش,و,ي</a:t>
            </a:r>
            <a:r>
              <a:rPr lang="ar-SA" sz="2200" dirty="0">
                <a:solidFill>
                  <a:schemeClr val="tx1"/>
                </a:solidFill>
              </a:rPr>
              <a:t> </a:t>
            </a:r>
            <a:r>
              <a:rPr lang="en-US" sz="2200" dirty="0">
                <a:solidFill>
                  <a:schemeClr val="tx1"/>
                </a:solidFill>
              </a:rPr>
              <a:t> with the value 0. </a:t>
            </a:r>
          </a:p>
          <a:p>
            <a:pPr marL="342900" indent="-342900">
              <a:buFont typeface="Arial" panose="020B0604020202020204" pitchFamily="34" charset="0"/>
              <a:buChar char="•"/>
            </a:pPr>
            <a:r>
              <a:rPr lang="en-US" sz="2200" dirty="0">
                <a:solidFill>
                  <a:schemeClr val="tx1"/>
                </a:solidFill>
              </a:rPr>
              <a:t>Replace the characters </a:t>
            </a:r>
            <a:r>
              <a:rPr lang="ar-SA" sz="2200" dirty="0">
                <a:solidFill>
                  <a:schemeClr val="tx1"/>
                </a:solidFill>
              </a:rPr>
              <a:t>ف, ب</a:t>
            </a:r>
            <a:r>
              <a:rPr lang="en-US" sz="2200" dirty="0">
                <a:solidFill>
                  <a:schemeClr val="tx1"/>
                </a:solidFill>
              </a:rPr>
              <a:t> with the value 1. </a:t>
            </a:r>
          </a:p>
          <a:p>
            <a:pPr marL="342900" indent="-342900">
              <a:buFont typeface="Arial" panose="020B0604020202020204" pitchFamily="34" charset="0"/>
              <a:buChar char="•"/>
            </a:pPr>
            <a:r>
              <a:rPr lang="en-US" sz="2200" dirty="0">
                <a:solidFill>
                  <a:schemeClr val="tx1"/>
                </a:solidFill>
              </a:rPr>
              <a:t>Replace the characters </a:t>
            </a:r>
            <a:r>
              <a:rPr lang="ar-SA" sz="2200" dirty="0">
                <a:solidFill>
                  <a:schemeClr val="tx1"/>
                </a:solidFill>
              </a:rPr>
              <a:t>خ, ج, ز, س, ص, ظ, ق, ك </a:t>
            </a:r>
            <a:r>
              <a:rPr lang="en-US" sz="2200" dirty="0">
                <a:solidFill>
                  <a:schemeClr val="tx1"/>
                </a:solidFill>
              </a:rPr>
              <a:t>with the value 2. </a:t>
            </a:r>
          </a:p>
          <a:p>
            <a:pPr marL="342900" indent="-342900">
              <a:buFont typeface="Arial" panose="020B0604020202020204" pitchFamily="34" charset="0"/>
              <a:buChar char="•"/>
            </a:pPr>
            <a:r>
              <a:rPr lang="en-US" sz="2200" dirty="0">
                <a:solidFill>
                  <a:schemeClr val="tx1"/>
                </a:solidFill>
              </a:rPr>
              <a:t>Replace the characters </a:t>
            </a:r>
            <a:r>
              <a:rPr lang="ar-SA" sz="2200" dirty="0">
                <a:solidFill>
                  <a:schemeClr val="tx1"/>
                </a:solidFill>
              </a:rPr>
              <a:t>ت, </a:t>
            </a:r>
            <a:r>
              <a:rPr lang="ar-SA" sz="2200" dirty="0" err="1">
                <a:solidFill>
                  <a:schemeClr val="tx1"/>
                </a:solidFill>
              </a:rPr>
              <a:t>ث,د,ذ,ض,ط</a:t>
            </a:r>
            <a:r>
              <a:rPr lang="ar-SA" sz="2200" dirty="0">
                <a:solidFill>
                  <a:schemeClr val="tx1"/>
                </a:solidFill>
              </a:rPr>
              <a:t> </a:t>
            </a:r>
            <a:r>
              <a:rPr lang="en-US" sz="2200" dirty="0">
                <a:solidFill>
                  <a:schemeClr val="tx1"/>
                </a:solidFill>
              </a:rPr>
              <a:t> with the value 3.</a:t>
            </a:r>
          </a:p>
          <a:p>
            <a:pPr marL="342900" indent="-342900">
              <a:buFont typeface="Arial" panose="020B0604020202020204" pitchFamily="34" charset="0"/>
              <a:buChar char="•"/>
            </a:pPr>
            <a:r>
              <a:rPr lang="en-US" sz="2200" dirty="0">
                <a:solidFill>
                  <a:schemeClr val="tx1"/>
                </a:solidFill>
              </a:rPr>
              <a:t>Replace the character </a:t>
            </a:r>
            <a:r>
              <a:rPr lang="ar-SA" sz="2200" dirty="0">
                <a:solidFill>
                  <a:schemeClr val="tx1"/>
                </a:solidFill>
              </a:rPr>
              <a:t>ل </a:t>
            </a:r>
            <a:r>
              <a:rPr lang="en-US" sz="2200" dirty="0">
                <a:solidFill>
                  <a:schemeClr val="tx1"/>
                </a:solidFill>
              </a:rPr>
              <a:t> with the value 4. </a:t>
            </a:r>
          </a:p>
          <a:p>
            <a:pPr marL="342900" indent="-342900">
              <a:buFont typeface="Arial" panose="020B0604020202020204" pitchFamily="34" charset="0"/>
              <a:buChar char="•"/>
            </a:pPr>
            <a:r>
              <a:rPr lang="en-US" sz="2200" dirty="0">
                <a:solidFill>
                  <a:schemeClr val="tx1"/>
                </a:solidFill>
              </a:rPr>
              <a:t>Replace the characters </a:t>
            </a:r>
            <a:r>
              <a:rPr lang="ar-SA" sz="2200" dirty="0">
                <a:solidFill>
                  <a:schemeClr val="tx1"/>
                </a:solidFill>
              </a:rPr>
              <a:t>م, ن </a:t>
            </a:r>
            <a:r>
              <a:rPr lang="en-US" sz="2200" dirty="0">
                <a:solidFill>
                  <a:schemeClr val="tx1"/>
                </a:solidFill>
              </a:rPr>
              <a:t> with the value 5. </a:t>
            </a:r>
          </a:p>
          <a:p>
            <a:pPr marL="342900" indent="-342900">
              <a:buFont typeface="Arial" panose="020B0604020202020204" pitchFamily="34" charset="0"/>
              <a:buChar char="•"/>
            </a:pPr>
            <a:r>
              <a:rPr lang="en-US" sz="2200" dirty="0">
                <a:solidFill>
                  <a:schemeClr val="tx1"/>
                </a:solidFill>
              </a:rPr>
              <a:t>Replace the character </a:t>
            </a:r>
            <a:r>
              <a:rPr lang="ar-SA" sz="2200" dirty="0">
                <a:solidFill>
                  <a:schemeClr val="tx1"/>
                </a:solidFill>
              </a:rPr>
              <a:t>ر </a:t>
            </a:r>
            <a:r>
              <a:rPr lang="en-US" sz="2200" dirty="0">
                <a:solidFill>
                  <a:schemeClr val="tx1"/>
                </a:solidFill>
              </a:rPr>
              <a:t> with the value 6. </a:t>
            </a:r>
          </a:p>
          <a:p>
            <a:r>
              <a:rPr lang="en-US" sz="2200" dirty="0">
                <a:solidFill>
                  <a:schemeClr val="tx1"/>
                </a:solidFill>
              </a:rPr>
              <a:t>changes were:</a:t>
            </a:r>
          </a:p>
          <a:p>
            <a:pPr marL="342900" indent="-342900">
              <a:buFont typeface="Arial" panose="020B0604020202020204" pitchFamily="34" charset="0"/>
              <a:buChar char="•"/>
            </a:pPr>
            <a:r>
              <a:rPr lang="en-US" sz="2200" dirty="0">
                <a:solidFill>
                  <a:schemeClr val="accent2">
                    <a:lumMod val="75000"/>
                  </a:schemeClr>
                </a:solidFill>
              </a:rPr>
              <a:t>Remove the </a:t>
            </a:r>
            <a:r>
              <a:rPr lang="ar-SA" sz="2200" dirty="0">
                <a:solidFill>
                  <a:schemeClr val="accent2">
                    <a:lumMod val="75000"/>
                  </a:schemeClr>
                </a:solidFill>
              </a:rPr>
              <a:t>ا, أ, آ, إ </a:t>
            </a:r>
            <a:r>
              <a:rPr lang="en-US" sz="2200" dirty="0">
                <a:solidFill>
                  <a:schemeClr val="accent2">
                    <a:lumMod val="75000"/>
                  </a:schemeClr>
                </a:solidFill>
              </a:rPr>
              <a:t>characters from the beginning of the word if found, because I noticed they added more confusion. </a:t>
            </a:r>
          </a:p>
          <a:p>
            <a:pPr marL="342900" indent="-342900">
              <a:buFont typeface="Arial" panose="020B0604020202020204" pitchFamily="34" charset="0"/>
              <a:buChar char="•"/>
            </a:pPr>
            <a:r>
              <a:rPr lang="en-US" sz="2200" dirty="0">
                <a:solidFill>
                  <a:schemeClr val="accent2">
                    <a:lumMod val="75000"/>
                  </a:schemeClr>
                </a:solidFill>
              </a:rPr>
              <a:t>Ignore the first character handling.</a:t>
            </a:r>
          </a:p>
          <a:p>
            <a:pPr marL="342900" indent="-342900">
              <a:buFont typeface="Arial" panose="020B0604020202020204" pitchFamily="34" charset="0"/>
              <a:buChar char="•"/>
            </a:pPr>
            <a:r>
              <a:rPr lang="en-US" sz="2200" dirty="0">
                <a:solidFill>
                  <a:srgbClr val="00B050"/>
                </a:solidFill>
                <a:latin typeface="+mj-lt"/>
              </a:rPr>
              <a:t>May want to check: Clinton with </a:t>
            </a:r>
            <a:r>
              <a:rPr lang="ar-SA" sz="2200" dirty="0" err="1">
                <a:solidFill>
                  <a:srgbClr val="00B050"/>
                </a:solidFill>
                <a:latin typeface="+mj-lt"/>
              </a:rPr>
              <a:t>كلنتن</a:t>
            </a:r>
            <a:r>
              <a:rPr lang="ar-SA" sz="2200" dirty="0">
                <a:solidFill>
                  <a:srgbClr val="00B050"/>
                </a:solidFill>
                <a:latin typeface="+mj-lt"/>
              </a:rPr>
              <a:t>، كلينتون، كلنتون،</a:t>
            </a:r>
          </a:p>
          <a:p>
            <a:pPr marL="342900" indent="-342900">
              <a:buFont typeface="Arial" panose="020B0604020202020204" pitchFamily="34" charset="0"/>
              <a:buChar char="•"/>
            </a:pPr>
            <a:endParaRPr lang="en-US" sz="2200" dirty="0">
              <a:solidFill>
                <a:srgbClr val="00B050"/>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119</a:t>
            </a:fld>
            <a:endParaRPr lang="en-US" dirty="0"/>
          </a:p>
        </p:txBody>
      </p:sp>
    </p:spTree>
    <p:extLst>
      <p:ext uri="{BB962C8B-B14F-4D97-AF65-F5344CB8AC3E}">
        <p14:creationId xmlns:p14="http://schemas.microsoft.com/office/powerpoint/2010/main" val="30703506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Trees</a:t>
            </a:r>
            <a:endParaRPr lang="en-US" sz="3600" dirty="0">
              <a:solidFill>
                <a:schemeClr val="tx1"/>
              </a:solidFill>
              <a:latin typeface="+mj-lt"/>
            </a:endParaRPr>
          </a:p>
        </p:txBody>
      </p:sp>
      <p:sp>
        <p:nvSpPr>
          <p:cNvPr id="84996" name="Text Box 3"/>
          <p:cNvSpPr txBox="1">
            <a:spLocks noChangeArrowheads="1"/>
          </p:cNvSpPr>
          <p:nvPr/>
        </p:nvSpPr>
        <p:spPr bwMode="auto">
          <a:xfrm>
            <a:off x="214282" y="1643050"/>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Trees solve the prefix problem (find all terms starting with </a:t>
            </a:r>
            <a:r>
              <a:rPr lang="de-DE" i="1" dirty="0" err="1">
                <a:solidFill>
                  <a:schemeClr val="tx1"/>
                </a:solidFill>
                <a:latin typeface="+mj-lt"/>
              </a:rPr>
              <a:t>automat</a:t>
            </a:r>
            <a:r>
              <a:rPr lang="de-DE" dirty="0">
                <a:solidFill>
                  <a:schemeClr val="tx1"/>
                </a:solidFill>
                <a:latin typeface="+mj-lt"/>
              </a:rPr>
              <a:t>).</a:t>
            </a:r>
          </a:p>
          <a:p>
            <a:pPr lvl="1">
              <a:spcBef>
                <a:spcPts val="700"/>
              </a:spcBef>
              <a:buClr>
                <a:srgbClr val="336699"/>
              </a:buClr>
              <a:buFont typeface="Wingdings" pitchFamily="2" charset="2"/>
              <a:buChar char="§"/>
            </a:pPr>
            <a:r>
              <a:rPr lang="de-DE" dirty="0" err="1">
                <a:solidFill>
                  <a:schemeClr val="tx1"/>
                </a:solidFill>
                <a:latin typeface="+mj-lt"/>
              </a:rPr>
              <a:t>Simplest</a:t>
            </a:r>
            <a:r>
              <a:rPr lang="de-DE" dirty="0">
                <a:solidFill>
                  <a:schemeClr val="tx1"/>
                </a:solidFill>
                <a:latin typeface="+mj-lt"/>
              </a:rPr>
              <a:t> </a:t>
            </a:r>
            <a:r>
              <a:rPr lang="de-DE" dirty="0" err="1">
                <a:solidFill>
                  <a:schemeClr val="tx1"/>
                </a:solidFill>
                <a:latin typeface="+mj-lt"/>
              </a:rPr>
              <a:t>tree</a:t>
            </a:r>
            <a:r>
              <a:rPr lang="de-DE" dirty="0">
                <a:solidFill>
                  <a:schemeClr val="tx1"/>
                </a:solidFill>
                <a:latin typeface="+mj-lt"/>
              </a:rPr>
              <a:t>: </a:t>
            </a:r>
            <a:r>
              <a:rPr lang="de-DE" dirty="0" err="1">
                <a:solidFill>
                  <a:schemeClr val="tx1"/>
                </a:solidFill>
                <a:latin typeface="+mj-lt"/>
              </a:rPr>
              <a:t>binary</a:t>
            </a:r>
            <a:r>
              <a:rPr lang="de-DE" dirty="0">
                <a:solidFill>
                  <a:schemeClr val="tx1"/>
                </a:solidFill>
                <a:latin typeface="+mj-lt"/>
              </a:rPr>
              <a:t> </a:t>
            </a:r>
            <a:r>
              <a:rPr lang="de-DE" dirty="0" err="1">
                <a:solidFill>
                  <a:schemeClr val="tx1"/>
                </a:solidFill>
                <a:latin typeface="+mj-lt"/>
              </a:rPr>
              <a:t>tree</a:t>
            </a:r>
            <a:endParaRPr lang="de-DE"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Search is slightly slower than in hashes: </a:t>
            </a:r>
            <a:r>
              <a:rPr lang="en-US" i="1" dirty="0">
                <a:solidFill>
                  <a:schemeClr val="tx1"/>
                </a:solidFill>
                <a:latin typeface="+mj-lt"/>
              </a:rPr>
              <a:t>O</a:t>
            </a:r>
            <a:r>
              <a:rPr lang="en-US" dirty="0">
                <a:solidFill>
                  <a:schemeClr val="tx1"/>
                </a:solidFill>
                <a:latin typeface="+mj-lt"/>
              </a:rPr>
              <a:t>(</a:t>
            </a:r>
            <a:r>
              <a:rPr lang="en-US" dirty="0" err="1">
                <a:solidFill>
                  <a:schemeClr val="tx1"/>
                </a:solidFill>
                <a:latin typeface="+mj-lt"/>
              </a:rPr>
              <a:t>log</a:t>
            </a:r>
            <a:r>
              <a:rPr lang="en-US" i="1" dirty="0" err="1">
                <a:solidFill>
                  <a:schemeClr val="tx1"/>
                </a:solidFill>
                <a:latin typeface="+mj-lt"/>
              </a:rPr>
              <a:t>M</a:t>
            </a:r>
            <a:r>
              <a:rPr lang="en-US" dirty="0">
                <a:solidFill>
                  <a:schemeClr val="tx1"/>
                </a:solidFill>
                <a:latin typeface="+mj-lt"/>
              </a:rPr>
              <a:t>), where </a:t>
            </a:r>
            <a:r>
              <a:rPr lang="en-US" i="1" dirty="0">
                <a:solidFill>
                  <a:schemeClr val="tx1"/>
                </a:solidFill>
                <a:latin typeface="+mj-lt"/>
              </a:rPr>
              <a:t>M</a:t>
            </a:r>
            <a:r>
              <a:rPr lang="en-US" dirty="0">
                <a:solidFill>
                  <a:schemeClr val="tx1"/>
                </a:solidFill>
                <a:latin typeface="+mj-lt"/>
              </a:rPr>
              <a:t> is the size of the vocabulary.</a:t>
            </a:r>
          </a:p>
          <a:p>
            <a:pPr lvl="1">
              <a:spcBef>
                <a:spcPts val="700"/>
              </a:spcBef>
              <a:buClr>
                <a:srgbClr val="336699"/>
              </a:buClr>
              <a:buFont typeface="Wingdings" pitchFamily="2" charset="2"/>
              <a:buChar char="§"/>
            </a:pPr>
            <a:r>
              <a:rPr lang="en-US" i="1" dirty="0">
                <a:solidFill>
                  <a:schemeClr val="tx1"/>
                </a:solidFill>
                <a:latin typeface="+mj-lt"/>
              </a:rPr>
              <a:t>O</a:t>
            </a:r>
            <a:r>
              <a:rPr lang="en-US" dirty="0">
                <a:solidFill>
                  <a:schemeClr val="tx1"/>
                </a:solidFill>
                <a:latin typeface="+mj-lt"/>
              </a:rPr>
              <a:t>(</a:t>
            </a:r>
            <a:r>
              <a:rPr lang="en-US" dirty="0" err="1">
                <a:solidFill>
                  <a:schemeClr val="tx1"/>
                </a:solidFill>
                <a:latin typeface="+mj-lt"/>
              </a:rPr>
              <a:t>log</a:t>
            </a:r>
            <a:r>
              <a:rPr lang="en-US" i="1" dirty="0" err="1">
                <a:solidFill>
                  <a:schemeClr val="tx1"/>
                </a:solidFill>
                <a:latin typeface="+mj-lt"/>
              </a:rPr>
              <a:t>M</a:t>
            </a:r>
            <a:r>
              <a:rPr lang="en-US" dirty="0">
                <a:solidFill>
                  <a:schemeClr val="tx1"/>
                </a:solidFill>
                <a:latin typeface="+mj-lt"/>
              </a:rPr>
              <a:t>) only holds for</a:t>
            </a:r>
            <a:r>
              <a:rPr lang="en-US" dirty="0">
                <a:solidFill>
                  <a:srgbClr val="0070C0"/>
                </a:solidFill>
                <a:latin typeface="+mj-lt"/>
              </a:rPr>
              <a:t> balanced </a:t>
            </a:r>
            <a:r>
              <a:rPr lang="en-US" dirty="0">
                <a:solidFill>
                  <a:schemeClr val="tx1"/>
                </a:solidFill>
                <a:latin typeface="+mj-lt"/>
              </a:rPr>
              <a:t>trees.</a:t>
            </a:r>
          </a:p>
          <a:p>
            <a:pPr lvl="1">
              <a:spcBef>
                <a:spcPts val="700"/>
              </a:spcBef>
              <a:buClr>
                <a:srgbClr val="336699"/>
              </a:buClr>
              <a:buFont typeface="Wingdings" pitchFamily="2" charset="2"/>
              <a:buChar char="§"/>
            </a:pPr>
            <a:r>
              <a:rPr lang="en-US" dirty="0">
                <a:solidFill>
                  <a:schemeClr val="tx1"/>
                </a:solidFill>
                <a:latin typeface="+mj-lt"/>
              </a:rPr>
              <a:t>Rebalancing binary trees is expensive.</a:t>
            </a:r>
          </a:p>
          <a:p>
            <a:pPr lvl="1">
              <a:spcBef>
                <a:spcPts val="700"/>
              </a:spcBef>
              <a:buClr>
                <a:srgbClr val="336699"/>
              </a:buClr>
              <a:buFont typeface="Wingdings" pitchFamily="2" charset="2"/>
              <a:buChar char="§"/>
            </a:pPr>
            <a:r>
              <a:rPr lang="en-US" dirty="0">
                <a:solidFill>
                  <a:srgbClr val="0070C0"/>
                </a:solidFill>
                <a:latin typeface="+mj-lt"/>
              </a:rPr>
              <a:t>B-trees</a:t>
            </a:r>
            <a:r>
              <a:rPr lang="en-US" dirty="0">
                <a:solidFill>
                  <a:schemeClr val="tx1"/>
                </a:solidFill>
                <a:latin typeface="+mj-lt"/>
              </a:rPr>
              <a:t> mitigate the rebalancing problem.</a:t>
            </a:r>
          </a:p>
          <a:p>
            <a:pPr lvl="1">
              <a:spcBef>
                <a:spcPts val="700"/>
              </a:spcBef>
              <a:buClr>
                <a:srgbClr val="336699"/>
              </a:buClr>
              <a:buFont typeface="Wingdings" pitchFamily="2" charset="2"/>
              <a:buChar char="§"/>
            </a:pPr>
            <a:r>
              <a:rPr lang="en-US" dirty="0">
                <a:solidFill>
                  <a:schemeClr val="tx1"/>
                </a:solidFill>
                <a:latin typeface="+mj-lt"/>
              </a:rPr>
              <a:t>B-tree definition: every internal node has a number of children in the interval [</a:t>
            </a:r>
            <a:r>
              <a:rPr lang="en-US" i="1" dirty="0">
                <a:solidFill>
                  <a:schemeClr val="tx1"/>
                </a:solidFill>
                <a:latin typeface="+mj-lt"/>
              </a:rPr>
              <a:t>a</a:t>
            </a:r>
            <a:r>
              <a:rPr lang="en-US" dirty="0">
                <a:solidFill>
                  <a:schemeClr val="tx1"/>
                </a:solidFill>
                <a:latin typeface="+mj-lt"/>
              </a:rPr>
              <a:t>,</a:t>
            </a:r>
            <a:r>
              <a:rPr lang="en-US" i="1" dirty="0">
                <a:solidFill>
                  <a:schemeClr val="tx1"/>
                </a:solidFill>
                <a:latin typeface="+mj-lt"/>
              </a:rPr>
              <a:t> b</a:t>
            </a:r>
            <a:r>
              <a:rPr lang="en-US" dirty="0">
                <a:solidFill>
                  <a:schemeClr val="tx1"/>
                </a:solidFill>
                <a:latin typeface="+mj-lt"/>
              </a:rPr>
              <a:t>] where </a:t>
            </a:r>
            <a:r>
              <a:rPr lang="en-US" i="1" dirty="0">
                <a:solidFill>
                  <a:schemeClr val="tx1"/>
                </a:solidFill>
                <a:latin typeface="+mj-lt"/>
              </a:rPr>
              <a:t>a</a:t>
            </a:r>
            <a:r>
              <a:rPr lang="en-US" dirty="0">
                <a:solidFill>
                  <a:schemeClr val="tx1"/>
                </a:solidFill>
                <a:latin typeface="+mj-lt"/>
              </a:rPr>
              <a:t>, </a:t>
            </a:r>
            <a:r>
              <a:rPr lang="en-US" i="1" dirty="0">
                <a:solidFill>
                  <a:schemeClr val="tx1"/>
                </a:solidFill>
                <a:latin typeface="+mj-lt"/>
              </a:rPr>
              <a:t>b</a:t>
            </a:r>
            <a:r>
              <a:rPr lang="en-US" dirty="0">
                <a:solidFill>
                  <a:schemeClr val="tx1"/>
                </a:solidFill>
                <a:latin typeface="+mj-lt"/>
              </a:rPr>
              <a:t> are appropriate </a:t>
            </a:r>
            <a:r>
              <a:rPr lang="de-DE" dirty="0">
                <a:solidFill>
                  <a:schemeClr val="tx1"/>
                </a:solidFill>
                <a:latin typeface="+mj-lt"/>
              </a:rPr>
              <a:t>positive </a:t>
            </a:r>
            <a:r>
              <a:rPr lang="de-DE" dirty="0" err="1">
                <a:solidFill>
                  <a:schemeClr val="tx1"/>
                </a:solidFill>
                <a:latin typeface="+mj-lt"/>
              </a:rPr>
              <a:t>integers</a:t>
            </a:r>
            <a:r>
              <a:rPr lang="de-DE" dirty="0">
                <a:solidFill>
                  <a:schemeClr val="tx1"/>
                </a:solidFill>
                <a:latin typeface="+mj-lt"/>
              </a:rPr>
              <a:t>, e.g., [2, 4].</a:t>
            </a:r>
            <a:endParaRPr lang="en-US" sz="4800"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12</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How</a:t>
            </a:r>
            <a:r>
              <a:rPr lang="de-DE" sz="3600" dirty="0">
                <a:solidFill>
                  <a:schemeClr val="tx1"/>
                </a:solidFill>
                <a:latin typeface="+mj-lt"/>
              </a:rPr>
              <a:t> </a:t>
            </a:r>
            <a:r>
              <a:rPr lang="de-DE" sz="3600" dirty="0" err="1">
                <a:solidFill>
                  <a:schemeClr val="tx1"/>
                </a:solidFill>
                <a:latin typeface="+mj-lt"/>
              </a:rPr>
              <a:t>useful</a:t>
            </a:r>
            <a:r>
              <a:rPr lang="de-DE" sz="3600" dirty="0">
                <a:solidFill>
                  <a:schemeClr val="tx1"/>
                </a:solidFill>
                <a:latin typeface="+mj-lt"/>
              </a:rPr>
              <a:t> </a:t>
            </a:r>
            <a:r>
              <a:rPr lang="de-DE" sz="3600" dirty="0" err="1">
                <a:solidFill>
                  <a:schemeClr val="tx1"/>
                </a:solidFill>
                <a:latin typeface="+mj-lt"/>
              </a:rPr>
              <a:t>is</a:t>
            </a:r>
            <a:r>
              <a:rPr lang="de-DE" sz="3600" dirty="0">
                <a:solidFill>
                  <a:schemeClr val="tx1"/>
                </a:solidFill>
                <a:latin typeface="+mj-lt"/>
              </a:rPr>
              <a:t> </a:t>
            </a:r>
            <a:r>
              <a:rPr lang="de-DE" sz="3600" dirty="0" err="1">
                <a:solidFill>
                  <a:schemeClr val="tx1"/>
                </a:solidFill>
                <a:latin typeface="+mj-lt"/>
              </a:rPr>
              <a:t>Soundex</a:t>
            </a:r>
            <a:r>
              <a:rPr lang="de-DE" sz="3600" dirty="0">
                <a:solidFill>
                  <a:schemeClr val="tx1"/>
                </a:solidFill>
                <a:latin typeface="+mj-lt"/>
              </a:rPr>
              <a:t>?</a:t>
            </a:r>
            <a:endParaRPr lang="en-US" sz="3600" dirty="0">
              <a:solidFill>
                <a:schemeClr val="tx1"/>
              </a:solidFill>
              <a:latin typeface="+mj-lt"/>
            </a:endParaRPr>
          </a:p>
        </p:txBody>
      </p:sp>
      <p:sp>
        <p:nvSpPr>
          <p:cNvPr id="84996" name="Text Box 3"/>
          <p:cNvSpPr txBox="1">
            <a:spLocks noChangeArrowheads="1"/>
          </p:cNvSpPr>
          <p:nvPr/>
        </p:nvSpPr>
        <p:spPr bwMode="auto">
          <a:xfrm>
            <a:off x="107219" y="1556792"/>
            <a:ext cx="9001000" cy="2143140"/>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Not very – for information retrieval</a:t>
            </a:r>
          </a:p>
          <a:p>
            <a:pPr lvl="1">
              <a:spcBef>
                <a:spcPts val="700"/>
              </a:spcBef>
              <a:buClr>
                <a:srgbClr val="336699"/>
              </a:buClr>
              <a:buFont typeface="Wingdings" pitchFamily="2" charset="2"/>
              <a:buChar char="§"/>
            </a:pPr>
            <a:r>
              <a:rPr lang="en-US" dirty="0">
                <a:solidFill>
                  <a:schemeClr val="tx1"/>
                </a:solidFill>
                <a:latin typeface="+mj-lt"/>
              </a:rPr>
              <a:t>Ok for “high recall” tasks in other applications (e.g., Interpol)</a:t>
            </a:r>
          </a:p>
          <a:p>
            <a:pPr lvl="1">
              <a:spcBef>
                <a:spcPts val="700"/>
              </a:spcBef>
              <a:buClr>
                <a:srgbClr val="336699"/>
              </a:buClr>
              <a:buFont typeface="Wingdings" pitchFamily="2" charset="2"/>
              <a:buChar char="§"/>
            </a:pPr>
            <a:r>
              <a:rPr lang="en-US" dirty="0" err="1">
                <a:solidFill>
                  <a:schemeClr val="tx1"/>
                </a:solidFill>
                <a:latin typeface="+mj-lt"/>
              </a:rPr>
              <a:t>Zobel</a:t>
            </a:r>
            <a:r>
              <a:rPr lang="en-US" dirty="0">
                <a:solidFill>
                  <a:schemeClr val="tx1"/>
                </a:solidFill>
                <a:latin typeface="+mj-lt"/>
              </a:rPr>
              <a:t> and Dart (1996) suggest better alternatives for phonetic </a:t>
            </a:r>
            <a:r>
              <a:rPr lang="de-DE" dirty="0">
                <a:solidFill>
                  <a:schemeClr val="tx1"/>
                </a:solidFill>
                <a:latin typeface="+mj-lt"/>
              </a:rPr>
              <a:t>matching in IR.  </a:t>
            </a:r>
          </a:p>
          <a:p>
            <a:pPr lvl="1">
              <a:spcBef>
                <a:spcPts val="700"/>
              </a:spcBef>
              <a:buClr>
                <a:srgbClr val="336699"/>
              </a:buClr>
              <a:buFont typeface="Wingdings" pitchFamily="2" charset="2"/>
              <a:buChar char="§"/>
            </a:pPr>
            <a:r>
              <a:rPr lang="de-DE" dirty="0">
                <a:solidFill>
                  <a:schemeClr val="tx1"/>
                </a:solidFill>
                <a:latin typeface="+mj-lt"/>
              </a:rPr>
              <a:t>As part of distance weighting: soundex similar letters are close to each other (small distance); </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120</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Exercise</a:t>
            </a:r>
            <a:endParaRPr lang="en-US" sz="3600" dirty="0">
              <a:solidFill>
                <a:schemeClr val="tx1"/>
              </a:solidFill>
              <a:latin typeface="+mj-lt"/>
            </a:endParaRPr>
          </a:p>
        </p:txBody>
      </p:sp>
      <p:sp>
        <p:nvSpPr>
          <p:cNvPr id="84996" name="Text Box 3"/>
          <p:cNvSpPr txBox="1">
            <a:spLocks noChangeArrowheads="1"/>
          </p:cNvSpPr>
          <p:nvPr/>
        </p:nvSpPr>
        <p:spPr bwMode="auto">
          <a:xfrm>
            <a:off x="214282" y="3071810"/>
            <a:ext cx="8572560" cy="2143140"/>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rgbClr val="00B050"/>
                </a:solidFill>
                <a:latin typeface="+mj-lt"/>
              </a:rPr>
              <a:t>Compute Soundex code of your last name: Arabic/English</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121</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a:solidFill>
                  <a:schemeClr val="tx1"/>
                </a:solidFill>
                <a:latin typeface="+mj-lt"/>
              </a:rPr>
              <a:t>Combined Distance Metric for SpellChecking</a:t>
            </a:r>
            <a:endParaRPr lang="en-US" sz="3600" dirty="0">
              <a:solidFill>
                <a:schemeClr val="tx1"/>
              </a:solidFill>
              <a:latin typeface="+mj-lt"/>
            </a:endParaRPr>
          </a:p>
        </p:txBody>
      </p:sp>
      <p:sp>
        <p:nvSpPr>
          <p:cNvPr id="84996" name="Text Box 3"/>
          <p:cNvSpPr txBox="1">
            <a:spLocks noChangeArrowheads="1"/>
          </p:cNvSpPr>
          <p:nvPr/>
        </p:nvSpPr>
        <p:spPr bwMode="auto">
          <a:xfrm>
            <a:off x="107219" y="1556792"/>
            <a:ext cx="9001000" cy="2143140"/>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de-DE" dirty="0">
                <a:solidFill>
                  <a:schemeClr val="tx1"/>
                </a:solidFill>
                <a:latin typeface="+mj-lt"/>
              </a:rPr>
              <a:t>Actual distance between letters is the wighted sum of many  distances: </a:t>
            </a:r>
          </a:p>
          <a:p>
            <a:pPr marL="457200" lvl="1" indent="0">
              <a:spcBef>
                <a:spcPts val="700"/>
              </a:spcBef>
              <a:buClr>
                <a:srgbClr val="336699"/>
              </a:buClr>
            </a:pPr>
            <a:r>
              <a:rPr lang="de-DE" dirty="0">
                <a:solidFill>
                  <a:schemeClr val="tx1"/>
                </a:solidFill>
                <a:latin typeface="+mj-lt"/>
              </a:rPr>
              <a:t>D(letter1,letter2)=</a:t>
            </a:r>
            <a:r>
              <a:rPr lang="de-DE" dirty="0">
                <a:solidFill>
                  <a:schemeClr val="tx1"/>
                </a:solidFill>
              </a:rPr>
              <a:t> W</a:t>
            </a:r>
            <a:r>
              <a:rPr lang="de-DE" baseline="-25000" dirty="0">
                <a:solidFill>
                  <a:schemeClr val="tx1"/>
                </a:solidFill>
              </a:rPr>
              <a:t>1 </a:t>
            </a:r>
            <a:r>
              <a:rPr lang="de-DE" dirty="0">
                <a:solidFill>
                  <a:schemeClr val="tx1"/>
                </a:solidFill>
              </a:rPr>
              <a:t>*D_Soundex(letter1,letter2)</a:t>
            </a:r>
            <a:r>
              <a:rPr lang="de-DE" baseline="-25000" dirty="0">
                <a:solidFill>
                  <a:schemeClr val="tx1"/>
                </a:solidFill>
              </a:rPr>
              <a:t> </a:t>
            </a:r>
            <a:r>
              <a:rPr lang="de-DE" dirty="0">
                <a:solidFill>
                  <a:schemeClr val="tx1"/>
                </a:solidFill>
              </a:rPr>
              <a:t>+ W</a:t>
            </a:r>
            <a:r>
              <a:rPr lang="de-DE" baseline="-25000" dirty="0">
                <a:solidFill>
                  <a:schemeClr val="tx1"/>
                </a:solidFill>
              </a:rPr>
              <a:t>2</a:t>
            </a:r>
            <a:r>
              <a:rPr lang="de-DE" dirty="0">
                <a:solidFill>
                  <a:schemeClr val="tx1"/>
                </a:solidFill>
              </a:rPr>
              <a:t>*D_Keyboard(letter1,letter2) + W</a:t>
            </a:r>
            <a:r>
              <a:rPr lang="de-DE" baseline="-25000" dirty="0">
                <a:solidFill>
                  <a:schemeClr val="tx1"/>
                </a:solidFill>
              </a:rPr>
              <a:t>1</a:t>
            </a:r>
            <a:r>
              <a:rPr lang="de-DE" dirty="0">
                <a:solidFill>
                  <a:schemeClr val="tx1"/>
                </a:solidFill>
              </a:rPr>
              <a:t>D_Confusion (letter1,letter2) + ...</a:t>
            </a:r>
          </a:p>
          <a:p>
            <a:pPr lvl="1">
              <a:spcBef>
                <a:spcPts val="700"/>
              </a:spcBef>
              <a:buClr>
                <a:srgbClr val="336699"/>
              </a:buClr>
              <a:buFont typeface="Wingdings" pitchFamily="2" charset="2"/>
              <a:buChar char="§"/>
            </a:pPr>
            <a:r>
              <a:rPr lang="de-DE" dirty="0">
                <a:solidFill>
                  <a:schemeClr val="tx1"/>
                </a:solidFill>
              </a:rPr>
              <a:t>W</a:t>
            </a:r>
            <a:r>
              <a:rPr lang="de-DE" baseline="-25000" dirty="0">
                <a:solidFill>
                  <a:schemeClr val="tx1"/>
                </a:solidFill>
              </a:rPr>
              <a:t>i</a:t>
            </a:r>
            <a:r>
              <a:rPr lang="de-DE" dirty="0">
                <a:solidFill>
                  <a:schemeClr val="tx1"/>
                </a:solidFill>
              </a:rPr>
              <a:t> Are Weights between 0-1 and sum to 1.</a:t>
            </a:r>
          </a:p>
          <a:p>
            <a:pPr lvl="1">
              <a:spcBef>
                <a:spcPts val="700"/>
              </a:spcBef>
              <a:buClr>
                <a:srgbClr val="336699"/>
              </a:buClr>
              <a:buFont typeface="Wingdings" pitchFamily="2" charset="2"/>
              <a:buChar char="§"/>
            </a:pPr>
            <a:r>
              <a:rPr lang="de-DE" dirty="0">
                <a:solidFill>
                  <a:schemeClr val="tx1"/>
                </a:solidFill>
                <a:latin typeface="+mj-lt"/>
              </a:rPr>
              <a:t>Weights may differ from desktop to mobile typing, speech recognition, OCR material, maybe profile specific....</a:t>
            </a:r>
          </a:p>
          <a:p>
            <a:pPr lvl="1">
              <a:spcBef>
                <a:spcPts val="700"/>
              </a:spcBef>
              <a:buClr>
                <a:srgbClr val="336699"/>
              </a:buClr>
              <a:buFont typeface="Wingdings" pitchFamily="2" charset="2"/>
              <a:buChar char="§"/>
            </a:pPr>
            <a:r>
              <a:rPr lang="de-DE" dirty="0">
                <a:solidFill>
                  <a:schemeClr val="tx1"/>
                </a:solidFill>
                <a:latin typeface="+mj-lt"/>
              </a:rPr>
              <a:t>Adaptive spellchecking: change weights as you learn from mistakes of individual users (learn from corrections). </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122</a:t>
            </a:fld>
            <a:endParaRPr lang="en-US" dirty="0"/>
          </a:p>
        </p:txBody>
      </p:sp>
    </p:spTree>
    <p:extLst>
      <p:ext uri="{BB962C8B-B14F-4D97-AF65-F5344CB8AC3E}">
        <p14:creationId xmlns:p14="http://schemas.microsoft.com/office/powerpoint/2010/main" val="27463088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a:solidFill>
                  <a:schemeClr val="tx1"/>
                </a:solidFill>
                <a:latin typeface="+mj-lt"/>
              </a:rPr>
              <a:t>Binary </a:t>
            </a:r>
            <a:r>
              <a:rPr lang="de-DE" sz="3600" dirty="0" err="1">
                <a:solidFill>
                  <a:schemeClr val="tx1"/>
                </a:solidFill>
                <a:latin typeface="+mj-lt"/>
              </a:rPr>
              <a:t>tree</a:t>
            </a:r>
            <a:endParaRPr lang="en-US" sz="3600" dirty="0">
              <a:solidFill>
                <a:schemeClr val="tx1"/>
              </a:solidFill>
              <a:latin typeface="+mj-lt"/>
            </a:endParaRPr>
          </a:p>
        </p:txBody>
      </p:sp>
      <p:sp>
        <p:nvSpPr>
          <p:cNvPr id="84996" name="Text Box 3"/>
          <p:cNvSpPr txBox="1">
            <a:spLocks noChangeArrowheads="1"/>
          </p:cNvSpPr>
          <p:nvPr/>
        </p:nvSpPr>
        <p:spPr bwMode="auto">
          <a:xfrm>
            <a:off x="214282" y="1643050"/>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sz="4800"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13</a:t>
            </a:fld>
            <a:endParaRPr lang="en-US" dirty="0"/>
          </a:p>
        </p:txBody>
      </p:sp>
      <p:pic>
        <p:nvPicPr>
          <p:cNvPr id="8" name="Picture 7" descr="320.png"/>
          <p:cNvPicPr>
            <a:picLocks noChangeAspect="1"/>
          </p:cNvPicPr>
          <p:nvPr/>
        </p:nvPicPr>
        <p:blipFill>
          <a:blip r:embed="rId3"/>
          <a:stretch>
            <a:fillRect/>
          </a:stretch>
        </p:blipFill>
        <p:spPr>
          <a:xfrm>
            <a:off x="857224" y="1571612"/>
            <a:ext cx="7429552" cy="452284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a:solidFill>
                  <a:schemeClr val="tx1"/>
                </a:solidFill>
                <a:latin typeface="+mj-lt"/>
              </a:rPr>
              <a:t>B-</a:t>
            </a:r>
            <a:r>
              <a:rPr lang="de-DE" sz="3600" dirty="0" err="1">
                <a:solidFill>
                  <a:schemeClr val="tx1"/>
                </a:solidFill>
                <a:latin typeface="+mj-lt"/>
              </a:rPr>
              <a:t>tree</a:t>
            </a:r>
            <a:endParaRPr lang="en-US" sz="3600" dirty="0">
              <a:solidFill>
                <a:schemeClr val="tx1"/>
              </a:solidFill>
              <a:latin typeface="+mj-lt"/>
            </a:endParaRPr>
          </a:p>
        </p:txBody>
      </p:sp>
      <p:sp>
        <p:nvSpPr>
          <p:cNvPr id="84996" name="Text Box 3"/>
          <p:cNvSpPr txBox="1">
            <a:spLocks noChangeArrowheads="1"/>
          </p:cNvSpPr>
          <p:nvPr/>
        </p:nvSpPr>
        <p:spPr bwMode="auto">
          <a:xfrm>
            <a:off x="179512" y="3950475"/>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sz="2800" dirty="0">
                <a:solidFill>
                  <a:schemeClr val="tx1"/>
                </a:solidFill>
              </a:rPr>
              <a:t>Self-balancing search tree: adjusts itself so that all the leaves are at the same depth.</a:t>
            </a:r>
          </a:p>
          <a:p>
            <a:pPr lvl="1">
              <a:spcBef>
                <a:spcPts val="700"/>
              </a:spcBef>
              <a:buClr>
                <a:srgbClr val="336699"/>
              </a:buClr>
              <a:buFont typeface="Wingdings" pitchFamily="2" charset="2"/>
              <a:buChar char="§"/>
            </a:pPr>
            <a:r>
              <a:rPr lang="en-US" sz="2800" dirty="0">
                <a:solidFill>
                  <a:schemeClr val="tx1"/>
                </a:solidFill>
              </a:rPr>
              <a:t> Contains multiple nodes which keep data in sorted order</a:t>
            </a:r>
            <a:endParaRPr lang="en-US" sz="2800"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487" y="1462088"/>
            <a:ext cx="6524625" cy="24271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5373216"/>
            <a:ext cx="5239481" cy="171473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a:t>Outline</a:t>
            </a:r>
            <a:endParaRPr lang="de-DE" dirty="0"/>
          </a:p>
        </p:txBody>
      </p:sp>
      <p:sp>
        <p:nvSpPr>
          <p:cNvPr id="80899" name="Text Box 3"/>
          <p:cNvSpPr txBox="1">
            <a:spLocks noChangeArrowheads="1"/>
          </p:cNvSpPr>
          <p:nvPr/>
        </p:nvSpPr>
        <p:spPr bwMode="auto">
          <a:xfrm>
            <a:off x="357158" y="1428736"/>
            <a:ext cx="8286780" cy="4725988"/>
          </a:xfrm>
          <a:prstGeom prst="rect">
            <a:avLst/>
          </a:prstGeom>
          <a:noFill/>
          <a:ln w="9525">
            <a:noFill/>
            <a:round/>
            <a:headEnd/>
            <a:tailEnd/>
          </a:ln>
        </p:spPr>
        <p:txBody>
          <a:bodyPr/>
          <a:lstStyle/>
          <a:p>
            <a:pPr marL="514350" indent="-514350">
              <a:lnSpc>
                <a:spcPct val="150000"/>
              </a:lnSpc>
              <a:spcBef>
                <a:spcPts val="700"/>
              </a:spcBef>
              <a:buClr>
                <a:srgbClr val="BDD3E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Recap </a:t>
            </a:r>
          </a:p>
          <a:p>
            <a:pPr marL="514350" indent="-514350">
              <a:lnSpc>
                <a:spcPct val="150000"/>
              </a:lnSpc>
              <a:spcBef>
                <a:spcPts val="700"/>
              </a:spcBef>
              <a:buClr>
                <a:srgbClr val="BDD3E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a:t>
            </a:r>
            <a:r>
              <a:rPr lang="en-US" sz="3200" dirty="0">
                <a:solidFill>
                  <a:srgbClr val="BDD3E9"/>
                </a:solidFill>
                <a:latin typeface="Calibri" charset="0"/>
              </a:rPr>
              <a:t>Dictionaries</a:t>
            </a:r>
          </a:p>
          <a:p>
            <a:pPr marL="514350" indent="-514350">
              <a:spcBef>
                <a:spcPts val="700"/>
              </a:spcBef>
              <a:buClr>
                <a:srgbClr val="33669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a:t>
            </a:r>
            <a:r>
              <a:rPr lang="en-US" sz="3200" dirty="0">
                <a:solidFill>
                  <a:srgbClr val="336699"/>
                </a:solidFill>
                <a:latin typeface="Calibri" charset="0"/>
              </a:rPr>
              <a:t>Wildcard queries</a:t>
            </a:r>
          </a:p>
          <a:p>
            <a:pPr marL="514350" indent="-514350">
              <a:lnSpc>
                <a:spcPct val="150000"/>
              </a:lnSpc>
              <a:spcBef>
                <a:spcPts val="700"/>
              </a:spcBef>
              <a:buClr>
                <a:srgbClr val="BDD3E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Edit distance</a:t>
            </a:r>
          </a:p>
          <a:p>
            <a:pPr marL="514350" indent="-514350">
              <a:lnSpc>
                <a:spcPct val="150000"/>
              </a:lnSpc>
              <a:spcBef>
                <a:spcPts val="700"/>
              </a:spcBef>
              <a:buClr>
                <a:srgbClr val="BDD3E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Spelling correction</a:t>
            </a:r>
          </a:p>
          <a:p>
            <a:pPr marL="514350" indent="-514350">
              <a:lnSpc>
                <a:spcPct val="150000"/>
              </a:lnSpc>
              <a:spcBef>
                <a:spcPts val="700"/>
              </a:spcBef>
              <a:buClr>
                <a:srgbClr val="BDD3E9"/>
              </a:buClr>
              <a:buSzPct val="70000"/>
              <a:buFont typeface="Calibri" pitchFamily="34" charset="0"/>
              <a:buChar char="❻"/>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err="1">
                <a:solidFill>
                  <a:srgbClr val="BDD3E9"/>
                </a:solidFill>
                <a:latin typeface="Calibri" charset="0"/>
              </a:rPr>
              <a:t>Soundex</a:t>
            </a:r>
            <a:endParaRPr lang="en-US" sz="3200" dirty="0">
              <a:solidFill>
                <a:srgbClr val="BDD3E9"/>
              </a:solidFill>
              <a:latin typeface="Calibri" charset="0"/>
            </a:endParaRPr>
          </a:p>
          <a:p>
            <a:pPr marL="514350" indent="-514350">
              <a:lnSpc>
                <a:spcPct val="150000"/>
              </a:lnSpc>
              <a:spcBef>
                <a:spcPts val="700"/>
              </a:spcBef>
              <a:buClr>
                <a:srgbClr val="33669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15</a:t>
            </a:fld>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Wildcard</a:t>
            </a:r>
            <a:r>
              <a:rPr lang="de-DE" sz="3600" dirty="0">
                <a:solidFill>
                  <a:schemeClr val="tx1"/>
                </a:solidFill>
                <a:latin typeface="+mj-lt"/>
              </a:rPr>
              <a:t> </a:t>
            </a:r>
            <a:r>
              <a:rPr lang="de-DE" sz="3600" dirty="0" err="1">
                <a:solidFill>
                  <a:schemeClr val="tx1"/>
                </a:solidFill>
                <a:latin typeface="+mj-lt"/>
              </a:rPr>
              <a:t>queries</a:t>
            </a:r>
            <a:endParaRPr lang="en-US" sz="3600" dirty="0">
              <a:solidFill>
                <a:schemeClr val="tx1"/>
              </a:solidFill>
              <a:latin typeface="+mj-lt"/>
            </a:endParaRPr>
          </a:p>
        </p:txBody>
      </p:sp>
      <p:sp>
        <p:nvSpPr>
          <p:cNvPr id="84996" name="Text Box 3"/>
          <p:cNvSpPr txBox="1">
            <a:spLocks noChangeArrowheads="1"/>
          </p:cNvSpPr>
          <p:nvPr/>
        </p:nvSpPr>
        <p:spPr bwMode="auto">
          <a:xfrm>
            <a:off x="214282" y="2000240"/>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err="1">
                <a:solidFill>
                  <a:schemeClr val="tx1"/>
                </a:solidFill>
                <a:latin typeface="+mj-lt"/>
              </a:rPr>
              <a:t>mon</a:t>
            </a:r>
            <a:r>
              <a:rPr lang="en-US" dirty="0">
                <a:solidFill>
                  <a:schemeClr val="tx1"/>
                </a:solidFill>
                <a:latin typeface="+mj-lt"/>
              </a:rPr>
              <a:t>*: find all docs containing any term beginning with </a:t>
            </a:r>
            <a:r>
              <a:rPr lang="en-US" i="1" dirty="0" err="1">
                <a:solidFill>
                  <a:schemeClr val="tx1"/>
                </a:solidFill>
                <a:latin typeface="+mj-lt"/>
              </a:rPr>
              <a:t>mon</a:t>
            </a:r>
            <a:endParaRPr lang="en-US" i="1"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Easy with B-tree dictionary: retrieve all terms t in the range: </a:t>
            </a:r>
            <a:r>
              <a:rPr lang="de-DE" dirty="0" err="1">
                <a:solidFill>
                  <a:schemeClr val="tx1"/>
                </a:solidFill>
                <a:latin typeface="+mj-lt"/>
              </a:rPr>
              <a:t>mon</a:t>
            </a:r>
            <a:r>
              <a:rPr lang="de-DE" dirty="0">
                <a:solidFill>
                  <a:schemeClr val="tx1"/>
                </a:solidFill>
                <a:latin typeface="+mj-lt"/>
              </a:rPr>
              <a:t> ≤ t &lt; </a:t>
            </a:r>
            <a:r>
              <a:rPr lang="de-DE" dirty="0" err="1">
                <a:solidFill>
                  <a:schemeClr val="tx1"/>
                </a:solidFill>
                <a:latin typeface="+mj-lt"/>
              </a:rPr>
              <a:t>moo</a:t>
            </a:r>
            <a:endParaRPr lang="de-DE"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a:t>
            </a:r>
            <a:r>
              <a:rPr lang="en-US" dirty="0" err="1">
                <a:solidFill>
                  <a:schemeClr val="tx1"/>
                </a:solidFill>
                <a:latin typeface="+mj-lt"/>
              </a:rPr>
              <a:t>mon</a:t>
            </a:r>
            <a:r>
              <a:rPr lang="en-US" dirty="0">
                <a:solidFill>
                  <a:schemeClr val="tx1"/>
                </a:solidFill>
                <a:latin typeface="+mj-lt"/>
              </a:rPr>
              <a:t>: find all docs containing any term ending with </a:t>
            </a:r>
            <a:r>
              <a:rPr lang="en-US" i="1" dirty="0" err="1">
                <a:solidFill>
                  <a:schemeClr val="tx1"/>
                </a:solidFill>
                <a:latin typeface="+mj-lt"/>
              </a:rPr>
              <a:t>mon</a:t>
            </a:r>
            <a:endParaRPr lang="en-US" i="1" dirty="0">
              <a:solidFill>
                <a:schemeClr val="tx1"/>
              </a:solidFill>
              <a:latin typeface="+mj-lt"/>
            </a:endParaRPr>
          </a:p>
          <a:p>
            <a:pPr lvl="2">
              <a:spcBef>
                <a:spcPts val="700"/>
              </a:spcBef>
              <a:buClr>
                <a:srgbClr val="336699"/>
              </a:buClr>
              <a:buFont typeface="Wingdings" pitchFamily="2" charset="2"/>
              <a:buChar char="§"/>
            </a:pPr>
            <a:r>
              <a:rPr lang="en-US" sz="2200" dirty="0">
                <a:solidFill>
                  <a:schemeClr val="tx1"/>
                </a:solidFill>
                <a:latin typeface="+mj-lt"/>
              </a:rPr>
              <a:t>Maintain an additional tree for terms </a:t>
            </a:r>
            <a:r>
              <a:rPr lang="en-US" sz="2200" i="1" dirty="0">
                <a:solidFill>
                  <a:srgbClr val="C00000"/>
                </a:solidFill>
                <a:latin typeface="+mj-lt"/>
              </a:rPr>
              <a:t>backwards</a:t>
            </a:r>
          </a:p>
          <a:p>
            <a:pPr lvl="2">
              <a:spcBef>
                <a:spcPts val="700"/>
              </a:spcBef>
              <a:buClr>
                <a:srgbClr val="336699"/>
              </a:buClr>
              <a:buFont typeface="Wingdings" pitchFamily="2" charset="2"/>
              <a:buChar char="§"/>
            </a:pPr>
            <a:r>
              <a:rPr lang="en-US" sz="2200" dirty="0">
                <a:solidFill>
                  <a:schemeClr val="tx1"/>
                </a:solidFill>
                <a:latin typeface="+mj-lt"/>
              </a:rPr>
              <a:t>Then retrieve all terms t in the range: nom ≤ t &lt; non</a:t>
            </a:r>
          </a:p>
          <a:p>
            <a:pPr lvl="1">
              <a:spcBef>
                <a:spcPts val="700"/>
              </a:spcBef>
              <a:buClr>
                <a:srgbClr val="336699"/>
              </a:buClr>
              <a:buFont typeface="Wingdings" pitchFamily="2" charset="2"/>
              <a:buChar char="§"/>
            </a:pPr>
            <a:r>
              <a:rPr lang="en-US" dirty="0">
                <a:solidFill>
                  <a:schemeClr val="tx1"/>
                </a:solidFill>
                <a:latin typeface="+mj-lt"/>
              </a:rPr>
              <a:t>Result: A set of terms that are matches for wildcard query</a:t>
            </a:r>
          </a:p>
          <a:p>
            <a:pPr lvl="1">
              <a:spcBef>
                <a:spcPts val="700"/>
              </a:spcBef>
              <a:buClr>
                <a:srgbClr val="336699"/>
              </a:buClr>
              <a:buFont typeface="Wingdings" pitchFamily="2" charset="2"/>
              <a:buChar char="§"/>
            </a:pPr>
            <a:r>
              <a:rPr lang="en-US" dirty="0">
                <a:solidFill>
                  <a:schemeClr val="tx1"/>
                </a:solidFill>
                <a:latin typeface="+mj-lt"/>
              </a:rPr>
              <a:t>Then retrieve documents that contain any of these terms</a:t>
            </a:r>
            <a:endParaRPr lang="en-US" sz="8800"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16</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600" dirty="0">
                <a:solidFill>
                  <a:schemeClr val="tx1"/>
                </a:solidFill>
                <a:latin typeface="+mj-lt"/>
              </a:rPr>
              <a:t>How to handle * in the middle of a term</a:t>
            </a:r>
          </a:p>
        </p:txBody>
      </p:sp>
      <p:sp>
        <p:nvSpPr>
          <p:cNvPr id="84996" name="Text Box 3"/>
          <p:cNvSpPr txBox="1">
            <a:spLocks noChangeArrowheads="1"/>
          </p:cNvSpPr>
          <p:nvPr/>
        </p:nvSpPr>
        <p:spPr bwMode="auto">
          <a:xfrm>
            <a:off x="214282" y="2000240"/>
            <a:ext cx="8572560" cy="4309080"/>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de-DE" dirty="0" err="1">
                <a:solidFill>
                  <a:schemeClr val="tx1"/>
                </a:solidFill>
                <a:latin typeface="+mj-lt"/>
              </a:rPr>
              <a:t>Example</a:t>
            </a:r>
            <a:r>
              <a:rPr lang="de-DE" dirty="0">
                <a:solidFill>
                  <a:schemeClr val="tx1"/>
                </a:solidFill>
                <a:latin typeface="+mj-lt"/>
              </a:rPr>
              <a:t>: m*</a:t>
            </a:r>
            <a:r>
              <a:rPr lang="de-DE" dirty="0" err="1">
                <a:solidFill>
                  <a:schemeClr val="tx1"/>
                </a:solidFill>
                <a:latin typeface="+mj-lt"/>
              </a:rPr>
              <a:t>nchen</a:t>
            </a:r>
            <a:endParaRPr lang="de-DE"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We could look up m* and *</a:t>
            </a:r>
            <a:r>
              <a:rPr lang="en-US" dirty="0" err="1">
                <a:solidFill>
                  <a:schemeClr val="tx1"/>
                </a:solidFill>
                <a:latin typeface="+mj-lt"/>
              </a:rPr>
              <a:t>nchen</a:t>
            </a:r>
            <a:r>
              <a:rPr lang="en-US" dirty="0">
                <a:solidFill>
                  <a:schemeClr val="tx1"/>
                </a:solidFill>
                <a:latin typeface="+mj-lt"/>
              </a:rPr>
              <a:t> in the B-tree and intersect </a:t>
            </a:r>
            <a:r>
              <a:rPr lang="de-DE" dirty="0" err="1">
                <a:solidFill>
                  <a:schemeClr val="tx1"/>
                </a:solidFill>
                <a:latin typeface="+mj-lt"/>
              </a:rPr>
              <a:t>the</a:t>
            </a:r>
            <a:r>
              <a:rPr lang="de-DE" dirty="0">
                <a:solidFill>
                  <a:schemeClr val="tx1"/>
                </a:solidFill>
                <a:latin typeface="+mj-lt"/>
              </a:rPr>
              <a:t> </a:t>
            </a:r>
            <a:r>
              <a:rPr lang="de-DE" dirty="0" err="1">
                <a:solidFill>
                  <a:schemeClr val="tx1"/>
                </a:solidFill>
                <a:latin typeface="+mj-lt"/>
              </a:rPr>
              <a:t>two</a:t>
            </a:r>
            <a:r>
              <a:rPr lang="de-DE" dirty="0">
                <a:solidFill>
                  <a:schemeClr val="tx1"/>
                </a:solidFill>
                <a:latin typeface="+mj-lt"/>
              </a:rPr>
              <a:t> </a:t>
            </a:r>
            <a:r>
              <a:rPr lang="de-DE" dirty="0" err="1">
                <a:solidFill>
                  <a:schemeClr val="tx1"/>
                </a:solidFill>
                <a:latin typeface="+mj-lt"/>
              </a:rPr>
              <a:t>term</a:t>
            </a:r>
            <a:r>
              <a:rPr lang="de-DE" dirty="0">
                <a:solidFill>
                  <a:schemeClr val="tx1"/>
                </a:solidFill>
                <a:latin typeface="+mj-lt"/>
              </a:rPr>
              <a:t> </a:t>
            </a:r>
            <a:r>
              <a:rPr lang="de-DE" dirty="0" err="1">
                <a:solidFill>
                  <a:schemeClr val="tx1"/>
                </a:solidFill>
                <a:latin typeface="+mj-lt"/>
              </a:rPr>
              <a:t>sets</a:t>
            </a:r>
            <a:r>
              <a:rPr lang="de-DE" dirty="0">
                <a:solidFill>
                  <a:schemeClr val="tx1"/>
                </a:solidFill>
                <a:latin typeface="+mj-lt"/>
              </a:rPr>
              <a:t>.</a:t>
            </a:r>
          </a:p>
          <a:p>
            <a:pPr lvl="1">
              <a:spcBef>
                <a:spcPts val="700"/>
              </a:spcBef>
              <a:buClr>
                <a:srgbClr val="336699"/>
              </a:buClr>
              <a:buFont typeface="Wingdings" pitchFamily="2" charset="2"/>
              <a:buChar char="§"/>
            </a:pPr>
            <a:r>
              <a:rPr lang="de-DE" dirty="0">
                <a:solidFill>
                  <a:schemeClr val="tx1"/>
                </a:solidFill>
                <a:latin typeface="+mj-lt"/>
              </a:rPr>
              <a:t>Expensive [2 wildcard searches]</a:t>
            </a:r>
          </a:p>
          <a:p>
            <a:pPr lvl="1">
              <a:spcBef>
                <a:spcPts val="700"/>
              </a:spcBef>
              <a:buClr>
                <a:srgbClr val="336699"/>
              </a:buClr>
              <a:buFont typeface="Wingdings" pitchFamily="2" charset="2"/>
              <a:buChar char="§"/>
            </a:pPr>
            <a:r>
              <a:rPr lang="de-DE" dirty="0">
                <a:solidFill>
                  <a:schemeClr val="tx1"/>
                </a:solidFill>
                <a:latin typeface="+mj-lt"/>
              </a:rPr>
              <a:t>Alternative: </a:t>
            </a:r>
            <a:r>
              <a:rPr lang="de-DE" dirty="0" err="1">
                <a:solidFill>
                  <a:srgbClr val="0070C0"/>
                </a:solidFill>
                <a:latin typeface="+mj-lt"/>
              </a:rPr>
              <a:t>permuterm</a:t>
            </a:r>
            <a:r>
              <a:rPr lang="de-DE" dirty="0">
                <a:solidFill>
                  <a:schemeClr val="tx1"/>
                </a:solidFill>
                <a:latin typeface="+mj-lt"/>
              </a:rPr>
              <a:t> </a:t>
            </a:r>
            <a:r>
              <a:rPr lang="de-DE" dirty="0" err="1">
                <a:solidFill>
                  <a:schemeClr val="tx1"/>
                </a:solidFill>
                <a:latin typeface="+mj-lt"/>
              </a:rPr>
              <a:t>index</a:t>
            </a:r>
            <a:endParaRPr lang="de-DE"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Basic idea: Rotate every wildcard query, so that the </a:t>
            </a:r>
            <a:r>
              <a:rPr lang="en-US" b="1" dirty="0">
                <a:solidFill>
                  <a:schemeClr val="tx1"/>
                </a:solidFill>
                <a:latin typeface="+mj-lt"/>
              </a:rPr>
              <a:t>* occurs </a:t>
            </a:r>
            <a:r>
              <a:rPr lang="de-DE" b="1" dirty="0" err="1">
                <a:solidFill>
                  <a:schemeClr val="tx1"/>
                </a:solidFill>
                <a:latin typeface="+mj-lt"/>
              </a:rPr>
              <a:t>at</a:t>
            </a:r>
            <a:r>
              <a:rPr lang="de-DE" b="1" dirty="0">
                <a:solidFill>
                  <a:schemeClr val="tx1"/>
                </a:solidFill>
                <a:latin typeface="+mj-lt"/>
              </a:rPr>
              <a:t> </a:t>
            </a:r>
            <a:r>
              <a:rPr lang="de-DE" b="1" dirty="0" err="1">
                <a:solidFill>
                  <a:schemeClr val="tx1"/>
                </a:solidFill>
                <a:latin typeface="+mj-lt"/>
              </a:rPr>
              <a:t>the</a:t>
            </a:r>
            <a:r>
              <a:rPr lang="de-DE" b="1" dirty="0">
                <a:solidFill>
                  <a:schemeClr val="tx1"/>
                </a:solidFill>
                <a:latin typeface="+mj-lt"/>
              </a:rPr>
              <a:t> end</a:t>
            </a:r>
            <a:r>
              <a:rPr lang="de-DE"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Store each of these rotations in the dictionary, say, in a B-tree</a:t>
            </a:r>
            <a:endParaRPr lang="en-US" sz="9600"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17</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Permuterm</a:t>
            </a:r>
            <a:r>
              <a:rPr lang="de-DE" sz="3600" dirty="0">
                <a:solidFill>
                  <a:schemeClr val="tx1"/>
                </a:solidFill>
                <a:latin typeface="+mj-lt"/>
              </a:rPr>
              <a:t> </a:t>
            </a:r>
            <a:r>
              <a:rPr lang="de-DE" sz="3600" dirty="0" err="1">
                <a:solidFill>
                  <a:schemeClr val="tx1"/>
                </a:solidFill>
                <a:latin typeface="+mj-lt"/>
              </a:rPr>
              <a:t>index</a:t>
            </a:r>
            <a:endParaRPr lang="en-US" sz="3600" dirty="0">
              <a:solidFill>
                <a:schemeClr val="tx1"/>
              </a:solidFill>
              <a:latin typeface="+mj-lt"/>
            </a:endParaRPr>
          </a:p>
        </p:txBody>
      </p:sp>
      <p:sp>
        <p:nvSpPr>
          <p:cNvPr id="84996" name="Text Box 3"/>
          <p:cNvSpPr txBox="1">
            <a:spLocks noChangeArrowheads="1"/>
          </p:cNvSpPr>
          <p:nvPr/>
        </p:nvSpPr>
        <p:spPr bwMode="auto">
          <a:xfrm>
            <a:off x="107890" y="1988840"/>
            <a:ext cx="8572560" cy="2643206"/>
          </a:xfrm>
          <a:prstGeom prst="rect">
            <a:avLst/>
          </a:prstGeom>
          <a:noFill/>
          <a:ln w="9525">
            <a:noFill/>
            <a:round/>
            <a:headEnd/>
            <a:tailEnd/>
          </a:ln>
        </p:spPr>
        <p:txBody>
          <a:bodyPr/>
          <a:lstStyle/>
          <a:p>
            <a:pPr lvl="1">
              <a:buClr>
                <a:srgbClr val="336699"/>
              </a:buClr>
              <a:buFont typeface="Wingdings" pitchFamily="2" charset="2"/>
              <a:buChar char="§"/>
            </a:pPr>
            <a:r>
              <a:rPr lang="en-US" dirty="0">
                <a:solidFill>
                  <a:schemeClr val="tx1"/>
                </a:solidFill>
                <a:latin typeface="+mj-lt"/>
              </a:rPr>
              <a:t>For term </a:t>
            </a:r>
            <a:r>
              <a:rPr lang="en-US" sz="2200" dirty="0">
                <a:solidFill>
                  <a:schemeClr val="tx1"/>
                </a:solidFill>
                <a:latin typeface="+mj-lt"/>
              </a:rPr>
              <a:t>HELLO</a:t>
            </a:r>
            <a:r>
              <a:rPr lang="en-US" dirty="0">
                <a:solidFill>
                  <a:schemeClr val="tx1"/>
                </a:solidFill>
                <a:latin typeface="+mj-lt"/>
              </a:rPr>
              <a:t>: add </a:t>
            </a:r>
          </a:p>
          <a:p>
            <a:pPr lvl="2">
              <a:buClr>
                <a:srgbClr val="336699"/>
              </a:buClr>
              <a:buFont typeface="Wingdings" pitchFamily="2" charset="2"/>
              <a:buChar char="§"/>
            </a:pPr>
            <a:r>
              <a:rPr lang="en-US" i="1" dirty="0">
                <a:solidFill>
                  <a:schemeClr val="tx1"/>
                </a:solidFill>
                <a:latin typeface="+mj-lt"/>
              </a:rPr>
              <a:t>hello$, </a:t>
            </a:r>
          </a:p>
          <a:p>
            <a:pPr lvl="2">
              <a:buClr>
                <a:srgbClr val="336699"/>
              </a:buClr>
              <a:buFont typeface="Wingdings" pitchFamily="2" charset="2"/>
              <a:buChar char="§"/>
            </a:pPr>
            <a:r>
              <a:rPr lang="en-US" i="1" dirty="0" err="1">
                <a:solidFill>
                  <a:schemeClr val="tx1"/>
                </a:solidFill>
                <a:latin typeface="+mj-lt"/>
              </a:rPr>
              <a:t>ello$h</a:t>
            </a:r>
            <a:r>
              <a:rPr lang="en-US" i="1" dirty="0">
                <a:solidFill>
                  <a:schemeClr val="tx1"/>
                </a:solidFill>
                <a:latin typeface="+mj-lt"/>
              </a:rPr>
              <a:t>, </a:t>
            </a:r>
          </a:p>
          <a:p>
            <a:pPr lvl="2">
              <a:buClr>
                <a:srgbClr val="336699"/>
              </a:buClr>
              <a:buFont typeface="Wingdings" pitchFamily="2" charset="2"/>
              <a:buChar char="§"/>
            </a:pPr>
            <a:r>
              <a:rPr lang="en-US" i="1" dirty="0" err="1">
                <a:solidFill>
                  <a:schemeClr val="tx1"/>
                </a:solidFill>
                <a:latin typeface="+mj-lt"/>
              </a:rPr>
              <a:t>llo$he</a:t>
            </a:r>
            <a:r>
              <a:rPr lang="en-US" i="1" dirty="0">
                <a:solidFill>
                  <a:schemeClr val="tx1"/>
                </a:solidFill>
                <a:latin typeface="+mj-lt"/>
              </a:rPr>
              <a:t>, </a:t>
            </a:r>
          </a:p>
          <a:p>
            <a:pPr lvl="2">
              <a:buClr>
                <a:srgbClr val="336699"/>
              </a:buClr>
              <a:buFont typeface="Wingdings" pitchFamily="2" charset="2"/>
              <a:buChar char="§"/>
            </a:pPr>
            <a:r>
              <a:rPr lang="en-US" i="1" dirty="0" err="1">
                <a:solidFill>
                  <a:schemeClr val="tx1"/>
                </a:solidFill>
                <a:latin typeface="+mj-lt"/>
              </a:rPr>
              <a:t>lo$hel</a:t>
            </a:r>
            <a:r>
              <a:rPr lang="en-US" i="1" dirty="0">
                <a:solidFill>
                  <a:schemeClr val="tx1"/>
                </a:solidFill>
                <a:latin typeface="+mj-lt"/>
              </a:rPr>
              <a:t>, and </a:t>
            </a:r>
          </a:p>
          <a:p>
            <a:pPr lvl="2">
              <a:buClr>
                <a:srgbClr val="336699"/>
              </a:buClr>
              <a:buFont typeface="Wingdings" pitchFamily="2" charset="2"/>
              <a:buChar char="§"/>
            </a:pPr>
            <a:r>
              <a:rPr lang="en-US" i="1" dirty="0" err="1">
                <a:solidFill>
                  <a:schemeClr val="tx1"/>
                </a:solidFill>
                <a:latin typeface="+mj-lt"/>
              </a:rPr>
              <a:t>o$hell</a:t>
            </a:r>
            <a:r>
              <a:rPr lang="en-US" dirty="0">
                <a:solidFill>
                  <a:schemeClr val="tx1"/>
                </a:solidFill>
                <a:latin typeface="+mj-lt"/>
              </a:rPr>
              <a:t> </a:t>
            </a:r>
          </a:p>
          <a:p>
            <a:pPr marL="914400" lvl="2" indent="0">
              <a:buClr>
                <a:srgbClr val="336699"/>
              </a:buClr>
            </a:pPr>
            <a:endParaRPr lang="en-US" dirty="0">
              <a:solidFill>
                <a:schemeClr val="tx1"/>
              </a:solidFill>
              <a:latin typeface="+mj-lt"/>
            </a:endParaRPr>
          </a:p>
          <a:p>
            <a:pPr marL="914400" lvl="2" indent="0">
              <a:buClr>
                <a:srgbClr val="336699"/>
              </a:buClr>
            </a:pPr>
            <a:r>
              <a:rPr lang="en-US" dirty="0">
                <a:solidFill>
                  <a:schemeClr val="tx1"/>
                </a:solidFill>
                <a:latin typeface="+mj-lt"/>
              </a:rPr>
              <a:t>to the B-tree where $ is a special symbol</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18</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Permuterm</a:t>
            </a:r>
            <a:r>
              <a:rPr lang="de-DE" sz="3600" dirty="0">
                <a:solidFill>
                  <a:schemeClr val="tx1"/>
                </a:solidFill>
                <a:latin typeface="+mj-lt"/>
              </a:rPr>
              <a:t> → </a:t>
            </a:r>
            <a:r>
              <a:rPr lang="de-DE" sz="3600" dirty="0" err="1">
                <a:solidFill>
                  <a:schemeClr val="tx1"/>
                </a:solidFill>
                <a:latin typeface="+mj-lt"/>
              </a:rPr>
              <a:t>term</a:t>
            </a:r>
            <a:r>
              <a:rPr lang="de-DE" sz="3600" dirty="0">
                <a:solidFill>
                  <a:schemeClr val="tx1"/>
                </a:solidFill>
                <a:latin typeface="+mj-lt"/>
              </a:rPr>
              <a:t> </a:t>
            </a:r>
            <a:r>
              <a:rPr lang="de-DE" sz="3600" dirty="0" err="1">
                <a:solidFill>
                  <a:schemeClr val="tx1"/>
                </a:solidFill>
                <a:latin typeface="+mj-lt"/>
              </a:rPr>
              <a:t>mapping</a:t>
            </a:r>
            <a:endParaRPr lang="en-US" sz="3600" dirty="0">
              <a:solidFill>
                <a:schemeClr val="tx1"/>
              </a:solidFill>
              <a:latin typeface="+mj-lt"/>
            </a:endParaRPr>
          </a:p>
        </p:txBody>
      </p:sp>
      <p:sp>
        <p:nvSpPr>
          <p:cNvPr id="84996" name="Text Box 3"/>
          <p:cNvSpPr txBox="1">
            <a:spLocks noChangeArrowheads="1"/>
          </p:cNvSpPr>
          <p:nvPr/>
        </p:nvSpPr>
        <p:spPr bwMode="auto">
          <a:xfrm>
            <a:off x="214282" y="2928934"/>
            <a:ext cx="8572560" cy="2643206"/>
          </a:xfrm>
          <a:prstGeom prst="rect">
            <a:avLst/>
          </a:prstGeom>
          <a:noFill/>
          <a:ln w="9525">
            <a:noFill/>
            <a:round/>
            <a:headEnd/>
            <a:tailEnd/>
          </a:ln>
        </p:spPr>
        <p:txBody>
          <a:bodyPr/>
          <a:lstStyle/>
          <a:p>
            <a:pPr lvl="1">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19</a:t>
            </a:fld>
            <a:endParaRPr lang="en-US" dirty="0"/>
          </a:p>
        </p:txBody>
      </p:sp>
      <p:pic>
        <p:nvPicPr>
          <p:cNvPr id="8" name="Picture 7" descr="326.png"/>
          <p:cNvPicPr>
            <a:picLocks noChangeAspect="1"/>
          </p:cNvPicPr>
          <p:nvPr/>
        </p:nvPicPr>
        <p:blipFill>
          <a:blip r:embed="rId3"/>
          <a:stretch>
            <a:fillRect/>
          </a:stretch>
        </p:blipFill>
        <p:spPr>
          <a:xfrm>
            <a:off x="395536" y="1628800"/>
            <a:ext cx="3726497" cy="422037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a:t>Overview</a:t>
            </a:r>
            <a:endParaRPr lang="de-DE" dirty="0"/>
          </a:p>
        </p:txBody>
      </p:sp>
      <p:sp>
        <p:nvSpPr>
          <p:cNvPr id="80899" name="Text Box 3"/>
          <p:cNvSpPr txBox="1">
            <a:spLocks noChangeArrowheads="1"/>
          </p:cNvSpPr>
          <p:nvPr/>
        </p:nvSpPr>
        <p:spPr bwMode="auto">
          <a:xfrm>
            <a:off x="357158" y="1428736"/>
            <a:ext cx="8286780" cy="4725988"/>
          </a:xfrm>
          <a:prstGeom prst="rect">
            <a:avLst/>
          </a:prstGeom>
          <a:noFill/>
          <a:ln w="9525">
            <a:noFill/>
            <a:round/>
            <a:headEnd/>
            <a:tailEnd/>
          </a:ln>
        </p:spPr>
        <p:txBody>
          <a:bodyPr/>
          <a:lstStyle/>
          <a:p>
            <a:pPr marL="514350" indent="-514350">
              <a:lnSpc>
                <a:spcPct val="150000"/>
              </a:lnSpc>
              <a:spcBef>
                <a:spcPts val="700"/>
              </a:spcBef>
              <a:buClr>
                <a:srgbClr val="33669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Recap </a:t>
            </a:r>
          </a:p>
          <a:p>
            <a:pPr marL="514350" indent="-514350">
              <a:lnSpc>
                <a:spcPct val="150000"/>
              </a:lnSpc>
              <a:spcBef>
                <a:spcPts val="700"/>
              </a:spcBef>
              <a:buClr>
                <a:srgbClr val="33669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Dictionaries</a:t>
            </a:r>
            <a:endParaRPr lang="en-US" sz="3200" dirty="0">
              <a:solidFill>
                <a:srgbClr val="BDD3E9"/>
              </a:solidFill>
              <a:latin typeface="Calibri" charset="0"/>
            </a:endParaRPr>
          </a:p>
          <a:p>
            <a:pPr marL="514350" indent="-514350">
              <a:spcBef>
                <a:spcPts val="700"/>
              </a:spcBef>
              <a:buClr>
                <a:srgbClr val="33669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a:t>
            </a:r>
            <a:r>
              <a:rPr lang="en-US" sz="3200" dirty="0">
                <a:solidFill>
                  <a:srgbClr val="336699"/>
                </a:solidFill>
                <a:latin typeface="Calibri" charset="0"/>
              </a:rPr>
              <a:t>Wildcard queries</a:t>
            </a:r>
          </a:p>
          <a:p>
            <a:pPr marL="514350" indent="-514350">
              <a:lnSpc>
                <a:spcPct val="150000"/>
              </a:lnSpc>
              <a:spcBef>
                <a:spcPts val="700"/>
              </a:spcBef>
              <a:buClr>
                <a:srgbClr val="33669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Edit distance</a:t>
            </a:r>
          </a:p>
          <a:p>
            <a:pPr marL="514350" indent="-514350">
              <a:lnSpc>
                <a:spcPct val="150000"/>
              </a:lnSpc>
              <a:spcBef>
                <a:spcPts val="700"/>
              </a:spcBef>
              <a:buClr>
                <a:srgbClr val="33669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Spelling correction</a:t>
            </a:r>
          </a:p>
          <a:p>
            <a:pPr marL="514350" indent="-514350">
              <a:lnSpc>
                <a:spcPct val="150000"/>
              </a:lnSpc>
              <a:spcBef>
                <a:spcPts val="700"/>
              </a:spcBef>
              <a:buClr>
                <a:srgbClr val="336699"/>
              </a:buClr>
              <a:buSzPct val="70000"/>
              <a:buFont typeface="Calibri" pitchFamily="34" charset="0"/>
              <a:buChar char="❻"/>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Soundex</a:t>
            </a:r>
            <a:endParaRPr lang="ar-SA" sz="3200" dirty="0">
              <a:solidFill>
                <a:srgbClr val="336699"/>
              </a:solidFill>
              <a:latin typeface="Calibri" charset="0"/>
            </a:endParaRPr>
          </a:p>
          <a:p>
            <a:pPr marL="514350" indent="-514350">
              <a:lnSpc>
                <a:spcPct val="150000"/>
              </a:lnSpc>
              <a:spcBef>
                <a:spcPts val="700"/>
              </a:spcBef>
              <a:buClr>
                <a:srgbClr val="336699"/>
              </a:buClr>
              <a:buSzPct val="70000"/>
              <a:buFont typeface="Calibri" pitchFamily="34" charset="0"/>
              <a:buChar char="❻"/>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Statistical </a:t>
            </a:r>
            <a:r>
              <a:rPr lang="en-US" sz="3200" dirty="0" err="1">
                <a:solidFill>
                  <a:srgbClr val="336699"/>
                </a:solidFill>
                <a:latin typeface="Calibri" charset="0"/>
              </a:rPr>
              <a:t>Poperties</a:t>
            </a:r>
            <a:r>
              <a:rPr lang="en-US" sz="3200" dirty="0">
                <a:solidFill>
                  <a:srgbClr val="336699"/>
                </a:solidFill>
                <a:latin typeface="Calibri" charset="0"/>
              </a:rPr>
              <a:t> of Text: Power Laws</a:t>
            </a:r>
          </a:p>
          <a:p>
            <a:pPr marL="514350" indent="-514350">
              <a:lnSpc>
                <a:spcPct val="150000"/>
              </a:lnSpc>
              <a:spcBef>
                <a:spcPts val="700"/>
              </a:spcBef>
              <a:buClr>
                <a:srgbClr val="33669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Permuterm</a:t>
            </a:r>
            <a:r>
              <a:rPr lang="de-DE" sz="3600" dirty="0">
                <a:solidFill>
                  <a:schemeClr val="tx1"/>
                </a:solidFill>
                <a:latin typeface="+mj-lt"/>
              </a:rPr>
              <a:t> </a:t>
            </a:r>
            <a:r>
              <a:rPr lang="de-DE" sz="3600" dirty="0" err="1">
                <a:solidFill>
                  <a:schemeClr val="tx1"/>
                </a:solidFill>
                <a:latin typeface="+mj-lt"/>
              </a:rPr>
              <a:t>index</a:t>
            </a:r>
            <a:endParaRPr lang="en-US" sz="3600" dirty="0">
              <a:solidFill>
                <a:schemeClr val="tx1"/>
              </a:solidFill>
              <a:latin typeface="+mj-lt"/>
            </a:endParaRPr>
          </a:p>
        </p:txBody>
      </p:sp>
      <p:sp>
        <p:nvSpPr>
          <p:cNvPr id="84996" name="Text Box 3"/>
          <p:cNvSpPr txBox="1">
            <a:spLocks noChangeArrowheads="1"/>
          </p:cNvSpPr>
          <p:nvPr/>
        </p:nvSpPr>
        <p:spPr bwMode="auto">
          <a:xfrm>
            <a:off x="214282" y="1571612"/>
            <a:ext cx="8822214"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For </a:t>
            </a:r>
            <a:r>
              <a:rPr lang="en-US" sz="2200" dirty="0">
                <a:solidFill>
                  <a:schemeClr val="tx1"/>
                </a:solidFill>
                <a:latin typeface="+mj-lt"/>
              </a:rPr>
              <a:t>HELLO</a:t>
            </a:r>
            <a:r>
              <a:rPr lang="en-US" dirty="0">
                <a:solidFill>
                  <a:schemeClr val="tx1"/>
                </a:solidFill>
                <a:latin typeface="+mj-lt"/>
              </a:rPr>
              <a:t>, we’ve stored: </a:t>
            </a:r>
            <a:r>
              <a:rPr lang="en-US" i="1" dirty="0">
                <a:solidFill>
                  <a:srgbClr val="C00000"/>
                </a:solidFill>
                <a:latin typeface="+mj-lt"/>
              </a:rPr>
              <a:t>hello</a:t>
            </a:r>
            <a:r>
              <a:rPr lang="en-US" i="1" dirty="0">
                <a:solidFill>
                  <a:schemeClr val="tx1"/>
                </a:solidFill>
                <a:latin typeface="+mj-lt"/>
              </a:rPr>
              <a:t>$, </a:t>
            </a:r>
            <a:r>
              <a:rPr lang="en-US" i="1" dirty="0" err="1">
                <a:solidFill>
                  <a:srgbClr val="C00000"/>
                </a:solidFill>
                <a:latin typeface="+mj-lt"/>
              </a:rPr>
              <a:t>ello</a:t>
            </a:r>
            <a:r>
              <a:rPr lang="en-US" i="1" dirty="0" err="1">
                <a:solidFill>
                  <a:schemeClr val="tx1"/>
                </a:solidFill>
                <a:latin typeface="+mj-lt"/>
              </a:rPr>
              <a:t>$</a:t>
            </a:r>
            <a:r>
              <a:rPr lang="en-US" i="1" dirty="0" err="1">
                <a:solidFill>
                  <a:srgbClr val="7030A0"/>
                </a:solidFill>
                <a:latin typeface="+mj-lt"/>
              </a:rPr>
              <a:t>h</a:t>
            </a:r>
            <a:r>
              <a:rPr lang="en-US" i="1" dirty="0">
                <a:solidFill>
                  <a:schemeClr val="tx1"/>
                </a:solidFill>
                <a:latin typeface="+mj-lt"/>
              </a:rPr>
              <a:t>, </a:t>
            </a:r>
            <a:r>
              <a:rPr lang="en-US" i="1" dirty="0" err="1">
                <a:solidFill>
                  <a:srgbClr val="C00000"/>
                </a:solidFill>
                <a:latin typeface="+mj-lt"/>
              </a:rPr>
              <a:t>llo</a:t>
            </a:r>
            <a:r>
              <a:rPr lang="en-US" i="1" dirty="0" err="1">
                <a:solidFill>
                  <a:schemeClr val="tx1"/>
                </a:solidFill>
                <a:latin typeface="+mj-lt"/>
              </a:rPr>
              <a:t>$</a:t>
            </a:r>
            <a:r>
              <a:rPr lang="en-US" i="1" dirty="0" err="1">
                <a:solidFill>
                  <a:srgbClr val="7030A0"/>
                </a:solidFill>
                <a:latin typeface="+mj-lt"/>
              </a:rPr>
              <a:t>he</a:t>
            </a:r>
            <a:r>
              <a:rPr lang="en-US" i="1" dirty="0">
                <a:solidFill>
                  <a:schemeClr val="tx1"/>
                </a:solidFill>
                <a:latin typeface="+mj-lt"/>
              </a:rPr>
              <a:t>, </a:t>
            </a:r>
            <a:r>
              <a:rPr lang="en-US" i="1" dirty="0" err="1">
                <a:solidFill>
                  <a:srgbClr val="C00000"/>
                </a:solidFill>
                <a:latin typeface="+mj-lt"/>
              </a:rPr>
              <a:t>lo</a:t>
            </a:r>
            <a:r>
              <a:rPr lang="en-US" i="1" dirty="0" err="1">
                <a:solidFill>
                  <a:schemeClr val="tx1"/>
                </a:solidFill>
                <a:latin typeface="+mj-lt"/>
              </a:rPr>
              <a:t>$</a:t>
            </a:r>
            <a:r>
              <a:rPr lang="en-US" i="1" dirty="0" err="1">
                <a:solidFill>
                  <a:srgbClr val="7030A0"/>
                </a:solidFill>
                <a:latin typeface="+mj-lt"/>
              </a:rPr>
              <a:t>hel</a:t>
            </a:r>
            <a:r>
              <a:rPr lang="en-US" i="1" dirty="0">
                <a:solidFill>
                  <a:schemeClr val="tx1"/>
                </a:solidFill>
                <a:latin typeface="+mj-lt"/>
              </a:rPr>
              <a:t>, and </a:t>
            </a:r>
            <a:r>
              <a:rPr lang="de-DE" i="1" dirty="0" err="1">
                <a:solidFill>
                  <a:srgbClr val="C00000"/>
                </a:solidFill>
                <a:latin typeface="+mj-lt"/>
              </a:rPr>
              <a:t>o</a:t>
            </a:r>
            <a:r>
              <a:rPr lang="de-DE" i="1" dirty="0" err="1">
                <a:solidFill>
                  <a:schemeClr val="tx1"/>
                </a:solidFill>
                <a:latin typeface="+mj-lt"/>
              </a:rPr>
              <a:t>$</a:t>
            </a:r>
            <a:r>
              <a:rPr lang="de-DE" i="1" dirty="0" err="1">
                <a:solidFill>
                  <a:srgbClr val="7030A0"/>
                </a:solidFill>
                <a:latin typeface="+mj-lt"/>
              </a:rPr>
              <a:t>hell</a:t>
            </a:r>
            <a:endParaRPr lang="de-DE" i="1" dirty="0">
              <a:solidFill>
                <a:srgbClr val="7030A0"/>
              </a:solidFill>
              <a:latin typeface="+mj-lt"/>
            </a:endParaRPr>
          </a:p>
          <a:p>
            <a:pPr lvl="1">
              <a:spcBef>
                <a:spcPts val="700"/>
              </a:spcBef>
              <a:buClr>
                <a:srgbClr val="336699"/>
              </a:buClr>
              <a:buFont typeface="Wingdings" pitchFamily="2" charset="2"/>
              <a:buChar char="§"/>
            </a:pPr>
            <a:r>
              <a:rPr lang="de-DE" dirty="0" err="1">
                <a:solidFill>
                  <a:schemeClr val="tx1"/>
                </a:solidFill>
                <a:latin typeface="+mj-lt"/>
              </a:rPr>
              <a:t>Queries</a:t>
            </a:r>
            <a:endParaRPr lang="de-DE" dirty="0">
              <a:solidFill>
                <a:schemeClr val="tx1"/>
              </a:solidFill>
              <a:latin typeface="+mj-lt"/>
            </a:endParaRPr>
          </a:p>
          <a:p>
            <a:pPr lvl="2">
              <a:spcBef>
                <a:spcPts val="700"/>
              </a:spcBef>
              <a:buClr>
                <a:srgbClr val="336699"/>
              </a:buClr>
              <a:buFont typeface="Wingdings" pitchFamily="2" charset="2"/>
              <a:buChar char="§"/>
            </a:pPr>
            <a:r>
              <a:rPr lang="en-US" sz="2200" dirty="0">
                <a:solidFill>
                  <a:schemeClr val="tx1"/>
                </a:solidFill>
                <a:latin typeface="+mj-lt"/>
              </a:rPr>
              <a:t>For X, look up X$</a:t>
            </a:r>
          </a:p>
          <a:p>
            <a:pPr lvl="2">
              <a:spcBef>
                <a:spcPts val="700"/>
              </a:spcBef>
              <a:buClr>
                <a:srgbClr val="336699"/>
              </a:buClr>
              <a:buFont typeface="Wingdings" pitchFamily="2" charset="2"/>
              <a:buChar char="§"/>
            </a:pPr>
            <a:r>
              <a:rPr lang="en-US" sz="2200" dirty="0">
                <a:solidFill>
                  <a:schemeClr val="tx1"/>
                </a:solidFill>
                <a:latin typeface="+mj-lt"/>
              </a:rPr>
              <a:t>For X*, look up X*$</a:t>
            </a:r>
          </a:p>
          <a:p>
            <a:pPr lvl="2">
              <a:spcBef>
                <a:spcPts val="700"/>
              </a:spcBef>
              <a:buClr>
                <a:srgbClr val="336699"/>
              </a:buClr>
              <a:buFont typeface="Wingdings" pitchFamily="2" charset="2"/>
              <a:buChar char="§"/>
            </a:pPr>
            <a:r>
              <a:rPr lang="en-US" sz="2200" dirty="0">
                <a:solidFill>
                  <a:schemeClr val="tx1"/>
                </a:solidFill>
                <a:latin typeface="+mj-lt"/>
              </a:rPr>
              <a:t>For *X, look up X$*</a:t>
            </a:r>
          </a:p>
          <a:p>
            <a:pPr lvl="2">
              <a:spcBef>
                <a:spcPts val="700"/>
              </a:spcBef>
              <a:buClr>
                <a:srgbClr val="336699"/>
              </a:buClr>
              <a:buFont typeface="Wingdings" pitchFamily="2" charset="2"/>
              <a:buChar char="§"/>
            </a:pPr>
            <a:r>
              <a:rPr lang="en-US" sz="2200" dirty="0">
                <a:solidFill>
                  <a:schemeClr val="tx1"/>
                </a:solidFill>
                <a:latin typeface="+mj-lt"/>
              </a:rPr>
              <a:t>For *X*, look up X* [the after * includes rotated all needed cases: example: *</a:t>
            </a:r>
            <a:r>
              <a:rPr lang="en-US" sz="2200" dirty="0" err="1">
                <a:solidFill>
                  <a:schemeClr val="tx1"/>
                </a:solidFill>
                <a:latin typeface="+mj-lt"/>
              </a:rPr>
              <a:t>ll</a:t>
            </a:r>
            <a:r>
              <a:rPr lang="en-US" sz="2200" dirty="0">
                <a:solidFill>
                  <a:schemeClr val="tx1"/>
                </a:solidFill>
                <a:latin typeface="+mj-lt"/>
              </a:rPr>
              <a:t>*</a:t>
            </a:r>
            <a:r>
              <a:rPr lang="en-US" sz="2200" dirty="0">
                <a:solidFill>
                  <a:schemeClr val="tx1"/>
                </a:solidFill>
                <a:latin typeface="+mj-lt"/>
                <a:sym typeface="Wingdings" panose="05000000000000000000" pitchFamily="2" charset="2"/>
              </a:rPr>
              <a:t> </a:t>
            </a:r>
            <a:r>
              <a:rPr lang="en-US" sz="2200" dirty="0" err="1">
                <a:solidFill>
                  <a:schemeClr val="tx1"/>
                </a:solidFill>
                <a:latin typeface="+mj-lt"/>
                <a:sym typeface="Wingdings" panose="05000000000000000000" pitchFamily="2" charset="2"/>
              </a:rPr>
              <a:t>ll</a:t>
            </a:r>
            <a:r>
              <a:rPr lang="en-US" sz="2200" dirty="0">
                <a:solidFill>
                  <a:schemeClr val="tx1"/>
                </a:solidFill>
                <a:latin typeface="+mj-lt"/>
                <a:sym typeface="Wingdings" panose="05000000000000000000" pitchFamily="2" charset="2"/>
              </a:rPr>
              <a:t>*= </a:t>
            </a:r>
            <a:r>
              <a:rPr lang="en-US" sz="2000" i="1" dirty="0" err="1">
                <a:solidFill>
                  <a:srgbClr val="C00000"/>
                </a:solidFill>
              </a:rPr>
              <a:t>llo</a:t>
            </a:r>
            <a:r>
              <a:rPr lang="en-US" sz="2000" i="1" dirty="0" err="1">
                <a:solidFill>
                  <a:schemeClr val="tx1"/>
                </a:solidFill>
              </a:rPr>
              <a:t>$</a:t>
            </a:r>
            <a:r>
              <a:rPr lang="en-US" sz="2000" i="1" dirty="0" err="1">
                <a:solidFill>
                  <a:srgbClr val="7030A0"/>
                </a:solidFill>
              </a:rPr>
              <a:t>he</a:t>
            </a:r>
            <a:endParaRPr lang="en-US" sz="2200" dirty="0">
              <a:solidFill>
                <a:schemeClr val="tx1"/>
              </a:solidFill>
              <a:latin typeface="+mj-lt"/>
            </a:endParaRPr>
          </a:p>
          <a:p>
            <a:pPr lvl="2">
              <a:spcBef>
                <a:spcPts val="700"/>
              </a:spcBef>
              <a:buClr>
                <a:srgbClr val="336699"/>
              </a:buClr>
              <a:buFont typeface="Wingdings" pitchFamily="2" charset="2"/>
              <a:buChar char="§"/>
            </a:pPr>
            <a:r>
              <a:rPr lang="en-US" sz="2200" dirty="0">
                <a:solidFill>
                  <a:schemeClr val="tx1"/>
                </a:solidFill>
                <a:latin typeface="+mj-lt"/>
              </a:rPr>
              <a:t>For X*Y, look up Y$X*: Example: For </a:t>
            </a:r>
            <a:r>
              <a:rPr lang="en-US" sz="2200" dirty="0" err="1">
                <a:solidFill>
                  <a:schemeClr val="tx1"/>
                </a:solidFill>
                <a:latin typeface="+mj-lt"/>
              </a:rPr>
              <a:t>hel</a:t>
            </a:r>
            <a:r>
              <a:rPr lang="en-US" sz="2200" dirty="0">
                <a:solidFill>
                  <a:schemeClr val="tx1"/>
                </a:solidFill>
                <a:latin typeface="+mj-lt"/>
              </a:rPr>
              <a:t>*o, look up </a:t>
            </a:r>
            <a:r>
              <a:rPr lang="en-US" sz="2200" dirty="0" err="1">
                <a:solidFill>
                  <a:schemeClr val="tx1"/>
                </a:solidFill>
                <a:latin typeface="+mj-lt"/>
              </a:rPr>
              <a:t>o$hel</a:t>
            </a:r>
            <a:r>
              <a:rPr lang="en-US" sz="2200" dirty="0">
                <a:solidFill>
                  <a:schemeClr val="tx1"/>
                </a:solidFill>
                <a:latin typeface="+mj-lt"/>
              </a:rPr>
              <a:t>*= </a:t>
            </a:r>
            <a:r>
              <a:rPr lang="de-DE" sz="2000" i="1" dirty="0">
                <a:solidFill>
                  <a:srgbClr val="C00000"/>
                </a:solidFill>
              </a:rPr>
              <a:t>o</a:t>
            </a:r>
            <a:r>
              <a:rPr lang="de-DE" sz="2000" i="1" dirty="0">
                <a:solidFill>
                  <a:schemeClr val="tx1"/>
                </a:solidFill>
              </a:rPr>
              <a:t>$</a:t>
            </a:r>
            <a:r>
              <a:rPr lang="de-DE" sz="2000" i="1" dirty="0">
                <a:solidFill>
                  <a:srgbClr val="7030A0"/>
                </a:solidFill>
              </a:rPr>
              <a:t>hell</a:t>
            </a:r>
            <a:endParaRPr lang="en-US" sz="2200" dirty="0">
              <a:solidFill>
                <a:schemeClr val="tx1"/>
              </a:solidFill>
              <a:latin typeface="+mj-lt"/>
            </a:endParaRPr>
          </a:p>
          <a:p>
            <a:pPr lvl="1">
              <a:spcBef>
                <a:spcPts val="700"/>
              </a:spcBef>
              <a:buClr>
                <a:srgbClr val="336699"/>
              </a:buClr>
              <a:buFont typeface="Wingdings" pitchFamily="2" charset="2"/>
              <a:buChar char="§"/>
            </a:pPr>
            <a:r>
              <a:rPr lang="en-US" dirty="0" err="1">
                <a:solidFill>
                  <a:schemeClr val="tx1"/>
                </a:solidFill>
                <a:latin typeface="+mj-lt"/>
              </a:rPr>
              <a:t>Permuterm</a:t>
            </a:r>
            <a:r>
              <a:rPr lang="en-US" dirty="0">
                <a:solidFill>
                  <a:schemeClr val="tx1"/>
                </a:solidFill>
                <a:latin typeface="+mj-lt"/>
              </a:rPr>
              <a:t> index would better be called a </a:t>
            </a:r>
            <a:r>
              <a:rPr lang="en-US" dirty="0" err="1">
                <a:solidFill>
                  <a:schemeClr val="tx1"/>
                </a:solidFill>
                <a:latin typeface="+mj-lt"/>
              </a:rPr>
              <a:t>permuterm</a:t>
            </a:r>
            <a:r>
              <a:rPr lang="en-US" dirty="0">
                <a:solidFill>
                  <a:schemeClr val="tx1"/>
                </a:solidFill>
                <a:latin typeface="+mj-lt"/>
              </a:rPr>
              <a:t> </a:t>
            </a:r>
            <a:r>
              <a:rPr lang="en-US" dirty="0">
                <a:solidFill>
                  <a:srgbClr val="0070C0"/>
                </a:solidFill>
                <a:latin typeface="+mj-lt"/>
              </a:rPr>
              <a:t>tree</a:t>
            </a:r>
            <a:r>
              <a:rPr lang="en-US"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But </a:t>
            </a:r>
            <a:r>
              <a:rPr lang="en-US" dirty="0" err="1">
                <a:solidFill>
                  <a:schemeClr val="tx1"/>
                </a:solidFill>
                <a:latin typeface="+mj-lt"/>
              </a:rPr>
              <a:t>permuterm</a:t>
            </a:r>
            <a:r>
              <a:rPr lang="en-US" dirty="0">
                <a:solidFill>
                  <a:schemeClr val="tx1"/>
                </a:solidFill>
                <a:latin typeface="+mj-lt"/>
              </a:rPr>
              <a:t> index is the more common name.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20</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600" dirty="0">
                <a:solidFill>
                  <a:schemeClr val="tx1"/>
                </a:solidFill>
                <a:latin typeface="+mj-lt"/>
              </a:rPr>
              <a:t>Processing a lookup in the </a:t>
            </a:r>
            <a:r>
              <a:rPr lang="en-US" sz="3600" dirty="0" err="1">
                <a:solidFill>
                  <a:schemeClr val="tx1"/>
                </a:solidFill>
                <a:latin typeface="+mj-lt"/>
              </a:rPr>
              <a:t>permuterm</a:t>
            </a:r>
            <a:r>
              <a:rPr lang="en-US" sz="3600" dirty="0">
                <a:solidFill>
                  <a:schemeClr val="tx1"/>
                </a:solidFill>
                <a:latin typeface="+mj-lt"/>
              </a:rPr>
              <a:t> index</a:t>
            </a:r>
          </a:p>
        </p:txBody>
      </p:sp>
      <p:sp>
        <p:nvSpPr>
          <p:cNvPr id="84996" name="Text Box 3"/>
          <p:cNvSpPr txBox="1">
            <a:spLocks noChangeArrowheads="1"/>
          </p:cNvSpPr>
          <p:nvPr/>
        </p:nvSpPr>
        <p:spPr bwMode="auto">
          <a:xfrm>
            <a:off x="214282" y="2643182"/>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Rotate query wildcard to the right</a:t>
            </a:r>
          </a:p>
          <a:p>
            <a:pPr lvl="1">
              <a:spcBef>
                <a:spcPts val="700"/>
              </a:spcBef>
              <a:buClr>
                <a:srgbClr val="336699"/>
              </a:buClr>
              <a:buFont typeface="Wingdings" pitchFamily="2" charset="2"/>
              <a:buChar char="§"/>
            </a:pPr>
            <a:r>
              <a:rPr lang="en-US" dirty="0">
                <a:solidFill>
                  <a:schemeClr val="tx1"/>
                </a:solidFill>
                <a:latin typeface="+mj-lt"/>
              </a:rPr>
              <a:t>Use B-tree lookup as before</a:t>
            </a:r>
          </a:p>
          <a:p>
            <a:pPr lvl="1">
              <a:spcBef>
                <a:spcPts val="700"/>
              </a:spcBef>
              <a:buClr>
                <a:srgbClr val="336699"/>
              </a:buClr>
              <a:buFont typeface="Wingdings" pitchFamily="2" charset="2"/>
              <a:buChar char="§"/>
            </a:pPr>
            <a:r>
              <a:rPr lang="en-US" dirty="0">
                <a:solidFill>
                  <a:schemeClr val="tx1"/>
                </a:solidFill>
                <a:latin typeface="+mj-lt"/>
              </a:rPr>
              <a:t>Problem: </a:t>
            </a:r>
            <a:r>
              <a:rPr lang="en-US" dirty="0" err="1">
                <a:solidFill>
                  <a:schemeClr val="tx1"/>
                </a:solidFill>
                <a:latin typeface="+mj-lt"/>
              </a:rPr>
              <a:t>Permuterm</a:t>
            </a:r>
            <a:r>
              <a:rPr lang="en-US" dirty="0">
                <a:solidFill>
                  <a:schemeClr val="tx1"/>
                </a:solidFill>
                <a:latin typeface="+mj-lt"/>
              </a:rPr>
              <a:t> more than </a:t>
            </a:r>
            <a:r>
              <a:rPr lang="en-US" dirty="0">
                <a:solidFill>
                  <a:srgbClr val="0070C0"/>
                </a:solidFill>
                <a:latin typeface="+mj-lt"/>
              </a:rPr>
              <a:t>quadruples</a:t>
            </a:r>
            <a:r>
              <a:rPr lang="en-US" dirty="0">
                <a:solidFill>
                  <a:schemeClr val="tx1"/>
                </a:solidFill>
                <a:latin typeface="+mj-lt"/>
              </a:rPr>
              <a:t> the size of the dictionary compared to a regular B-tree. (empirical number)</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21</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i="1" dirty="0">
                <a:solidFill>
                  <a:schemeClr val="tx1"/>
                </a:solidFill>
                <a:latin typeface="+mj-lt"/>
              </a:rPr>
              <a:t>k</a:t>
            </a:r>
            <a:r>
              <a:rPr lang="de-DE" sz="3600" dirty="0">
                <a:solidFill>
                  <a:schemeClr val="tx1"/>
                </a:solidFill>
                <a:latin typeface="+mj-lt"/>
              </a:rPr>
              <a:t>-gram </a:t>
            </a:r>
            <a:r>
              <a:rPr lang="de-DE" sz="3600" dirty="0" err="1">
                <a:solidFill>
                  <a:schemeClr val="tx1"/>
                </a:solidFill>
                <a:latin typeface="+mj-lt"/>
              </a:rPr>
              <a:t>indexes</a:t>
            </a:r>
            <a:endParaRPr lang="en-US" sz="3600" dirty="0">
              <a:solidFill>
                <a:schemeClr val="tx1"/>
              </a:solidFill>
              <a:latin typeface="+mj-lt"/>
            </a:endParaRPr>
          </a:p>
        </p:txBody>
      </p:sp>
      <p:sp>
        <p:nvSpPr>
          <p:cNvPr id="84996" name="Text Box 3"/>
          <p:cNvSpPr txBox="1">
            <a:spLocks noChangeArrowheads="1"/>
          </p:cNvSpPr>
          <p:nvPr/>
        </p:nvSpPr>
        <p:spPr bwMode="auto">
          <a:xfrm>
            <a:off x="214282" y="1857364"/>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More space-efficient than </a:t>
            </a:r>
            <a:r>
              <a:rPr lang="en-US" dirty="0" err="1">
                <a:solidFill>
                  <a:schemeClr val="tx1"/>
                </a:solidFill>
                <a:latin typeface="+mj-lt"/>
              </a:rPr>
              <a:t>permuterm</a:t>
            </a:r>
            <a:r>
              <a:rPr lang="en-US" dirty="0">
                <a:solidFill>
                  <a:schemeClr val="tx1"/>
                </a:solidFill>
                <a:latin typeface="+mj-lt"/>
              </a:rPr>
              <a:t> index</a:t>
            </a:r>
          </a:p>
          <a:p>
            <a:pPr lvl="1">
              <a:spcBef>
                <a:spcPts val="700"/>
              </a:spcBef>
              <a:buClr>
                <a:srgbClr val="336699"/>
              </a:buClr>
              <a:buFont typeface="Wingdings" pitchFamily="2" charset="2"/>
              <a:buChar char="§"/>
            </a:pPr>
            <a:r>
              <a:rPr lang="en-US" dirty="0">
                <a:solidFill>
                  <a:schemeClr val="tx1"/>
                </a:solidFill>
                <a:latin typeface="+mj-lt"/>
              </a:rPr>
              <a:t>Enumerate all character </a:t>
            </a:r>
            <a:r>
              <a:rPr lang="en-US" i="1" dirty="0">
                <a:solidFill>
                  <a:schemeClr val="tx1"/>
                </a:solidFill>
                <a:latin typeface="+mj-lt"/>
              </a:rPr>
              <a:t>k</a:t>
            </a:r>
            <a:r>
              <a:rPr lang="en-US" dirty="0">
                <a:solidFill>
                  <a:schemeClr val="tx1"/>
                </a:solidFill>
                <a:latin typeface="+mj-lt"/>
              </a:rPr>
              <a:t>-grams (sequence of </a:t>
            </a:r>
            <a:r>
              <a:rPr lang="en-US" i="1" dirty="0">
                <a:solidFill>
                  <a:schemeClr val="tx1"/>
                </a:solidFill>
                <a:latin typeface="+mj-lt"/>
              </a:rPr>
              <a:t>k</a:t>
            </a:r>
            <a:r>
              <a:rPr lang="en-US" dirty="0">
                <a:solidFill>
                  <a:schemeClr val="tx1"/>
                </a:solidFill>
                <a:latin typeface="+mj-lt"/>
              </a:rPr>
              <a:t> characters) </a:t>
            </a:r>
            <a:r>
              <a:rPr lang="de-DE" dirty="0" err="1">
                <a:solidFill>
                  <a:schemeClr val="tx1"/>
                </a:solidFill>
                <a:latin typeface="+mj-lt"/>
              </a:rPr>
              <a:t>occurring</a:t>
            </a:r>
            <a:r>
              <a:rPr lang="de-DE" dirty="0">
                <a:solidFill>
                  <a:schemeClr val="tx1"/>
                </a:solidFill>
                <a:latin typeface="+mj-lt"/>
              </a:rPr>
              <a:t> in a </a:t>
            </a:r>
            <a:r>
              <a:rPr lang="de-DE" dirty="0" err="1">
                <a:solidFill>
                  <a:schemeClr val="tx1"/>
                </a:solidFill>
                <a:latin typeface="+mj-lt"/>
              </a:rPr>
              <a:t>term</a:t>
            </a:r>
            <a:endParaRPr lang="de-DE" dirty="0">
              <a:solidFill>
                <a:schemeClr val="tx1"/>
              </a:solidFill>
              <a:latin typeface="+mj-lt"/>
            </a:endParaRPr>
          </a:p>
          <a:p>
            <a:pPr lvl="1">
              <a:spcBef>
                <a:spcPts val="700"/>
              </a:spcBef>
              <a:buClr>
                <a:srgbClr val="336699"/>
              </a:buClr>
              <a:buFont typeface="Wingdings" pitchFamily="2" charset="2"/>
              <a:buChar char="§"/>
            </a:pPr>
            <a:r>
              <a:rPr lang="de-DE" dirty="0">
                <a:solidFill>
                  <a:schemeClr val="tx1"/>
                </a:solidFill>
                <a:latin typeface="+mj-lt"/>
              </a:rPr>
              <a:t>2-grams </a:t>
            </a:r>
            <a:r>
              <a:rPr lang="de-DE" dirty="0" err="1">
                <a:solidFill>
                  <a:schemeClr val="tx1"/>
                </a:solidFill>
                <a:latin typeface="+mj-lt"/>
              </a:rPr>
              <a:t>are</a:t>
            </a:r>
            <a:r>
              <a:rPr lang="de-DE" dirty="0">
                <a:solidFill>
                  <a:schemeClr val="tx1"/>
                </a:solidFill>
                <a:latin typeface="+mj-lt"/>
              </a:rPr>
              <a:t> </a:t>
            </a:r>
            <a:r>
              <a:rPr lang="de-DE" dirty="0" err="1">
                <a:solidFill>
                  <a:schemeClr val="tx1"/>
                </a:solidFill>
                <a:latin typeface="+mj-lt"/>
              </a:rPr>
              <a:t>called</a:t>
            </a:r>
            <a:r>
              <a:rPr lang="de-DE" dirty="0">
                <a:solidFill>
                  <a:schemeClr val="tx1"/>
                </a:solidFill>
                <a:latin typeface="+mj-lt"/>
              </a:rPr>
              <a:t> </a:t>
            </a:r>
            <a:r>
              <a:rPr lang="de-DE" dirty="0" err="1">
                <a:solidFill>
                  <a:srgbClr val="0070C0"/>
                </a:solidFill>
                <a:latin typeface="+mj-lt"/>
              </a:rPr>
              <a:t>bigrams</a:t>
            </a:r>
            <a:r>
              <a:rPr lang="de-DE" dirty="0">
                <a:solidFill>
                  <a:srgbClr val="0070C0"/>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Example: from </a:t>
            </a:r>
            <a:r>
              <a:rPr lang="en-US" i="1" dirty="0">
                <a:solidFill>
                  <a:schemeClr val="tx1"/>
                </a:solidFill>
                <a:latin typeface="+mj-lt"/>
              </a:rPr>
              <a:t>April is the cruelest month </a:t>
            </a:r>
            <a:r>
              <a:rPr lang="en-US" dirty="0">
                <a:solidFill>
                  <a:schemeClr val="tx1"/>
                </a:solidFill>
                <a:latin typeface="+mj-lt"/>
              </a:rPr>
              <a:t>we get the bigrams: </a:t>
            </a:r>
            <a:r>
              <a:rPr lang="en-US" i="1" dirty="0">
                <a:solidFill>
                  <a:schemeClr val="tx1"/>
                </a:solidFill>
                <a:latin typeface="+mj-lt"/>
              </a:rPr>
              <a:t>$a </a:t>
            </a:r>
            <a:r>
              <a:rPr lang="en-US" i="1" dirty="0" err="1">
                <a:solidFill>
                  <a:schemeClr val="tx1"/>
                </a:solidFill>
                <a:latin typeface="+mj-lt"/>
              </a:rPr>
              <a:t>ap</a:t>
            </a:r>
            <a:r>
              <a:rPr lang="en-US" i="1" dirty="0">
                <a:solidFill>
                  <a:schemeClr val="tx1"/>
                </a:solidFill>
                <a:latin typeface="+mj-lt"/>
              </a:rPr>
              <a:t> pr </a:t>
            </a:r>
            <a:r>
              <a:rPr lang="en-US" i="1" dirty="0" err="1">
                <a:solidFill>
                  <a:schemeClr val="tx1"/>
                </a:solidFill>
                <a:latin typeface="+mj-lt"/>
              </a:rPr>
              <a:t>ri</a:t>
            </a:r>
            <a:r>
              <a:rPr lang="en-US" i="1" dirty="0">
                <a:solidFill>
                  <a:schemeClr val="tx1"/>
                </a:solidFill>
                <a:latin typeface="+mj-lt"/>
              </a:rPr>
              <a:t> </a:t>
            </a:r>
            <a:r>
              <a:rPr lang="en-US" i="1" dirty="0" err="1">
                <a:solidFill>
                  <a:schemeClr val="tx1"/>
                </a:solidFill>
                <a:latin typeface="+mj-lt"/>
              </a:rPr>
              <a:t>il</a:t>
            </a:r>
            <a:r>
              <a:rPr lang="en-US" i="1" dirty="0">
                <a:solidFill>
                  <a:schemeClr val="tx1"/>
                </a:solidFill>
                <a:latin typeface="+mj-lt"/>
              </a:rPr>
              <a:t> l$ $</a:t>
            </a:r>
            <a:r>
              <a:rPr lang="en-US" i="1" dirty="0" err="1">
                <a:solidFill>
                  <a:schemeClr val="tx1"/>
                </a:solidFill>
                <a:latin typeface="+mj-lt"/>
              </a:rPr>
              <a:t>i</a:t>
            </a:r>
            <a:r>
              <a:rPr lang="en-US" i="1" dirty="0">
                <a:solidFill>
                  <a:schemeClr val="tx1"/>
                </a:solidFill>
                <a:latin typeface="+mj-lt"/>
              </a:rPr>
              <a:t> is s$ $t </a:t>
            </a:r>
            <a:r>
              <a:rPr lang="en-US" i="1" dirty="0" err="1">
                <a:solidFill>
                  <a:schemeClr val="tx1"/>
                </a:solidFill>
                <a:latin typeface="+mj-lt"/>
              </a:rPr>
              <a:t>th</a:t>
            </a:r>
            <a:r>
              <a:rPr lang="en-US" i="1" dirty="0">
                <a:solidFill>
                  <a:schemeClr val="tx1"/>
                </a:solidFill>
                <a:latin typeface="+mj-lt"/>
              </a:rPr>
              <a:t> he e$ $c </a:t>
            </a:r>
            <a:r>
              <a:rPr lang="en-US" i="1" dirty="0" err="1">
                <a:solidFill>
                  <a:schemeClr val="tx1"/>
                </a:solidFill>
                <a:latin typeface="+mj-lt"/>
              </a:rPr>
              <a:t>cr</a:t>
            </a:r>
            <a:r>
              <a:rPr lang="en-US" i="1" dirty="0">
                <a:solidFill>
                  <a:schemeClr val="tx1"/>
                </a:solidFill>
                <a:latin typeface="+mj-lt"/>
              </a:rPr>
              <a:t> </a:t>
            </a:r>
            <a:r>
              <a:rPr lang="en-US" i="1" dirty="0" err="1">
                <a:solidFill>
                  <a:schemeClr val="tx1"/>
                </a:solidFill>
                <a:latin typeface="+mj-lt"/>
              </a:rPr>
              <a:t>ru</a:t>
            </a:r>
            <a:r>
              <a:rPr lang="en-US" i="1" dirty="0">
                <a:solidFill>
                  <a:schemeClr val="tx1"/>
                </a:solidFill>
                <a:latin typeface="+mj-lt"/>
              </a:rPr>
              <a:t> </a:t>
            </a:r>
            <a:r>
              <a:rPr lang="en-US" i="1" dirty="0" err="1">
                <a:solidFill>
                  <a:schemeClr val="tx1"/>
                </a:solidFill>
                <a:latin typeface="+mj-lt"/>
              </a:rPr>
              <a:t>ue</a:t>
            </a:r>
            <a:r>
              <a:rPr lang="en-US" i="1" dirty="0">
                <a:solidFill>
                  <a:schemeClr val="tx1"/>
                </a:solidFill>
                <a:latin typeface="+mj-lt"/>
              </a:rPr>
              <a:t> el le </a:t>
            </a:r>
            <a:r>
              <a:rPr lang="en-US" i="1" dirty="0" err="1">
                <a:solidFill>
                  <a:schemeClr val="tx1"/>
                </a:solidFill>
                <a:latin typeface="+mj-lt"/>
              </a:rPr>
              <a:t>es</a:t>
            </a:r>
            <a:r>
              <a:rPr lang="en-US" i="1" dirty="0">
                <a:solidFill>
                  <a:schemeClr val="tx1"/>
                </a:solidFill>
                <a:latin typeface="+mj-lt"/>
              </a:rPr>
              <a:t> </a:t>
            </a:r>
            <a:r>
              <a:rPr lang="en-US" i="1" dirty="0" err="1">
                <a:solidFill>
                  <a:schemeClr val="tx1"/>
                </a:solidFill>
                <a:latin typeface="+mj-lt"/>
              </a:rPr>
              <a:t>st</a:t>
            </a:r>
            <a:r>
              <a:rPr lang="en-US" i="1" dirty="0">
                <a:solidFill>
                  <a:schemeClr val="tx1"/>
                </a:solidFill>
                <a:latin typeface="+mj-lt"/>
              </a:rPr>
              <a:t> t$ $m </a:t>
            </a:r>
            <a:r>
              <a:rPr lang="de-DE" i="1" dirty="0" err="1">
                <a:solidFill>
                  <a:schemeClr val="tx1"/>
                </a:solidFill>
                <a:latin typeface="+mj-lt"/>
              </a:rPr>
              <a:t>mo</a:t>
            </a:r>
            <a:r>
              <a:rPr lang="de-DE" i="1" dirty="0">
                <a:solidFill>
                  <a:schemeClr val="tx1"/>
                </a:solidFill>
                <a:latin typeface="+mj-lt"/>
              </a:rPr>
              <a:t> on </a:t>
            </a:r>
            <a:r>
              <a:rPr lang="de-DE" i="1" dirty="0" err="1">
                <a:solidFill>
                  <a:schemeClr val="tx1"/>
                </a:solidFill>
                <a:latin typeface="+mj-lt"/>
              </a:rPr>
              <a:t>nt</a:t>
            </a:r>
            <a:r>
              <a:rPr lang="de-DE" i="1" dirty="0">
                <a:solidFill>
                  <a:schemeClr val="tx1"/>
                </a:solidFill>
                <a:latin typeface="+mj-lt"/>
              </a:rPr>
              <a:t> h$</a:t>
            </a:r>
          </a:p>
          <a:p>
            <a:pPr lvl="1">
              <a:spcBef>
                <a:spcPts val="700"/>
              </a:spcBef>
              <a:buClr>
                <a:srgbClr val="336699"/>
              </a:buClr>
              <a:buFont typeface="Wingdings" pitchFamily="2" charset="2"/>
              <a:buChar char="§"/>
            </a:pPr>
            <a:r>
              <a:rPr lang="en-US" dirty="0">
                <a:solidFill>
                  <a:schemeClr val="tx1"/>
                </a:solidFill>
                <a:latin typeface="+mj-lt"/>
              </a:rPr>
              <a:t>$ is a special word boundary symbol, as before.</a:t>
            </a:r>
          </a:p>
          <a:p>
            <a:pPr lvl="1">
              <a:spcBef>
                <a:spcPts val="700"/>
              </a:spcBef>
              <a:buClr>
                <a:srgbClr val="336699"/>
              </a:buClr>
              <a:buFont typeface="Wingdings" pitchFamily="2" charset="2"/>
              <a:buChar char="§"/>
            </a:pPr>
            <a:r>
              <a:rPr lang="en-US" dirty="0">
                <a:solidFill>
                  <a:schemeClr val="tx1"/>
                </a:solidFill>
                <a:latin typeface="+mj-lt"/>
              </a:rPr>
              <a:t>Maintain an inverted index from bigrams to the terms that </a:t>
            </a:r>
            <a:r>
              <a:rPr lang="de-DE" dirty="0" err="1">
                <a:solidFill>
                  <a:schemeClr val="tx1"/>
                </a:solidFill>
                <a:latin typeface="+mj-lt"/>
              </a:rPr>
              <a:t>contain</a:t>
            </a:r>
            <a:r>
              <a:rPr lang="de-DE" dirty="0">
                <a:solidFill>
                  <a:schemeClr val="tx1"/>
                </a:solidFill>
                <a:latin typeface="+mj-lt"/>
              </a:rPr>
              <a:t> </a:t>
            </a:r>
            <a:r>
              <a:rPr lang="de-DE" dirty="0" err="1">
                <a:solidFill>
                  <a:schemeClr val="tx1"/>
                </a:solidFill>
                <a:latin typeface="+mj-lt"/>
              </a:rPr>
              <a:t>the</a:t>
            </a:r>
            <a:r>
              <a:rPr lang="de-DE" dirty="0">
                <a:solidFill>
                  <a:schemeClr val="tx1"/>
                </a:solidFill>
                <a:latin typeface="+mj-lt"/>
              </a:rPr>
              <a:t> </a:t>
            </a:r>
            <a:r>
              <a:rPr lang="de-DE" dirty="0" err="1">
                <a:solidFill>
                  <a:schemeClr val="tx1"/>
                </a:solidFill>
                <a:latin typeface="+mj-lt"/>
              </a:rPr>
              <a:t>bigram</a:t>
            </a: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22</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600" dirty="0">
                <a:solidFill>
                  <a:schemeClr val="tx1"/>
                </a:solidFill>
                <a:latin typeface="+mj-lt"/>
              </a:rPr>
              <a:t>Postings list in a 3-gram inverted index</a:t>
            </a:r>
          </a:p>
        </p:txBody>
      </p:sp>
      <p:sp>
        <p:nvSpPr>
          <p:cNvPr id="84996" name="Text Box 3"/>
          <p:cNvSpPr txBox="1">
            <a:spLocks noChangeArrowheads="1"/>
          </p:cNvSpPr>
          <p:nvPr/>
        </p:nvSpPr>
        <p:spPr bwMode="auto">
          <a:xfrm>
            <a:off x="214282" y="1857364"/>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23</a:t>
            </a:fld>
            <a:endParaRPr lang="en-US" dirty="0"/>
          </a:p>
        </p:txBody>
      </p:sp>
      <p:pic>
        <p:nvPicPr>
          <p:cNvPr id="8" name="Picture 7" descr="330.png"/>
          <p:cNvPicPr>
            <a:picLocks noChangeAspect="1"/>
          </p:cNvPicPr>
          <p:nvPr/>
        </p:nvPicPr>
        <p:blipFill>
          <a:blip r:embed="rId3"/>
          <a:stretch>
            <a:fillRect/>
          </a:stretch>
        </p:blipFill>
        <p:spPr>
          <a:xfrm>
            <a:off x="928662" y="3227848"/>
            <a:ext cx="7405001" cy="84409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i="1" dirty="0">
                <a:solidFill>
                  <a:schemeClr val="tx1"/>
                </a:solidFill>
                <a:latin typeface="+mj-lt"/>
              </a:rPr>
              <a:t>k</a:t>
            </a:r>
            <a:r>
              <a:rPr lang="de-DE" sz="3600" dirty="0">
                <a:solidFill>
                  <a:schemeClr val="tx1"/>
                </a:solidFill>
                <a:latin typeface="+mj-lt"/>
              </a:rPr>
              <a:t>-gram (</a:t>
            </a:r>
            <a:r>
              <a:rPr lang="de-DE" sz="3600" dirty="0" err="1">
                <a:solidFill>
                  <a:schemeClr val="tx1"/>
                </a:solidFill>
                <a:latin typeface="+mj-lt"/>
              </a:rPr>
              <a:t>bigram</a:t>
            </a:r>
            <a:r>
              <a:rPr lang="de-DE" sz="3600" dirty="0">
                <a:solidFill>
                  <a:schemeClr val="tx1"/>
                </a:solidFill>
                <a:latin typeface="+mj-lt"/>
              </a:rPr>
              <a:t>, </a:t>
            </a:r>
            <a:r>
              <a:rPr lang="de-DE" sz="3600" dirty="0" err="1">
                <a:solidFill>
                  <a:schemeClr val="tx1"/>
                </a:solidFill>
                <a:latin typeface="+mj-lt"/>
              </a:rPr>
              <a:t>trigram</a:t>
            </a:r>
            <a:r>
              <a:rPr lang="de-DE" sz="3600" dirty="0">
                <a:solidFill>
                  <a:schemeClr val="tx1"/>
                </a:solidFill>
                <a:latin typeface="+mj-lt"/>
              </a:rPr>
              <a:t>, . . . ) </a:t>
            </a:r>
            <a:r>
              <a:rPr lang="de-DE" sz="3600" dirty="0" err="1">
                <a:solidFill>
                  <a:schemeClr val="tx1"/>
                </a:solidFill>
                <a:latin typeface="+mj-lt"/>
              </a:rPr>
              <a:t>indexes</a:t>
            </a:r>
            <a:endParaRPr lang="en-US" sz="3600" dirty="0">
              <a:solidFill>
                <a:schemeClr val="tx1"/>
              </a:solidFill>
              <a:latin typeface="+mj-lt"/>
            </a:endParaRPr>
          </a:p>
        </p:txBody>
      </p:sp>
      <p:sp>
        <p:nvSpPr>
          <p:cNvPr id="84996" name="Text Box 3"/>
          <p:cNvSpPr txBox="1">
            <a:spLocks noChangeArrowheads="1"/>
          </p:cNvSpPr>
          <p:nvPr/>
        </p:nvSpPr>
        <p:spPr bwMode="auto">
          <a:xfrm>
            <a:off x="214282" y="2214554"/>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sz="2800" dirty="0">
                <a:solidFill>
                  <a:schemeClr val="tx1"/>
                </a:solidFill>
                <a:latin typeface="+mj-lt"/>
              </a:rPr>
              <a:t>Note that we now have two different types of inverted indexes</a:t>
            </a:r>
          </a:p>
          <a:p>
            <a:pPr lvl="2">
              <a:spcBef>
                <a:spcPts val="700"/>
              </a:spcBef>
              <a:buClr>
                <a:srgbClr val="336699"/>
              </a:buClr>
              <a:buFont typeface="Wingdings" pitchFamily="2" charset="2"/>
              <a:buChar char="§"/>
            </a:pPr>
            <a:r>
              <a:rPr lang="en-US" dirty="0">
                <a:solidFill>
                  <a:schemeClr val="tx1"/>
                </a:solidFill>
                <a:latin typeface="+mj-lt"/>
              </a:rPr>
              <a:t>The term-document inverted index for finding documents based on a query consisting of terms [as usual!]</a:t>
            </a:r>
          </a:p>
          <a:p>
            <a:pPr lvl="2">
              <a:spcBef>
                <a:spcPts val="700"/>
              </a:spcBef>
              <a:buClr>
                <a:srgbClr val="336699"/>
              </a:buClr>
              <a:buFont typeface="Wingdings" pitchFamily="2" charset="2"/>
              <a:buChar char="§"/>
            </a:pPr>
            <a:r>
              <a:rPr lang="en-US" dirty="0">
                <a:solidFill>
                  <a:schemeClr val="tx1"/>
                </a:solidFill>
                <a:latin typeface="+mj-lt"/>
              </a:rPr>
              <a:t>The </a:t>
            </a:r>
            <a:r>
              <a:rPr lang="en-US" i="1" dirty="0">
                <a:solidFill>
                  <a:schemeClr val="tx1"/>
                </a:solidFill>
                <a:latin typeface="+mj-lt"/>
              </a:rPr>
              <a:t>k</a:t>
            </a:r>
            <a:r>
              <a:rPr lang="en-US" dirty="0">
                <a:solidFill>
                  <a:schemeClr val="tx1"/>
                </a:solidFill>
                <a:latin typeface="+mj-lt"/>
              </a:rPr>
              <a:t>-gram index for finding terms based on a query </a:t>
            </a:r>
            <a:r>
              <a:rPr lang="de-DE" dirty="0" err="1">
                <a:solidFill>
                  <a:schemeClr val="tx1"/>
                </a:solidFill>
                <a:latin typeface="+mj-lt"/>
              </a:rPr>
              <a:t>consisting</a:t>
            </a:r>
            <a:r>
              <a:rPr lang="de-DE" dirty="0">
                <a:solidFill>
                  <a:schemeClr val="tx1"/>
                </a:solidFill>
                <a:latin typeface="+mj-lt"/>
              </a:rPr>
              <a:t> </a:t>
            </a:r>
            <a:r>
              <a:rPr lang="de-DE" dirty="0" err="1">
                <a:solidFill>
                  <a:schemeClr val="tx1"/>
                </a:solidFill>
                <a:latin typeface="+mj-lt"/>
              </a:rPr>
              <a:t>of</a:t>
            </a:r>
            <a:r>
              <a:rPr lang="de-DE" dirty="0">
                <a:solidFill>
                  <a:schemeClr val="tx1"/>
                </a:solidFill>
                <a:latin typeface="+mj-lt"/>
              </a:rPr>
              <a:t> </a:t>
            </a:r>
            <a:r>
              <a:rPr lang="de-DE" i="1" dirty="0">
                <a:solidFill>
                  <a:schemeClr val="tx1"/>
                </a:solidFill>
                <a:latin typeface="+mj-lt"/>
              </a:rPr>
              <a:t>k</a:t>
            </a:r>
            <a:r>
              <a:rPr lang="de-DE" dirty="0">
                <a:solidFill>
                  <a:schemeClr val="tx1"/>
                </a:solidFill>
                <a:latin typeface="+mj-lt"/>
              </a:rPr>
              <a:t>-</a:t>
            </a:r>
            <a:r>
              <a:rPr lang="de-DE" dirty="0" err="1">
                <a:solidFill>
                  <a:schemeClr val="tx1"/>
                </a:solidFill>
                <a:latin typeface="+mj-lt"/>
              </a:rPr>
              <a:t>grams</a:t>
            </a: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24</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400" dirty="0">
                <a:solidFill>
                  <a:schemeClr val="tx1"/>
                </a:solidFill>
                <a:latin typeface="+mj-lt"/>
              </a:rPr>
              <a:t>Processing </a:t>
            </a:r>
            <a:r>
              <a:rPr lang="en-US" sz="3400" dirty="0" err="1">
                <a:solidFill>
                  <a:schemeClr val="tx1"/>
                </a:solidFill>
                <a:latin typeface="+mj-lt"/>
              </a:rPr>
              <a:t>wildcarded</a:t>
            </a:r>
            <a:r>
              <a:rPr lang="en-US" sz="3400" dirty="0">
                <a:solidFill>
                  <a:schemeClr val="tx1"/>
                </a:solidFill>
                <a:latin typeface="+mj-lt"/>
              </a:rPr>
              <a:t> terms in a bigram index</a:t>
            </a:r>
          </a:p>
        </p:txBody>
      </p:sp>
      <p:sp>
        <p:nvSpPr>
          <p:cNvPr id="84996" name="Text Box 3"/>
          <p:cNvSpPr txBox="1">
            <a:spLocks noChangeArrowheads="1"/>
          </p:cNvSpPr>
          <p:nvPr/>
        </p:nvSpPr>
        <p:spPr bwMode="auto">
          <a:xfrm>
            <a:off x="214282" y="1857364"/>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Query </a:t>
            </a:r>
            <a:r>
              <a:rPr lang="en-US" dirty="0" err="1">
                <a:solidFill>
                  <a:schemeClr val="tx1"/>
                </a:solidFill>
                <a:latin typeface="+mj-lt"/>
              </a:rPr>
              <a:t>mon</a:t>
            </a:r>
            <a:r>
              <a:rPr lang="en-US" dirty="0">
                <a:solidFill>
                  <a:schemeClr val="tx1"/>
                </a:solidFill>
                <a:latin typeface="+mj-lt"/>
              </a:rPr>
              <a:t>* can now be run as: $m </a:t>
            </a:r>
            <a:r>
              <a:rPr lang="en-US" sz="2200" dirty="0">
                <a:solidFill>
                  <a:schemeClr val="tx1"/>
                </a:solidFill>
                <a:latin typeface="+mj-lt"/>
              </a:rPr>
              <a:t>AND</a:t>
            </a:r>
            <a:r>
              <a:rPr lang="en-US" dirty="0">
                <a:solidFill>
                  <a:schemeClr val="tx1"/>
                </a:solidFill>
                <a:latin typeface="+mj-lt"/>
              </a:rPr>
              <a:t> mo </a:t>
            </a:r>
            <a:r>
              <a:rPr lang="en-US" sz="2200" dirty="0">
                <a:solidFill>
                  <a:schemeClr val="tx1"/>
                </a:solidFill>
                <a:latin typeface="+mj-lt"/>
              </a:rPr>
              <a:t>AND</a:t>
            </a:r>
            <a:r>
              <a:rPr lang="en-US" dirty="0">
                <a:solidFill>
                  <a:schemeClr val="tx1"/>
                </a:solidFill>
                <a:latin typeface="+mj-lt"/>
              </a:rPr>
              <a:t> on</a:t>
            </a:r>
          </a:p>
          <a:p>
            <a:pPr lvl="1">
              <a:spcBef>
                <a:spcPts val="700"/>
              </a:spcBef>
              <a:buClr>
                <a:srgbClr val="336699"/>
              </a:buClr>
              <a:buFont typeface="Wingdings" pitchFamily="2" charset="2"/>
              <a:buChar char="§"/>
            </a:pPr>
            <a:r>
              <a:rPr lang="en-US" dirty="0">
                <a:solidFill>
                  <a:schemeClr val="tx1"/>
                </a:solidFill>
                <a:latin typeface="+mj-lt"/>
              </a:rPr>
              <a:t>Gets us all terms with the prefix </a:t>
            </a:r>
            <a:r>
              <a:rPr lang="en-US" i="1" dirty="0" err="1">
                <a:solidFill>
                  <a:schemeClr val="tx1"/>
                </a:solidFill>
                <a:latin typeface="+mj-lt"/>
              </a:rPr>
              <a:t>mon</a:t>
            </a:r>
            <a:r>
              <a:rPr lang="en-US" dirty="0">
                <a:solidFill>
                  <a:schemeClr val="tx1"/>
                </a:solidFill>
                <a:latin typeface="+mj-lt"/>
              </a:rPr>
              <a:t> . . .</a:t>
            </a:r>
          </a:p>
          <a:p>
            <a:pPr lvl="1">
              <a:spcBef>
                <a:spcPts val="700"/>
              </a:spcBef>
              <a:buClr>
                <a:srgbClr val="336699"/>
              </a:buClr>
              <a:buFont typeface="Wingdings" pitchFamily="2" charset="2"/>
              <a:buChar char="§"/>
            </a:pPr>
            <a:r>
              <a:rPr lang="en-US" dirty="0">
                <a:solidFill>
                  <a:schemeClr val="tx1"/>
                </a:solidFill>
                <a:latin typeface="+mj-lt"/>
              </a:rPr>
              <a:t>. . . but also many “false positives” like </a:t>
            </a:r>
            <a:r>
              <a:rPr lang="en-US" sz="2200" dirty="0">
                <a:solidFill>
                  <a:schemeClr val="tx1"/>
                </a:solidFill>
                <a:latin typeface="+mj-lt"/>
              </a:rPr>
              <a:t>MOON</a:t>
            </a:r>
            <a:r>
              <a:rPr lang="en-US"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We must </a:t>
            </a:r>
            <a:r>
              <a:rPr lang="en-US" dirty="0" err="1">
                <a:solidFill>
                  <a:schemeClr val="tx1"/>
                </a:solidFill>
                <a:latin typeface="+mj-lt"/>
              </a:rPr>
              <a:t>postfilter</a:t>
            </a:r>
            <a:r>
              <a:rPr lang="en-US" dirty="0">
                <a:solidFill>
                  <a:schemeClr val="tx1"/>
                </a:solidFill>
                <a:latin typeface="+mj-lt"/>
              </a:rPr>
              <a:t> these terms against query.</a:t>
            </a:r>
          </a:p>
          <a:p>
            <a:pPr lvl="1">
              <a:spcBef>
                <a:spcPts val="700"/>
              </a:spcBef>
              <a:buClr>
                <a:srgbClr val="336699"/>
              </a:buClr>
              <a:buFont typeface="Wingdings" pitchFamily="2" charset="2"/>
              <a:buChar char="§"/>
            </a:pPr>
            <a:r>
              <a:rPr lang="en-US" b="1" dirty="0">
                <a:solidFill>
                  <a:schemeClr val="tx1"/>
                </a:solidFill>
                <a:latin typeface="+mj-lt"/>
              </a:rPr>
              <a:t>Surviving terms are then looked up in the term-document </a:t>
            </a:r>
            <a:r>
              <a:rPr lang="de-DE" b="1" dirty="0" err="1">
                <a:solidFill>
                  <a:schemeClr val="tx1"/>
                </a:solidFill>
                <a:latin typeface="+mj-lt"/>
              </a:rPr>
              <a:t>inverted</a:t>
            </a:r>
            <a:r>
              <a:rPr lang="de-DE" b="1" dirty="0">
                <a:solidFill>
                  <a:schemeClr val="tx1"/>
                </a:solidFill>
                <a:latin typeface="+mj-lt"/>
              </a:rPr>
              <a:t> </a:t>
            </a:r>
            <a:r>
              <a:rPr lang="de-DE" b="1" dirty="0" err="1">
                <a:solidFill>
                  <a:schemeClr val="tx1"/>
                </a:solidFill>
                <a:latin typeface="+mj-lt"/>
              </a:rPr>
              <a:t>index</a:t>
            </a:r>
            <a:r>
              <a:rPr lang="de-DE" b="1" dirty="0">
                <a:solidFill>
                  <a:schemeClr val="tx1"/>
                </a:solidFill>
                <a:latin typeface="+mj-lt"/>
              </a:rPr>
              <a:t>.</a:t>
            </a:r>
          </a:p>
          <a:p>
            <a:pPr lvl="1">
              <a:spcBef>
                <a:spcPts val="700"/>
              </a:spcBef>
              <a:buClr>
                <a:srgbClr val="336699"/>
              </a:buClr>
              <a:buFont typeface="Wingdings" pitchFamily="2" charset="2"/>
              <a:buChar char="§"/>
            </a:pPr>
            <a:r>
              <a:rPr lang="de-DE" i="1" dirty="0">
                <a:solidFill>
                  <a:schemeClr val="tx1"/>
                </a:solidFill>
                <a:latin typeface="+mj-lt"/>
              </a:rPr>
              <a:t>k</a:t>
            </a:r>
            <a:r>
              <a:rPr lang="de-DE" dirty="0">
                <a:solidFill>
                  <a:schemeClr val="tx1"/>
                </a:solidFill>
                <a:latin typeface="+mj-lt"/>
              </a:rPr>
              <a:t>-gram </a:t>
            </a:r>
            <a:r>
              <a:rPr lang="de-DE" dirty="0" err="1">
                <a:solidFill>
                  <a:schemeClr val="tx1"/>
                </a:solidFill>
                <a:latin typeface="+mj-lt"/>
              </a:rPr>
              <a:t>index</a:t>
            </a:r>
            <a:r>
              <a:rPr lang="de-DE" dirty="0">
                <a:solidFill>
                  <a:schemeClr val="tx1"/>
                </a:solidFill>
                <a:latin typeface="+mj-lt"/>
              </a:rPr>
              <a:t> vs. </a:t>
            </a:r>
            <a:r>
              <a:rPr lang="de-DE" dirty="0" err="1">
                <a:solidFill>
                  <a:schemeClr val="tx1"/>
                </a:solidFill>
                <a:latin typeface="+mj-lt"/>
              </a:rPr>
              <a:t>permuterm</a:t>
            </a:r>
            <a:r>
              <a:rPr lang="de-DE" dirty="0">
                <a:solidFill>
                  <a:schemeClr val="tx1"/>
                </a:solidFill>
                <a:latin typeface="+mj-lt"/>
              </a:rPr>
              <a:t> </a:t>
            </a:r>
            <a:r>
              <a:rPr lang="de-DE" dirty="0" err="1">
                <a:solidFill>
                  <a:schemeClr val="tx1"/>
                </a:solidFill>
                <a:latin typeface="+mj-lt"/>
              </a:rPr>
              <a:t>index</a:t>
            </a:r>
            <a:endParaRPr lang="de-DE" dirty="0">
              <a:solidFill>
                <a:schemeClr val="tx1"/>
              </a:solidFill>
              <a:latin typeface="+mj-lt"/>
            </a:endParaRPr>
          </a:p>
          <a:p>
            <a:pPr lvl="2">
              <a:spcBef>
                <a:spcPts val="700"/>
              </a:spcBef>
              <a:buClr>
                <a:srgbClr val="336699"/>
              </a:buClr>
              <a:buFont typeface="Wingdings" pitchFamily="2" charset="2"/>
              <a:buChar char="§"/>
            </a:pPr>
            <a:r>
              <a:rPr lang="en-US" sz="2200" i="1" dirty="0">
                <a:solidFill>
                  <a:schemeClr val="tx1"/>
                </a:solidFill>
                <a:latin typeface="+mj-lt"/>
              </a:rPr>
              <a:t>k</a:t>
            </a:r>
            <a:r>
              <a:rPr lang="en-US" sz="2200" dirty="0">
                <a:solidFill>
                  <a:schemeClr val="tx1"/>
                </a:solidFill>
                <a:latin typeface="+mj-lt"/>
              </a:rPr>
              <a:t>-gram index is more space efficient. </a:t>
            </a:r>
            <a:r>
              <a:rPr lang="en-US" sz="2200" b="1" dirty="0">
                <a:solidFill>
                  <a:srgbClr val="C00000"/>
                </a:solidFill>
                <a:latin typeface="+mj-lt"/>
              </a:rPr>
              <a:t>Why?</a:t>
            </a:r>
          </a:p>
          <a:p>
            <a:pPr lvl="2">
              <a:spcBef>
                <a:spcPts val="700"/>
              </a:spcBef>
              <a:buClr>
                <a:srgbClr val="336699"/>
              </a:buClr>
              <a:buFont typeface="Wingdings" pitchFamily="2" charset="2"/>
              <a:buChar char="§"/>
            </a:pPr>
            <a:r>
              <a:rPr lang="en-US" sz="2200" dirty="0" err="1">
                <a:solidFill>
                  <a:schemeClr val="tx1"/>
                </a:solidFill>
                <a:latin typeface="+mj-lt"/>
              </a:rPr>
              <a:t>Permuterm</a:t>
            </a:r>
            <a:r>
              <a:rPr lang="en-US" sz="2200" dirty="0">
                <a:solidFill>
                  <a:schemeClr val="tx1"/>
                </a:solidFill>
                <a:latin typeface="+mj-lt"/>
              </a:rPr>
              <a:t> index doesn’t require </a:t>
            </a:r>
            <a:r>
              <a:rPr lang="en-US" sz="2200" dirty="0" err="1">
                <a:solidFill>
                  <a:schemeClr val="tx1"/>
                </a:solidFill>
                <a:latin typeface="+mj-lt"/>
              </a:rPr>
              <a:t>postfiltering</a:t>
            </a:r>
            <a:r>
              <a:rPr lang="en-US" sz="2200" dirty="0">
                <a:solidFill>
                  <a:schemeClr val="tx1"/>
                </a:solidFill>
                <a:latin typeface="+mj-lt"/>
              </a:rPr>
              <a:t>.</a:t>
            </a:r>
          </a:p>
          <a:p>
            <a:pPr lvl="2">
              <a:spcBef>
                <a:spcPts val="700"/>
              </a:spcBef>
              <a:buClr>
                <a:srgbClr val="336699"/>
              </a:buClr>
              <a:buFont typeface="Wingdings" pitchFamily="2" charset="2"/>
              <a:buChar char="§"/>
            </a:pPr>
            <a:endParaRPr lang="en-US" sz="2200" dirty="0">
              <a:solidFill>
                <a:schemeClr val="tx1"/>
              </a:solidFill>
              <a:latin typeface="+mj-lt"/>
            </a:endParaRPr>
          </a:p>
          <a:p>
            <a:pPr lvl="2">
              <a:spcBef>
                <a:spcPts val="700"/>
              </a:spcBef>
              <a:buClr>
                <a:srgbClr val="336699"/>
              </a:buClr>
              <a:buFont typeface="Wingdings" pitchFamily="2" charset="2"/>
              <a:buChar char="§"/>
            </a:pPr>
            <a:r>
              <a:rPr lang="en-US" sz="2200" dirty="0">
                <a:solidFill>
                  <a:schemeClr val="tx1"/>
                </a:solidFill>
                <a:latin typeface="+mj-lt"/>
              </a:rPr>
              <a:t>Each word has multiple </a:t>
            </a:r>
            <a:r>
              <a:rPr lang="en-US" sz="2200" dirty="0" err="1">
                <a:solidFill>
                  <a:schemeClr val="tx1"/>
                </a:solidFill>
                <a:latin typeface="+mj-lt"/>
              </a:rPr>
              <a:t>permuterms</a:t>
            </a:r>
            <a:r>
              <a:rPr lang="en-US" sz="2200" dirty="0">
                <a:solidFill>
                  <a:schemeClr val="tx1"/>
                </a:solidFill>
                <a:latin typeface="+mj-lt"/>
              </a:rPr>
              <a:t>, 3-grams: limited </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25</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Exercise</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Google has very limited support for wildcard queries.</a:t>
            </a:r>
          </a:p>
          <a:p>
            <a:pPr lvl="1">
              <a:spcBef>
                <a:spcPts val="700"/>
              </a:spcBef>
              <a:buClr>
                <a:srgbClr val="336699"/>
              </a:buClr>
              <a:buFont typeface="Wingdings" pitchFamily="2" charset="2"/>
              <a:buChar char="§"/>
            </a:pPr>
            <a:r>
              <a:rPr lang="en-US" dirty="0">
                <a:solidFill>
                  <a:schemeClr val="tx1"/>
                </a:solidFill>
                <a:latin typeface="+mj-lt"/>
              </a:rPr>
              <a:t>For example, this query doesn’t work very well on Google: </a:t>
            </a:r>
            <a:r>
              <a:rPr lang="de-DE" dirty="0">
                <a:solidFill>
                  <a:schemeClr val="tx1"/>
                </a:solidFill>
                <a:latin typeface="+mj-lt"/>
              </a:rPr>
              <a:t>[gen* </a:t>
            </a:r>
            <a:r>
              <a:rPr lang="de-DE" dirty="0" err="1">
                <a:solidFill>
                  <a:schemeClr val="tx1"/>
                </a:solidFill>
                <a:latin typeface="+mj-lt"/>
              </a:rPr>
              <a:t>universit</a:t>
            </a:r>
            <a:r>
              <a:rPr lang="de-DE" dirty="0">
                <a:solidFill>
                  <a:schemeClr val="tx1"/>
                </a:solidFill>
                <a:latin typeface="+mj-lt"/>
              </a:rPr>
              <a:t>*]</a:t>
            </a:r>
          </a:p>
          <a:p>
            <a:pPr lvl="2">
              <a:spcBef>
                <a:spcPts val="700"/>
              </a:spcBef>
              <a:buClr>
                <a:srgbClr val="336699"/>
              </a:buClr>
              <a:buFont typeface="Wingdings" pitchFamily="2" charset="2"/>
              <a:buChar char="§"/>
            </a:pPr>
            <a:r>
              <a:rPr lang="en-US" sz="2200" dirty="0">
                <a:solidFill>
                  <a:schemeClr val="tx1"/>
                </a:solidFill>
                <a:latin typeface="+mj-lt"/>
              </a:rPr>
              <a:t>Intention: you are looking for the University of Geneva, but don’t know which accents to use for the French words for </a:t>
            </a:r>
            <a:r>
              <a:rPr lang="de-DE" sz="2200" dirty="0" err="1">
                <a:solidFill>
                  <a:schemeClr val="tx1"/>
                </a:solidFill>
                <a:latin typeface="+mj-lt"/>
              </a:rPr>
              <a:t>university</a:t>
            </a:r>
            <a:r>
              <a:rPr lang="de-DE" sz="2200" dirty="0">
                <a:solidFill>
                  <a:schemeClr val="tx1"/>
                </a:solidFill>
                <a:latin typeface="+mj-lt"/>
              </a:rPr>
              <a:t> </a:t>
            </a:r>
            <a:r>
              <a:rPr lang="de-DE" sz="2200" dirty="0" err="1">
                <a:solidFill>
                  <a:schemeClr val="tx1"/>
                </a:solidFill>
                <a:latin typeface="+mj-lt"/>
              </a:rPr>
              <a:t>and</a:t>
            </a:r>
            <a:r>
              <a:rPr lang="de-DE" sz="2200" dirty="0">
                <a:solidFill>
                  <a:schemeClr val="tx1"/>
                </a:solidFill>
                <a:latin typeface="+mj-lt"/>
              </a:rPr>
              <a:t> </a:t>
            </a:r>
            <a:r>
              <a:rPr lang="de-DE" sz="2200" dirty="0" err="1">
                <a:solidFill>
                  <a:schemeClr val="tx1"/>
                </a:solidFill>
                <a:latin typeface="+mj-lt"/>
              </a:rPr>
              <a:t>Geneva</a:t>
            </a:r>
            <a:r>
              <a:rPr lang="de-DE" sz="2200"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According to Google search basics, 2010-04-29: “Note that the * operator works only on whole words, not parts of words.”</a:t>
            </a:r>
          </a:p>
          <a:p>
            <a:pPr lvl="1">
              <a:spcBef>
                <a:spcPts val="700"/>
              </a:spcBef>
              <a:buClr>
                <a:srgbClr val="336699"/>
              </a:buClr>
              <a:buFont typeface="Wingdings" pitchFamily="2" charset="2"/>
              <a:buChar char="§"/>
            </a:pPr>
            <a:r>
              <a:rPr lang="en-US" dirty="0">
                <a:solidFill>
                  <a:schemeClr val="tx1"/>
                </a:solidFill>
                <a:latin typeface="+mj-lt"/>
              </a:rPr>
              <a:t>But this is not entirely true. Try [</a:t>
            </a:r>
            <a:r>
              <a:rPr lang="en-US" dirty="0" err="1">
                <a:solidFill>
                  <a:schemeClr val="tx1"/>
                </a:solidFill>
                <a:latin typeface="+mj-lt"/>
              </a:rPr>
              <a:t>pythag</a:t>
            </a:r>
            <a:r>
              <a:rPr lang="en-US" dirty="0">
                <a:solidFill>
                  <a:schemeClr val="tx1"/>
                </a:solidFill>
                <a:latin typeface="+mj-lt"/>
              </a:rPr>
              <a:t>*] and [m*</a:t>
            </a:r>
            <a:r>
              <a:rPr lang="en-US" dirty="0" err="1">
                <a:solidFill>
                  <a:schemeClr val="tx1"/>
                </a:solidFill>
                <a:latin typeface="+mj-lt"/>
              </a:rPr>
              <a:t>nchen</a:t>
            </a:r>
            <a:r>
              <a:rPr lang="en-US"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Exercise: </a:t>
            </a:r>
            <a:r>
              <a:rPr lang="en-US" dirty="0">
                <a:solidFill>
                  <a:srgbClr val="00B050"/>
                </a:solidFill>
                <a:latin typeface="+mj-lt"/>
              </a:rPr>
              <a:t>Why doesn’t Google fully support wildcard queries?</a:t>
            </a:r>
            <a:endParaRPr lang="en-US" sz="4800" dirty="0">
              <a:solidFill>
                <a:srgbClr val="00B050"/>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26</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a:t>Outline</a:t>
            </a:r>
            <a:endParaRPr lang="de-DE" dirty="0"/>
          </a:p>
        </p:txBody>
      </p:sp>
      <p:sp>
        <p:nvSpPr>
          <p:cNvPr id="80899" name="Text Box 3"/>
          <p:cNvSpPr txBox="1">
            <a:spLocks noChangeArrowheads="1"/>
          </p:cNvSpPr>
          <p:nvPr/>
        </p:nvSpPr>
        <p:spPr bwMode="auto">
          <a:xfrm>
            <a:off x="357158" y="1428736"/>
            <a:ext cx="8286780" cy="4725988"/>
          </a:xfrm>
          <a:prstGeom prst="rect">
            <a:avLst/>
          </a:prstGeom>
          <a:noFill/>
          <a:ln w="9525">
            <a:noFill/>
            <a:round/>
            <a:headEnd/>
            <a:tailEnd/>
          </a:ln>
        </p:spPr>
        <p:txBody>
          <a:bodyPr/>
          <a:lstStyle/>
          <a:p>
            <a:pPr marL="514350" indent="-514350">
              <a:lnSpc>
                <a:spcPct val="150000"/>
              </a:lnSpc>
              <a:spcBef>
                <a:spcPts val="700"/>
              </a:spcBef>
              <a:buClr>
                <a:srgbClr val="BDD3E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Recap </a:t>
            </a:r>
          </a:p>
          <a:p>
            <a:pPr marL="514350" indent="-514350">
              <a:lnSpc>
                <a:spcPct val="150000"/>
              </a:lnSpc>
              <a:spcBef>
                <a:spcPts val="700"/>
              </a:spcBef>
              <a:buClr>
                <a:srgbClr val="BDD3E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a:t>
            </a:r>
            <a:r>
              <a:rPr lang="en-US" sz="3200" dirty="0">
                <a:solidFill>
                  <a:srgbClr val="BDD3E9"/>
                </a:solidFill>
                <a:latin typeface="Calibri" charset="0"/>
              </a:rPr>
              <a:t>Dictionaries</a:t>
            </a:r>
          </a:p>
          <a:p>
            <a:pPr marL="514350" indent="-514350">
              <a:spcBef>
                <a:spcPts val="700"/>
              </a:spcBef>
              <a:buClr>
                <a:srgbClr val="BDD3E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Wildcard queries</a:t>
            </a:r>
          </a:p>
          <a:p>
            <a:pPr marL="514350" indent="-514350">
              <a:lnSpc>
                <a:spcPct val="150000"/>
              </a:lnSpc>
              <a:spcBef>
                <a:spcPts val="700"/>
              </a:spcBef>
              <a:buClr>
                <a:srgbClr val="33669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Edit distance</a:t>
            </a:r>
          </a:p>
          <a:p>
            <a:pPr marL="514350" indent="-514350">
              <a:lnSpc>
                <a:spcPct val="150000"/>
              </a:lnSpc>
              <a:spcBef>
                <a:spcPts val="700"/>
              </a:spcBef>
              <a:buClr>
                <a:srgbClr val="BDD3E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Spelling correction</a:t>
            </a:r>
          </a:p>
          <a:p>
            <a:pPr marL="514350" indent="-514350">
              <a:lnSpc>
                <a:spcPct val="150000"/>
              </a:lnSpc>
              <a:spcBef>
                <a:spcPts val="700"/>
              </a:spcBef>
              <a:buClr>
                <a:srgbClr val="BDD3E9"/>
              </a:buClr>
              <a:buSzPct val="70000"/>
              <a:buFont typeface="Calibri" pitchFamily="34" charset="0"/>
              <a:buChar char="❻"/>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err="1">
                <a:solidFill>
                  <a:srgbClr val="BDD3E9"/>
                </a:solidFill>
                <a:latin typeface="Calibri" charset="0"/>
              </a:rPr>
              <a:t>Soundex</a:t>
            </a:r>
            <a:endParaRPr lang="en-US" sz="3200" dirty="0">
              <a:solidFill>
                <a:srgbClr val="BDD3E9"/>
              </a:solidFill>
              <a:latin typeface="Calibri" charset="0"/>
            </a:endParaRPr>
          </a:p>
          <a:p>
            <a:pPr marL="514350" indent="-514350">
              <a:lnSpc>
                <a:spcPct val="150000"/>
              </a:lnSpc>
              <a:spcBef>
                <a:spcPts val="700"/>
              </a:spcBef>
              <a:buClr>
                <a:srgbClr val="33669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27</a:t>
            </a:fld>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Spelling Tasks</a:t>
            </a:r>
          </a:p>
        </p:txBody>
      </p:sp>
      <p:sp>
        <p:nvSpPr>
          <p:cNvPr id="3" name="Content Placeholder 2"/>
          <p:cNvSpPr>
            <a:spLocks noGrp="1"/>
          </p:cNvSpPr>
          <p:nvPr>
            <p:ph idx="1"/>
          </p:nvPr>
        </p:nvSpPr>
        <p:spPr/>
        <p:txBody>
          <a:bodyPr/>
          <a:lstStyle/>
          <a:p>
            <a:r>
              <a:rPr lang="en-US" dirty="0"/>
              <a:t>Spelling Error Detection</a:t>
            </a:r>
          </a:p>
          <a:p>
            <a:r>
              <a:rPr lang="en-US" dirty="0"/>
              <a:t>Spelling Error Correction:</a:t>
            </a:r>
          </a:p>
          <a:p>
            <a:pPr lvl="1"/>
            <a:r>
              <a:rPr lang="en-US" dirty="0"/>
              <a:t>Autocorrect   </a:t>
            </a:r>
          </a:p>
          <a:p>
            <a:pPr lvl="2"/>
            <a:r>
              <a:rPr lang="en-US" sz="2400" dirty="0" err="1"/>
              <a:t>hte</a:t>
            </a:r>
            <a:r>
              <a:rPr lang="en-US" sz="2400" dirty="0" err="1">
                <a:latin typeface="Courier"/>
                <a:ea typeface="Wingdings"/>
                <a:cs typeface="Courier"/>
                <a:sym typeface="Wingdings"/>
              </a:rPr>
              <a:t></a:t>
            </a:r>
            <a:r>
              <a:rPr lang="en-US" sz="2400" dirty="0" err="1"/>
              <a:t>the</a:t>
            </a:r>
            <a:endParaRPr lang="en-US" sz="2400" dirty="0"/>
          </a:p>
          <a:p>
            <a:pPr lvl="1"/>
            <a:r>
              <a:rPr lang="en-US" dirty="0"/>
              <a:t>Suggest a correction</a:t>
            </a:r>
          </a:p>
          <a:p>
            <a:pPr lvl="1"/>
            <a:r>
              <a:rPr lang="en-US" dirty="0"/>
              <a:t>Suggestion lists</a:t>
            </a:r>
          </a:p>
        </p:txBody>
      </p:sp>
      <p:sp>
        <p:nvSpPr>
          <p:cNvPr id="4" name="Slide Number Placeholder 3"/>
          <p:cNvSpPr>
            <a:spLocks noGrp="1"/>
          </p:cNvSpPr>
          <p:nvPr>
            <p:ph type="sldNum" sz="quarter" idx="4294967295"/>
          </p:nvPr>
        </p:nvSpPr>
        <p:spPr/>
        <p:txBody>
          <a:bodyPr/>
          <a:lstStyle/>
          <a:p>
            <a:fld id="{10F35DC5-7E65-8247-99AB-4E984F8A921E}" type="slidenum">
              <a:rPr lang="en-US" smtClean="0"/>
              <a:pPr/>
              <a:t>28</a:t>
            </a:fld>
            <a:endParaRPr lang="en-US"/>
          </a:p>
        </p:txBody>
      </p:sp>
    </p:spTree>
    <p:extLst>
      <p:ext uri="{BB962C8B-B14F-4D97-AF65-F5344CB8AC3E}">
        <p14:creationId xmlns:p14="http://schemas.microsoft.com/office/powerpoint/2010/main" val="3142136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spelling errors</a:t>
            </a:r>
          </a:p>
        </p:txBody>
      </p:sp>
      <p:sp>
        <p:nvSpPr>
          <p:cNvPr id="3" name="Content Placeholder 2"/>
          <p:cNvSpPr>
            <a:spLocks noGrp="1"/>
          </p:cNvSpPr>
          <p:nvPr>
            <p:ph idx="1"/>
          </p:nvPr>
        </p:nvSpPr>
        <p:spPr/>
        <p:txBody>
          <a:bodyPr/>
          <a:lstStyle/>
          <a:p>
            <a:r>
              <a:rPr lang="en-US" dirty="0"/>
              <a:t>Non-word Errors</a:t>
            </a:r>
          </a:p>
          <a:p>
            <a:pPr lvl="1"/>
            <a:r>
              <a:rPr lang="en-US" i="1" dirty="0" err="1"/>
              <a:t>graffe</a:t>
            </a:r>
            <a:r>
              <a:rPr lang="en-US" dirty="0"/>
              <a:t> </a:t>
            </a:r>
            <a:r>
              <a:rPr lang="en-US" dirty="0">
                <a:latin typeface="Wingdings"/>
                <a:ea typeface="Wingdings"/>
                <a:cs typeface="Wingdings"/>
                <a:sym typeface="Wingdings"/>
              </a:rPr>
              <a:t></a:t>
            </a:r>
            <a:r>
              <a:rPr lang="en-US" i="1" dirty="0"/>
              <a:t>giraffe</a:t>
            </a:r>
          </a:p>
          <a:p>
            <a:r>
              <a:rPr lang="en-US" dirty="0"/>
              <a:t>Real-word Errors</a:t>
            </a:r>
          </a:p>
          <a:p>
            <a:pPr lvl="1"/>
            <a:r>
              <a:rPr lang="en-US" dirty="0"/>
              <a:t>Typographical errors</a:t>
            </a:r>
          </a:p>
          <a:p>
            <a:pPr lvl="2"/>
            <a:r>
              <a:rPr lang="en-US" i="1" dirty="0"/>
              <a:t>three</a:t>
            </a:r>
            <a:r>
              <a:rPr lang="en-US" dirty="0"/>
              <a:t> </a:t>
            </a:r>
            <a:r>
              <a:rPr lang="en-US" dirty="0">
                <a:latin typeface="Wingdings"/>
                <a:ea typeface="Wingdings"/>
                <a:cs typeface="Wingdings"/>
                <a:sym typeface="Wingdings"/>
              </a:rPr>
              <a:t></a:t>
            </a:r>
            <a:r>
              <a:rPr lang="en-US" i="1" dirty="0"/>
              <a:t>there</a:t>
            </a:r>
          </a:p>
          <a:p>
            <a:pPr lvl="1"/>
            <a:r>
              <a:rPr lang="en-US" dirty="0"/>
              <a:t>Cognitive Errors (homophones)</a:t>
            </a:r>
          </a:p>
          <a:p>
            <a:pPr lvl="2"/>
            <a:r>
              <a:rPr lang="en-US" i="1" dirty="0" err="1"/>
              <a:t>piece</a:t>
            </a:r>
            <a:r>
              <a:rPr lang="en-US" dirty="0" err="1">
                <a:latin typeface="Wingdings"/>
                <a:ea typeface="Wingdings"/>
                <a:cs typeface="Wingdings"/>
                <a:sym typeface="Wingdings"/>
              </a:rPr>
              <a:t></a:t>
            </a:r>
            <a:r>
              <a:rPr lang="en-US" i="1" dirty="0" err="1"/>
              <a:t>peace</a:t>
            </a:r>
            <a:r>
              <a:rPr lang="en-US" dirty="0"/>
              <a:t>, </a:t>
            </a:r>
          </a:p>
          <a:p>
            <a:pPr lvl="2"/>
            <a:r>
              <a:rPr lang="en-US" i="1" dirty="0"/>
              <a:t>too</a:t>
            </a:r>
            <a:r>
              <a:rPr lang="en-US" dirty="0"/>
              <a:t> </a:t>
            </a:r>
            <a:r>
              <a:rPr lang="en-US" dirty="0">
                <a:latin typeface="Wingdings"/>
                <a:ea typeface="Wingdings"/>
                <a:cs typeface="Wingdings"/>
                <a:sym typeface="Wingdings"/>
              </a:rPr>
              <a:t></a:t>
            </a:r>
            <a:r>
              <a:rPr lang="en-US" dirty="0"/>
              <a:t> </a:t>
            </a:r>
            <a:r>
              <a:rPr lang="en-US" i="1" dirty="0"/>
              <a:t>two</a:t>
            </a:r>
          </a:p>
          <a:p>
            <a:pPr lvl="1"/>
            <a:endParaRPr lang="en-US" i="1" dirty="0"/>
          </a:p>
        </p:txBody>
      </p:sp>
      <p:sp>
        <p:nvSpPr>
          <p:cNvPr id="4" name="Slide Number Placeholder 3"/>
          <p:cNvSpPr>
            <a:spLocks noGrp="1"/>
          </p:cNvSpPr>
          <p:nvPr>
            <p:ph type="sldNum" sz="quarter" idx="4294967295"/>
          </p:nvPr>
        </p:nvSpPr>
        <p:spPr/>
        <p:txBody>
          <a:bodyPr/>
          <a:lstStyle/>
          <a:p>
            <a:fld id="{10F35DC5-7E65-8247-99AB-4E984F8A921E}" type="slidenum">
              <a:rPr lang="en-US" smtClean="0"/>
              <a:pPr/>
              <a:t>29</a:t>
            </a:fld>
            <a:endParaRPr lang="en-US"/>
          </a:p>
        </p:txBody>
      </p:sp>
    </p:spTree>
    <p:extLst>
      <p:ext uri="{BB962C8B-B14F-4D97-AF65-F5344CB8AC3E}">
        <p14:creationId xmlns:p14="http://schemas.microsoft.com/office/powerpoint/2010/main" val="2239848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a:t>Outline</a:t>
            </a:r>
            <a:endParaRPr lang="de-DE" dirty="0"/>
          </a:p>
        </p:txBody>
      </p:sp>
      <p:sp>
        <p:nvSpPr>
          <p:cNvPr id="80899" name="Text Box 3"/>
          <p:cNvSpPr txBox="1">
            <a:spLocks noChangeArrowheads="1"/>
          </p:cNvSpPr>
          <p:nvPr/>
        </p:nvSpPr>
        <p:spPr bwMode="auto">
          <a:xfrm>
            <a:off x="357158" y="1428736"/>
            <a:ext cx="8286780" cy="4725988"/>
          </a:xfrm>
          <a:prstGeom prst="rect">
            <a:avLst/>
          </a:prstGeom>
          <a:noFill/>
          <a:ln w="9525">
            <a:noFill/>
            <a:round/>
            <a:headEnd/>
            <a:tailEnd/>
          </a:ln>
        </p:spPr>
        <p:txBody>
          <a:bodyPr/>
          <a:lstStyle/>
          <a:p>
            <a:pPr marL="514350" indent="-514350">
              <a:lnSpc>
                <a:spcPct val="150000"/>
              </a:lnSpc>
              <a:spcBef>
                <a:spcPts val="700"/>
              </a:spcBef>
              <a:buClr>
                <a:srgbClr val="33669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Recap </a:t>
            </a:r>
          </a:p>
          <a:p>
            <a:pPr marL="514350" indent="-514350">
              <a:lnSpc>
                <a:spcPct val="150000"/>
              </a:lnSpc>
              <a:spcBef>
                <a:spcPts val="700"/>
              </a:spcBef>
              <a:buClr>
                <a:srgbClr val="BDD3E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Dictionaries</a:t>
            </a:r>
          </a:p>
          <a:p>
            <a:pPr marL="514350" indent="-514350">
              <a:spcBef>
                <a:spcPts val="700"/>
              </a:spcBef>
              <a:buClr>
                <a:srgbClr val="BDD3E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Wildcard queries</a:t>
            </a:r>
          </a:p>
          <a:p>
            <a:pPr marL="514350" indent="-514350">
              <a:lnSpc>
                <a:spcPct val="150000"/>
              </a:lnSpc>
              <a:spcBef>
                <a:spcPts val="700"/>
              </a:spcBef>
              <a:buClr>
                <a:srgbClr val="BDD3E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Edit distance</a:t>
            </a:r>
          </a:p>
          <a:p>
            <a:pPr marL="514350" indent="-514350">
              <a:lnSpc>
                <a:spcPct val="150000"/>
              </a:lnSpc>
              <a:spcBef>
                <a:spcPts val="700"/>
              </a:spcBef>
              <a:buClr>
                <a:srgbClr val="BDD3E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Spelling correction</a:t>
            </a:r>
          </a:p>
          <a:p>
            <a:pPr marL="514350" indent="-514350">
              <a:lnSpc>
                <a:spcPct val="150000"/>
              </a:lnSpc>
              <a:spcBef>
                <a:spcPts val="700"/>
              </a:spcBef>
              <a:buClr>
                <a:srgbClr val="BDD3E9"/>
              </a:buClr>
              <a:buSzPct val="70000"/>
              <a:buFont typeface="Calibri" pitchFamily="34" charset="0"/>
              <a:buChar char="❻"/>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err="1">
                <a:solidFill>
                  <a:srgbClr val="BDD3E9"/>
                </a:solidFill>
                <a:latin typeface="Calibri" charset="0"/>
              </a:rPr>
              <a:t>Soundex</a:t>
            </a:r>
            <a:endParaRPr lang="en-US" sz="3200" dirty="0">
              <a:solidFill>
                <a:srgbClr val="BDD3E9"/>
              </a:solidFill>
              <a:latin typeface="Calibri" charset="0"/>
            </a:endParaRPr>
          </a:p>
          <a:p>
            <a:pPr marL="514350" indent="-514350">
              <a:lnSpc>
                <a:spcPct val="150000"/>
              </a:lnSpc>
              <a:spcBef>
                <a:spcPts val="700"/>
              </a:spcBef>
              <a:buClr>
                <a:srgbClr val="33669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Rates of spelling errors</a:t>
            </a:r>
          </a:p>
        </p:txBody>
      </p:sp>
      <p:sp>
        <p:nvSpPr>
          <p:cNvPr id="3" name="Content Placeholder 2"/>
          <p:cNvSpPr>
            <a:spLocks noGrp="1"/>
          </p:cNvSpPr>
          <p:nvPr>
            <p:ph idx="1"/>
          </p:nvPr>
        </p:nvSpPr>
        <p:spPr>
          <a:xfrm>
            <a:off x="381000" y="2209800"/>
            <a:ext cx="8686800" cy="3333750"/>
          </a:xfrm>
        </p:spPr>
        <p:txBody>
          <a:bodyPr/>
          <a:lstStyle/>
          <a:p>
            <a:pPr marL="0" lvl="1" indent="0">
              <a:buClr>
                <a:srgbClr val="CC0000"/>
              </a:buClr>
              <a:buNone/>
            </a:pPr>
            <a:r>
              <a:rPr lang="en-US" sz="2800" b="1" dirty="0"/>
              <a:t>26</a:t>
            </a:r>
            <a:r>
              <a:rPr lang="en-US" sz="2800" dirty="0"/>
              <a:t>%:	Web queries  </a:t>
            </a:r>
            <a:r>
              <a:rPr lang="en-US" dirty="0">
                <a:solidFill>
                  <a:schemeClr val="accent5">
                    <a:lumMod val="60000"/>
                    <a:lumOff val="40000"/>
                  </a:schemeClr>
                </a:solidFill>
              </a:rPr>
              <a:t>Wang </a:t>
            </a:r>
            <a:r>
              <a:rPr lang="en-US" i="1" dirty="0">
                <a:solidFill>
                  <a:schemeClr val="accent5">
                    <a:lumMod val="60000"/>
                    <a:lumOff val="40000"/>
                  </a:schemeClr>
                </a:solidFill>
              </a:rPr>
              <a:t>et al. </a:t>
            </a:r>
            <a:r>
              <a:rPr lang="en-US" dirty="0">
                <a:solidFill>
                  <a:schemeClr val="accent5">
                    <a:lumMod val="60000"/>
                    <a:lumOff val="40000"/>
                  </a:schemeClr>
                </a:solidFill>
              </a:rPr>
              <a:t>2003 </a:t>
            </a:r>
            <a:endParaRPr lang="en-US" dirty="0"/>
          </a:p>
          <a:p>
            <a:pPr marL="0" lvl="1" indent="0">
              <a:buClr>
                <a:srgbClr val="CC0000"/>
              </a:buClr>
              <a:buNone/>
            </a:pPr>
            <a:r>
              <a:rPr lang="en-US" sz="2800" b="1" dirty="0"/>
              <a:t>13</a:t>
            </a:r>
            <a:r>
              <a:rPr lang="en-US" sz="2800" dirty="0"/>
              <a:t>%:	Retyping, no backspace: </a:t>
            </a:r>
            <a:r>
              <a:rPr lang="en-US" dirty="0">
                <a:solidFill>
                  <a:schemeClr val="accent5">
                    <a:lumMod val="60000"/>
                    <a:lumOff val="40000"/>
                  </a:schemeClr>
                </a:solidFill>
              </a:rPr>
              <a:t>Whitelaw </a:t>
            </a:r>
            <a:r>
              <a:rPr lang="en-US" i="1" dirty="0">
                <a:solidFill>
                  <a:schemeClr val="accent5">
                    <a:lumMod val="60000"/>
                    <a:lumOff val="40000"/>
                  </a:schemeClr>
                </a:solidFill>
              </a:rPr>
              <a:t>et al. </a:t>
            </a:r>
            <a:r>
              <a:rPr lang="en-US" dirty="0" err="1">
                <a:solidFill>
                  <a:schemeClr val="accent5">
                    <a:lumMod val="60000"/>
                    <a:lumOff val="40000"/>
                  </a:schemeClr>
                </a:solidFill>
              </a:rPr>
              <a:t>English&amp;German</a:t>
            </a:r>
            <a:endParaRPr lang="en-US" dirty="0">
              <a:solidFill>
                <a:schemeClr val="accent5">
                  <a:lumMod val="60000"/>
                  <a:lumOff val="40000"/>
                </a:schemeClr>
              </a:solidFill>
            </a:endParaRPr>
          </a:p>
          <a:p>
            <a:pPr marL="0" lvl="1" indent="0">
              <a:buClr>
                <a:srgbClr val="CC0000"/>
              </a:buClr>
              <a:buNone/>
            </a:pPr>
            <a:r>
              <a:rPr lang="en-US" sz="2800" b="1" dirty="0"/>
              <a:t>7</a:t>
            </a:r>
            <a:r>
              <a:rPr lang="en-US" sz="2800" dirty="0"/>
              <a:t>%: Words corrected retyping on phone-sized organizer</a:t>
            </a:r>
          </a:p>
          <a:p>
            <a:pPr marL="0" lvl="1" indent="0">
              <a:buClr>
                <a:srgbClr val="CC0000"/>
              </a:buClr>
              <a:buNone/>
            </a:pPr>
            <a:r>
              <a:rPr lang="en-US" sz="2800" b="1" dirty="0"/>
              <a:t>2</a:t>
            </a:r>
            <a:r>
              <a:rPr lang="en-US" sz="2800" dirty="0"/>
              <a:t>%: Words uncorrected on organizer </a:t>
            </a:r>
            <a:r>
              <a:rPr lang="en-US" dirty="0" err="1">
                <a:solidFill>
                  <a:schemeClr val="accent5">
                    <a:lumMod val="60000"/>
                    <a:lumOff val="40000"/>
                  </a:schemeClr>
                </a:solidFill>
              </a:rPr>
              <a:t>Soukoreff</a:t>
            </a:r>
            <a:r>
              <a:rPr lang="en-US" dirty="0">
                <a:solidFill>
                  <a:schemeClr val="accent5">
                    <a:lumMod val="60000"/>
                    <a:lumOff val="40000"/>
                  </a:schemeClr>
                </a:solidFill>
              </a:rPr>
              <a:t> &amp;</a:t>
            </a:r>
            <a:r>
              <a:rPr lang="en-US" dirty="0" err="1">
                <a:solidFill>
                  <a:schemeClr val="accent5">
                    <a:lumMod val="60000"/>
                    <a:lumOff val="40000"/>
                  </a:schemeClr>
                </a:solidFill>
              </a:rPr>
              <a:t>MacKenzie</a:t>
            </a:r>
            <a:r>
              <a:rPr lang="en-US" dirty="0">
                <a:solidFill>
                  <a:schemeClr val="accent5">
                    <a:lumMod val="60000"/>
                    <a:lumOff val="40000"/>
                  </a:schemeClr>
                </a:solidFill>
              </a:rPr>
              <a:t> 2003</a:t>
            </a:r>
            <a:endParaRPr lang="en-US" sz="2800" dirty="0"/>
          </a:p>
          <a:p>
            <a:pPr marL="0" indent="0">
              <a:buNone/>
            </a:pPr>
            <a:r>
              <a:rPr lang="en-US" b="1" dirty="0"/>
              <a:t>1-2</a:t>
            </a:r>
            <a:r>
              <a:rPr lang="en-US" dirty="0"/>
              <a:t>%:</a:t>
            </a:r>
            <a:r>
              <a:rPr lang="en-US" b="1" dirty="0"/>
              <a:t>  </a:t>
            </a:r>
            <a:r>
              <a:rPr lang="en-US" dirty="0"/>
              <a:t>Retyping: </a:t>
            </a:r>
            <a:r>
              <a:rPr lang="en-US" sz="2000" dirty="0">
                <a:solidFill>
                  <a:schemeClr val="accent5">
                    <a:lumMod val="60000"/>
                    <a:lumOff val="40000"/>
                  </a:schemeClr>
                </a:solidFill>
              </a:rPr>
              <a:t>Kane and </a:t>
            </a:r>
            <a:r>
              <a:rPr lang="en-US" sz="2000" dirty="0" err="1">
                <a:solidFill>
                  <a:schemeClr val="accent5">
                    <a:lumMod val="60000"/>
                    <a:lumOff val="40000"/>
                  </a:schemeClr>
                </a:solidFill>
              </a:rPr>
              <a:t>Wobbrock</a:t>
            </a:r>
            <a:r>
              <a:rPr lang="en-US" sz="2000" dirty="0">
                <a:solidFill>
                  <a:schemeClr val="accent5">
                    <a:lumMod val="60000"/>
                    <a:lumOff val="40000"/>
                  </a:schemeClr>
                </a:solidFill>
              </a:rPr>
              <a:t> 2007, </a:t>
            </a:r>
            <a:r>
              <a:rPr lang="en-US" sz="2000" dirty="0" err="1">
                <a:solidFill>
                  <a:schemeClr val="accent5">
                    <a:lumMod val="60000"/>
                    <a:lumOff val="40000"/>
                  </a:schemeClr>
                </a:solidFill>
              </a:rPr>
              <a:t>Gruden</a:t>
            </a:r>
            <a:r>
              <a:rPr lang="en-US" sz="2000" dirty="0">
                <a:solidFill>
                  <a:schemeClr val="accent5">
                    <a:lumMod val="60000"/>
                    <a:lumOff val="40000"/>
                  </a:schemeClr>
                </a:solidFill>
              </a:rPr>
              <a:t> et al. 1983</a:t>
            </a:r>
          </a:p>
          <a:p>
            <a:pPr marL="0" indent="0">
              <a:buNone/>
            </a:pPr>
            <a:endParaRPr lang="en-US" sz="2000" dirty="0"/>
          </a:p>
          <a:p>
            <a:pPr lvl="1"/>
            <a:endParaRPr lang="en-US" sz="1800" dirty="0"/>
          </a:p>
        </p:txBody>
      </p:sp>
      <p:sp>
        <p:nvSpPr>
          <p:cNvPr id="4" name="Slide Number Placeholder 3"/>
          <p:cNvSpPr>
            <a:spLocks noGrp="1"/>
          </p:cNvSpPr>
          <p:nvPr>
            <p:ph type="sldNum" sz="quarter" idx="4294967295"/>
          </p:nvPr>
        </p:nvSpPr>
        <p:spPr/>
        <p:txBody>
          <a:bodyPr/>
          <a:lstStyle/>
          <a:p>
            <a:fld id="{10F35DC5-7E65-8247-99AB-4E984F8A921E}" type="slidenum">
              <a:rPr lang="en-US" smtClean="0"/>
              <a:pPr/>
              <a:t>30</a:t>
            </a:fld>
            <a:endParaRPr lang="en-US" dirty="0"/>
          </a:p>
        </p:txBody>
      </p:sp>
    </p:spTree>
    <p:extLst>
      <p:ext uri="{BB962C8B-B14F-4D97-AF65-F5344CB8AC3E}">
        <p14:creationId xmlns:p14="http://schemas.microsoft.com/office/powerpoint/2010/main" val="390258201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Non-word spelling errors</a:t>
            </a:r>
          </a:p>
        </p:txBody>
      </p:sp>
      <p:sp>
        <p:nvSpPr>
          <p:cNvPr id="3" name="Content Placeholder 2"/>
          <p:cNvSpPr>
            <a:spLocks noGrp="1"/>
          </p:cNvSpPr>
          <p:nvPr>
            <p:ph idx="1"/>
          </p:nvPr>
        </p:nvSpPr>
        <p:spPr/>
        <p:txBody>
          <a:bodyPr/>
          <a:lstStyle/>
          <a:p>
            <a:r>
              <a:rPr lang="en-US" dirty="0"/>
              <a:t>Non-word spelling error detection:</a:t>
            </a:r>
          </a:p>
          <a:p>
            <a:pPr lvl="1"/>
            <a:r>
              <a:rPr lang="en-US" dirty="0"/>
              <a:t>Any word not in a </a:t>
            </a:r>
            <a:r>
              <a:rPr lang="en-US" b="1" i="1" dirty="0"/>
              <a:t>dictionary</a:t>
            </a:r>
            <a:r>
              <a:rPr lang="en-US" dirty="0"/>
              <a:t> is an error</a:t>
            </a:r>
          </a:p>
          <a:p>
            <a:pPr lvl="1"/>
            <a:r>
              <a:rPr lang="en-US" dirty="0"/>
              <a:t>The larger the dictionary the better</a:t>
            </a:r>
          </a:p>
          <a:p>
            <a:r>
              <a:rPr lang="en-US" dirty="0"/>
              <a:t>Non-word spelling error correction:</a:t>
            </a:r>
          </a:p>
          <a:p>
            <a:pPr lvl="1"/>
            <a:r>
              <a:rPr lang="en-US" dirty="0"/>
              <a:t>Generate </a:t>
            </a:r>
            <a:r>
              <a:rPr lang="en-US" b="1" i="1" dirty="0"/>
              <a:t>candidates</a:t>
            </a:r>
            <a:r>
              <a:rPr lang="en-US" dirty="0"/>
              <a:t>: real words that are similar to error</a:t>
            </a:r>
          </a:p>
          <a:p>
            <a:pPr lvl="1"/>
            <a:r>
              <a:rPr lang="en-US" dirty="0"/>
              <a:t>Choose the one which is best: How: any suggestions?</a:t>
            </a:r>
          </a:p>
          <a:p>
            <a:pPr lvl="2"/>
            <a:r>
              <a:rPr lang="en-US" dirty="0"/>
              <a:t>Shortest weighted edit distance</a:t>
            </a:r>
          </a:p>
          <a:p>
            <a:pPr lvl="2"/>
            <a:r>
              <a:rPr lang="en-US" dirty="0"/>
              <a:t>Highest noisy channel probability</a:t>
            </a:r>
          </a:p>
          <a:p>
            <a:endParaRPr lang="en-US" dirty="0"/>
          </a:p>
        </p:txBody>
      </p:sp>
      <p:sp>
        <p:nvSpPr>
          <p:cNvPr id="4" name="Slide Number Placeholder 3"/>
          <p:cNvSpPr>
            <a:spLocks noGrp="1"/>
          </p:cNvSpPr>
          <p:nvPr>
            <p:ph type="sldNum" sz="quarter" idx="4294967295"/>
          </p:nvPr>
        </p:nvSpPr>
        <p:spPr/>
        <p:txBody>
          <a:bodyPr/>
          <a:lstStyle/>
          <a:p>
            <a:fld id="{10F35DC5-7E65-8247-99AB-4E984F8A921E}" type="slidenum">
              <a:rPr lang="en-US" smtClean="0"/>
              <a:pPr/>
              <a:t>31</a:t>
            </a:fld>
            <a:endParaRPr lang="en-US"/>
          </a:p>
        </p:txBody>
      </p:sp>
    </p:spTree>
    <p:extLst>
      <p:ext uri="{BB962C8B-B14F-4D97-AF65-F5344CB8AC3E}">
        <p14:creationId xmlns:p14="http://schemas.microsoft.com/office/powerpoint/2010/main" val="690368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word spelling errors</a:t>
            </a:r>
          </a:p>
        </p:txBody>
      </p:sp>
      <p:sp>
        <p:nvSpPr>
          <p:cNvPr id="3" name="Content Placeholder 2"/>
          <p:cNvSpPr>
            <a:spLocks noGrp="1"/>
          </p:cNvSpPr>
          <p:nvPr>
            <p:ph idx="1"/>
          </p:nvPr>
        </p:nvSpPr>
        <p:spPr/>
        <p:txBody>
          <a:bodyPr/>
          <a:lstStyle/>
          <a:p>
            <a:r>
              <a:rPr lang="en-US" dirty="0"/>
              <a:t>For each word </a:t>
            </a:r>
            <a:r>
              <a:rPr lang="en-US" i="1" dirty="0"/>
              <a:t>w</a:t>
            </a:r>
            <a:r>
              <a:rPr lang="en-US" dirty="0"/>
              <a:t>, generate candidate set:</a:t>
            </a:r>
          </a:p>
          <a:p>
            <a:pPr lvl="1"/>
            <a:r>
              <a:rPr lang="en-US" dirty="0"/>
              <a:t>Find candidate words with similar </a:t>
            </a:r>
            <a:r>
              <a:rPr lang="en-US" b="1" i="1" dirty="0"/>
              <a:t>pronunciations</a:t>
            </a:r>
          </a:p>
          <a:p>
            <a:pPr lvl="1"/>
            <a:r>
              <a:rPr lang="en-US" dirty="0"/>
              <a:t>Find candidate words with similar </a:t>
            </a:r>
            <a:r>
              <a:rPr lang="en-US" b="1" i="1" dirty="0"/>
              <a:t>spelling</a:t>
            </a:r>
            <a:endParaRPr lang="en-US" i="1" dirty="0"/>
          </a:p>
          <a:p>
            <a:pPr lvl="1"/>
            <a:r>
              <a:rPr lang="en-US" dirty="0"/>
              <a:t>Include </a:t>
            </a:r>
            <a:r>
              <a:rPr lang="en-US" i="1" dirty="0"/>
              <a:t>w</a:t>
            </a:r>
            <a:r>
              <a:rPr lang="en-US" dirty="0"/>
              <a:t> in candidate set</a:t>
            </a:r>
          </a:p>
          <a:p>
            <a:r>
              <a:rPr lang="en-US" dirty="0"/>
              <a:t>Choose best candidate: how?</a:t>
            </a:r>
          </a:p>
        </p:txBody>
      </p:sp>
      <p:sp>
        <p:nvSpPr>
          <p:cNvPr id="4" name="Slide Number Placeholder 3"/>
          <p:cNvSpPr>
            <a:spLocks noGrp="1"/>
          </p:cNvSpPr>
          <p:nvPr>
            <p:ph type="sldNum" sz="quarter" idx="4294967295"/>
          </p:nvPr>
        </p:nvSpPr>
        <p:spPr/>
        <p:txBody>
          <a:bodyPr/>
          <a:lstStyle/>
          <a:p>
            <a:fld id="{10F35DC5-7E65-8247-99AB-4E984F8A921E}" type="slidenum">
              <a:rPr lang="en-US" smtClean="0"/>
              <a:pPr/>
              <a:t>32</a:t>
            </a:fld>
            <a:endParaRPr lang="en-US"/>
          </a:p>
        </p:txBody>
      </p:sp>
    </p:spTree>
    <p:extLst>
      <p:ext uri="{BB962C8B-B14F-4D97-AF65-F5344CB8AC3E}">
        <p14:creationId xmlns:p14="http://schemas.microsoft.com/office/powerpoint/2010/main" val="3312657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Spelling</a:t>
            </a:r>
            <a:r>
              <a:rPr lang="de-DE" sz="3600" dirty="0">
                <a:solidFill>
                  <a:schemeClr val="tx1"/>
                </a:solidFill>
                <a:latin typeface="+mj-lt"/>
              </a:rPr>
              <a:t> </a:t>
            </a:r>
            <a:r>
              <a:rPr lang="de-DE" sz="3600" dirty="0" err="1">
                <a:solidFill>
                  <a:schemeClr val="tx1"/>
                </a:solidFill>
                <a:latin typeface="+mj-lt"/>
              </a:rPr>
              <a:t>correction</a:t>
            </a:r>
            <a:endParaRPr lang="en-US" sz="3400" dirty="0">
              <a:solidFill>
                <a:schemeClr val="tx1"/>
              </a:solidFill>
              <a:latin typeface="+mj-lt"/>
            </a:endParaRPr>
          </a:p>
        </p:txBody>
      </p:sp>
      <p:sp>
        <p:nvSpPr>
          <p:cNvPr id="84996" name="Text Box 3"/>
          <p:cNvSpPr txBox="1">
            <a:spLocks noChangeArrowheads="1"/>
          </p:cNvSpPr>
          <p:nvPr/>
        </p:nvSpPr>
        <p:spPr bwMode="auto">
          <a:xfrm>
            <a:off x="214282" y="1571612"/>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de-DE" dirty="0" err="1">
                <a:solidFill>
                  <a:schemeClr val="tx1"/>
                </a:solidFill>
                <a:latin typeface="+mj-lt"/>
              </a:rPr>
              <a:t>Two</a:t>
            </a:r>
            <a:r>
              <a:rPr lang="de-DE" dirty="0">
                <a:solidFill>
                  <a:schemeClr val="tx1"/>
                </a:solidFill>
                <a:latin typeface="+mj-lt"/>
              </a:rPr>
              <a:t> </a:t>
            </a:r>
            <a:r>
              <a:rPr lang="de-DE" dirty="0" err="1">
                <a:solidFill>
                  <a:schemeClr val="tx1"/>
                </a:solidFill>
                <a:latin typeface="+mj-lt"/>
              </a:rPr>
              <a:t>principal</a:t>
            </a:r>
            <a:r>
              <a:rPr lang="de-DE" dirty="0">
                <a:solidFill>
                  <a:schemeClr val="tx1"/>
                </a:solidFill>
                <a:latin typeface="+mj-lt"/>
              </a:rPr>
              <a:t> </a:t>
            </a:r>
            <a:r>
              <a:rPr lang="de-DE" dirty="0" err="1">
                <a:solidFill>
                  <a:schemeClr val="tx1"/>
                </a:solidFill>
                <a:latin typeface="+mj-lt"/>
              </a:rPr>
              <a:t>uses</a:t>
            </a:r>
            <a:endParaRPr lang="de-DE" dirty="0">
              <a:solidFill>
                <a:schemeClr val="tx1"/>
              </a:solidFill>
              <a:latin typeface="+mj-lt"/>
            </a:endParaRPr>
          </a:p>
          <a:p>
            <a:pPr lvl="2">
              <a:spcBef>
                <a:spcPts val="700"/>
              </a:spcBef>
              <a:buClr>
                <a:srgbClr val="336699"/>
              </a:buClr>
              <a:buFont typeface="Wingdings" pitchFamily="2" charset="2"/>
              <a:buChar char="§"/>
            </a:pPr>
            <a:r>
              <a:rPr lang="de-DE" sz="2200" dirty="0" err="1">
                <a:solidFill>
                  <a:schemeClr val="tx1"/>
                </a:solidFill>
                <a:latin typeface="+mj-lt"/>
              </a:rPr>
              <a:t>Correcting</a:t>
            </a:r>
            <a:r>
              <a:rPr lang="de-DE" sz="2200" dirty="0">
                <a:solidFill>
                  <a:schemeClr val="tx1"/>
                </a:solidFill>
                <a:latin typeface="+mj-lt"/>
              </a:rPr>
              <a:t> </a:t>
            </a:r>
            <a:r>
              <a:rPr lang="de-DE" sz="2200" b="1" dirty="0" err="1">
                <a:solidFill>
                  <a:schemeClr val="tx1"/>
                </a:solidFill>
                <a:latin typeface="+mj-lt"/>
              </a:rPr>
              <a:t>documents</a:t>
            </a:r>
            <a:r>
              <a:rPr lang="de-DE" sz="2200" dirty="0">
                <a:solidFill>
                  <a:schemeClr val="tx1"/>
                </a:solidFill>
                <a:latin typeface="+mj-lt"/>
              </a:rPr>
              <a:t> </a:t>
            </a:r>
            <a:r>
              <a:rPr lang="de-DE" sz="2200" dirty="0" err="1">
                <a:solidFill>
                  <a:schemeClr val="tx1"/>
                </a:solidFill>
                <a:latin typeface="+mj-lt"/>
              </a:rPr>
              <a:t>being</a:t>
            </a:r>
            <a:r>
              <a:rPr lang="de-DE" sz="2200" dirty="0">
                <a:solidFill>
                  <a:schemeClr val="tx1"/>
                </a:solidFill>
                <a:latin typeface="+mj-lt"/>
              </a:rPr>
              <a:t> </a:t>
            </a:r>
            <a:r>
              <a:rPr lang="de-DE" sz="2200" dirty="0" err="1">
                <a:solidFill>
                  <a:schemeClr val="tx1"/>
                </a:solidFill>
                <a:latin typeface="+mj-lt"/>
              </a:rPr>
              <a:t>indexed</a:t>
            </a:r>
            <a:endParaRPr lang="de-DE" sz="2200" dirty="0">
              <a:solidFill>
                <a:schemeClr val="tx1"/>
              </a:solidFill>
              <a:latin typeface="+mj-lt"/>
            </a:endParaRPr>
          </a:p>
          <a:p>
            <a:pPr lvl="2">
              <a:spcBef>
                <a:spcPts val="700"/>
              </a:spcBef>
              <a:buClr>
                <a:srgbClr val="336699"/>
              </a:buClr>
              <a:buFont typeface="Wingdings" pitchFamily="2" charset="2"/>
              <a:buChar char="§"/>
            </a:pPr>
            <a:r>
              <a:rPr lang="de-DE" sz="2200" dirty="0" err="1">
                <a:solidFill>
                  <a:schemeClr val="tx1"/>
                </a:solidFill>
                <a:latin typeface="+mj-lt"/>
              </a:rPr>
              <a:t>Correcting</a:t>
            </a:r>
            <a:r>
              <a:rPr lang="de-DE" sz="2200" dirty="0">
                <a:solidFill>
                  <a:schemeClr val="tx1"/>
                </a:solidFill>
                <a:latin typeface="+mj-lt"/>
              </a:rPr>
              <a:t> </a:t>
            </a:r>
            <a:r>
              <a:rPr lang="de-DE" sz="2200" dirty="0" err="1">
                <a:solidFill>
                  <a:schemeClr val="tx1"/>
                </a:solidFill>
                <a:latin typeface="+mj-lt"/>
              </a:rPr>
              <a:t>user</a:t>
            </a:r>
            <a:r>
              <a:rPr lang="de-DE" sz="2200" dirty="0">
                <a:solidFill>
                  <a:schemeClr val="tx1"/>
                </a:solidFill>
                <a:latin typeface="+mj-lt"/>
              </a:rPr>
              <a:t> </a:t>
            </a:r>
            <a:r>
              <a:rPr lang="de-DE" sz="2200" b="1" dirty="0" err="1">
                <a:solidFill>
                  <a:schemeClr val="tx1"/>
                </a:solidFill>
                <a:latin typeface="+mj-lt"/>
              </a:rPr>
              <a:t>queries</a:t>
            </a:r>
            <a:endParaRPr lang="de-DE" sz="2200" b="1"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Two different methods for spelling correction</a:t>
            </a:r>
          </a:p>
          <a:p>
            <a:pPr lvl="1">
              <a:spcBef>
                <a:spcPts val="700"/>
              </a:spcBef>
              <a:buClr>
                <a:srgbClr val="336699"/>
              </a:buClr>
              <a:buFont typeface="Wingdings" pitchFamily="2" charset="2"/>
              <a:buChar char="§"/>
            </a:pPr>
            <a:r>
              <a:rPr lang="de-DE" dirty="0" err="1">
                <a:solidFill>
                  <a:srgbClr val="0070C0"/>
                </a:solidFill>
                <a:latin typeface="+mj-lt"/>
              </a:rPr>
              <a:t>Isolated</a:t>
            </a:r>
            <a:r>
              <a:rPr lang="de-DE" dirty="0">
                <a:solidFill>
                  <a:srgbClr val="0070C0"/>
                </a:solidFill>
                <a:latin typeface="+mj-lt"/>
              </a:rPr>
              <a:t> </a:t>
            </a:r>
            <a:r>
              <a:rPr lang="de-DE" dirty="0" err="1">
                <a:solidFill>
                  <a:srgbClr val="0070C0"/>
                </a:solidFill>
                <a:latin typeface="+mj-lt"/>
              </a:rPr>
              <a:t>word</a:t>
            </a:r>
            <a:r>
              <a:rPr lang="de-DE" dirty="0">
                <a:solidFill>
                  <a:srgbClr val="0070C0"/>
                </a:solidFill>
                <a:latin typeface="+mj-lt"/>
              </a:rPr>
              <a:t> </a:t>
            </a:r>
            <a:r>
              <a:rPr lang="de-DE" dirty="0" err="1">
                <a:solidFill>
                  <a:schemeClr val="tx1"/>
                </a:solidFill>
                <a:latin typeface="+mj-lt"/>
              </a:rPr>
              <a:t>spelling</a:t>
            </a:r>
            <a:r>
              <a:rPr lang="de-DE" dirty="0">
                <a:solidFill>
                  <a:schemeClr val="tx1"/>
                </a:solidFill>
                <a:latin typeface="+mj-lt"/>
              </a:rPr>
              <a:t> </a:t>
            </a:r>
            <a:r>
              <a:rPr lang="de-DE" dirty="0" err="1">
                <a:solidFill>
                  <a:schemeClr val="tx1"/>
                </a:solidFill>
                <a:latin typeface="+mj-lt"/>
              </a:rPr>
              <a:t>correction</a:t>
            </a:r>
            <a:endParaRPr lang="de-DE" dirty="0">
              <a:solidFill>
                <a:schemeClr val="tx1"/>
              </a:solidFill>
              <a:latin typeface="+mj-lt"/>
            </a:endParaRPr>
          </a:p>
          <a:p>
            <a:pPr lvl="2">
              <a:spcBef>
                <a:spcPts val="700"/>
              </a:spcBef>
              <a:buClr>
                <a:srgbClr val="336699"/>
              </a:buClr>
              <a:buFont typeface="Wingdings" pitchFamily="2" charset="2"/>
              <a:buChar char="§"/>
            </a:pPr>
            <a:r>
              <a:rPr lang="en-US" sz="2200" dirty="0">
                <a:solidFill>
                  <a:schemeClr val="tx1"/>
                </a:solidFill>
                <a:latin typeface="+mj-lt"/>
              </a:rPr>
              <a:t>Check each word on its own for misspelling</a:t>
            </a:r>
          </a:p>
          <a:p>
            <a:pPr lvl="2">
              <a:spcBef>
                <a:spcPts val="700"/>
              </a:spcBef>
              <a:buClr>
                <a:srgbClr val="336699"/>
              </a:buClr>
              <a:buFont typeface="Wingdings" pitchFamily="2" charset="2"/>
              <a:buChar char="§"/>
            </a:pPr>
            <a:r>
              <a:rPr lang="en-US" sz="2200" dirty="0">
                <a:solidFill>
                  <a:schemeClr val="tx1"/>
                </a:solidFill>
                <a:latin typeface="+mj-lt"/>
              </a:rPr>
              <a:t>Will not catch typos resulting in correctly spelled words, e.g., </a:t>
            </a:r>
            <a:r>
              <a:rPr lang="en-US" sz="2200" i="1" dirty="0">
                <a:solidFill>
                  <a:schemeClr val="tx1"/>
                </a:solidFill>
                <a:latin typeface="+mj-lt"/>
              </a:rPr>
              <a:t>an asteroid that fell </a:t>
            </a:r>
            <a:r>
              <a:rPr lang="en-US" sz="2200" i="1" dirty="0">
                <a:solidFill>
                  <a:srgbClr val="0070C0"/>
                </a:solidFill>
                <a:latin typeface="+mj-lt"/>
              </a:rPr>
              <a:t>form</a:t>
            </a:r>
            <a:r>
              <a:rPr lang="en-US" sz="2200" i="1" dirty="0">
                <a:solidFill>
                  <a:schemeClr val="tx1"/>
                </a:solidFill>
                <a:latin typeface="+mj-lt"/>
              </a:rPr>
              <a:t> the sky</a:t>
            </a:r>
          </a:p>
          <a:p>
            <a:pPr lvl="2">
              <a:spcBef>
                <a:spcPts val="700"/>
              </a:spcBef>
              <a:buClr>
                <a:srgbClr val="336699"/>
              </a:buClr>
              <a:buFont typeface="Wingdings" pitchFamily="2" charset="2"/>
              <a:buChar char="§"/>
            </a:pPr>
            <a:r>
              <a:rPr lang="ar-SA" sz="2200" i="1" dirty="0">
                <a:solidFill>
                  <a:schemeClr val="tx1"/>
                </a:solidFill>
                <a:latin typeface="+mj-lt"/>
              </a:rPr>
              <a:t>قد</a:t>
            </a:r>
            <a:r>
              <a:rPr lang="ar-SA" sz="2200" b="1" i="1" dirty="0">
                <a:solidFill>
                  <a:srgbClr val="00B050"/>
                </a:solidFill>
              </a:rPr>
              <a:t> قيل</a:t>
            </a:r>
            <a:r>
              <a:rPr lang="ar-SA" sz="2200" i="1" dirty="0">
                <a:solidFill>
                  <a:schemeClr val="tx1"/>
                </a:solidFill>
                <a:latin typeface="+mj-lt"/>
              </a:rPr>
              <a:t> ما</a:t>
            </a:r>
            <a:r>
              <a:rPr lang="ar-SA" sz="2200" b="1" i="1" dirty="0">
                <a:solidFill>
                  <a:srgbClr val="00B050"/>
                </a:solidFill>
                <a:latin typeface="+mj-lt"/>
              </a:rPr>
              <a:t> قيل</a:t>
            </a:r>
            <a:r>
              <a:rPr lang="ar-SA" sz="2200" i="1" dirty="0">
                <a:solidFill>
                  <a:schemeClr val="tx1"/>
                </a:solidFill>
                <a:latin typeface="+mj-lt"/>
              </a:rPr>
              <a:t> ..       أحداث</a:t>
            </a:r>
            <a:r>
              <a:rPr lang="ar-SA" sz="2200" i="1" dirty="0">
                <a:solidFill>
                  <a:srgbClr val="C00000"/>
                </a:solidFill>
                <a:latin typeface="+mj-lt"/>
              </a:rPr>
              <a:t> قيل</a:t>
            </a:r>
            <a:r>
              <a:rPr lang="ar-SA" sz="2200" i="1" dirty="0">
                <a:solidFill>
                  <a:schemeClr val="tx1"/>
                </a:solidFill>
                <a:latin typeface="+mj-lt"/>
              </a:rPr>
              <a:t> ظهر اليوم</a:t>
            </a:r>
            <a:endParaRPr lang="en-US" sz="2200" i="1" dirty="0">
              <a:solidFill>
                <a:schemeClr val="tx1"/>
              </a:solidFill>
              <a:latin typeface="+mj-lt"/>
            </a:endParaRPr>
          </a:p>
          <a:p>
            <a:pPr lvl="1">
              <a:spcBef>
                <a:spcPts val="700"/>
              </a:spcBef>
              <a:buClr>
                <a:srgbClr val="336699"/>
              </a:buClr>
              <a:buFont typeface="Wingdings" pitchFamily="2" charset="2"/>
              <a:buChar char="§"/>
            </a:pPr>
            <a:r>
              <a:rPr lang="de-DE" dirty="0" err="1">
                <a:solidFill>
                  <a:srgbClr val="0070C0"/>
                </a:solidFill>
                <a:latin typeface="+mj-lt"/>
              </a:rPr>
              <a:t>Context</a:t>
            </a:r>
            <a:r>
              <a:rPr lang="de-DE" dirty="0">
                <a:solidFill>
                  <a:srgbClr val="0070C0"/>
                </a:solidFill>
                <a:latin typeface="+mj-lt"/>
              </a:rPr>
              <a:t>-sensitive</a:t>
            </a:r>
            <a:r>
              <a:rPr lang="de-DE" dirty="0">
                <a:solidFill>
                  <a:schemeClr val="tx1"/>
                </a:solidFill>
                <a:latin typeface="+mj-lt"/>
              </a:rPr>
              <a:t> </a:t>
            </a:r>
            <a:r>
              <a:rPr lang="de-DE" dirty="0" err="1">
                <a:solidFill>
                  <a:schemeClr val="tx1"/>
                </a:solidFill>
                <a:latin typeface="+mj-lt"/>
              </a:rPr>
              <a:t>spelling</a:t>
            </a:r>
            <a:r>
              <a:rPr lang="de-DE" dirty="0">
                <a:solidFill>
                  <a:schemeClr val="tx1"/>
                </a:solidFill>
                <a:latin typeface="+mj-lt"/>
              </a:rPr>
              <a:t> </a:t>
            </a:r>
            <a:r>
              <a:rPr lang="de-DE" dirty="0" err="1">
                <a:solidFill>
                  <a:schemeClr val="tx1"/>
                </a:solidFill>
                <a:latin typeface="+mj-lt"/>
              </a:rPr>
              <a:t>correction</a:t>
            </a:r>
            <a:endParaRPr lang="de-DE" dirty="0">
              <a:solidFill>
                <a:schemeClr val="tx1"/>
              </a:solidFill>
              <a:latin typeface="+mj-lt"/>
            </a:endParaRPr>
          </a:p>
          <a:p>
            <a:pPr lvl="2">
              <a:spcBef>
                <a:spcPts val="700"/>
              </a:spcBef>
              <a:buClr>
                <a:srgbClr val="336699"/>
              </a:buClr>
              <a:buFont typeface="Wingdings" pitchFamily="2" charset="2"/>
              <a:buChar char="§"/>
            </a:pPr>
            <a:r>
              <a:rPr lang="de-DE" sz="2200" dirty="0">
                <a:solidFill>
                  <a:schemeClr val="tx1"/>
                </a:solidFill>
                <a:latin typeface="+mj-lt"/>
              </a:rPr>
              <a:t>Look </a:t>
            </a:r>
            <a:r>
              <a:rPr lang="de-DE" sz="2200" dirty="0" err="1">
                <a:solidFill>
                  <a:schemeClr val="tx1"/>
                </a:solidFill>
                <a:latin typeface="+mj-lt"/>
              </a:rPr>
              <a:t>at</a:t>
            </a:r>
            <a:r>
              <a:rPr lang="de-DE" sz="2200" dirty="0">
                <a:solidFill>
                  <a:schemeClr val="tx1"/>
                </a:solidFill>
                <a:latin typeface="+mj-lt"/>
              </a:rPr>
              <a:t> </a:t>
            </a:r>
            <a:r>
              <a:rPr lang="de-DE" sz="2200" dirty="0" err="1">
                <a:solidFill>
                  <a:schemeClr val="tx1"/>
                </a:solidFill>
                <a:latin typeface="+mj-lt"/>
              </a:rPr>
              <a:t>surrounding</a:t>
            </a:r>
            <a:r>
              <a:rPr lang="de-DE" sz="2200" dirty="0">
                <a:solidFill>
                  <a:schemeClr val="tx1"/>
                </a:solidFill>
                <a:latin typeface="+mj-lt"/>
              </a:rPr>
              <a:t> </a:t>
            </a:r>
            <a:r>
              <a:rPr lang="de-DE" sz="2200" dirty="0" err="1">
                <a:solidFill>
                  <a:schemeClr val="tx1"/>
                </a:solidFill>
                <a:latin typeface="+mj-lt"/>
              </a:rPr>
              <a:t>words</a:t>
            </a:r>
            <a:endParaRPr lang="de-DE" sz="2200" dirty="0">
              <a:solidFill>
                <a:schemeClr val="tx1"/>
              </a:solidFill>
              <a:latin typeface="+mj-lt"/>
            </a:endParaRPr>
          </a:p>
          <a:p>
            <a:pPr lvl="2">
              <a:spcBef>
                <a:spcPts val="700"/>
              </a:spcBef>
              <a:buClr>
                <a:srgbClr val="336699"/>
              </a:buClr>
              <a:buFont typeface="Wingdings" pitchFamily="2" charset="2"/>
              <a:buChar char="§"/>
            </a:pPr>
            <a:r>
              <a:rPr lang="en-US" sz="2200" dirty="0">
                <a:solidFill>
                  <a:schemeClr val="tx1"/>
                </a:solidFill>
                <a:latin typeface="+mj-lt"/>
              </a:rPr>
              <a:t>Can correct </a:t>
            </a:r>
            <a:r>
              <a:rPr lang="en-US" sz="2200" i="1" dirty="0">
                <a:solidFill>
                  <a:schemeClr val="tx1"/>
                </a:solidFill>
                <a:latin typeface="+mj-lt"/>
              </a:rPr>
              <a:t>form/from</a:t>
            </a:r>
            <a:r>
              <a:rPr lang="en-US" sz="2200" dirty="0">
                <a:solidFill>
                  <a:schemeClr val="tx1"/>
                </a:solidFill>
                <a:latin typeface="+mj-lt"/>
              </a:rPr>
              <a:t> </a:t>
            </a:r>
            <a:r>
              <a:rPr lang="ar-SA" sz="2200" dirty="0">
                <a:solidFill>
                  <a:schemeClr val="tx1"/>
                </a:solidFill>
                <a:latin typeface="+mj-lt"/>
              </a:rPr>
              <a:t> قبل/</a:t>
            </a:r>
            <a:r>
              <a:rPr lang="ar-SA" sz="2200" i="1" dirty="0">
                <a:solidFill>
                  <a:srgbClr val="C00000"/>
                </a:solidFill>
              </a:rPr>
              <a:t> قيل</a:t>
            </a:r>
            <a:r>
              <a:rPr lang="en-US" sz="2200" dirty="0">
                <a:solidFill>
                  <a:schemeClr val="tx1"/>
                </a:solidFill>
                <a:latin typeface="+mj-lt"/>
              </a:rPr>
              <a:t>error above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33</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Correcting</a:t>
            </a:r>
            <a:r>
              <a:rPr lang="de-DE" sz="3600" dirty="0">
                <a:solidFill>
                  <a:schemeClr val="tx1"/>
                </a:solidFill>
                <a:latin typeface="+mj-lt"/>
              </a:rPr>
              <a:t> </a:t>
            </a:r>
            <a:r>
              <a:rPr lang="de-DE" sz="3600" dirty="0" err="1">
                <a:solidFill>
                  <a:schemeClr val="tx1"/>
                </a:solidFill>
                <a:latin typeface="+mj-lt"/>
              </a:rPr>
              <a:t>documents</a:t>
            </a:r>
            <a:endParaRPr lang="en-US" sz="3400" dirty="0">
              <a:solidFill>
                <a:schemeClr val="tx1"/>
              </a:solidFill>
              <a:latin typeface="+mj-lt"/>
            </a:endParaRPr>
          </a:p>
        </p:txBody>
      </p:sp>
      <p:sp>
        <p:nvSpPr>
          <p:cNvPr id="84996" name="Text Box 3"/>
          <p:cNvSpPr txBox="1">
            <a:spLocks noChangeArrowheads="1"/>
          </p:cNvSpPr>
          <p:nvPr/>
        </p:nvSpPr>
        <p:spPr bwMode="auto">
          <a:xfrm>
            <a:off x="251520" y="1628800"/>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In IR, we use document correction primarily for </a:t>
            </a:r>
            <a:r>
              <a:rPr lang="en-US" dirty="0" err="1">
                <a:solidFill>
                  <a:schemeClr val="tx1"/>
                </a:solidFill>
                <a:latin typeface="+mj-lt"/>
              </a:rPr>
              <a:t>OCR’ed</a:t>
            </a:r>
            <a:r>
              <a:rPr lang="en-US" dirty="0">
                <a:solidFill>
                  <a:schemeClr val="tx1"/>
                </a:solidFill>
                <a:latin typeface="+mj-lt"/>
              </a:rPr>
              <a:t> </a:t>
            </a:r>
            <a:r>
              <a:rPr lang="de-DE" dirty="0" err="1">
                <a:solidFill>
                  <a:schemeClr val="tx1"/>
                </a:solidFill>
                <a:latin typeface="+mj-lt"/>
              </a:rPr>
              <a:t>documents</a:t>
            </a:r>
            <a:r>
              <a:rPr lang="de-DE" dirty="0">
                <a:solidFill>
                  <a:schemeClr val="tx1"/>
                </a:solidFill>
                <a:latin typeface="+mj-lt"/>
              </a:rPr>
              <a:t>. (OCR = </a:t>
            </a:r>
            <a:r>
              <a:rPr lang="de-DE" dirty="0" err="1">
                <a:solidFill>
                  <a:schemeClr val="tx1"/>
                </a:solidFill>
                <a:latin typeface="+mj-lt"/>
              </a:rPr>
              <a:t>optical</a:t>
            </a:r>
            <a:r>
              <a:rPr lang="de-DE" dirty="0">
                <a:solidFill>
                  <a:schemeClr val="tx1"/>
                </a:solidFill>
                <a:latin typeface="+mj-lt"/>
              </a:rPr>
              <a:t> </a:t>
            </a:r>
            <a:r>
              <a:rPr lang="de-DE" dirty="0" err="1">
                <a:solidFill>
                  <a:schemeClr val="tx1"/>
                </a:solidFill>
                <a:latin typeface="+mj-lt"/>
              </a:rPr>
              <a:t>character</a:t>
            </a:r>
            <a:r>
              <a:rPr lang="de-DE" dirty="0">
                <a:solidFill>
                  <a:schemeClr val="tx1"/>
                </a:solidFill>
                <a:latin typeface="+mj-lt"/>
              </a:rPr>
              <a:t> </a:t>
            </a:r>
            <a:r>
              <a:rPr lang="de-DE" dirty="0" err="1">
                <a:solidFill>
                  <a:schemeClr val="tx1"/>
                </a:solidFill>
                <a:latin typeface="+mj-lt"/>
              </a:rPr>
              <a:t>recognition</a:t>
            </a:r>
            <a:r>
              <a:rPr lang="de-DE"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The general philosophy in IR is: don’t change the documents: even if provably erroneous: we search them </a:t>
            </a:r>
            <a:r>
              <a:rPr lang="en-US" b="1" dirty="0">
                <a:solidFill>
                  <a:srgbClr val="C00000"/>
                </a:solidFill>
                <a:latin typeface="+mj-lt"/>
              </a:rPr>
              <a:t>AS ARE</a:t>
            </a:r>
            <a:r>
              <a:rPr lang="en-US"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This may be at the expense of </a:t>
            </a:r>
            <a:r>
              <a:rPr lang="en-US" b="1" dirty="0">
                <a:solidFill>
                  <a:schemeClr val="tx1"/>
                </a:solidFill>
                <a:latin typeface="+mj-lt"/>
              </a:rPr>
              <a:t>larger Vocabulary</a:t>
            </a:r>
            <a:r>
              <a:rPr lang="en-US" dirty="0">
                <a:solidFill>
                  <a:schemeClr val="tx1"/>
                </a:solidFill>
                <a:latin typeface="+mj-lt"/>
              </a:rPr>
              <a:t>! OOVs</a:t>
            </a:r>
            <a:endParaRPr lang="ar-SA"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Document spelling correction is a form of normalization!</a:t>
            </a:r>
          </a:p>
          <a:p>
            <a:pPr marL="457200" lvl="1" indent="0">
              <a:spcBef>
                <a:spcPts val="700"/>
              </a:spcBef>
              <a:buClr>
                <a:srgbClr val="336699"/>
              </a:buClr>
            </a:pPr>
            <a:endParaRPr lang="en-US" sz="4800"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34</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9036495" cy="742950"/>
          </a:xfrm>
        </p:spPr>
        <p:txBody>
          <a:bodyPr/>
          <a:lstStyle/>
          <a:p>
            <a:r>
              <a:rPr lang="en-US" dirty="0"/>
              <a:t>Example: Words within 1 of </a:t>
            </a:r>
            <a:r>
              <a:rPr lang="en-US" dirty="0" err="1">
                <a:latin typeface="Courier"/>
                <a:cs typeface="Courier"/>
              </a:rPr>
              <a:t>acress</a:t>
            </a:r>
            <a:endParaRPr lang="en-US" dirty="0">
              <a:latin typeface="Courier"/>
              <a:cs typeface="Courier"/>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2082442"/>
              </p:ext>
            </p:extLst>
          </p:nvPr>
        </p:nvGraphicFramePr>
        <p:xfrm>
          <a:off x="467545" y="1844821"/>
          <a:ext cx="7992886" cy="4082980"/>
        </p:xfrm>
        <a:graphic>
          <a:graphicData uri="http://schemas.openxmlformats.org/drawingml/2006/table">
            <a:tbl>
              <a:tblPr firstRow="1" bandRow="1">
                <a:tableStyleId>{5C22544A-7EE6-4342-B048-85BDC9FD1C3A}</a:tableStyleId>
              </a:tblPr>
              <a:tblGrid>
                <a:gridCol w="1598577">
                  <a:extLst>
                    <a:ext uri="{9D8B030D-6E8A-4147-A177-3AD203B41FA5}">
                      <a16:colId xmlns:a16="http://schemas.microsoft.com/office/drawing/2014/main" val="20000"/>
                    </a:ext>
                  </a:extLst>
                </a:gridCol>
                <a:gridCol w="1598577">
                  <a:extLst>
                    <a:ext uri="{9D8B030D-6E8A-4147-A177-3AD203B41FA5}">
                      <a16:colId xmlns:a16="http://schemas.microsoft.com/office/drawing/2014/main" val="20001"/>
                    </a:ext>
                  </a:extLst>
                </a:gridCol>
                <a:gridCol w="1304586">
                  <a:extLst>
                    <a:ext uri="{9D8B030D-6E8A-4147-A177-3AD203B41FA5}">
                      <a16:colId xmlns:a16="http://schemas.microsoft.com/office/drawing/2014/main" val="20002"/>
                    </a:ext>
                  </a:extLst>
                </a:gridCol>
                <a:gridCol w="1102467">
                  <a:extLst>
                    <a:ext uri="{9D8B030D-6E8A-4147-A177-3AD203B41FA5}">
                      <a16:colId xmlns:a16="http://schemas.microsoft.com/office/drawing/2014/main" val="20003"/>
                    </a:ext>
                  </a:extLst>
                </a:gridCol>
                <a:gridCol w="2388679">
                  <a:extLst>
                    <a:ext uri="{9D8B030D-6E8A-4147-A177-3AD203B41FA5}">
                      <a16:colId xmlns:a16="http://schemas.microsoft.com/office/drawing/2014/main" val="20004"/>
                    </a:ext>
                  </a:extLst>
                </a:gridCol>
              </a:tblGrid>
              <a:tr h="929788">
                <a:tc>
                  <a:txBody>
                    <a:bodyPr/>
                    <a:lstStyle/>
                    <a:p>
                      <a:r>
                        <a:rPr lang="en-US" sz="2000" dirty="0"/>
                        <a:t>Error</a:t>
                      </a:r>
                    </a:p>
                  </a:txBody>
                  <a:tcPr/>
                </a:tc>
                <a:tc>
                  <a:txBody>
                    <a:bodyPr/>
                    <a:lstStyle/>
                    <a:p>
                      <a:r>
                        <a:rPr lang="en-US" sz="2000" dirty="0"/>
                        <a:t>Candidate Correction</a:t>
                      </a:r>
                    </a:p>
                  </a:txBody>
                  <a:tcPr/>
                </a:tc>
                <a:tc>
                  <a:txBody>
                    <a:bodyPr/>
                    <a:lstStyle/>
                    <a:p>
                      <a:r>
                        <a:rPr lang="en-US" sz="2000" dirty="0"/>
                        <a:t>Correct Letter</a:t>
                      </a:r>
                    </a:p>
                  </a:txBody>
                  <a:tcPr/>
                </a:tc>
                <a:tc>
                  <a:txBody>
                    <a:bodyPr/>
                    <a:lstStyle/>
                    <a:p>
                      <a:r>
                        <a:rPr lang="en-US" sz="2000" dirty="0"/>
                        <a:t>Error Letter</a:t>
                      </a:r>
                    </a:p>
                  </a:txBody>
                  <a:tcPr/>
                </a:tc>
                <a:tc>
                  <a:txBody>
                    <a:bodyPr/>
                    <a:lstStyle/>
                    <a:p>
                      <a:r>
                        <a:rPr lang="en-US" sz="2000" dirty="0"/>
                        <a:t>Type</a:t>
                      </a:r>
                    </a:p>
                  </a:txBody>
                  <a:tcPr/>
                </a:tc>
                <a:extLst>
                  <a:ext uri="{0D108BD9-81ED-4DB2-BD59-A6C34878D82A}">
                    <a16:rowId xmlns:a16="http://schemas.microsoft.com/office/drawing/2014/main" val="10000"/>
                  </a:ext>
                </a:extLst>
              </a:tr>
              <a:tr h="525532">
                <a:tc>
                  <a:txBody>
                    <a:bodyPr/>
                    <a:lstStyle/>
                    <a:p>
                      <a:r>
                        <a:rPr lang="en-US" sz="2000" dirty="0" err="1">
                          <a:latin typeface="Courier"/>
                        </a:rPr>
                        <a:t>acress</a:t>
                      </a:r>
                      <a:endParaRPr lang="en-US" sz="2000" dirty="0">
                        <a:latin typeface="Courier"/>
                      </a:endParaRPr>
                    </a:p>
                  </a:txBody>
                  <a:tcPr/>
                </a:tc>
                <a:tc>
                  <a:txBody>
                    <a:bodyPr/>
                    <a:lstStyle/>
                    <a:p>
                      <a:r>
                        <a:rPr lang="en-US" sz="2000" dirty="0">
                          <a:latin typeface="Courier"/>
                        </a:rPr>
                        <a:t>actress</a:t>
                      </a:r>
                    </a:p>
                  </a:txBody>
                  <a:tcPr/>
                </a:tc>
                <a:tc>
                  <a:txBody>
                    <a:bodyPr/>
                    <a:lstStyle/>
                    <a:p>
                      <a:r>
                        <a:rPr lang="en-US" sz="2000" dirty="0">
                          <a:latin typeface="Courier"/>
                        </a:rPr>
                        <a:t>t</a:t>
                      </a:r>
                    </a:p>
                  </a:txBody>
                  <a:tcPr/>
                </a:tc>
                <a:tc>
                  <a:txBody>
                    <a:bodyPr/>
                    <a:lstStyle/>
                    <a:p>
                      <a:r>
                        <a:rPr lang="en-US" sz="2000" dirty="0">
                          <a:latin typeface="Courier"/>
                        </a:rPr>
                        <a:t>-</a:t>
                      </a:r>
                    </a:p>
                  </a:txBody>
                  <a:tcPr/>
                </a:tc>
                <a:tc>
                  <a:txBody>
                    <a:bodyPr/>
                    <a:lstStyle/>
                    <a:p>
                      <a:r>
                        <a:rPr lang="en-US" sz="2000" dirty="0"/>
                        <a:t>deletion</a:t>
                      </a:r>
                    </a:p>
                  </a:txBody>
                  <a:tcPr/>
                </a:tc>
                <a:extLst>
                  <a:ext uri="{0D108BD9-81ED-4DB2-BD59-A6C34878D82A}">
                    <a16:rowId xmlns:a16="http://schemas.microsoft.com/office/drawing/2014/main" val="10001"/>
                  </a:ext>
                </a:extLst>
              </a:tr>
              <a:tr h="525532">
                <a:tc>
                  <a:txBody>
                    <a:bodyPr/>
                    <a:lstStyle/>
                    <a:p>
                      <a:r>
                        <a:rPr lang="en-US" sz="2000" dirty="0" err="1">
                          <a:latin typeface="Courier"/>
                        </a:rPr>
                        <a:t>acress</a:t>
                      </a:r>
                      <a:endParaRPr lang="en-US" sz="2000" dirty="0">
                        <a:latin typeface="Courier"/>
                      </a:endParaRPr>
                    </a:p>
                  </a:txBody>
                  <a:tcPr/>
                </a:tc>
                <a:tc>
                  <a:txBody>
                    <a:bodyPr/>
                    <a:lstStyle/>
                    <a:p>
                      <a:r>
                        <a:rPr lang="en-US" sz="2000" dirty="0">
                          <a:latin typeface="Courier"/>
                        </a:rPr>
                        <a:t>cress</a:t>
                      </a:r>
                    </a:p>
                  </a:txBody>
                  <a:tcPr/>
                </a:tc>
                <a:tc>
                  <a:txBody>
                    <a:bodyPr/>
                    <a:lstStyle/>
                    <a:p>
                      <a:r>
                        <a:rPr lang="en-US" sz="2000" dirty="0">
                          <a:latin typeface="Courier"/>
                        </a:rPr>
                        <a:t>-</a:t>
                      </a:r>
                    </a:p>
                  </a:txBody>
                  <a:tcPr/>
                </a:tc>
                <a:tc>
                  <a:txBody>
                    <a:bodyPr/>
                    <a:lstStyle/>
                    <a:p>
                      <a:r>
                        <a:rPr lang="en-US" sz="2000" dirty="0">
                          <a:latin typeface="Courier"/>
                        </a:rPr>
                        <a:t>a</a:t>
                      </a:r>
                    </a:p>
                  </a:txBody>
                  <a:tcPr/>
                </a:tc>
                <a:tc>
                  <a:txBody>
                    <a:bodyPr/>
                    <a:lstStyle/>
                    <a:p>
                      <a:r>
                        <a:rPr lang="en-US" sz="2000" dirty="0"/>
                        <a:t>insertion</a:t>
                      </a:r>
                    </a:p>
                  </a:txBody>
                  <a:tcPr/>
                </a:tc>
                <a:extLst>
                  <a:ext uri="{0D108BD9-81ED-4DB2-BD59-A6C34878D82A}">
                    <a16:rowId xmlns:a16="http://schemas.microsoft.com/office/drawing/2014/main" val="10002"/>
                  </a:ext>
                </a:extLst>
              </a:tr>
              <a:tr h="525532">
                <a:tc>
                  <a:txBody>
                    <a:bodyPr/>
                    <a:lstStyle/>
                    <a:p>
                      <a:r>
                        <a:rPr lang="en-US" sz="2000" dirty="0" err="1">
                          <a:latin typeface="Courier"/>
                        </a:rPr>
                        <a:t>acress</a:t>
                      </a:r>
                      <a:endParaRPr lang="en-US" sz="2000" dirty="0">
                        <a:latin typeface="Courier"/>
                      </a:endParaRPr>
                    </a:p>
                  </a:txBody>
                  <a:tcPr/>
                </a:tc>
                <a:tc>
                  <a:txBody>
                    <a:bodyPr/>
                    <a:lstStyle/>
                    <a:p>
                      <a:r>
                        <a:rPr lang="en-US" sz="2000" dirty="0">
                          <a:latin typeface="Courier"/>
                        </a:rPr>
                        <a:t>caress</a:t>
                      </a:r>
                    </a:p>
                  </a:txBody>
                  <a:tcPr/>
                </a:tc>
                <a:tc>
                  <a:txBody>
                    <a:bodyPr/>
                    <a:lstStyle/>
                    <a:p>
                      <a:r>
                        <a:rPr lang="en-US" sz="2000" dirty="0" err="1">
                          <a:latin typeface="Courier"/>
                        </a:rPr>
                        <a:t>ca</a:t>
                      </a:r>
                      <a:endParaRPr lang="en-US" sz="2000" dirty="0">
                        <a:latin typeface="Courier"/>
                      </a:endParaRPr>
                    </a:p>
                  </a:txBody>
                  <a:tcPr/>
                </a:tc>
                <a:tc>
                  <a:txBody>
                    <a:bodyPr/>
                    <a:lstStyle/>
                    <a:p>
                      <a:r>
                        <a:rPr lang="en-US" sz="2000" dirty="0">
                          <a:latin typeface="Courier"/>
                        </a:rPr>
                        <a:t>ac</a:t>
                      </a:r>
                    </a:p>
                  </a:txBody>
                  <a:tcPr/>
                </a:tc>
                <a:tc>
                  <a:txBody>
                    <a:bodyPr/>
                    <a:lstStyle/>
                    <a:p>
                      <a:r>
                        <a:rPr lang="en-US" sz="2000" dirty="0"/>
                        <a:t>transposition</a:t>
                      </a:r>
                    </a:p>
                  </a:txBody>
                  <a:tcPr/>
                </a:tc>
                <a:extLst>
                  <a:ext uri="{0D108BD9-81ED-4DB2-BD59-A6C34878D82A}">
                    <a16:rowId xmlns:a16="http://schemas.microsoft.com/office/drawing/2014/main" val="10003"/>
                  </a:ext>
                </a:extLst>
              </a:tr>
              <a:tr h="525532">
                <a:tc>
                  <a:txBody>
                    <a:bodyPr/>
                    <a:lstStyle/>
                    <a:p>
                      <a:r>
                        <a:rPr lang="en-US" sz="2000" dirty="0" err="1">
                          <a:latin typeface="Courier"/>
                        </a:rPr>
                        <a:t>acress</a:t>
                      </a:r>
                      <a:endParaRPr lang="en-US" sz="2000" dirty="0">
                        <a:latin typeface="Courier"/>
                      </a:endParaRPr>
                    </a:p>
                  </a:txBody>
                  <a:tcPr/>
                </a:tc>
                <a:tc>
                  <a:txBody>
                    <a:bodyPr/>
                    <a:lstStyle/>
                    <a:p>
                      <a:r>
                        <a:rPr lang="en-US" sz="2000" dirty="0">
                          <a:latin typeface="Courier"/>
                        </a:rPr>
                        <a:t>access</a:t>
                      </a:r>
                    </a:p>
                  </a:txBody>
                  <a:tcPr/>
                </a:tc>
                <a:tc>
                  <a:txBody>
                    <a:bodyPr/>
                    <a:lstStyle/>
                    <a:p>
                      <a:r>
                        <a:rPr lang="en-US" sz="2000" dirty="0">
                          <a:latin typeface="Courier"/>
                        </a:rPr>
                        <a:t>c</a:t>
                      </a:r>
                    </a:p>
                  </a:txBody>
                  <a:tcPr/>
                </a:tc>
                <a:tc>
                  <a:txBody>
                    <a:bodyPr/>
                    <a:lstStyle/>
                    <a:p>
                      <a:r>
                        <a:rPr lang="en-US" sz="2000" dirty="0">
                          <a:latin typeface="Courier"/>
                        </a:rPr>
                        <a:t>r</a:t>
                      </a:r>
                    </a:p>
                  </a:txBody>
                  <a:tcPr/>
                </a:tc>
                <a:tc>
                  <a:txBody>
                    <a:bodyPr/>
                    <a:lstStyle/>
                    <a:p>
                      <a:r>
                        <a:rPr lang="en-US" sz="2000" dirty="0"/>
                        <a:t>substitution</a:t>
                      </a:r>
                    </a:p>
                  </a:txBody>
                  <a:tcPr/>
                </a:tc>
                <a:extLst>
                  <a:ext uri="{0D108BD9-81ED-4DB2-BD59-A6C34878D82A}">
                    <a16:rowId xmlns:a16="http://schemas.microsoft.com/office/drawing/2014/main" val="10004"/>
                  </a:ext>
                </a:extLst>
              </a:tr>
              <a:tr h="525532">
                <a:tc>
                  <a:txBody>
                    <a:bodyPr/>
                    <a:lstStyle/>
                    <a:p>
                      <a:r>
                        <a:rPr lang="en-US" sz="2000" dirty="0" err="1">
                          <a:latin typeface="Courier"/>
                        </a:rPr>
                        <a:t>acress</a:t>
                      </a:r>
                      <a:endParaRPr lang="en-US" sz="2000" dirty="0">
                        <a:latin typeface="Courier"/>
                      </a:endParaRPr>
                    </a:p>
                  </a:txBody>
                  <a:tcPr/>
                </a:tc>
                <a:tc>
                  <a:txBody>
                    <a:bodyPr/>
                    <a:lstStyle/>
                    <a:p>
                      <a:r>
                        <a:rPr lang="en-US" sz="2000" dirty="0">
                          <a:latin typeface="Courier"/>
                        </a:rPr>
                        <a:t>across</a:t>
                      </a:r>
                    </a:p>
                  </a:txBody>
                  <a:tcPr/>
                </a:tc>
                <a:tc>
                  <a:txBody>
                    <a:bodyPr/>
                    <a:lstStyle/>
                    <a:p>
                      <a:r>
                        <a:rPr lang="en-US" sz="2000" dirty="0">
                          <a:latin typeface="Courier"/>
                        </a:rPr>
                        <a:t>o</a:t>
                      </a:r>
                    </a:p>
                  </a:txBody>
                  <a:tcPr/>
                </a:tc>
                <a:tc>
                  <a:txBody>
                    <a:bodyPr/>
                    <a:lstStyle/>
                    <a:p>
                      <a:r>
                        <a:rPr lang="en-US" sz="2000" dirty="0">
                          <a:latin typeface="Courier"/>
                        </a:rPr>
                        <a:t>e</a:t>
                      </a:r>
                    </a:p>
                  </a:txBody>
                  <a:tcPr/>
                </a:tc>
                <a:tc>
                  <a:txBody>
                    <a:bodyPr/>
                    <a:lstStyle/>
                    <a:p>
                      <a:r>
                        <a:rPr lang="en-US" sz="2000" dirty="0"/>
                        <a:t>substitution</a:t>
                      </a:r>
                    </a:p>
                  </a:txBody>
                  <a:tcPr/>
                </a:tc>
                <a:extLst>
                  <a:ext uri="{0D108BD9-81ED-4DB2-BD59-A6C34878D82A}">
                    <a16:rowId xmlns:a16="http://schemas.microsoft.com/office/drawing/2014/main" val="10005"/>
                  </a:ext>
                </a:extLst>
              </a:tr>
              <a:tr h="525532">
                <a:tc>
                  <a:txBody>
                    <a:bodyPr/>
                    <a:lstStyle/>
                    <a:p>
                      <a:r>
                        <a:rPr lang="en-US" sz="2000" dirty="0" err="1">
                          <a:latin typeface="Courier"/>
                        </a:rPr>
                        <a:t>acress</a:t>
                      </a:r>
                      <a:endParaRPr lang="en-US" sz="2000" dirty="0">
                        <a:latin typeface="Courier"/>
                      </a:endParaRPr>
                    </a:p>
                  </a:txBody>
                  <a:tcPr/>
                </a:tc>
                <a:tc>
                  <a:txBody>
                    <a:bodyPr/>
                    <a:lstStyle/>
                    <a:p>
                      <a:r>
                        <a:rPr lang="en-US" sz="2000" dirty="0">
                          <a:latin typeface="Courier"/>
                        </a:rPr>
                        <a:t>acres</a:t>
                      </a:r>
                    </a:p>
                  </a:txBody>
                  <a:tcPr/>
                </a:tc>
                <a:tc>
                  <a:txBody>
                    <a:bodyPr/>
                    <a:lstStyle/>
                    <a:p>
                      <a:r>
                        <a:rPr lang="en-US" sz="2000" dirty="0">
                          <a:latin typeface="Courier"/>
                        </a:rPr>
                        <a:t>-</a:t>
                      </a:r>
                    </a:p>
                  </a:txBody>
                  <a:tcPr/>
                </a:tc>
                <a:tc>
                  <a:txBody>
                    <a:bodyPr/>
                    <a:lstStyle/>
                    <a:p>
                      <a:r>
                        <a:rPr lang="en-US" sz="2000" dirty="0">
                          <a:latin typeface="Courier"/>
                        </a:rPr>
                        <a:t>s</a:t>
                      </a:r>
                    </a:p>
                  </a:txBody>
                  <a:tcPr/>
                </a:tc>
                <a:tc>
                  <a:txBody>
                    <a:bodyPr/>
                    <a:lstStyle/>
                    <a:p>
                      <a:r>
                        <a:rPr lang="en-US" sz="2000" dirty="0"/>
                        <a:t>insertion</a:t>
                      </a:r>
                    </a:p>
                  </a:txBody>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4294967295"/>
          </p:nvPr>
        </p:nvSpPr>
        <p:spPr/>
        <p:txBody>
          <a:bodyPr/>
          <a:lstStyle/>
          <a:p>
            <a:fld id="{10F35DC5-7E65-8247-99AB-4E984F8A921E}" type="slidenum">
              <a:rPr lang="en-US" smtClean="0"/>
              <a:pPr/>
              <a:t>35</a:t>
            </a:fld>
            <a:endParaRPr lang="en-US"/>
          </a:p>
        </p:txBody>
      </p:sp>
    </p:spTree>
    <p:extLst>
      <p:ext uri="{BB962C8B-B14F-4D97-AF65-F5344CB8AC3E}">
        <p14:creationId xmlns:p14="http://schemas.microsoft.com/office/powerpoint/2010/main" val="17230116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a:solidFill>
                  <a:schemeClr val="tx1"/>
                </a:solidFill>
                <a:latin typeface="+mj-lt"/>
              </a:rPr>
              <a:t>Correcting queries/Tolerant Retrieval</a:t>
            </a:r>
            <a:endParaRPr lang="en-US" sz="3400" dirty="0">
              <a:solidFill>
                <a:schemeClr val="tx1"/>
              </a:solidFill>
              <a:latin typeface="+mj-lt"/>
            </a:endParaRPr>
          </a:p>
        </p:txBody>
      </p:sp>
      <p:sp>
        <p:nvSpPr>
          <p:cNvPr id="84996" name="Text Box 3"/>
          <p:cNvSpPr txBox="1">
            <a:spLocks noChangeArrowheads="1"/>
          </p:cNvSpPr>
          <p:nvPr/>
        </p:nvSpPr>
        <p:spPr bwMode="auto">
          <a:xfrm>
            <a:off x="107504" y="1714488"/>
            <a:ext cx="900100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First: isolated word spelling correction</a:t>
            </a:r>
          </a:p>
          <a:p>
            <a:pPr lvl="1">
              <a:spcBef>
                <a:spcPts val="700"/>
              </a:spcBef>
              <a:buClr>
                <a:srgbClr val="336699"/>
              </a:buClr>
              <a:buFont typeface="Wingdings" pitchFamily="2" charset="2"/>
              <a:buChar char="§"/>
            </a:pPr>
            <a:r>
              <a:rPr lang="en-US" dirty="0">
                <a:solidFill>
                  <a:schemeClr val="tx1"/>
                </a:solidFill>
                <a:latin typeface="+mj-lt"/>
              </a:rPr>
              <a:t>Premise 1: There is a list of “</a:t>
            </a:r>
            <a:r>
              <a:rPr lang="en-US" b="1" dirty="0">
                <a:solidFill>
                  <a:schemeClr val="tx1"/>
                </a:solidFill>
                <a:latin typeface="+mj-lt"/>
              </a:rPr>
              <a:t>correct words</a:t>
            </a:r>
            <a:r>
              <a:rPr lang="en-US" dirty="0">
                <a:solidFill>
                  <a:schemeClr val="tx1"/>
                </a:solidFill>
                <a:latin typeface="+mj-lt"/>
              </a:rPr>
              <a:t>” from which the </a:t>
            </a:r>
            <a:r>
              <a:rPr lang="de-DE" dirty="0">
                <a:solidFill>
                  <a:schemeClr val="tx1"/>
                </a:solidFill>
                <a:latin typeface="+mj-lt"/>
              </a:rPr>
              <a:t>correct spellings come (Dictionary).</a:t>
            </a:r>
          </a:p>
          <a:p>
            <a:pPr lvl="1">
              <a:spcBef>
                <a:spcPts val="700"/>
              </a:spcBef>
              <a:buClr>
                <a:srgbClr val="336699"/>
              </a:buClr>
              <a:buFont typeface="Wingdings" pitchFamily="2" charset="2"/>
              <a:buChar char="§"/>
            </a:pPr>
            <a:r>
              <a:rPr lang="en-US" dirty="0">
                <a:solidFill>
                  <a:schemeClr val="tx1"/>
                </a:solidFill>
                <a:latin typeface="+mj-lt"/>
              </a:rPr>
              <a:t>Premise 2: We have a way of computing the </a:t>
            </a:r>
            <a:r>
              <a:rPr lang="en-US" dirty="0">
                <a:solidFill>
                  <a:srgbClr val="0070C0"/>
                </a:solidFill>
                <a:latin typeface="+mj-lt"/>
              </a:rPr>
              <a:t>distance</a:t>
            </a:r>
            <a:r>
              <a:rPr lang="en-US" dirty="0">
                <a:solidFill>
                  <a:schemeClr val="tx1"/>
                </a:solidFill>
                <a:latin typeface="+mj-lt"/>
              </a:rPr>
              <a:t> between a misspelled word and a correct word.</a:t>
            </a:r>
          </a:p>
          <a:p>
            <a:pPr lvl="1">
              <a:spcBef>
                <a:spcPts val="700"/>
              </a:spcBef>
              <a:buClr>
                <a:srgbClr val="336699"/>
              </a:buClr>
              <a:buFont typeface="Wingdings" pitchFamily="2" charset="2"/>
              <a:buChar char="§"/>
            </a:pPr>
            <a:r>
              <a:rPr lang="en-US" dirty="0">
                <a:solidFill>
                  <a:schemeClr val="tx1"/>
                </a:solidFill>
                <a:latin typeface="+mj-lt"/>
              </a:rPr>
              <a:t>Simple spelling correction algorithm: </a:t>
            </a:r>
          </a:p>
          <a:p>
            <a:pPr marL="457200" lvl="1" indent="0">
              <a:spcBef>
                <a:spcPts val="700"/>
              </a:spcBef>
              <a:buClr>
                <a:srgbClr val="336699"/>
              </a:buClr>
            </a:pPr>
            <a:r>
              <a:rPr lang="en-US" dirty="0">
                <a:solidFill>
                  <a:srgbClr val="FF0000"/>
                </a:solidFill>
                <a:latin typeface="+mj-lt"/>
              </a:rPr>
              <a:t>return the “correct” word that has the smallest distance to the misspelled word</a:t>
            </a:r>
            <a:r>
              <a:rPr lang="en-US" dirty="0">
                <a:solidFill>
                  <a:schemeClr val="tx1"/>
                </a:solidFill>
                <a:latin typeface="+mj-lt"/>
              </a:rPr>
              <a:t>. </a:t>
            </a:r>
            <a:r>
              <a:rPr lang="de-DE" i="1" dirty="0">
                <a:solidFill>
                  <a:srgbClr val="FF0000"/>
                </a:solidFill>
              </a:rPr>
              <a:t>(or rank “ correct“ words if needed)</a:t>
            </a:r>
            <a:endParaRPr lang="en-US" dirty="0">
              <a:solidFill>
                <a:schemeClr val="tx1"/>
              </a:solidFill>
              <a:latin typeface="+mj-lt"/>
            </a:endParaRPr>
          </a:p>
          <a:p>
            <a:pPr lvl="1">
              <a:spcBef>
                <a:spcPts val="700"/>
              </a:spcBef>
              <a:buClr>
                <a:srgbClr val="336699"/>
              </a:buClr>
              <a:buFont typeface="Wingdings" pitchFamily="2" charset="2"/>
              <a:buChar char="§"/>
            </a:pPr>
            <a:r>
              <a:rPr lang="de-DE" dirty="0">
                <a:solidFill>
                  <a:schemeClr val="tx1"/>
                </a:solidFill>
                <a:latin typeface="+mj-lt"/>
              </a:rPr>
              <a:t>Example: i</a:t>
            </a:r>
            <a:r>
              <a:rPr lang="de-DE" i="1" dirty="0">
                <a:solidFill>
                  <a:schemeClr val="tx1"/>
                </a:solidFill>
                <a:latin typeface="+mj-lt"/>
              </a:rPr>
              <a:t>nformaton → information </a:t>
            </a:r>
          </a:p>
          <a:p>
            <a:pPr lvl="1">
              <a:spcBef>
                <a:spcPts val="700"/>
              </a:spcBef>
              <a:buClr>
                <a:srgbClr val="336699"/>
              </a:buClr>
              <a:buFont typeface="Wingdings" pitchFamily="2" charset="2"/>
              <a:buChar char="§"/>
            </a:pPr>
            <a:r>
              <a:rPr lang="en-US" dirty="0">
                <a:solidFill>
                  <a:schemeClr val="tx1"/>
                </a:solidFill>
                <a:latin typeface="+mj-lt"/>
              </a:rPr>
              <a:t>For the list of correct words, we can use the vocabulary of all words that occur in our collection.</a:t>
            </a:r>
          </a:p>
          <a:p>
            <a:pPr lvl="1">
              <a:spcBef>
                <a:spcPts val="700"/>
              </a:spcBef>
              <a:buClr>
                <a:srgbClr val="336699"/>
              </a:buClr>
              <a:buFont typeface="Wingdings" pitchFamily="2" charset="2"/>
              <a:buChar char="§"/>
            </a:pPr>
            <a:r>
              <a:rPr lang="de-DE" dirty="0" err="1">
                <a:solidFill>
                  <a:srgbClr val="00B050"/>
                </a:solidFill>
                <a:latin typeface="+mj-lt"/>
              </a:rPr>
              <a:t>Why</a:t>
            </a:r>
            <a:r>
              <a:rPr lang="de-DE" dirty="0">
                <a:solidFill>
                  <a:srgbClr val="00B050"/>
                </a:solidFill>
                <a:latin typeface="+mj-lt"/>
              </a:rPr>
              <a:t> </a:t>
            </a:r>
            <a:r>
              <a:rPr lang="de-DE" dirty="0" err="1">
                <a:solidFill>
                  <a:srgbClr val="00B050"/>
                </a:solidFill>
                <a:latin typeface="+mj-lt"/>
              </a:rPr>
              <a:t>is</a:t>
            </a:r>
            <a:r>
              <a:rPr lang="de-DE" dirty="0">
                <a:solidFill>
                  <a:srgbClr val="00B050"/>
                </a:solidFill>
                <a:latin typeface="+mj-lt"/>
              </a:rPr>
              <a:t> </a:t>
            </a:r>
            <a:r>
              <a:rPr lang="de-DE" dirty="0" err="1">
                <a:solidFill>
                  <a:srgbClr val="00B050"/>
                </a:solidFill>
                <a:latin typeface="+mj-lt"/>
              </a:rPr>
              <a:t>this</a:t>
            </a:r>
            <a:r>
              <a:rPr lang="de-DE" dirty="0">
                <a:solidFill>
                  <a:srgbClr val="00B050"/>
                </a:solidFill>
                <a:latin typeface="+mj-lt"/>
              </a:rPr>
              <a:t> </a:t>
            </a:r>
            <a:r>
              <a:rPr lang="de-DE" dirty="0" err="1">
                <a:solidFill>
                  <a:srgbClr val="00B050"/>
                </a:solidFill>
                <a:latin typeface="+mj-lt"/>
              </a:rPr>
              <a:t>problematic</a:t>
            </a:r>
            <a:r>
              <a:rPr lang="de-DE" dirty="0">
                <a:solidFill>
                  <a:srgbClr val="00B050"/>
                </a:solidFill>
                <a:latin typeface="+mj-lt"/>
              </a:rPr>
              <a:t>?</a:t>
            </a:r>
            <a:endParaRPr lang="en-US" sz="8800" dirty="0">
              <a:solidFill>
                <a:srgbClr val="00B050"/>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36</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822784" cy="1403350"/>
          </a:xfrm>
          <a:prstGeom prst="rect">
            <a:avLst/>
          </a:prstGeom>
          <a:noFill/>
          <a:ln w="9525">
            <a:noFill/>
            <a:round/>
            <a:headEnd/>
            <a:tailEnd/>
          </a:ln>
        </p:spPr>
        <p:txBody>
          <a:bodyPr anchor="b"/>
          <a:lstStyle/>
          <a:p>
            <a:r>
              <a:rPr lang="en-US" sz="4400" dirty="0">
                <a:solidFill>
                  <a:schemeClr val="tx1"/>
                </a:solidFill>
                <a:latin typeface="+mj-lt"/>
              </a:rPr>
              <a:t>Distance between misspelled word and “correct” word</a:t>
            </a:r>
          </a:p>
        </p:txBody>
      </p:sp>
      <p:sp>
        <p:nvSpPr>
          <p:cNvPr id="84996" name="Text Box 3"/>
          <p:cNvSpPr txBox="1">
            <a:spLocks noChangeArrowheads="1"/>
          </p:cNvSpPr>
          <p:nvPr/>
        </p:nvSpPr>
        <p:spPr bwMode="auto">
          <a:xfrm>
            <a:off x="285720" y="2571744"/>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We will study several alternatives.</a:t>
            </a:r>
          </a:p>
          <a:p>
            <a:pPr lvl="1">
              <a:spcBef>
                <a:spcPts val="700"/>
              </a:spcBef>
              <a:buClr>
                <a:srgbClr val="336699"/>
              </a:buClr>
              <a:buFont typeface="Wingdings" pitchFamily="2" charset="2"/>
              <a:buChar char="§"/>
            </a:pPr>
            <a:r>
              <a:rPr lang="de-DE" dirty="0">
                <a:solidFill>
                  <a:schemeClr val="tx1"/>
                </a:solidFill>
                <a:latin typeface="+mj-lt"/>
              </a:rPr>
              <a:t>Edit </a:t>
            </a:r>
            <a:r>
              <a:rPr lang="de-DE" dirty="0" err="1">
                <a:solidFill>
                  <a:schemeClr val="tx1"/>
                </a:solidFill>
                <a:latin typeface="+mj-lt"/>
              </a:rPr>
              <a:t>distance</a:t>
            </a:r>
            <a:r>
              <a:rPr lang="de-DE" dirty="0">
                <a:solidFill>
                  <a:schemeClr val="tx1"/>
                </a:solidFill>
                <a:latin typeface="+mj-lt"/>
              </a:rPr>
              <a:t> </a:t>
            </a:r>
            <a:r>
              <a:rPr lang="de-DE" dirty="0" err="1">
                <a:solidFill>
                  <a:schemeClr val="tx1"/>
                </a:solidFill>
                <a:latin typeface="+mj-lt"/>
              </a:rPr>
              <a:t>and</a:t>
            </a:r>
            <a:r>
              <a:rPr lang="de-DE" dirty="0">
                <a:solidFill>
                  <a:schemeClr val="tx1"/>
                </a:solidFill>
                <a:latin typeface="+mj-lt"/>
              </a:rPr>
              <a:t> </a:t>
            </a:r>
            <a:r>
              <a:rPr lang="de-DE" dirty="0" err="1">
                <a:solidFill>
                  <a:schemeClr val="tx1"/>
                </a:solidFill>
                <a:latin typeface="+mj-lt"/>
              </a:rPr>
              <a:t>Levenshtein</a:t>
            </a:r>
            <a:r>
              <a:rPr lang="de-DE" dirty="0">
                <a:solidFill>
                  <a:schemeClr val="tx1"/>
                </a:solidFill>
                <a:latin typeface="+mj-lt"/>
              </a:rPr>
              <a:t> </a:t>
            </a:r>
            <a:r>
              <a:rPr lang="de-DE" dirty="0" err="1">
                <a:solidFill>
                  <a:schemeClr val="tx1"/>
                </a:solidFill>
                <a:latin typeface="+mj-lt"/>
              </a:rPr>
              <a:t>distance</a:t>
            </a:r>
            <a:endParaRPr lang="de-DE" dirty="0">
              <a:solidFill>
                <a:schemeClr val="tx1"/>
              </a:solidFill>
              <a:latin typeface="+mj-lt"/>
            </a:endParaRPr>
          </a:p>
          <a:p>
            <a:pPr lvl="1">
              <a:spcBef>
                <a:spcPts val="700"/>
              </a:spcBef>
              <a:buClr>
                <a:srgbClr val="336699"/>
              </a:buClr>
              <a:buFont typeface="Wingdings" pitchFamily="2" charset="2"/>
              <a:buChar char="§"/>
            </a:pPr>
            <a:r>
              <a:rPr lang="de-DE" dirty="0" err="1">
                <a:solidFill>
                  <a:schemeClr val="tx1"/>
                </a:solidFill>
                <a:latin typeface="+mj-lt"/>
              </a:rPr>
              <a:t>Weighted</a:t>
            </a:r>
            <a:r>
              <a:rPr lang="de-DE" dirty="0">
                <a:solidFill>
                  <a:schemeClr val="tx1"/>
                </a:solidFill>
                <a:latin typeface="+mj-lt"/>
              </a:rPr>
              <a:t> </a:t>
            </a:r>
            <a:r>
              <a:rPr lang="de-DE" dirty="0" err="1">
                <a:solidFill>
                  <a:schemeClr val="tx1"/>
                </a:solidFill>
                <a:latin typeface="+mj-lt"/>
              </a:rPr>
              <a:t>edit</a:t>
            </a:r>
            <a:r>
              <a:rPr lang="de-DE" dirty="0">
                <a:solidFill>
                  <a:schemeClr val="tx1"/>
                </a:solidFill>
                <a:latin typeface="+mj-lt"/>
              </a:rPr>
              <a:t> </a:t>
            </a:r>
            <a:r>
              <a:rPr lang="de-DE" dirty="0" err="1">
                <a:solidFill>
                  <a:schemeClr val="tx1"/>
                </a:solidFill>
                <a:latin typeface="+mj-lt"/>
              </a:rPr>
              <a:t>distance</a:t>
            </a:r>
            <a:endParaRPr lang="de-DE" dirty="0">
              <a:solidFill>
                <a:schemeClr val="tx1"/>
              </a:solidFill>
              <a:latin typeface="+mj-lt"/>
            </a:endParaRPr>
          </a:p>
          <a:p>
            <a:pPr lvl="1">
              <a:spcBef>
                <a:spcPts val="700"/>
              </a:spcBef>
              <a:buClr>
                <a:srgbClr val="336699"/>
              </a:buClr>
              <a:buFont typeface="Wingdings" pitchFamily="2" charset="2"/>
              <a:buChar char="§"/>
            </a:pPr>
            <a:r>
              <a:rPr lang="de-DE" i="1" dirty="0">
                <a:solidFill>
                  <a:schemeClr val="tx1"/>
                </a:solidFill>
                <a:latin typeface="+mj-lt"/>
              </a:rPr>
              <a:t>k</a:t>
            </a:r>
            <a:r>
              <a:rPr lang="de-DE" dirty="0">
                <a:solidFill>
                  <a:schemeClr val="tx1"/>
                </a:solidFill>
                <a:latin typeface="+mj-lt"/>
              </a:rPr>
              <a:t>-gram </a:t>
            </a:r>
            <a:r>
              <a:rPr lang="de-DE" dirty="0" err="1">
                <a:solidFill>
                  <a:schemeClr val="tx1"/>
                </a:solidFill>
                <a:latin typeface="+mj-lt"/>
              </a:rPr>
              <a:t>overlap</a:t>
            </a:r>
            <a:endParaRPr lang="en-US" sz="20900"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37</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a:solidFill>
                  <a:schemeClr val="tx1"/>
                </a:solidFill>
                <a:latin typeface="+mj-lt"/>
              </a:rPr>
              <a:t>Edit </a:t>
            </a:r>
            <a:r>
              <a:rPr lang="de-DE" sz="3600" dirty="0" err="1">
                <a:solidFill>
                  <a:schemeClr val="tx1"/>
                </a:solidFill>
                <a:latin typeface="+mj-lt"/>
              </a:rPr>
              <a:t>distance</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The edit distance between string </a:t>
            </a:r>
            <a:r>
              <a:rPr lang="en-US" i="1" dirty="0">
                <a:solidFill>
                  <a:schemeClr val="tx1"/>
                </a:solidFill>
                <a:latin typeface="+mj-lt"/>
              </a:rPr>
              <a:t>s</a:t>
            </a:r>
            <a:r>
              <a:rPr lang="en-US" baseline="-25000" dirty="0">
                <a:solidFill>
                  <a:schemeClr val="tx1"/>
                </a:solidFill>
                <a:latin typeface="+mj-lt"/>
              </a:rPr>
              <a:t>1</a:t>
            </a:r>
            <a:r>
              <a:rPr lang="en-US" dirty="0">
                <a:solidFill>
                  <a:schemeClr val="tx1"/>
                </a:solidFill>
                <a:latin typeface="+mj-lt"/>
              </a:rPr>
              <a:t> and string </a:t>
            </a:r>
            <a:r>
              <a:rPr lang="en-US" i="1" dirty="0">
                <a:solidFill>
                  <a:schemeClr val="tx1"/>
                </a:solidFill>
                <a:latin typeface="+mj-lt"/>
              </a:rPr>
              <a:t>s</a:t>
            </a:r>
            <a:r>
              <a:rPr lang="en-US" baseline="-25000" dirty="0">
                <a:solidFill>
                  <a:schemeClr val="tx1"/>
                </a:solidFill>
                <a:latin typeface="+mj-lt"/>
              </a:rPr>
              <a:t>2</a:t>
            </a:r>
            <a:r>
              <a:rPr lang="en-US" dirty="0">
                <a:solidFill>
                  <a:schemeClr val="tx1"/>
                </a:solidFill>
                <a:latin typeface="+mj-lt"/>
              </a:rPr>
              <a:t> is the minimum number of basic operations that convert </a:t>
            </a:r>
            <a:r>
              <a:rPr lang="en-US" i="1" dirty="0">
                <a:solidFill>
                  <a:schemeClr val="tx1"/>
                </a:solidFill>
                <a:latin typeface="+mj-lt"/>
              </a:rPr>
              <a:t>s</a:t>
            </a:r>
            <a:r>
              <a:rPr lang="en-US" baseline="-25000" dirty="0">
                <a:solidFill>
                  <a:schemeClr val="tx1"/>
                </a:solidFill>
                <a:latin typeface="+mj-lt"/>
              </a:rPr>
              <a:t>1</a:t>
            </a:r>
            <a:r>
              <a:rPr lang="en-US" dirty="0">
                <a:solidFill>
                  <a:schemeClr val="tx1"/>
                </a:solidFill>
                <a:latin typeface="+mj-lt"/>
              </a:rPr>
              <a:t> to </a:t>
            </a:r>
            <a:r>
              <a:rPr lang="en-US" i="1" dirty="0">
                <a:solidFill>
                  <a:schemeClr val="tx1"/>
                </a:solidFill>
                <a:latin typeface="+mj-lt"/>
              </a:rPr>
              <a:t>s</a:t>
            </a:r>
            <a:r>
              <a:rPr lang="en-US" baseline="-25000" dirty="0">
                <a:solidFill>
                  <a:schemeClr val="tx1"/>
                </a:solidFill>
                <a:latin typeface="+mj-lt"/>
              </a:rPr>
              <a:t>2</a:t>
            </a:r>
            <a:r>
              <a:rPr lang="en-US" dirty="0">
                <a:solidFill>
                  <a:schemeClr val="tx1"/>
                </a:solidFill>
                <a:latin typeface="+mj-lt"/>
              </a:rPr>
              <a:t>.</a:t>
            </a:r>
          </a:p>
          <a:p>
            <a:pPr lvl="1">
              <a:spcBef>
                <a:spcPts val="700"/>
              </a:spcBef>
              <a:buClr>
                <a:srgbClr val="336699"/>
              </a:buClr>
              <a:buFont typeface="Wingdings" pitchFamily="2" charset="2"/>
              <a:buChar char="§"/>
            </a:pPr>
            <a:r>
              <a:rPr lang="en-US" dirty="0" err="1">
                <a:solidFill>
                  <a:schemeClr val="tx1"/>
                </a:solidFill>
                <a:latin typeface="+mj-lt"/>
              </a:rPr>
              <a:t>Levenshtein</a:t>
            </a:r>
            <a:r>
              <a:rPr lang="en-US" dirty="0">
                <a:solidFill>
                  <a:schemeClr val="tx1"/>
                </a:solidFill>
                <a:latin typeface="+mj-lt"/>
              </a:rPr>
              <a:t> distance: The admissible basic operations are </a:t>
            </a:r>
            <a:r>
              <a:rPr lang="de-DE" dirty="0" err="1">
                <a:solidFill>
                  <a:srgbClr val="C00000"/>
                </a:solidFill>
                <a:latin typeface="+mj-lt"/>
              </a:rPr>
              <a:t>insert</a:t>
            </a:r>
            <a:r>
              <a:rPr lang="de-DE" dirty="0">
                <a:solidFill>
                  <a:schemeClr val="tx1"/>
                </a:solidFill>
                <a:latin typeface="+mj-lt"/>
              </a:rPr>
              <a:t>, </a:t>
            </a:r>
            <a:r>
              <a:rPr lang="de-DE" dirty="0" err="1">
                <a:solidFill>
                  <a:srgbClr val="C00000"/>
                </a:solidFill>
                <a:latin typeface="+mj-lt"/>
              </a:rPr>
              <a:t>delete</a:t>
            </a:r>
            <a:r>
              <a:rPr lang="de-DE" dirty="0">
                <a:solidFill>
                  <a:schemeClr val="tx1"/>
                </a:solidFill>
                <a:latin typeface="+mj-lt"/>
              </a:rPr>
              <a:t>, </a:t>
            </a:r>
            <a:r>
              <a:rPr lang="de-DE" dirty="0" err="1">
                <a:solidFill>
                  <a:schemeClr val="tx1"/>
                </a:solidFill>
                <a:latin typeface="+mj-lt"/>
              </a:rPr>
              <a:t>and</a:t>
            </a:r>
            <a:r>
              <a:rPr lang="de-DE" dirty="0">
                <a:solidFill>
                  <a:schemeClr val="tx1"/>
                </a:solidFill>
                <a:latin typeface="+mj-lt"/>
              </a:rPr>
              <a:t> </a:t>
            </a:r>
            <a:r>
              <a:rPr lang="de-DE" dirty="0" err="1">
                <a:solidFill>
                  <a:srgbClr val="C00000"/>
                </a:solidFill>
                <a:latin typeface="+mj-lt"/>
              </a:rPr>
              <a:t>replace</a:t>
            </a:r>
            <a:endParaRPr lang="de-DE" dirty="0">
              <a:solidFill>
                <a:srgbClr val="C00000"/>
              </a:solidFill>
              <a:latin typeface="+mj-lt"/>
            </a:endParaRPr>
          </a:p>
          <a:p>
            <a:pPr lvl="1">
              <a:spcBef>
                <a:spcPts val="700"/>
              </a:spcBef>
              <a:buClr>
                <a:srgbClr val="336699"/>
              </a:buClr>
              <a:buFont typeface="Wingdings" pitchFamily="2" charset="2"/>
              <a:buChar char="§"/>
            </a:pPr>
            <a:r>
              <a:rPr lang="de-DE" dirty="0" err="1">
                <a:solidFill>
                  <a:schemeClr val="tx1"/>
                </a:solidFill>
                <a:latin typeface="+mj-lt"/>
              </a:rPr>
              <a:t>Levenshtein</a:t>
            </a:r>
            <a:r>
              <a:rPr lang="de-DE" dirty="0">
                <a:solidFill>
                  <a:schemeClr val="tx1"/>
                </a:solidFill>
                <a:latin typeface="+mj-lt"/>
              </a:rPr>
              <a:t> </a:t>
            </a:r>
            <a:r>
              <a:rPr lang="de-DE" dirty="0" err="1">
                <a:solidFill>
                  <a:schemeClr val="tx1"/>
                </a:solidFill>
                <a:latin typeface="+mj-lt"/>
              </a:rPr>
              <a:t>distance</a:t>
            </a:r>
            <a:r>
              <a:rPr lang="de-DE" dirty="0">
                <a:solidFill>
                  <a:schemeClr val="tx1"/>
                </a:solidFill>
                <a:latin typeface="+mj-lt"/>
              </a:rPr>
              <a:t> </a:t>
            </a:r>
            <a:r>
              <a:rPr lang="de-DE" i="1" dirty="0" err="1">
                <a:solidFill>
                  <a:schemeClr val="tx1"/>
                </a:solidFill>
                <a:latin typeface="+mj-lt"/>
              </a:rPr>
              <a:t>dog</a:t>
            </a:r>
            <a:r>
              <a:rPr lang="de-DE" i="1" dirty="0">
                <a:solidFill>
                  <a:schemeClr val="tx1"/>
                </a:solidFill>
                <a:latin typeface="+mj-lt"/>
              </a:rPr>
              <a:t>-do</a:t>
            </a:r>
            <a:r>
              <a:rPr lang="de-DE" dirty="0">
                <a:solidFill>
                  <a:schemeClr val="tx1"/>
                </a:solidFill>
                <a:latin typeface="+mj-lt"/>
              </a:rPr>
              <a:t>: 1</a:t>
            </a:r>
          </a:p>
          <a:p>
            <a:pPr lvl="1">
              <a:spcBef>
                <a:spcPts val="700"/>
              </a:spcBef>
              <a:buClr>
                <a:srgbClr val="336699"/>
              </a:buClr>
              <a:buFont typeface="Wingdings" pitchFamily="2" charset="2"/>
              <a:buChar char="§"/>
            </a:pPr>
            <a:r>
              <a:rPr lang="de-DE" dirty="0" err="1">
                <a:solidFill>
                  <a:schemeClr val="tx1"/>
                </a:solidFill>
                <a:latin typeface="+mj-lt"/>
              </a:rPr>
              <a:t>Levenshtein</a:t>
            </a:r>
            <a:r>
              <a:rPr lang="de-DE" dirty="0">
                <a:solidFill>
                  <a:schemeClr val="tx1"/>
                </a:solidFill>
                <a:latin typeface="+mj-lt"/>
              </a:rPr>
              <a:t> </a:t>
            </a:r>
            <a:r>
              <a:rPr lang="de-DE" dirty="0" err="1">
                <a:solidFill>
                  <a:schemeClr val="tx1"/>
                </a:solidFill>
                <a:latin typeface="+mj-lt"/>
              </a:rPr>
              <a:t>distance</a:t>
            </a:r>
            <a:r>
              <a:rPr lang="de-DE" dirty="0">
                <a:solidFill>
                  <a:schemeClr val="tx1"/>
                </a:solidFill>
                <a:latin typeface="+mj-lt"/>
              </a:rPr>
              <a:t> </a:t>
            </a:r>
            <a:r>
              <a:rPr lang="de-DE" i="1" dirty="0" err="1">
                <a:solidFill>
                  <a:schemeClr val="tx1"/>
                </a:solidFill>
                <a:latin typeface="+mj-lt"/>
              </a:rPr>
              <a:t>cat-cart</a:t>
            </a:r>
            <a:r>
              <a:rPr lang="de-DE" dirty="0">
                <a:solidFill>
                  <a:schemeClr val="tx1"/>
                </a:solidFill>
                <a:latin typeface="+mj-lt"/>
              </a:rPr>
              <a:t>: 1</a:t>
            </a:r>
          </a:p>
          <a:p>
            <a:pPr lvl="1">
              <a:spcBef>
                <a:spcPts val="700"/>
              </a:spcBef>
              <a:buClr>
                <a:srgbClr val="336699"/>
              </a:buClr>
              <a:buFont typeface="Wingdings" pitchFamily="2" charset="2"/>
              <a:buChar char="§"/>
            </a:pPr>
            <a:r>
              <a:rPr lang="de-DE" dirty="0" err="1">
                <a:solidFill>
                  <a:schemeClr val="tx1"/>
                </a:solidFill>
                <a:latin typeface="+mj-lt"/>
              </a:rPr>
              <a:t>Levenshtein</a:t>
            </a:r>
            <a:r>
              <a:rPr lang="de-DE" dirty="0">
                <a:solidFill>
                  <a:schemeClr val="tx1"/>
                </a:solidFill>
                <a:latin typeface="+mj-lt"/>
              </a:rPr>
              <a:t> </a:t>
            </a:r>
            <a:r>
              <a:rPr lang="de-DE" dirty="0" err="1">
                <a:solidFill>
                  <a:schemeClr val="tx1"/>
                </a:solidFill>
                <a:latin typeface="+mj-lt"/>
              </a:rPr>
              <a:t>distance</a:t>
            </a:r>
            <a:r>
              <a:rPr lang="de-DE" dirty="0">
                <a:solidFill>
                  <a:schemeClr val="tx1"/>
                </a:solidFill>
                <a:latin typeface="+mj-lt"/>
              </a:rPr>
              <a:t> </a:t>
            </a:r>
            <a:r>
              <a:rPr lang="de-DE" i="1" dirty="0" err="1">
                <a:solidFill>
                  <a:schemeClr val="tx1"/>
                </a:solidFill>
                <a:latin typeface="+mj-lt"/>
              </a:rPr>
              <a:t>cat-cut</a:t>
            </a:r>
            <a:r>
              <a:rPr lang="de-DE" dirty="0">
                <a:solidFill>
                  <a:schemeClr val="tx1"/>
                </a:solidFill>
                <a:latin typeface="+mj-lt"/>
              </a:rPr>
              <a:t>: 1</a:t>
            </a:r>
          </a:p>
          <a:p>
            <a:pPr lvl="1">
              <a:spcBef>
                <a:spcPts val="700"/>
              </a:spcBef>
              <a:buClr>
                <a:srgbClr val="336699"/>
              </a:buClr>
              <a:buFont typeface="Wingdings" pitchFamily="2" charset="2"/>
              <a:buChar char="§"/>
            </a:pPr>
            <a:r>
              <a:rPr lang="de-DE" dirty="0" err="1">
                <a:solidFill>
                  <a:schemeClr val="tx1"/>
                </a:solidFill>
                <a:latin typeface="+mj-lt"/>
              </a:rPr>
              <a:t>Levenshtein</a:t>
            </a:r>
            <a:r>
              <a:rPr lang="de-DE" dirty="0">
                <a:solidFill>
                  <a:schemeClr val="tx1"/>
                </a:solidFill>
                <a:latin typeface="+mj-lt"/>
              </a:rPr>
              <a:t> </a:t>
            </a:r>
            <a:r>
              <a:rPr lang="de-DE" dirty="0" err="1">
                <a:solidFill>
                  <a:schemeClr val="tx1"/>
                </a:solidFill>
                <a:latin typeface="+mj-lt"/>
              </a:rPr>
              <a:t>distance</a:t>
            </a:r>
            <a:r>
              <a:rPr lang="de-DE" dirty="0">
                <a:solidFill>
                  <a:schemeClr val="tx1"/>
                </a:solidFill>
                <a:latin typeface="+mj-lt"/>
              </a:rPr>
              <a:t> </a:t>
            </a:r>
            <a:r>
              <a:rPr lang="de-DE" i="1" dirty="0" err="1">
                <a:solidFill>
                  <a:schemeClr val="tx1"/>
                </a:solidFill>
                <a:latin typeface="+mj-lt"/>
              </a:rPr>
              <a:t>cat-act</a:t>
            </a:r>
            <a:r>
              <a:rPr lang="de-DE" dirty="0">
                <a:solidFill>
                  <a:schemeClr val="tx1"/>
                </a:solidFill>
                <a:latin typeface="+mj-lt"/>
              </a:rPr>
              <a:t>: 2</a:t>
            </a:r>
          </a:p>
          <a:p>
            <a:pPr lvl="1">
              <a:spcBef>
                <a:spcPts val="700"/>
              </a:spcBef>
              <a:buClr>
                <a:srgbClr val="336699"/>
              </a:buClr>
              <a:buFont typeface="Wingdings" pitchFamily="2" charset="2"/>
              <a:buChar char="§"/>
            </a:pPr>
            <a:r>
              <a:rPr lang="de-DE" dirty="0">
                <a:solidFill>
                  <a:schemeClr val="tx1"/>
                </a:solidFill>
                <a:latin typeface="+mj-lt"/>
              </a:rPr>
              <a:t>Damerau-Levenshtein distance </a:t>
            </a:r>
            <a:r>
              <a:rPr lang="de-DE" i="1" dirty="0">
                <a:solidFill>
                  <a:schemeClr val="tx1"/>
                </a:solidFill>
                <a:latin typeface="+mj-lt"/>
              </a:rPr>
              <a:t>cat-act</a:t>
            </a:r>
            <a:r>
              <a:rPr lang="de-DE" dirty="0">
                <a:solidFill>
                  <a:schemeClr val="tx1"/>
                </a:solidFill>
                <a:latin typeface="+mj-lt"/>
              </a:rPr>
              <a:t>: 1 [Exchange!]</a:t>
            </a:r>
          </a:p>
          <a:p>
            <a:pPr lvl="1">
              <a:spcBef>
                <a:spcPts val="700"/>
              </a:spcBef>
              <a:buClr>
                <a:srgbClr val="336699"/>
              </a:buClr>
              <a:buFont typeface="Wingdings" pitchFamily="2" charset="2"/>
              <a:buChar char="§"/>
            </a:pPr>
            <a:r>
              <a:rPr lang="de-DE" dirty="0" err="1">
                <a:solidFill>
                  <a:schemeClr val="tx1"/>
                </a:solidFill>
                <a:latin typeface="+mj-lt"/>
              </a:rPr>
              <a:t>Damerau-Levenshtein</a:t>
            </a:r>
            <a:r>
              <a:rPr lang="de-DE" dirty="0">
                <a:solidFill>
                  <a:schemeClr val="tx1"/>
                </a:solidFill>
                <a:latin typeface="+mj-lt"/>
              </a:rPr>
              <a:t> </a:t>
            </a:r>
            <a:r>
              <a:rPr lang="de-DE" dirty="0" err="1">
                <a:solidFill>
                  <a:schemeClr val="tx1"/>
                </a:solidFill>
                <a:latin typeface="+mj-lt"/>
              </a:rPr>
              <a:t>includes</a:t>
            </a:r>
            <a:r>
              <a:rPr lang="de-DE" dirty="0">
                <a:solidFill>
                  <a:schemeClr val="tx1"/>
                </a:solidFill>
                <a:latin typeface="+mj-lt"/>
              </a:rPr>
              <a:t> </a:t>
            </a:r>
            <a:r>
              <a:rPr lang="de-DE" dirty="0" err="1">
                <a:solidFill>
                  <a:srgbClr val="C00000"/>
                </a:solidFill>
                <a:latin typeface="+mj-lt"/>
              </a:rPr>
              <a:t>transposition</a:t>
            </a:r>
            <a:r>
              <a:rPr lang="de-DE" dirty="0">
                <a:solidFill>
                  <a:schemeClr val="tx1"/>
                </a:solidFill>
                <a:latin typeface="+mj-lt"/>
              </a:rPr>
              <a:t> </a:t>
            </a:r>
            <a:r>
              <a:rPr lang="de-DE" dirty="0" err="1">
                <a:solidFill>
                  <a:schemeClr val="tx1"/>
                </a:solidFill>
                <a:latin typeface="+mj-lt"/>
              </a:rPr>
              <a:t>as</a:t>
            </a:r>
            <a:r>
              <a:rPr lang="de-DE" dirty="0">
                <a:solidFill>
                  <a:schemeClr val="tx1"/>
                </a:solidFill>
                <a:latin typeface="+mj-lt"/>
              </a:rPr>
              <a:t> a </a:t>
            </a:r>
            <a:r>
              <a:rPr lang="de-DE" dirty="0" err="1">
                <a:solidFill>
                  <a:schemeClr val="tx1"/>
                </a:solidFill>
                <a:latin typeface="+mj-lt"/>
              </a:rPr>
              <a:t>fourth</a:t>
            </a:r>
            <a:r>
              <a:rPr lang="de-DE" dirty="0">
                <a:solidFill>
                  <a:schemeClr val="tx1"/>
                </a:solidFill>
                <a:latin typeface="+mj-lt"/>
              </a:rPr>
              <a:t> </a:t>
            </a:r>
            <a:r>
              <a:rPr lang="de-DE" dirty="0" err="1">
                <a:solidFill>
                  <a:schemeClr val="tx1"/>
                </a:solidFill>
                <a:latin typeface="+mj-lt"/>
              </a:rPr>
              <a:t>possible</a:t>
            </a:r>
            <a:r>
              <a:rPr lang="de-DE" dirty="0">
                <a:solidFill>
                  <a:schemeClr val="tx1"/>
                </a:solidFill>
                <a:latin typeface="+mj-lt"/>
              </a:rPr>
              <a:t> </a:t>
            </a:r>
            <a:r>
              <a:rPr lang="de-DE" dirty="0" err="1">
                <a:solidFill>
                  <a:schemeClr val="tx1"/>
                </a:solidFill>
                <a:latin typeface="+mj-lt"/>
              </a:rPr>
              <a:t>operation</a:t>
            </a:r>
            <a:r>
              <a:rPr lang="de-DE" dirty="0">
                <a:solidFill>
                  <a:schemeClr val="tx1"/>
                </a:solidFill>
                <a:latin typeface="+mj-lt"/>
              </a:rPr>
              <a:t>.</a:t>
            </a:r>
            <a:endParaRPr lang="en-US" sz="20900"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38</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Levenshtein</a:t>
            </a:r>
            <a:r>
              <a:rPr lang="de-DE" sz="3600" dirty="0">
                <a:solidFill>
                  <a:schemeClr val="tx1"/>
                </a:solidFill>
                <a:latin typeface="+mj-lt"/>
              </a:rPr>
              <a:t> </a:t>
            </a:r>
            <a:r>
              <a:rPr lang="de-DE" sz="3600" dirty="0" err="1">
                <a:solidFill>
                  <a:schemeClr val="tx1"/>
                </a:solidFill>
                <a:latin typeface="+mj-lt"/>
              </a:rPr>
              <a:t>distance</a:t>
            </a:r>
            <a:r>
              <a:rPr lang="de-DE" sz="3600" dirty="0">
                <a:solidFill>
                  <a:schemeClr val="tx1"/>
                </a:solidFill>
                <a:latin typeface="+mj-lt"/>
              </a:rPr>
              <a:t>: </a:t>
            </a:r>
            <a:r>
              <a:rPr lang="de-DE" sz="3600" dirty="0" err="1">
                <a:solidFill>
                  <a:schemeClr val="tx1"/>
                </a:solidFill>
                <a:latin typeface="+mj-lt"/>
              </a:rPr>
              <a:t>Computation</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39</a:t>
            </a:fld>
            <a:endParaRPr lang="en-US" dirty="0"/>
          </a:p>
        </p:txBody>
      </p:sp>
      <p:pic>
        <p:nvPicPr>
          <p:cNvPr id="8" name="Picture 7" descr="342.png"/>
          <p:cNvPicPr>
            <a:picLocks noChangeAspect="1"/>
          </p:cNvPicPr>
          <p:nvPr/>
        </p:nvPicPr>
        <p:blipFill>
          <a:blip r:embed="rId3"/>
          <a:stretch>
            <a:fillRect/>
          </a:stretch>
        </p:blipFill>
        <p:spPr>
          <a:xfrm>
            <a:off x="714348" y="2811646"/>
            <a:ext cx="3287150" cy="2772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a:solidFill>
                  <a:schemeClr val="tx1"/>
                </a:solidFill>
              </a:rPr>
              <a:t>Take-</a:t>
            </a:r>
            <a:r>
              <a:rPr lang="de-DE" sz="3600" dirty="0" err="1">
                <a:solidFill>
                  <a:schemeClr val="tx1"/>
                </a:solidFill>
              </a:rPr>
              <a:t>away</a:t>
            </a:r>
            <a:endParaRPr lang="en-US" sz="3600" dirty="0">
              <a:solidFill>
                <a:schemeClr val="tx1"/>
              </a:solidFill>
              <a:latin typeface="+mj-lt"/>
            </a:endParaRPr>
          </a:p>
        </p:txBody>
      </p:sp>
      <p:sp>
        <p:nvSpPr>
          <p:cNvPr id="84996" name="Text Box 3"/>
          <p:cNvSpPr txBox="1">
            <a:spLocks noChangeArrowheads="1"/>
          </p:cNvSpPr>
          <p:nvPr/>
        </p:nvSpPr>
        <p:spPr bwMode="auto">
          <a:xfrm>
            <a:off x="214282" y="2500306"/>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rgbClr val="0070C0"/>
                </a:solidFill>
                <a:latin typeface="+mj-lt"/>
              </a:rPr>
              <a:t>Tolerant retrieval</a:t>
            </a:r>
            <a:r>
              <a:rPr lang="en-US" dirty="0">
                <a:solidFill>
                  <a:schemeClr val="tx1"/>
                </a:solidFill>
                <a:latin typeface="+mj-lt"/>
              </a:rPr>
              <a:t>: What to do if there is no exact match between query term and document term</a:t>
            </a:r>
          </a:p>
          <a:p>
            <a:pPr lvl="1">
              <a:spcBef>
                <a:spcPts val="700"/>
              </a:spcBef>
              <a:buClr>
                <a:srgbClr val="336699"/>
              </a:buClr>
              <a:buFont typeface="Wingdings" pitchFamily="2" charset="2"/>
              <a:buChar char="§"/>
            </a:pPr>
            <a:r>
              <a:rPr lang="de-DE" dirty="0" err="1">
                <a:solidFill>
                  <a:schemeClr val="tx1"/>
                </a:solidFill>
                <a:latin typeface="+mj-lt"/>
              </a:rPr>
              <a:t>Wildcard</a:t>
            </a:r>
            <a:r>
              <a:rPr lang="de-DE" dirty="0">
                <a:solidFill>
                  <a:schemeClr val="tx1"/>
                </a:solidFill>
                <a:latin typeface="+mj-lt"/>
              </a:rPr>
              <a:t> </a:t>
            </a:r>
            <a:r>
              <a:rPr lang="de-DE" dirty="0" err="1">
                <a:solidFill>
                  <a:schemeClr val="tx1"/>
                </a:solidFill>
                <a:latin typeface="+mj-lt"/>
              </a:rPr>
              <a:t>queries</a:t>
            </a:r>
            <a:endParaRPr lang="de-DE" dirty="0">
              <a:solidFill>
                <a:schemeClr val="tx1"/>
              </a:solidFill>
              <a:latin typeface="+mj-lt"/>
            </a:endParaRPr>
          </a:p>
          <a:p>
            <a:pPr lvl="1">
              <a:spcBef>
                <a:spcPts val="700"/>
              </a:spcBef>
              <a:buClr>
                <a:srgbClr val="336699"/>
              </a:buClr>
              <a:buFont typeface="Wingdings" pitchFamily="2" charset="2"/>
              <a:buChar char="§"/>
            </a:pPr>
            <a:r>
              <a:rPr lang="de-DE" dirty="0" err="1">
                <a:solidFill>
                  <a:schemeClr val="tx1"/>
                </a:solidFill>
                <a:latin typeface="+mj-lt"/>
              </a:rPr>
              <a:t>Spelling</a:t>
            </a:r>
            <a:r>
              <a:rPr lang="de-DE" dirty="0">
                <a:solidFill>
                  <a:schemeClr val="tx1"/>
                </a:solidFill>
                <a:latin typeface="+mj-lt"/>
              </a:rPr>
              <a:t> </a:t>
            </a:r>
            <a:r>
              <a:rPr lang="de-DE" dirty="0" err="1">
                <a:solidFill>
                  <a:schemeClr val="tx1"/>
                </a:solidFill>
                <a:latin typeface="+mj-lt"/>
              </a:rPr>
              <a:t>correction</a:t>
            </a: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Levenshtein</a:t>
            </a:r>
            <a:r>
              <a:rPr lang="de-DE" sz="3600" dirty="0">
                <a:solidFill>
                  <a:schemeClr val="tx1"/>
                </a:solidFill>
                <a:latin typeface="+mj-lt"/>
              </a:rPr>
              <a:t> </a:t>
            </a:r>
            <a:r>
              <a:rPr lang="de-DE" sz="3600" dirty="0" err="1">
                <a:solidFill>
                  <a:schemeClr val="tx1"/>
                </a:solidFill>
                <a:latin typeface="+mj-lt"/>
              </a:rPr>
              <a:t>distance</a:t>
            </a:r>
            <a:r>
              <a:rPr lang="de-DE" sz="3600" dirty="0">
                <a:solidFill>
                  <a:schemeClr val="tx1"/>
                </a:solidFill>
                <a:latin typeface="+mj-lt"/>
              </a:rPr>
              <a:t>: </a:t>
            </a:r>
            <a:r>
              <a:rPr lang="de-DE" sz="3600" dirty="0" err="1">
                <a:solidFill>
                  <a:schemeClr val="tx1"/>
                </a:solidFill>
                <a:latin typeface="+mj-lt"/>
              </a:rPr>
              <a:t>Algorithm</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40</a:t>
            </a:fld>
            <a:endParaRPr lang="en-US" dirty="0"/>
          </a:p>
        </p:txBody>
      </p:sp>
      <p:pic>
        <p:nvPicPr>
          <p:cNvPr id="9" name="Picture 8" descr="343.png"/>
          <p:cNvPicPr>
            <a:picLocks noChangeAspect="1"/>
          </p:cNvPicPr>
          <p:nvPr/>
        </p:nvPicPr>
        <p:blipFill>
          <a:blip r:embed="rId3"/>
          <a:stretch>
            <a:fillRect/>
          </a:stretch>
        </p:blipFill>
        <p:spPr>
          <a:xfrm>
            <a:off x="327381" y="1544645"/>
            <a:ext cx="8326965" cy="457190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Levenshtein</a:t>
            </a:r>
            <a:r>
              <a:rPr lang="de-DE" sz="3600" dirty="0">
                <a:solidFill>
                  <a:schemeClr val="tx1"/>
                </a:solidFill>
                <a:latin typeface="+mj-lt"/>
              </a:rPr>
              <a:t> </a:t>
            </a:r>
            <a:r>
              <a:rPr lang="de-DE" sz="3600" dirty="0" err="1">
                <a:solidFill>
                  <a:schemeClr val="tx1"/>
                </a:solidFill>
                <a:latin typeface="+mj-lt"/>
              </a:rPr>
              <a:t>distance</a:t>
            </a:r>
            <a:r>
              <a:rPr lang="de-DE" sz="3600" dirty="0">
                <a:solidFill>
                  <a:schemeClr val="tx1"/>
                </a:solidFill>
                <a:latin typeface="+mj-lt"/>
              </a:rPr>
              <a:t>: </a:t>
            </a:r>
            <a:r>
              <a:rPr lang="de-DE" sz="3600" dirty="0" err="1">
                <a:solidFill>
                  <a:schemeClr val="tx1"/>
                </a:solidFill>
                <a:latin typeface="+mj-lt"/>
              </a:rPr>
              <a:t>Algorithm</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41</a:t>
            </a:fld>
            <a:endParaRPr lang="en-US" dirty="0"/>
          </a:p>
        </p:txBody>
      </p:sp>
      <p:pic>
        <p:nvPicPr>
          <p:cNvPr id="8" name="Picture 7" descr="344.png"/>
          <p:cNvPicPr>
            <a:picLocks noChangeAspect="1"/>
          </p:cNvPicPr>
          <p:nvPr/>
        </p:nvPicPr>
        <p:blipFill>
          <a:blip r:embed="rId3"/>
          <a:stretch>
            <a:fillRect/>
          </a:stretch>
        </p:blipFill>
        <p:spPr>
          <a:xfrm>
            <a:off x="251799" y="1643050"/>
            <a:ext cx="8392167" cy="457203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Levenshtein</a:t>
            </a:r>
            <a:r>
              <a:rPr lang="de-DE" sz="3600" dirty="0">
                <a:solidFill>
                  <a:schemeClr val="tx1"/>
                </a:solidFill>
                <a:latin typeface="+mj-lt"/>
              </a:rPr>
              <a:t> </a:t>
            </a:r>
            <a:r>
              <a:rPr lang="de-DE" sz="3600" dirty="0" err="1">
                <a:solidFill>
                  <a:schemeClr val="tx1"/>
                </a:solidFill>
                <a:latin typeface="+mj-lt"/>
              </a:rPr>
              <a:t>distance</a:t>
            </a:r>
            <a:r>
              <a:rPr lang="de-DE" sz="3600" dirty="0">
                <a:solidFill>
                  <a:schemeClr val="tx1"/>
                </a:solidFill>
                <a:latin typeface="+mj-lt"/>
              </a:rPr>
              <a:t>: </a:t>
            </a:r>
            <a:r>
              <a:rPr lang="de-DE" sz="3600" dirty="0" err="1">
                <a:solidFill>
                  <a:schemeClr val="tx1"/>
                </a:solidFill>
                <a:latin typeface="+mj-lt"/>
              </a:rPr>
              <a:t>Algorithm</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42</a:t>
            </a:fld>
            <a:endParaRPr lang="en-US" dirty="0"/>
          </a:p>
        </p:txBody>
      </p:sp>
      <p:pic>
        <p:nvPicPr>
          <p:cNvPr id="9" name="Picture 8" descr="345.png"/>
          <p:cNvPicPr>
            <a:picLocks noChangeAspect="1"/>
          </p:cNvPicPr>
          <p:nvPr/>
        </p:nvPicPr>
        <p:blipFill>
          <a:blip r:embed="rId3"/>
          <a:stretch>
            <a:fillRect/>
          </a:stretch>
        </p:blipFill>
        <p:spPr>
          <a:xfrm>
            <a:off x="285719" y="1571612"/>
            <a:ext cx="8526029" cy="471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Levenshtein</a:t>
            </a:r>
            <a:r>
              <a:rPr lang="de-DE" sz="3600" dirty="0">
                <a:solidFill>
                  <a:schemeClr val="tx1"/>
                </a:solidFill>
                <a:latin typeface="+mj-lt"/>
              </a:rPr>
              <a:t> </a:t>
            </a:r>
            <a:r>
              <a:rPr lang="de-DE" sz="3600" dirty="0" err="1">
                <a:solidFill>
                  <a:schemeClr val="tx1"/>
                </a:solidFill>
                <a:latin typeface="+mj-lt"/>
              </a:rPr>
              <a:t>distance</a:t>
            </a:r>
            <a:r>
              <a:rPr lang="de-DE" sz="3600" dirty="0">
                <a:solidFill>
                  <a:schemeClr val="tx1"/>
                </a:solidFill>
                <a:latin typeface="+mj-lt"/>
              </a:rPr>
              <a:t>: </a:t>
            </a:r>
            <a:r>
              <a:rPr lang="de-DE" sz="3600" dirty="0" err="1">
                <a:solidFill>
                  <a:schemeClr val="tx1"/>
                </a:solidFill>
                <a:latin typeface="+mj-lt"/>
              </a:rPr>
              <a:t>Algorithm</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43</a:t>
            </a:fld>
            <a:endParaRPr lang="en-US" dirty="0"/>
          </a:p>
        </p:txBody>
      </p:sp>
      <p:pic>
        <p:nvPicPr>
          <p:cNvPr id="8" name="Picture 7" descr="346.png"/>
          <p:cNvPicPr>
            <a:picLocks noChangeAspect="1"/>
          </p:cNvPicPr>
          <p:nvPr/>
        </p:nvPicPr>
        <p:blipFill>
          <a:blip r:embed="rId3"/>
          <a:stretch>
            <a:fillRect/>
          </a:stretch>
        </p:blipFill>
        <p:spPr>
          <a:xfrm>
            <a:off x="281375" y="1643050"/>
            <a:ext cx="8456188" cy="468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Levenshtein</a:t>
            </a:r>
            <a:r>
              <a:rPr lang="de-DE" sz="3600" dirty="0">
                <a:solidFill>
                  <a:schemeClr val="tx1"/>
                </a:solidFill>
                <a:latin typeface="+mj-lt"/>
              </a:rPr>
              <a:t> </a:t>
            </a:r>
            <a:r>
              <a:rPr lang="de-DE" sz="3600" dirty="0" err="1">
                <a:solidFill>
                  <a:schemeClr val="tx1"/>
                </a:solidFill>
                <a:latin typeface="+mj-lt"/>
              </a:rPr>
              <a:t>distance</a:t>
            </a:r>
            <a:r>
              <a:rPr lang="de-DE" sz="3600" dirty="0">
                <a:solidFill>
                  <a:schemeClr val="tx1"/>
                </a:solidFill>
                <a:latin typeface="+mj-lt"/>
              </a:rPr>
              <a:t>: </a:t>
            </a:r>
            <a:r>
              <a:rPr lang="de-DE" sz="3600" dirty="0" err="1">
                <a:solidFill>
                  <a:schemeClr val="tx1"/>
                </a:solidFill>
                <a:latin typeface="+mj-lt"/>
              </a:rPr>
              <a:t>Algorithm</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44</a:t>
            </a:fld>
            <a:endParaRPr lang="en-US" dirty="0"/>
          </a:p>
        </p:txBody>
      </p:sp>
      <p:pic>
        <p:nvPicPr>
          <p:cNvPr id="9" name="Picture 8" descr="347.png"/>
          <p:cNvPicPr>
            <a:picLocks noChangeAspect="1"/>
          </p:cNvPicPr>
          <p:nvPr/>
        </p:nvPicPr>
        <p:blipFill>
          <a:blip r:embed="rId3"/>
          <a:stretch>
            <a:fillRect/>
          </a:stretch>
        </p:blipFill>
        <p:spPr>
          <a:xfrm>
            <a:off x="285720" y="1643050"/>
            <a:ext cx="8399045" cy="455666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Edit Distance</a:t>
            </a:r>
          </a:p>
        </p:txBody>
      </p:sp>
      <p:sp>
        <p:nvSpPr>
          <p:cNvPr id="3" name="Content Placeholder 2"/>
          <p:cNvSpPr>
            <a:spLocks noGrp="1"/>
          </p:cNvSpPr>
          <p:nvPr>
            <p:ph idx="1"/>
          </p:nvPr>
        </p:nvSpPr>
        <p:spPr/>
        <p:txBody>
          <a:bodyPr>
            <a:normAutofit/>
          </a:bodyPr>
          <a:lstStyle/>
          <a:p>
            <a:pPr>
              <a:defRPr/>
            </a:pPr>
            <a:r>
              <a:rPr lang="en-US" dirty="0"/>
              <a:t>The </a:t>
            </a:r>
            <a:r>
              <a:rPr lang="en-US" b="1" dirty="0"/>
              <a:t>Edit Distance </a:t>
            </a:r>
            <a:r>
              <a:rPr lang="en-US" dirty="0"/>
              <a:t>(or </a:t>
            </a:r>
            <a:r>
              <a:rPr lang="en-US" b="1" dirty="0" err="1"/>
              <a:t>Levenshtein</a:t>
            </a:r>
            <a:r>
              <a:rPr lang="en-US" b="1" dirty="0"/>
              <a:t> distance</a:t>
            </a:r>
            <a:r>
              <a:rPr lang="en-US" dirty="0"/>
              <a:t>) is a metric for measuring the amount of difference between two strings. </a:t>
            </a:r>
          </a:p>
          <a:p>
            <a:pPr lvl="1">
              <a:defRPr/>
            </a:pPr>
            <a:r>
              <a:rPr lang="en-US" dirty="0"/>
              <a:t>The Edit Distance is defined as the minimum number of edits needed to transform one string into the other.</a:t>
            </a:r>
          </a:p>
          <a:p>
            <a:pPr lvl="1">
              <a:buFont typeface="Verdana" panose="020B0604030504040204" pitchFamily="34" charset="0"/>
              <a:buNone/>
              <a:defRPr/>
            </a:pPr>
            <a:endParaRPr lang="en-US" dirty="0"/>
          </a:p>
          <a:p>
            <a:pPr>
              <a:defRPr/>
            </a:pPr>
            <a:r>
              <a:rPr lang="en-US" dirty="0"/>
              <a:t>It has many applications, such as spell checkers, natural language translation, and bioinformatics.</a:t>
            </a:r>
          </a:p>
        </p:txBody>
      </p:sp>
    </p:spTree>
    <p:extLst>
      <p:ext uri="{BB962C8B-B14F-4D97-AF65-F5344CB8AC3E}">
        <p14:creationId xmlns:p14="http://schemas.microsoft.com/office/powerpoint/2010/main" val="414265219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0"/>
            <a:ext cx="7499350" cy="1143000"/>
          </a:xfrm>
        </p:spPr>
        <p:txBody>
          <a:bodyPr/>
          <a:lstStyle/>
          <a:p>
            <a:pPr>
              <a:defRPr/>
            </a:pPr>
            <a:r>
              <a:rPr lang="en-US" dirty="0"/>
              <a:t>Edit Distance</a:t>
            </a:r>
          </a:p>
        </p:txBody>
      </p:sp>
      <p:sp>
        <p:nvSpPr>
          <p:cNvPr id="5" name="Content Placeholder 4"/>
          <p:cNvSpPr>
            <a:spLocks noGrp="1"/>
          </p:cNvSpPr>
          <p:nvPr>
            <p:ph idx="1"/>
          </p:nvPr>
        </p:nvSpPr>
        <p:spPr>
          <a:xfrm>
            <a:off x="990600" y="1371600"/>
            <a:ext cx="8153400" cy="5486400"/>
          </a:xfrm>
        </p:spPr>
        <p:txBody>
          <a:bodyPr>
            <a:normAutofit/>
          </a:bodyPr>
          <a:lstStyle/>
          <a:p>
            <a:pPr>
              <a:defRPr/>
            </a:pPr>
            <a:r>
              <a:rPr lang="en-US" dirty="0"/>
              <a:t>The problem of finding an edit distance between two strings is as follows:</a:t>
            </a:r>
          </a:p>
          <a:p>
            <a:pPr>
              <a:defRPr/>
            </a:pPr>
            <a:endParaRPr lang="en-US" dirty="0"/>
          </a:p>
          <a:p>
            <a:pPr lvl="1">
              <a:defRPr/>
            </a:pPr>
            <a:r>
              <a:rPr lang="en-US" dirty="0"/>
              <a:t>Given an </a:t>
            </a:r>
            <a:r>
              <a:rPr lang="en-US" b="1" dirty="0">
                <a:solidFill>
                  <a:srgbClr val="C00000"/>
                </a:solidFill>
              </a:rPr>
              <a:t>initial string s</a:t>
            </a:r>
            <a:r>
              <a:rPr lang="en-US" dirty="0"/>
              <a:t>, and a </a:t>
            </a:r>
            <a:r>
              <a:rPr lang="en-US" b="1" dirty="0">
                <a:solidFill>
                  <a:srgbClr val="2A7041"/>
                </a:solidFill>
              </a:rPr>
              <a:t>target string t</a:t>
            </a:r>
            <a:r>
              <a:rPr lang="en-US" dirty="0"/>
              <a:t>, what is the minimum number of changes that have to be applied to</a:t>
            </a:r>
            <a:r>
              <a:rPr lang="en-US" dirty="0">
                <a:solidFill>
                  <a:srgbClr val="7030A0"/>
                </a:solidFill>
              </a:rPr>
              <a:t> </a:t>
            </a:r>
            <a:r>
              <a:rPr lang="en-US" b="1" i="1" dirty="0">
                <a:solidFill>
                  <a:srgbClr val="C00000"/>
                </a:solidFill>
                <a:latin typeface="Arial Rounded MT Bold" pitchFamily="34" charset="0"/>
              </a:rPr>
              <a:t>s</a:t>
            </a:r>
            <a:r>
              <a:rPr lang="en-US" b="1" i="1" dirty="0">
                <a:solidFill>
                  <a:srgbClr val="C00000"/>
                </a:solidFill>
              </a:rPr>
              <a:t> </a:t>
            </a:r>
            <a:r>
              <a:rPr lang="en-US" dirty="0"/>
              <a:t>to turn it into</a:t>
            </a:r>
            <a:r>
              <a:rPr lang="en-US" b="1" i="1" dirty="0">
                <a:solidFill>
                  <a:srgbClr val="0070C0"/>
                </a:solidFill>
              </a:rPr>
              <a:t> </a:t>
            </a:r>
            <a:r>
              <a:rPr lang="en-US" b="1" i="1" dirty="0">
                <a:solidFill>
                  <a:srgbClr val="2A7041"/>
                </a:solidFill>
                <a:latin typeface="Arial Rounded MT Bold" pitchFamily="34" charset="0"/>
              </a:rPr>
              <a:t>t </a:t>
            </a:r>
            <a:r>
              <a:rPr lang="en-US" b="1" dirty="0"/>
              <a:t>?</a:t>
            </a:r>
            <a:endParaRPr lang="en-US" dirty="0"/>
          </a:p>
          <a:p>
            <a:pPr>
              <a:defRPr/>
            </a:pPr>
            <a:r>
              <a:rPr lang="en-US" dirty="0"/>
              <a:t>The list of valid changes are:</a:t>
            </a:r>
          </a:p>
          <a:p>
            <a:pPr marL="917575" lvl="1" indent="-514350">
              <a:buFont typeface="+mj-lt"/>
              <a:buAutoNum type="arabicParenR"/>
              <a:defRPr/>
            </a:pPr>
            <a:r>
              <a:rPr lang="en-US" dirty="0"/>
              <a:t>Inserting a character</a:t>
            </a:r>
          </a:p>
          <a:p>
            <a:pPr marL="917575" lvl="1" indent="-514350">
              <a:buFont typeface="+mj-lt"/>
              <a:buAutoNum type="arabicParenR"/>
              <a:defRPr/>
            </a:pPr>
            <a:r>
              <a:rPr lang="en-US" dirty="0"/>
              <a:t>Deleting a character</a:t>
            </a:r>
          </a:p>
          <a:p>
            <a:pPr marL="917575" lvl="1" indent="-514350">
              <a:buFont typeface="+mj-lt"/>
              <a:buAutoNum type="arabicParenR"/>
              <a:defRPr/>
            </a:pPr>
            <a:r>
              <a:rPr lang="en-US" dirty="0"/>
              <a:t>Changing a character to another character.</a:t>
            </a:r>
            <a:endParaRPr lang="ar-SA" dirty="0"/>
          </a:p>
          <a:p>
            <a:pPr marL="917575" lvl="1" indent="-514350">
              <a:buFont typeface="+mj-lt"/>
              <a:buAutoNum type="arabicParenR"/>
              <a:defRPr/>
            </a:pPr>
            <a:r>
              <a:rPr lang="en-US" dirty="0"/>
              <a:t>??</a:t>
            </a:r>
          </a:p>
          <a:p>
            <a:pPr marL="917575" lvl="1" indent="-514350">
              <a:buFont typeface="+mj-lt"/>
              <a:buAutoNum type="arabicParenR"/>
              <a:defRPr/>
            </a:pPr>
            <a:r>
              <a:rPr lang="en-US" dirty="0"/>
              <a:t>Swap?</a:t>
            </a:r>
          </a:p>
          <a:p>
            <a:pPr>
              <a:defRPr/>
            </a:pPr>
            <a:endParaRPr lang="en-US" dirty="0"/>
          </a:p>
        </p:txBody>
      </p:sp>
    </p:spTree>
    <p:extLst>
      <p:ext uri="{BB962C8B-B14F-4D97-AF65-F5344CB8AC3E}">
        <p14:creationId xmlns:p14="http://schemas.microsoft.com/office/powerpoint/2010/main" val="2025543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lstStyle/>
          <a:p>
            <a:pPr>
              <a:defRPr/>
            </a:pPr>
            <a:r>
              <a:rPr lang="en-US" dirty="0"/>
              <a:t>Edit Distance</a:t>
            </a:r>
          </a:p>
        </p:txBody>
      </p:sp>
      <p:sp>
        <p:nvSpPr>
          <p:cNvPr id="25603" name="Content Placeholder 2"/>
          <p:cNvSpPr>
            <a:spLocks noGrp="1"/>
          </p:cNvSpPr>
          <p:nvPr>
            <p:ph idx="1"/>
          </p:nvPr>
        </p:nvSpPr>
        <p:spPr>
          <a:xfrm>
            <a:off x="251520" y="1844824"/>
            <a:ext cx="8077200" cy="5562600"/>
          </a:xfrm>
        </p:spPr>
        <p:txBody>
          <a:bodyPr/>
          <a:lstStyle/>
          <a:p>
            <a:r>
              <a:rPr lang="en-US" altLang="en-US" dirty="0"/>
              <a:t>You may think there are too many recursive cases. We could insert a character in quite a few locations! </a:t>
            </a:r>
          </a:p>
          <a:p>
            <a:pPr lvl="1"/>
            <a:r>
              <a:rPr lang="en-US" altLang="en-US" dirty="0"/>
              <a:t>(If the string is length n, then we can insert a character in n+1 locations.) </a:t>
            </a:r>
          </a:p>
          <a:p>
            <a:pPr lvl="1"/>
            <a:r>
              <a:rPr lang="en-US" altLang="en-US" dirty="0"/>
              <a:t>However, the key observation that leads to a recursive solution to the problem is that ultimately, the last characters will have to match. </a:t>
            </a:r>
          </a:p>
        </p:txBody>
      </p:sp>
    </p:spTree>
    <p:extLst>
      <p:ext uri="{BB962C8B-B14F-4D97-AF65-F5344CB8AC3E}">
        <p14:creationId xmlns:p14="http://schemas.microsoft.com/office/powerpoint/2010/main" val="17080498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lstStyle/>
          <a:p>
            <a:pPr>
              <a:defRPr/>
            </a:pPr>
            <a:r>
              <a:rPr lang="en-US" dirty="0"/>
              <a:t>Edit Distance</a:t>
            </a:r>
          </a:p>
        </p:txBody>
      </p:sp>
      <p:sp>
        <p:nvSpPr>
          <p:cNvPr id="3" name="Content Placeholder 2"/>
          <p:cNvSpPr>
            <a:spLocks noGrp="1"/>
          </p:cNvSpPr>
          <p:nvPr>
            <p:ph idx="1"/>
          </p:nvPr>
        </p:nvSpPr>
        <p:spPr>
          <a:xfrm>
            <a:off x="179512" y="1628800"/>
            <a:ext cx="8928992" cy="5410200"/>
          </a:xfrm>
        </p:spPr>
        <p:txBody>
          <a:bodyPr>
            <a:normAutofit fontScale="92500" lnSpcReduction="10000"/>
          </a:bodyPr>
          <a:lstStyle/>
          <a:p>
            <a:pPr>
              <a:defRPr/>
            </a:pPr>
            <a:r>
              <a:rPr lang="en-US" dirty="0"/>
              <a:t>So, when matching one word to another one, consider the last characters of strings </a:t>
            </a:r>
            <a:r>
              <a:rPr lang="en-US" b="1" dirty="0">
                <a:solidFill>
                  <a:srgbClr val="C00000"/>
                </a:solidFill>
              </a:rPr>
              <a:t>s</a:t>
            </a:r>
            <a:r>
              <a:rPr lang="en-US" dirty="0"/>
              <a:t> and </a:t>
            </a:r>
            <a:r>
              <a:rPr lang="en-US" b="1" dirty="0">
                <a:solidFill>
                  <a:srgbClr val="2A7041"/>
                </a:solidFill>
              </a:rPr>
              <a:t>t</a:t>
            </a:r>
            <a:r>
              <a:rPr lang="en-US" dirty="0"/>
              <a:t>. </a:t>
            </a:r>
          </a:p>
          <a:p>
            <a:pPr>
              <a:defRPr/>
            </a:pPr>
            <a:r>
              <a:rPr lang="en-US" dirty="0"/>
              <a:t>If we are lucky enough that they ALREADY match, </a:t>
            </a:r>
          </a:p>
          <a:p>
            <a:pPr lvl="1">
              <a:defRPr/>
            </a:pPr>
            <a:r>
              <a:rPr lang="en-US" dirty="0"/>
              <a:t>then we can simply "cancel" and recursively find the edit distance between the two strings left when we delete this last character from both strings. </a:t>
            </a:r>
          </a:p>
          <a:p>
            <a:pPr>
              <a:defRPr/>
            </a:pPr>
            <a:r>
              <a:rPr lang="en-US" dirty="0"/>
              <a:t>Otherwise, we MUST make one of three changes:</a:t>
            </a:r>
          </a:p>
          <a:p>
            <a:pPr marL="917575" lvl="1" indent="-514350">
              <a:buFont typeface="+mj-lt"/>
              <a:buAutoNum type="arabicParenR"/>
              <a:defRPr/>
            </a:pPr>
            <a:r>
              <a:rPr lang="en-US" dirty="0"/>
              <a:t>delete the last character of string </a:t>
            </a:r>
            <a:r>
              <a:rPr lang="en-US" b="1" dirty="0">
                <a:solidFill>
                  <a:srgbClr val="C00000"/>
                </a:solidFill>
              </a:rPr>
              <a:t>s </a:t>
            </a:r>
          </a:p>
          <a:p>
            <a:pPr marL="917575" lvl="1" indent="-514350">
              <a:buFont typeface="+mj-lt"/>
              <a:buAutoNum type="arabicParenR"/>
              <a:defRPr/>
            </a:pPr>
            <a:r>
              <a:rPr lang="en-US" dirty="0"/>
              <a:t>delete the last character of string </a:t>
            </a:r>
            <a:r>
              <a:rPr lang="en-US" b="1" dirty="0">
                <a:solidFill>
                  <a:srgbClr val="2A7041"/>
                </a:solidFill>
              </a:rPr>
              <a:t>t</a:t>
            </a:r>
            <a:endParaRPr lang="en-US" dirty="0"/>
          </a:p>
          <a:p>
            <a:pPr marL="917575" lvl="1" indent="-514350">
              <a:buFont typeface="+mj-lt"/>
              <a:buAutoNum type="arabicParenR"/>
              <a:defRPr/>
            </a:pPr>
            <a:r>
              <a:rPr lang="en-US" dirty="0"/>
              <a:t>change the last character of string s to the last character of string </a:t>
            </a:r>
            <a:r>
              <a:rPr lang="en-US" b="1" dirty="0">
                <a:solidFill>
                  <a:srgbClr val="2A7041"/>
                </a:solidFill>
              </a:rPr>
              <a:t>t</a:t>
            </a:r>
            <a:r>
              <a:rPr lang="en-US" dirty="0"/>
              <a:t>.</a:t>
            </a:r>
          </a:p>
          <a:p>
            <a:pPr lvl="1">
              <a:defRPr/>
            </a:pPr>
            <a:r>
              <a:rPr lang="en-US" dirty="0"/>
              <a:t>Also, in our recursive solution, we must note that the edit distance between the empty string and another string is the length of the second string. (This corresponds to having to insert each letter for the transformation.)</a:t>
            </a:r>
          </a:p>
          <a:p>
            <a:pPr>
              <a:defRPr/>
            </a:pPr>
            <a:endParaRPr lang="en-US" dirty="0"/>
          </a:p>
        </p:txBody>
      </p:sp>
    </p:spTree>
    <p:extLst>
      <p:ext uri="{BB962C8B-B14F-4D97-AF65-F5344CB8AC3E}">
        <p14:creationId xmlns:p14="http://schemas.microsoft.com/office/powerpoint/2010/main" val="313888096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Edit Distance</a:t>
            </a:r>
          </a:p>
        </p:txBody>
      </p:sp>
      <p:sp>
        <p:nvSpPr>
          <p:cNvPr id="3" name="Content Placeholder 2"/>
          <p:cNvSpPr>
            <a:spLocks noGrp="1"/>
          </p:cNvSpPr>
          <p:nvPr>
            <p:ph idx="1"/>
          </p:nvPr>
        </p:nvSpPr>
        <p:spPr>
          <a:xfrm>
            <a:off x="179512" y="1556792"/>
            <a:ext cx="8640960" cy="5410200"/>
          </a:xfrm>
        </p:spPr>
        <p:txBody>
          <a:bodyPr>
            <a:normAutofit/>
          </a:bodyPr>
          <a:lstStyle/>
          <a:p>
            <a:pPr>
              <a:defRPr/>
            </a:pPr>
            <a:r>
              <a:rPr lang="en-US" dirty="0"/>
              <a:t>So, an outline of our recursive solution is as follows:</a:t>
            </a:r>
          </a:p>
          <a:p>
            <a:pPr marL="917575" lvl="1" indent="-514350">
              <a:buFont typeface="+mj-lt"/>
              <a:buAutoNum type="arabicParenR"/>
              <a:defRPr/>
            </a:pPr>
            <a:r>
              <a:rPr lang="en-US" dirty="0"/>
              <a:t>If either string is empty, return the length of the other string.</a:t>
            </a:r>
          </a:p>
          <a:p>
            <a:pPr marL="917575" lvl="1" indent="-514350">
              <a:buFont typeface="+mj-lt"/>
              <a:buAutoNum type="arabicParenR"/>
              <a:defRPr/>
            </a:pPr>
            <a:r>
              <a:rPr lang="en-US" dirty="0"/>
              <a:t>If the last characters of both strings match, recursively find the edit distance between each of the strings without that last character.</a:t>
            </a:r>
          </a:p>
          <a:p>
            <a:pPr marL="917575" lvl="1" indent="-514350">
              <a:buFont typeface="+mj-lt"/>
              <a:buAutoNum type="arabicParenR"/>
              <a:defRPr/>
            </a:pPr>
            <a:r>
              <a:rPr lang="en-US" dirty="0"/>
              <a:t>If they don't match then return 1 + minimum value of the following three choices:</a:t>
            </a:r>
          </a:p>
          <a:p>
            <a:pPr marL="1117600" lvl="2" indent="-514350">
              <a:buFont typeface="+mj-lt"/>
              <a:buAutoNum type="alphaLcParenR"/>
              <a:defRPr/>
            </a:pPr>
            <a:r>
              <a:rPr lang="en-US" dirty="0"/>
              <a:t>Recursive call with the string </a:t>
            </a:r>
            <a:r>
              <a:rPr lang="en-US" b="1" dirty="0">
                <a:solidFill>
                  <a:srgbClr val="C00000"/>
                </a:solidFill>
              </a:rPr>
              <a:t>s</a:t>
            </a:r>
            <a:r>
              <a:rPr lang="en-US" dirty="0"/>
              <a:t> w/o its last character and the string </a:t>
            </a:r>
            <a:r>
              <a:rPr lang="en-US" b="1" dirty="0">
                <a:solidFill>
                  <a:srgbClr val="2A7041"/>
                </a:solidFill>
              </a:rPr>
              <a:t>t</a:t>
            </a:r>
          </a:p>
          <a:p>
            <a:pPr marL="1117600" lvl="2" indent="-514350">
              <a:buFont typeface="+mj-lt"/>
              <a:buAutoNum type="alphaLcParenR"/>
              <a:defRPr/>
            </a:pPr>
            <a:r>
              <a:rPr lang="en-US" dirty="0"/>
              <a:t>Recursive call with the string </a:t>
            </a:r>
            <a:r>
              <a:rPr lang="en-US" b="1" dirty="0">
                <a:solidFill>
                  <a:srgbClr val="C00000"/>
                </a:solidFill>
              </a:rPr>
              <a:t>s</a:t>
            </a:r>
            <a:r>
              <a:rPr lang="en-US" dirty="0"/>
              <a:t> and the string </a:t>
            </a:r>
            <a:r>
              <a:rPr lang="en-US" b="1" dirty="0">
                <a:solidFill>
                  <a:srgbClr val="2A7041"/>
                </a:solidFill>
              </a:rPr>
              <a:t>t </a:t>
            </a:r>
            <a:r>
              <a:rPr lang="en-US" dirty="0"/>
              <a:t>w/o its last character</a:t>
            </a:r>
          </a:p>
          <a:p>
            <a:pPr marL="1117600" lvl="2" indent="-514350">
              <a:buFont typeface="+mj-lt"/>
              <a:buAutoNum type="alphaLcParenR"/>
              <a:defRPr/>
            </a:pPr>
            <a:r>
              <a:rPr lang="en-US" dirty="0"/>
              <a:t>Recursive call with the string </a:t>
            </a:r>
            <a:r>
              <a:rPr lang="en-US" b="1" dirty="0">
                <a:solidFill>
                  <a:srgbClr val="C00000"/>
                </a:solidFill>
              </a:rPr>
              <a:t>s</a:t>
            </a:r>
            <a:r>
              <a:rPr lang="en-US" dirty="0"/>
              <a:t> w/o its last character and the string </a:t>
            </a:r>
            <a:r>
              <a:rPr lang="en-US" b="1" dirty="0">
                <a:solidFill>
                  <a:srgbClr val="2A7041"/>
                </a:solidFill>
              </a:rPr>
              <a:t>t</a:t>
            </a:r>
            <a:r>
              <a:rPr lang="en-US" dirty="0"/>
              <a:t> w/o its last character.</a:t>
            </a:r>
          </a:p>
          <a:p>
            <a:pPr>
              <a:defRPr/>
            </a:pPr>
            <a:endParaRPr lang="en-US" dirty="0"/>
          </a:p>
        </p:txBody>
      </p:sp>
    </p:spTree>
    <p:extLst>
      <p:ext uri="{BB962C8B-B14F-4D97-AF65-F5344CB8AC3E}">
        <p14:creationId xmlns:p14="http://schemas.microsoft.com/office/powerpoint/2010/main" val="31373707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a:t>Outline</a:t>
            </a:r>
            <a:endParaRPr lang="de-DE" dirty="0"/>
          </a:p>
        </p:txBody>
      </p:sp>
      <p:sp>
        <p:nvSpPr>
          <p:cNvPr id="80899" name="Text Box 3"/>
          <p:cNvSpPr txBox="1">
            <a:spLocks noChangeArrowheads="1"/>
          </p:cNvSpPr>
          <p:nvPr/>
        </p:nvSpPr>
        <p:spPr bwMode="auto">
          <a:xfrm>
            <a:off x="357158" y="1428736"/>
            <a:ext cx="8286780" cy="4725988"/>
          </a:xfrm>
          <a:prstGeom prst="rect">
            <a:avLst/>
          </a:prstGeom>
          <a:noFill/>
          <a:ln w="9525">
            <a:noFill/>
            <a:round/>
            <a:headEnd/>
            <a:tailEnd/>
          </a:ln>
        </p:spPr>
        <p:txBody>
          <a:bodyPr/>
          <a:lstStyle/>
          <a:p>
            <a:pPr marL="514350" indent="-514350">
              <a:lnSpc>
                <a:spcPct val="150000"/>
              </a:lnSpc>
              <a:spcBef>
                <a:spcPts val="700"/>
              </a:spcBef>
              <a:buClr>
                <a:srgbClr val="BDD3E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Recap </a:t>
            </a:r>
          </a:p>
          <a:p>
            <a:pPr marL="514350" indent="-514350">
              <a:lnSpc>
                <a:spcPct val="150000"/>
              </a:lnSpc>
              <a:spcBef>
                <a:spcPts val="700"/>
              </a:spcBef>
              <a:buClr>
                <a:srgbClr val="33669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Dictionaries</a:t>
            </a:r>
          </a:p>
          <a:p>
            <a:pPr marL="514350" indent="-514350">
              <a:spcBef>
                <a:spcPts val="700"/>
              </a:spcBef>
              <a:buClr>
                <a:srgbClr val="BDD3E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Wildcard queries</a:t>
            </a:r>
          </a:p>
          <a:p>
            <a:pPr marL="514350" indent="-514350">
              <a:lnSpc>
                <a:spcPct val="150000"/>
              </a:lnSpc>
              <a:spcBef>
                <a:spcPts val="700"/>
              </a:spcBef>
              <a:buClr>
                <a:srgbClr val="BDD3E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 Edit distance</a:t>
            </a:r>
          </a:p>
          <a:p>
            <a:pPr marL="514350" indent="-514350">
              <a:lnSpc>
                <a:spcPct val="150000"/>
              </a:lnSpc>
              <a:spcBef>
                <a:spcPts val="700"/>
              </a:spcBef>
              <a:buClr>
                <a:srgbClr val="BDD3E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BDD3E9"/>
                </a:solidFill>
                <a:latin typeface="Calibri" charset="0"/>
              </a:rPr>
              <a:t>Spelling correction</a:t>
            </a:r>
          </a:p>
          <a:p>
            <a:pPr marL="514350" indent="-514350">
              <a:lnSpc>
                <a:spcPct val="150000"/>
              </a:lnSpc>
              <a:spcBef>
                <a:spcPts val="700"/>
              </a:spcBef>
              <a:buClr>
                <a:srgbClr val="BDD3E9"/>
              </a:buClr>
              <a:buSzPct val="70000"/>
              <a:buFont typeface="Calibri" pitchFamily="34" charset="0"/>
              <a:buChar char="❻"/>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err="1">
                <a:solidFill>
                  <a:srgbClr val="BDD3E9"/>
                </a:solidFill>
                <a:latin typeface="Calibri" charset="0"/>
              </a:rPr>
              <a:t>Soundex</a:t>
            </a:r>
            <a:endParaRPr lang="en-US" sz="3200" dirty="0">
              <a:solidFill>
                <a:srgbClr val="BDD3E9"/>
              </a:solidFill>
              <a:latin typeface="Calibri" charset="0"/>
            </a:endParaRPr>
          </a:p>
          <a:p>
            <a:pPr marL="514350" indent="-514350">
              <a:lnSpc>
                <a:spcPct val="150000"/>
              </a:lnSpc>
              <a:spcBef>
                <a:spcPts val="700"/>
              </a:spcBef>
              <a:buClr>
                <a:srgbClr val="33669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5</a:t>
            </a:fld>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Edit Distance</a:t>
            </a:r>
          </a:p>
        </p:txBody>
      </p:sp>
      <p:sp>
        <p:nvSpPr>
          <p:cNvPr id="3" name="Content Placeholder 2"/>
          <p:cNvSpPr>
            <a:spLocks noGrp="1"/>
          </p:cNvSpPr>
          <p:nvPr>
            <p:ph idx="1"/>
          </p:nvPr>
        </p:nvSpPr>
        <p:spPr>
          <a:xfrm>
            <a:off x="1143000" y="1447800"/>
            <a:ext cx="7791450" cy="5410200"/>
          </a:xfrm>
        </p:spPr>
        <p:txBody>
          <a:bodyPr>
            <a:normAutofit lnSpcReduction="10000"/>
          </a:bodyPr>
          <a:lstStyle/>
          <a:p>
            <a:pPr>
              <a:defRPr/>
            </a:pPr>
            <a:r>
              <a:rPr lang="en-US" dirty="0"/>
              <a:t>Consider the following example with </a:t>
            </a:r>
            <a:r>
              <a:rPr lang="en-US" dirty="0">
                <a:solidFill>
                  <a:srgbClr val="C00000"/>
                </a:solidFill>
              </a:rPr>
              <a:t>s</a:t>
            </a:r>
            <a:r>
              <a:rPr lang="en-US" dirty="0"/>
              <a:t>="</a:t>
            </a:r>
            <a:r>
              <a:rPr lang="en-US" dirty="0">
                <a:solidFill>
                  <a:srgbClr val="C00000"/>
                </a:solidFill>
              </a:rPr>
              <a:t>hello</a:t>
            </a:r>
            <a:r>
              <a:rPr lang="en-US" dirty="0"/>
              <a:t>" and </a:t>
            </a:r>
            <a:r>
              <a:rPr lang="en-US" dirty="0">
                <a:solidFill>
                  <a:srgbClr val="2A7041"/>
                </a:solidFill>
              </a:rPr>
              <a:t>t</a:t>
            </a:r>
            <a:r>
              <a:rPr lang="en-US" dirty="0"/>
              <a:t>="</a:t>
            </a:r>
            <a:r>
              <a:rPr lang="en-US" dirty="0">
                <a:solidFill>
                  <a:srgbClr val="2A7041"/>
                </a:solidFill>
              </a:rPr>
              <a:t>keep</a:t>
            </a:r>
            <a:r>
              <a:rPr lang="en-US" dirty="0"/>
              <a:t>". </a:t>
            </a:r>
          </a:p>
          <a:p>
            <a:pPr lvl="1">
              <a:defRPr/>
            </a:pPr>
            <a:r>
              <a:rPr lang="en-US" dirty="0"/>
              <a:t>To deal with empty strings, an extra row and column have been added to the chart below:</a:t>
            </a:r>
          </a:p>
          <a:p>
            <a:pPr>
              <a:defRPr/>
            </a:pPr>
            <a:endParaRPr lang="en-US" dirty="0"/>
          </a:p>
          <a:p>
            <a:pPr>
              <a:defRPr/>
            </a:pPr>
            <a:endParaRPr lang="en-US" dirty="0"/>
          </a:p>
          <a:p>
            <a:pPr>
              <a:defRPr/>
            </a:pPr>
            <a:endParaRPr lang="en-US" dirty="0"/>
          </a:p>
          <a:p>
            <a:pPr>
              <a:defRPr/>
            </a:pPr>
            <a:endParaRPr lang="en-US" dirty="0"/>
          </a:p>
          <a:p>
            <a:pPr>
              <a:defRPr/>
            </a:pPr>
            <a:r>
              <a:rPr lang="en-US" dirty="0"/>
              <a:t>An entry in this table simply holds the edit distance between two prefixes of the two strings. </a:t>
            </a:r>
          </a:p>
          <a:p>
            <a:pPr lvl="1">
              <a:defRPr/>
            </a:pPr>
            <a:r>
              <a:rPr lang="en-US" dirty="0"/>
              <a:t>For example, the highlighted square indicates that the edit distance between the strings "</a:t>
            </a:r>
            <a:r>
              <a:rPr lang="en-US" b="1" dirty="0">
                <a:solidFill>
                  <a:srgbClr val="C00000"/>
                </a:solidFill>
              </a:rPr>
              <a:t>he</a:t>
            </a:r>
            <a:r>
              <a:rPr lang="en-US" dirty="0"/>
              <a:t>" and "</a:t>
            </a:r>
            <a:r>
              <a:rPr lang="en-US" b="1" dirty="0">
                <a:solidFill>
                  <a:srgbClr val="00B050"/>
                </a:solidFill>
              </a:rPr>
              <a:t>keep</a:t>
            </a:r>
            <a:r>
              <a:rPr lang="en-US" dirty="0"/>
              <a:t>" is 3.</a:t>
            </a:r>
          </a:p>
          <a:p>
            <a:pP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72280794"/>
              </p:ext>
            </p:extLst>
          </p:nvPr>
        </p:nvGraphicFramePr>
        <p:xfrm>
          <a:off x="1907704" y="2968352"/>
          <a:ext cx="5623560" cy="1828800"/>
        </p:xfrm>
        <a:graphic>
          <a:graphicData uri="http://schemas.openxmlformats.org/drawingml/2006/table">
            <a:tbl>
              <a:tblPr/>
              <a:tblGrid>
                <a:gridCol w="803275">
                  <a:extLst>
                    <a:ext uri="{9D8B030D-6E8A-4147-A177-3AD203B41FA5}">
                      <a16:colId xmlns:a16="http://schemas.microsoft.com/office/drawing/2014/main" val="20000"/>
                    </a:ext>
                  </a:extLst>
                </a:gridCol>
                <a:gridCol w="803275">
                  <a:extLst>
                    <a:ext uri="{9D8B030D-6E8A-4147-A177-3AD203B41FA5}">
                      <a16:colId xmlns:a16="http://schemas.microsoft.com/office/drawing/2014/main" val="20001"/>
                    </a:ext>
                  </a:extLst>
                </a:gridCol>
                <a:gridCol w="803275">
                  <a:extLst>
                    <a:ext uri="{9D8B030D-6E8A-4147-A177-3AD203B41FA5}">
                      <a16:colId xmlns:a16="http://schemas.microsoft.com/office/drawing/2014/main" val="20002"/>
                    </a:ext>
                  </a:extLst>
                </a:gridCol>
                <a:gridCol w="803275">
                  <a:extLst>
                    <a:ext uri="{9D8B030D-6E8A-4147-A177-3AD203B41FA5}">
                      <a16:colId xmlns:a16="http://schemas.microsoft.com/office/drawing/2014/main" val="20003"/>
                    </a:ext>
                  </a:extLst>
                </a:gridCol>
                <a:gridCol w="803275">
                  <a:extLst>
                    <a:ext uri="{9D8B030D-6E8A-4147-A177-3AD203B41FA5}">
                      <a16:colId xmlns:a16="http://schemas.microsoft.com/office/drawing/2014/main" val="20004"/>
                    </a:ext>
                  </a:extLst>
                </a:gridCol>
                <a:gridCol w="803275">
                  <a:extLst>
                    <a:ext uri="{9D8B030D-6E8A-4147-A177-3AD203B41FA5}">
                      <a16:colId xmlns:a16="http://schemas.microsoft.com/office/drawing/2014/main" val="20005"/>
                    </a:ext>
                  </a:extLst>
                </a:gridCol>
                <a:gridCol w="803910">
                  <a:extLst>
                    <a:ext uri="{9D8B030D-6E8A-4147-A177-3AD203B41FA5}">
                      <a16:colId xmlns:a16="http://schemas.microsoft.com/office/drawing/2014/main" val="20006"/>
                    </a:ext>
                  </a:extLst>
                </a:gridCol>
              </a:tblGrid>
              <a:tr h="0">
                <a:tc>
                  <a:txBody>
                    <a:bodyPr/>
                    <a:lstStyle/>
                    <a:p>
                      <a:pPr marL="0" marR="0" algn="just">
                        <a:spcBef>
                          <a:spcPts val="0"/>
                        </a:spcBef>
                        <a:spcAft>
                          <a:spcPts val="0"/>
                        </a:spcAft>
                      </a:pP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solidFill>
                            <a:srgbClr val="C00000"/>
                          </a:solidFill>
                          <a:latin typeface="Times New Roman"/>
                          <a:ea typeface="Times New Roman"/>
                          <a:cs typeface="Times New Roman"/>
                        </a:rPr>
                        <a:t>h</a:t>
                      </a:r>
                      <a:endParaRPr lang="en-US" sz="2000" dirty="0">
                        <a:solidFill>
                          <a:srgbClr val="C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solidFill>
                            <a:srgbClr val="C00000"/>
                          </a:solidFill>
                          <a:latin typeface="Times New Roman"/>
                          <a:ea typeface="Times New Roman"/>
                          <a:cs typeface="Times New Roman"/>
                        </a:rPr>
                        <a:t>e </a:t>
                      </a:r>
                      <a:endParaRPr lang="en-US" sz="2000" dirty="0">
                        <a:solidFill>
                          <a:srgbClr val="C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solidFill>
                            <a:srgbClr val="C00000"/>
                          </a:solidFill>
                          <a:latin typeface="Times New Roman"/>
                          <a:ea typeface="Times New Roman"/>
                          <a:cs typeface="Times New Roman"/>
                        </a:rPr>
                        <a:t>l</a:t>
                      </a:r>
                      <a:endParaRPr lang="en-US" sz="2000" dirty="0">
                        <a:solidFill>
                          <a:srgbClr val="C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solidFill>
                            <a:srgbClr val="C00000"/>
                          </a:solidFill>
                          <a:latin typeface="Times New Roman"/>
                          <a:ea typeface="Times New Roman"/>
                          <a:cs typeface="Times New Roman"/>
                        </a:rPr>
                        <a:t>l</a:t>
                      </a:r>
                      <a:endParaRPr lang="en-US" sz="2000" dirty="0">
                        <a:solidFill>
                          <a:srgbClr val="C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solidFill>
                            <a:srgbClr val="C00000"/>
                          </a:solidFill>
                          <a:latin typeface="Times New Roman"/>
                          <a:ea typeface="Times New Roman"/>
                          <a:cs typeface="Times New Roman"/>
                        </a:rPr>
                        <a:t>o</a:t>
                      </a:r>
                      <a:endParaRPr lang="en-US" sz="2000" dirty="0">
                        <a:solidFill>
                          <a:srgbClr val="C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just">
                        <a:spcBef>
                          <a:spcPts val="0"/>
                        </a:spcBef>
                        <a:spcAft>
                          <a:spcPts val="0"/>
                        </a:spcAft>
                      </a:pPr>
                      <a:r>
                        <a:rPr lang="en-US" sz="20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5</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just">
                        <a:spcBef>
                          <a:spcPts val="0"/>
                        </a:spcBef>
                        <a:spcAft>
                          <a:spcPts val="0"/>
                        </a:spcAft>
                      </a:pPr>
                      <a:r>
                        <a:rPr lang="en-US" sz="2000" b="1" dirty="0">
                          <a:solidFill>
                            <a:srgbClr val="2A7041"/>
                          </a:solidFill>
                          <a:latin typeface="Times New Roman"/>
                          <a:ea typeface="Times New Roman"/>
                          <a:cs typeface="Times New Roman"/>
                        </a:rPr>
                        <a:t>k</a:t>
                      </a:r>
                      <a:endParaRPr lang="en-US" sz="2000" dirty="0">
                        <a:solidFill>
                          <a:srgbClr val="2A704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5</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gn="just">
                        <a:spcBef>
                          <a:spcPts val="0"/>
                        </a:spcBef>
                        <a:spcAft>
                          <a:spcPts val="0"/>
                        </a:spcAft>
                      </a:pPr>
                      <a:r>
                        <a:rPr lang="en-US" sz="2000" b="1" dirty="0">
                          <a:solidFill>
                            <a:srgbClr val="2A7041"/>
                          </a:solidFill>
                          <a:latin typeface="Times New Roman"/>
                          <a:ea typeface="Times New Roman"/>
                          <a:cs typeface="Times New Roman"/>
                        </a:rPr>
                        <a:t>e</a:t>
                      </a:r>
                      <a:endParaRPr lang="en-US" sz="2000" dirty="0">
                        <a:solidFill>
                          <a:srgbClr val="2A704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gn="just">
                        <a:spcBef>
                          <a:spcPts val="0"/>
                        </a:spcBef>
                        <a:spcAft>
                          <a:spcPts val="0"/>
                        </a:spcAft>
                      </a:pPr>
                      <a:r>
                        <a:rPr lang="en-US" sz="2000" b="1" dirty="0">
                          <a:solidFill>
                            <a:srgbClr val="2A7041"/>
                          </a:solidFill>
                          <a:latin typeface="Times New Roman"/>
                          <a:ea typeface="Times New Roman"/>
                          <a:cs typeface="Times New Roman"/>
                        </a:rPr>
                        <a:t>e</a:t>
                      </a:r>
                      <a:endParaRPr lang="en-US" sz="2000" dirty="0">
                        <a:solidFill>
                          <a:srgbClr val="2A704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gn="just">
                        <a:spcBef>
                          <a:spcPts val="0"/>
                        </a:spcBef>
                        <a:spcAft>
                          <a:spcPts val="0"/>
                        </a:spcAft>
                      </a:pPr>
                      <a:r>
                        <a:rPr lang="en-US" sz="2000" b="1" dirty="0">
                          <a:solidFill>
                            <a:srgbClr val="2A7041"/>
                          </a:solidFill>
                          <a:latin typeface="Times New Roman"/>
                          <a:ea typeface="Times New Roman"/>
                          <a:cs typeface="Times New Roman"/>
                        </a:rPr>
                        <a:t>p</a:t>
                      </a:r>
                      <a:endParaRPr lang="en-US" sz="2000" dirty="0">
                        <a:solidFill>
                          <a:srgbClr val="2A704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highlight>
                            <a:srgbClr val="00FFFF"/>
                          </a:highlight>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4198448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lstStyle/>
          <a:p>
            <a:pPr>
              <a:defRPr/>
            </a:pPr>
            <a:r>
              <a:rPr lang="en-US" dirty="0"/>
              <a:t>Edit Distance</a:t>
            </a:r>
          </a:p>
        </p:txBody>
      </p:sp>
      <p:sp>
        <p:nvSpPr>
          <p:cNvPr id="31747" name="Content Placeholder 2"/>
          <p:cNvSpPr>
            <a:spLocks noGrp="1"/>
          </p:cNvSpPr>
          <p:nvPr>
            <p:ph idx="1"/>
          </p:nvPr>
        </p:nvSpPr>
        <p:spPr>
          <a:xfrm>
            <a:off x="663575" y="1412776"/>
            <a:ext cx="8153400" cy="5867400"/>
          </a:xfrm>
        </p:spPr>
        <p:txBody>
          <a:bodyPr/>
          <a:lstStyle/>
          <a:p>
            <a:r>
              <a:rPr lang="en-US" altLang="en-US" dirty="0"/>
              <a:t>In order to fill in all the values in this table we will do the following:</a:t>
            </a:r>
          </a:p>
          <a:p>
            <a:pPr marL="871538" lvl="1" indent="-514350">
              <a:buFont typeface="Gill Sans MT" panose="020B0502020104020203" pitchFamily="34" charset="0"/>
              <a:buAutoNum type="arabicParenR"/>
            </a:pPr>
            <a:r>
              <a:rPr lang="en-US" altLang="en-US" dirty="0"/>
              <a:t>Initialize values corresponding to the base case in the recursive solution. </a:t>
            </a:r>
          </a:p>
          <a:p>
            <a:pPr marL="871538" lvl="1" indent="-514350">
              <a:buFont typeface="Gill Sans MT" panose="020B0502020104020203" pitchFamily="34" charset="0"/>
              <a:buAutoNum type="arabicParenR"/>
            </a:pPr>
            <a:endParaRPr lang="en-US" altLang="en-US" dirty="0"/>
          </a:p>
          <a:p>
            <a:pPr marL="871538" lvl="1" indent="-514350">
              <a:buFont typeface="Gill Sans MT" panose="020B0502020104020203" pitchFamily="34" charset="0"/>
              <a:buAutoNum type="arabicParenR"/>
            </a:pPr>
            <a:endParaRPr lang="en-US" altLang="en-US" dirty="0"/>
          </a:p>
          <a:p>
            <a:pPr marL="871538" lvl="1" indent="-514350">
              <a:buFont typeface="Gill Sans MT" panose="020B0502020104020203" pitchFamily="34" charset="0"/>
              <a:buAutoNum type="arabicParenR"/>
            </a:pPr>
            <a:endParaRPr lang="en-US" altLang="en-US" dirty="0"/>
          </a:p>
          <a:p>
            <a:pPr marL="357188" lvl="1" indent="0">
              <a:buNone/>
            </a:pPr>
            <a:endParaRPr lang="en-US" altLang="en-US" dirty="0"/>
          </a:p>
          <a:p>
            <a:pPr marL="357188" lvl="1" indent="0">
              <a:buNone/>
            </a:pPr>
            <a:r>
              <a:rPr lang="en-US" altLang="en-US" dirty="0"/>
              <a:t>To convert –h to –k: - to – then: add h OR add h</a:t>
            </a:r>
          </a:p>
          <a:p>
            <a:pPr marL="357188" lvl="1" indent="0">
              <a:buNone/>
            </a:pPr>
            <a:r>
              <a:rPr lang="en-US" altLang="en-US" dirty="0"/>
              <a:t>         - to –k then a replace k, - to –h replace. </a:t>
            </a:r>
          </a:p>
          <a:p>
            <a:pPr marL="357188" lvl="1" indent="0">
              <a:buNone/>
            </a:pPr>
            <a:endParaRPr lang="en-US" altLang="en-US" dirty="0"/>
          </a:p>
          <a:p>
            <a:pPr marL="357188" lvl="1" indent="0">
              <a:buNone/>
            </a:pPr>
            <a:endParaRPr lang="en-US" altLang="en-US" dirty="0"/>
          </a:p>
          <a:p>
            <a:pPr marL="871538" lvl="1" indent="-514350">
              <a:buFont typeface="Gill Sans MT" panose="020B0502020104020203" pitchFamily="34" charset="0"/>
              <a:buAutoNum type="arabicParenR"/>
            </a:pPr>
            <a:endParaRPr lang="en-US" altLang="en-US" dirty="0"/>
          </a:p>
          <a:p>
            <a:pPr marL="871538" lvl="1" indent="-514350">
              <a:buFont typeface="Gill Sans MT" panose="020B0502020104020203" pitchFamily="34" charset="0"/>
              <a:buAutoNum type="arabicParenR"/>
            </a:pPr>
            <a:endParaRPr lang="en-US" altLang="en-US" dirty="0"/>
          </a:p>
          <a:p>
            <a:pPr marL="871538" lvl="1" indent="-514350">
              <a:buFont typeface="Gill Sans MT" panose="020B0502020104020203" pitchFamily="34" charset="0"/>
              <a:buAutoNum type="arabicParenR"/>
            </a:pPr>
            <a:endParaRPr lang="en-US" altLang="en-US" dirty="0"/>
          </a:p>
          <a:p>
            <a:pPr marL="871538" lvl="1" indent="-514350">
              <a:buFont typeface="Gill Sans MT" panose="020B0502020104020203" pitchFamily="34" charset="0"/>
              <a:buAutoNum type="arabicParenR"/>
            </a:pPr>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3599466659"/>
              </p:ext>
            </p:extLst>
          </p:nvPr>
        </p:nvGraphicFramePr>
        <p:xfrm>
          <a:off x="1691680" y="3140968"/>
          <a:ext cx="5622923" cy="1463676"/>
        </p:xfrm>
        <a:graphic>
          <a:graphicData uri="http://schemas.openxmlformats.org/drawingml/2006/table">
            <a:tbl>
              <a:tblPr/>
              <a:tblGrid>
                <a:gridCol w="803184">
                  <a:extLst>
                    <a:ext uri="{9D8B030D-6E8A-4147-A177-3AD203B41FA5}">
                      <a16:colId xmlns:a16="http://schemas.microsoft.com/office/drawing/2014/main" val="20000"/>
                    </a:ext>
                  </a:extLst>
                </a:gridCol>
                <a:gridCol w="803184">
                  <a:extLst>
                    <a:ext uri="{9D8B030D-6E8A-4147-A177-3AD203B41FA5}">
                      <a16:colId xmlns:a16="http://schemas.microsoft.com/office/drawing/2014/main" val="20001"/>
                    </a:ext>
                  </a:extLst>
                </a:gridCol>
                <a:gridCol w="803184">
                  <a:extLst>
                    <a:ext uri="{9D8B030D-6E8A-4147-A177-3AD203B41FA5}">
                      <a16:colId xmlns:a16="http://schemas.microsoft.com/office/drawing/2014/main" val="20002"/>
                    </a:ext>
                  </a:extLst>
                </a:gridCol>
                <a:gridCol w="803184">
                  <a:extLst>
                    <a:ext uri="{9D8B030D-6E8A-4147-A177-3AD203B41FA5}">
                      <a16:colId xmlns:a16="http://schemas.microsoft.com/office/drawing/2014/main" val="20003"/>
                    </a:ext>
                  </a:extLst>
                </a:gridCol>
                <a:gridCol w="803184">
                  <a:extLst>
                    <a:ext uri="{9D8B030D-6E8A-4147-A177-3AD203B41FA5}">
                      <a16:colId xmlns:a16="http://schemas.microsoft.com/office/drawing/2014/main" val="20004"/>
                    </a:ext>
                  </a:extLst>
                </a:gridCol>
                <a:gridCol w="803184">
                  <a:extLst>
                    <a:ext uri="{9D8B030D-6E8A-4147-A177-3AD203B41FA5}">
                      <a16:colId xmlns:a16="http://schemas.microsoft.com/office/drawing/2014/main" val="20005"/>
                    </a:ext>
                  </a:extLst>
                </a:gridCol>
                <a:gridCol w="803819">
                  <a:extLst>
                    <a:ext uri="{9D8B030D-6E8A-4147-A177-3AD203B41FA5}">
                      <a16:colId xmlns:a16="http://schemas.microsoft.com/office/drawing/2014/main" val="20006"/>
                    </a:ext>
                  </a:extLst>
                </a:gridCol>
              </a:tblGrid>
              <a:tr h="243946">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h</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e </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l</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l</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o</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3946">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0</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1</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2</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3</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4</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5</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3946">
                <a:tc>
                  <a:txBody>
                    <a:bodyPr/>
                    <a:lstStyle/>
                    <a:p>
                      <a:pPr marL="0" marR="0" algn="just">
                        <a:spcBef>
                          <a:spcPts val="0"/>
                        </a:spcBef>
                        <a:spcAft>
                          <a:spcPts val="0"/>
                        </a:spcAft>
                      </a:pPr>
                      <a:r>
                        <a:rPr lang="en-US" sz="1600" b="1">
                          <a:latin typeface="Times New Roman"/>
                          <a:ea typeface="Times New Roman"/>
                          <a:cs typeface="Times New Roman"/>
                        </a:rPr>
                        <a:t>k</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1</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946">
                <a:tc>
                  <a:txBody>
                    <a:bodyPr/>
                    <a:lstStyle/>
                    <a:p>
                      <a:pPr marL="0" marR="0" algn="just">
                        <a:spcBef>
                          <a:spcPts val="0"/>
                        </a:spcBef>
                        <a:spcAft>
                          <a:spcPts val="0"/>
                        </a:spcAft>
                      </a:pPr>
                      <a:r>
                        <a:rPr lang="en-US" sz="1600" b="1">
                          <a:latin typeface="Times New Roman"/>
                          <a:ea typeface="Times New Roman"/>
                          <a:cs typeface="Times New Roman"/>
                        </a:rPr>
                        <a:t>e</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2</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3946">
                <a:tc>
                  <a:txBody>
                    <a:bodyPr/>
                    <a:lstStyle/>
                    <a:p>
                      <a:pPr marL="0" marR="0" algn="just">
                        <a:spcBef>
                          <a:spcPts val="0"/>
                        </a:spcBef>
                        <a:spcAft>
                          <a:spcPts val="0"/>
                        </a:spcAft>
                      </a:pPr>
                      <a:r>
                        <a:rPr lang="en-US" sz="1600" b="1">
                          <a:latin typeface="Times New Roman"/>
                          <a:ea typeface="Times New Roman"/>
                          <a:cs typeface="Times New Roman"/>
                        </a:rPr>
                        <a:t>e</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3</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3946">
                <a:tc>
                  <a:txBody>
                    <a:bodyPr/>
                    <a:lstStyle/>
                    <a:p>
                      <a:pPr marL="0" marR="0" algn="just">
                        <a:spcBef>
                          <a:spcPts val="0"/>
                        </a:spcBef>
                        <a:spcAft>
                          <a:spcPts val="0"/>
                        </a:spcAft>
                      </a:pPr>
                      <a:r>
                        <a:rPr lang="en-US" sz="1600" b="1">
                          <a:latin typeface="Times New Roman"/>
                          <a:ea typeface="Times New Roman"/>
                          <a:cs typeface="Times New Roman"/>
                        </a:rPr>
                        <a:t>p</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4</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3699948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lstStyle/>
          <a:p>
            <a:pPr>
              <a:defRPr/>
            </a:pPr>
            <a:r>
              <a:rPr lang="en-US" dirty="0"/>
              <a:t>Edit Distance</a:t>
            </a:r>
          </a:p>
        </p:txBody>
      </p:sp>
      <p:sp>
        <p:nvSpPr>
          <p:cNvPr id="3" name="Content Placeholder 2"/>
          <p:cNvSpPr>
            <a:spLocks noGrp="1"/>
          </p:cNvSpPr>
          <p:nvPr>
            <p:ph idx="1"/>
          </p:nvPr>
        </p:nvSpPr>
        <p:spPr>
          <a:xfrm>
            <a:off x="571500" y="1416778"/>
            <a:ext cx="8153400" cy="4343400"/>
          </a:xfrm>
        </p:spPr>
        <p:txBody>
          <a:bodyPr>
            <a:normAutofit/>
          </a:bodyPr>
          <a:lstStyle/>
          <a:p>
            <a:pPr>
              <a:defRPr/>
            </a:pPr>
            <a:r>
              <a:rPr lang="en-US" dirty="0"/>
              <a:t>In order to fill in all the values in this table we will do the following:</a:t>
            </a:r>
          </a:p>
          <a:p>
            <a:pPr marL="871538" lvl="1" indent="-514350">
              <a:buFont typeface="Verdana" panose="020B0604030504040204" pitchFamily="34" charset="0"/>
              <a:buNone/>
              <a:defRPr/>
            </a:pPr>
            <a:r>
              <a:rPr lang="en-US" dirty="0">
                <a:solidFill>
                  <a:schemeClr val="accent1">
                    <a:lumMod val="75000"/>
                  </a:schemeClr>
                </a:solidFill>
              </a:rPr>
              <a:t>2)  </a:t>
            </a:r>
            <a:r>
              <a:rPr lang="en-US" dirty="0"/>
              <a:t>Loop through the table from the top left to the bottom right. In doing so, simply follow the recursive solution.</a:t>
            </a:r>
          </a:p>
          <a:p>
            <a:pPr lvl="2">
              <a:defRPr/>
            </a:pPr>
            <a:r>
              <a:rPr lang="en-US" b="1" dirty="0">
                <a:solidFill>
                  <a:srgbClr val="00B050"/>
                </a:solidFill>
              </a:rPr>
              <a:t>If the characters you are looking at match, </a:t>
            </a:r>
          </a:p>
          <a:p>
            <a:pPr lvl="2">
              <a:defRPr/>
            </a:pPr>
            <a:endParaRPr lang="en-US" dirty="0"/>
          </a:p>
          <a:p>
            <a:pPr lvl="2">
              <a:defRPr/>
            </a:pPr>
            <a:endParaRPr lang="en-US" dirty="0"/>
          </a:p>
          <a:p>
            <a:pPr lvl="2">
              <a:defRPr/>
            </a:pPr>
            <a:endParaRPr lang="en-US" dirty="0"/>
          </a:p>
          <a:p>
            <a:pPr lvl="2">
              <a:defRPr/>
            </a:pPr>
            <a:endParaRPr lang="en-US" dirty="0"/>
          </a:p>
          <a:p>
            <a:pPr lvl="2">
              <a:defRPr/>
            </a:pPr>
            <a:r>
              <a:rPr lang="en-US" b="1" dirty="0">
                <a:solidFill>
                  <a:srgbClr val="C00000"/>
                </a:solidFill>
              </a:rPr>
              <a:t>Else the characters don't match,  </a:t>
            </a:r>
          </a:p>
        </p:txBody>
      </p:sp>
      <p:graphicFrame>
        <p:nvGraphicFramePr>
          <p:cNvPr id="5" name="Table 4"/>
          <p:cNvGraphicFramePr>
            <a:graphicFrameLocks noGrp="1"/>
          </p:cNvGraphicFramePr>
          <p:nvPr>
            <p:extLst>
              <p:ext uri="{D42A27DB-BD31-4B8C-83A1-F6EECF244321}">
                <p14:modId xmlns:p14="http://schemas.microsoft.com/office/powerpoint/2010/main" val="1787429180"/>
              </p:ext>
            </p:extLst>
          </p:nvPr>
        </p:nvGraphicFramePr>
        <p:xfrm>
          <a:off x="423866" y="3586632"/>
          <a:ext cx="5622923" cy="1463676"/>
        </p:xfrm>
        <a:graphic>
          <a:graphicData uri="http://schemas.openxmlformats.org/drawingml/2006/table">
            <a:tbl>
              <a:tblPr/>
              <a:tblGrid>
                <a:gridCol w="803184">
                  <a:extLst>
                    <a:ext uri="{9D8B030D-6E8A-4147-A177-3AD203B41FA5}">
                      <a16:colId xmlns:a16="http://schemas.microsoft.com/office/drawing/2014/main" val="20000"/>
                    </a:ext>
                  </a:extLst>
                </a:gridCol>
                <a:gridCol w="803184">
                  <a:extLst>
                    <a:ext uri="{9D8B030D-6E8A-4147-A177-3AD203B41FA5}">
                      <a16:colId xmlns:a16="http://schemas.microsoft.com/office/drawing/2014/main" val="20001"/>
                    </a:ext>
                  </a:extLst>
                </a:gridCol>
                <a:gridCol w="803184">
                  <a:extLst>
                    <a:ext uri="{9D8B030D-6E8A-4147-A177-3AD203B41FA5}">
                      <a16:colId xmlns:a16="http://schemas.microsoft.com/office/drawing/2014/main" val="20002"/>
                    </a:ext>
                  </a:extLst>
                </a:gridCol>
                <a:gridCol w="803184">
                  <a:extLst>
                    <a:ext uri="{9D8B030D-6E8A-4147-A177-3AD203B41FA5}">
                      <a16:colId xmlns:a16="http://schemas.microsoft.com/office/drawing/2014/main" val="20003"/>
                    </a:ext>
                  </a:extLst>
                </a:gridCol>
                <a:gridCol w="803184">
                  <a:extLst>
                    <a:ext uri="{9D8B030D-6E8A-4147-A177-3AD203B41FA5}">
                      <a16:colId xmlns:a16="http://schemas.microsoft.com/office/drawing/2014/main" val="20004"/>
                    </a:ext>
                  </a:extLst>
                </a:gridCol>
                <a:gridCol w="803184">
                  <a:extLst>
                    <a:ext uri="{9D8B030D-6E8A-4147-A177-3AD203B41FA5}">
                      <a16:colId xmlns:a16="http://schemas.microsoft.com/office/drawing/2014/main" val="20005"/>
                    </a:ext>
                  </a:extLst>
                </a:gridCol>
                <a:gridCol w="803819">
                  <a:extLst>
                    <a:ext uri="{9D8B030D-6E8A-4147-A177-3AD203B41FA5}">
                      <a16:colId xmlns:a16="http://schemas.microsoft.com/office/drawing/2014/main" val="20006"/>
                    </a:ext>
                  </a:extLst>
                </a:gridCol>
              </a:tblGrid>
              <a:tr h="243946">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h</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e </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l</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l</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o</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3946">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0</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1</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2</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3</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4</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5</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3946">
                <a:tc>
                  <a:txBody>
                    <a:bodyPr/>
                    <a:lstStyle/>
                    <a:p>
                      <a:pPr marL="0" marR="0" algn="just">
                        <a:spcBef>
                          <a:spcPts val="0"/>
                        </a:spcBef>
                        <a:spcAft>
                          <a:spcPts val="0"/>
                        </a:spcAft>
                      </a:pPr>
                      <a:r>
                        <a:rPr lang="en-US" sz="1600" b="1">
                          <a:latin typeface="Times New Roman"/>
                          <a:ea typeface="Times New Roman"/>
                          <a:cs typeface="Times New Roman"/>
                        </a:rPr>
                        <a:t>k</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1</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1</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2</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3</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4</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5</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946">
                <a:tc>
                  <a:txBody>
                    <a:bodyPr/>
                    <a:lstStyle/>
                    <a:p>
                      <a:pPr marL="0" marR="0" algn="just">
                        <a:spcBef>
                          <a:spcPts val="0"/>
                        </a:spcBef>
                        <a:spcAft>
                          <a:spcPts val="0"/>
                        </a:spcAft>
                      </a:pPr>
                      <a:r>
                        <a:rPr lang="en-US" sz="1600" b="1">
                          <a:latin typeface="Times New Roman"/>
                          <a:ea typeface="Times New Roman"/>
                          <a:cs typeface="Times New Roman"/>
                        </a:rPr>
                        <a:t>e</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2</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2</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3946">
                <a:tc>
                  <a:txBody>
                    <a:bodyPr/>
                    <a:lstStyle/>
                    <a:p>
                      <a:pPr marL="0" marR="0" algn="just">
                        <a:spcBef>
                          <a:spcPts val="0"/>
                        </a:spcBef>
                        <a:spcAft>
                          <a:spcPts val="0"/>
                        </a:spcAft>
                      </a:pPr>
                      <a:r>
                        <a:rPr lang="en-US" sz="1600" b="1">
                          <a:latin typeface="Times New Roman"/>
                          <a:ea typeface="Times New Roman"/>
                          <a:cs typeface="Times New Roman"/>
                        </a:rPr>
                        <a:t>e</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3</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3946">
                <a:tc>
                  <a:txBody>
                    <a:bodyPr/>
                    <a:lstStyle/>
                    <a:p>
                      <a:pPr marL="0" marR="0" algn="just">
                        <a:spcBef>
                          <a:spcPts val="0"/>
                        </a:spcBef>
                        <a:spcAft>
                          <a:spcPts val="0"/>
                        </a:spcAft>
                      </a:pPr>
                      <a:r>
                        <a:rPr lang="en-US" sz="1600" b="1" dirty="0">
                          <a:latin typeface="Times New Roman"/>
                          <a:ea typeface="Times New Roman"/>
                          <a:cs typeface="Times New Roman"/>
                        </a:rPr>
                        <a:t>p</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4</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54755473"/>
              </p:ext>
            </p:extLst>
          </p:nvPr>
        </p:nvGraphicFramePr>
        <p:xfrm>
          <a:off x="418998" y="5343694"/>
          <a:ext cx="5622923" cy="1463676"/>
        </p:xfrm>
        <a:graphic>
          <a:graphicData uri="http://schemas.openxmlformats.org/drawingml/2006/table">
            <a:tbl>
              <a:tblPr/>
              <a:tblGrid>
                <a:gridCol w="803184">
                  <a:extLst>
                    <a:ext uri="{9D8B030D-6E8A-4147-A177-3AD203B41FA5}">
                      <a16:colId xmlns:a16="http://schemas.microsoft.com/office/drawing/2014/main" val="20000"/>
                    </a:ext>
                  </a:extLst>
                </a:gridCol>
                <a:gridCol w="803184">
                  <a:extLst>
                    <a:ext uri="{9D8B030D-6E8A-4147-A177-3AD203B41FA5}">
                      <a16:colId xmlns:a16="http://schemas.microsoft.com/office/drawing/2014/main" val="20001"/>
                    </a:ext>
                  </a:extLst>
                </a:gridCol>
                <a:gridCol w="803184">
                  <a:extLst>
                    <a:ext uri="{9D8B030D-6E8A-4147-A177-3AD203B41FA5}">
                      <a16:colId xmlns:a16="http://schemas.microsoft.com/office/drawing/2014/main" val="20002"/>
                    </a:ext>
                  </a:extLst>
                </a:gridCol>
                <a:gridCol w="803184">
                  <a:extLst>
                    <a:ext uri="{9D8B030D-6E8A-4147-A177-3AD203B41FA5}">
                      <a16:colId xmlns:a16="http://schemas.microsoft.com/office/drawing/2014/main" val="20003"/>
                    </a:ext>
                  </a:extLst>
                </a:gridCol>
                <a:gridCol w="803184">
                  <a:extLst>
                    <a:ext uri="{9D8B030D-6E8A-4147-A177-3AD203B41FA5}">
                      <a16:colId xmlns:a16="http://schemas.microsoft.com/office/drawing/2014/main" val="20004"/>
                    </a:ext>
                  </a:extLst>
                </a:gridCol>
                <a:gridCol w="803184">
                  <a:extLst>
                    <a:ext uri="{9D8B030D-6E8A-4147-A177-3AD203B41FA5}">
                      <a16:colId xmlns:a16="http://schemas.microsoft.com/office/drawing/2014/main" val="20005"/>
                    </a:ext>
                  </a:extLst>
                </a:gridCol>
                <a:gridCol w="803819">
                  <a:extLst>
                    <a:ext uri="{9D8B030D-6E8A-4147-A177-3AD203B41FA5}">
                      <a16:colId xmlns:a16="http://schemas.microsoft.com/office/drawing/2014/main" val="20006"/>
                    </a:ext>
                  </a:extLst>
                </a:gridCol>
              </a:tblGrid>
              <a:tr h="243946">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h</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e </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l</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l</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o</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3946">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0</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1</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2</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3</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4</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5</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3946">
                <a:tc>
                  <a:txBody>
                    <a:bodyPr/>
                    <a:lstStyle/>
                    <a:p>
                      <a:pPr marL="0" marR="0" algn="just">
                        <a:spcBef>
                          <a:spcPts val="0"/>
                        </a:spcBef>
                        <a:spcAft>
                          <a:spcPts val="0"/>
                        </a:spcAft>
                      </a:pPr>
                      <a:r>
                        <a:rPr lang="en-US" sz="1600" b="1">
                          <a:latin typeface="Times New Roman"/>
                          <a:ea typeface="Times New Roman"/>
                          <a:cs typeface="Times New Roman"/>
                        </a:rPr>
                        <a:t>k</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1</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1</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2</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3</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4</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5</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946">
                <a:tc>
                  <a:txBody>
                    <a:bodyPr/>
                    <a:lstStyle/>
                    <a:p>
                      <a:pPr marL="0" marR="0" algn="just">
                        <a:spcBef>
                          <a:spcPts val="0"/>
                        </a:spcBef>
                        <a:spcAft>
                          <a:spcPts val="0"/>
                        </a:spcAft>
                      </a:pPr>
                      <a:r>
                        <a:rPr lang="en-US" sz="1600" b="1">
                          <a:latin typeface="Times New Roman"/>
                          <a:ea typeface="Times New Roman"/>
                          <a:cs typeface="Times New Roman"/>
                        </a:rPr>
                        <a:t>e</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2</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2</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latin typeface="Times New Roman"/>
                          <a:ea typeface="Times New Roman"/>
                          <a:cs typeface="Times New Roman"/>
                        </a:rPr>
                        <a:t>1</a:t>
                      </a:r>
                      <a:endParaRPr lang="en-US" sz="16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200" dirty="0">
                          <a:latin typeface="Times New Roman"/>
                          <a:ea typeface="Times New Roman"/>
                          <a:cs typeface="Times New Roman"/>
                        </a:rPr>
                        <a:t>           min</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3946">
                <a:tc>
                  <a:txBody>
                    <a:bodyPr/>
                    <a:lstStyle/>
                    <a:p>
                      <a:pPr marL="0" marR="0" algn="just">
                        <a:spcBef>
                          <a:spcPts val="0"/>
                        </a:spcBef>
                        <a:spcAft>
                          <a:spcPts val="0"/>
                        </a:spcAft>
                      </a:pPr>
                      <a:r>
                        <a:rPr lang="en-US" sz="1600" b="1">
                          <a:latin typeface="Times New Roman"/>
                          <a:ea typeface="Times New Roman"/>
                          <a:cs typeface="Times New Roman"/>
                        </a:rPr>
                        <a:t>e</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3</a:t>
                      </a: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3946">
                <a:tc>
                  <a:txBody>
                    <a:bodyPr/>
                    <a:lstStyle/>
                    <a:p>
                      <a:pPr marL="0" marR="0" algn="just">
                        <a:spcBef>
                          <a:spcPts val="0"/>
                        </a:spcBef>
                        <a:spcAft>
                          <a:spcPts val="0"/>
                        </a:spcAft>
                      </a:pPr>
                      <a:r>
                        <a:rPr lang="en-US" sz="1600" b="1" dirty="0">
                          <a:latin typeface="Times New Roman"/>
                          <a:ea typeface="Times New Roman"/>
                          <a:cs typeface="Times New Roman"/>
                        </a:rPr>
                        <a:t>p</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4</a:t>
                      </a: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8" name="Straight Arrow Connector 7"/>
          <p:cNvCxnSpPr/>
          <p:nvPr/>
        </p:nvCxnSpPr>
        <p:spPr>
          <a:xfrm>
            <a:off x="2699792" y="4267582"/>
            <a:ext cx="381000" cy="2286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54283" y="6265572"/>
            <a:ext cx="457200" cy="1587"/>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67944" y="5961920"/>
            <a:ext cx="0" cy="28057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08849" y="6013095"/>
            <a:ext cx="381000" cy="15240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6084168" y="5568698"/>
            <a:ext cx="28991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min ( 1+ above, </a:t>
            </a:r>
          </a:p>
          <a:p>
            <a:pPr eaLnBrk="1" hangingPunct="1"/>
            <a:r>
              <a:rPr lang="en-US" altLang="en-US" dirty="0"/>
              <a:t>1+ left, 1+diag up) </a:t>
            </a:r>
            <a:r>
              <a:rPr lang="en-US" altLang="en-US" b="1" dirty="0">
                <a:solidFill>
                  <a:srgbClr val="FF9900"/>
                </a:solidFill>
              </a:rPr>
              <a:t>2</a:t>
            </a:r>
          </a:p>
        </p:txBody>
      </p:sp>
      <p:sp>
        <p:nvSpPr>
          <p:cNvPr id="18" name="TextBox 17"/>
          <p:cNvSpPr txBox="1">
            <a:spLocks noChangeArrowheads="1"/>
          </p:cNvSpPr>
          <p:nvPr/>
        </p:nvSpPr>
        <p:spPr bwMode="auto">
          <a:xfrm>
            <a:off x="6084168" y="3621469"/>
            <a:ext cx="28991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Just bring down the up &amp; left value </a:t>
            </a:r>
            <a:r>
              <a:rPr lang="en-US" altLang="en-US" b="1" dirty="0">
                <a:solidFill>
                  <a:srgbClr val="002060"/>
                </a:solidFill>
              </a:rPr>
              <a:t>1</a:t>
            </a:r>
          </a:p>
        </p:txBody>
      </p:sp>
      <p:cxnSp>
        <p:nvCxnSpPr>
          <p:cNvPr id="12" name="Straight Arrow Connector 11"/>
          <p:cNvCxnSpPr/>
          <p:nvPr/>
        </p:nvCxnSpPr>
        <p:spPr>
          <a:xfrm>
            <a:off x="7339287" y="4344637"/>
            <a:ext cx="381000" cy="2286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15246" y="6323495"/>
            <a:ext cx="381000" cy="15240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182054" y="5666577"/>
            <a:ext cx="306388" cy="1587"/>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133833" y="6317104"/>
            <a:ext cx="343807" cy="793"/>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2172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Edit Distance</a:t>
            </a:r>
          </a:p>
        </p:txBody>
      </p:sp>
      <p:sp>
        <p:nvSpPr>
          <p:cNvPr id="33795" name="Content Placeholder 2"/>
          <p:cNvSpPr>
            <a:spLocks noGrp="1"/>
          </p:cNvSpPr>
          <p:nvPr>
            <p:ph idx="1"/>
          </p:nvPr>
        </p:nvSpPr>
        <p:spPr/>
        <p:txBody>
          <a:bodyPr/>
          <a:lstStyle/>
          <a:p>
            <a:r>
              <a:rPr lang="en-US" altLang="en-US"/>
              <a:t>Dynamic Programming Example on the Board…</a:t>
            </a:r>
          </a:p>
        </p:txBody>
      </p:sp>
    </p:spTree>
    <p:extLst>
      <p:ext uri="{BB962C8B-B14F-4D97-AF65-F5344CB8AC3E}">
        <p14:creationId xmlns:p14="http://schemas.microsoft.com/office/powerpoint/2010/main" val="142773297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Levenshtein</a:t>
            </a:r>
            <a:r>
              <a:rPr lang="de-DE" sz="3600" dirty="0">
                <a:solidFill>
                  <a:schemeClr val="tx1"/>
                </a:solidFill>
                <a:latin typeface="+mj-lt"/>
              </a:rPr>
              <a:t> </a:t>
            </a:r>
            <a:r>
              <a:rPr lang="de-DE" sz="3600" dirty="0" err="1">
                <a:solidFill>
                  <a:schemeClr val="tx1"/>
                </a:solidFill>
                <a:latin typeface="+mj-lt"/>
              </a:rPr>
              <a:t>distance</a:t>
            </a:r>
            <a:r>
              <a:rPr lang="de-DE" sz="3600" dirty="0">
                <a:solidFill>
                  <a:schemeClr val="tx1"/>
                </a:solidFill>
                <a:latin typeface="+mj-lt"/>
              </a:rPr>
              <a:t>: </a:t>
            </a:r>
            <a:r>
              <a:rPr lang="de-DE" sz="3600" dirty="0" err="1">
                <a:solidFill>
                  <a:schemeClr val="tx1"/>
                </a:solidFill>
                <a:latin typeface="+mj-lt"/>
              </a:rPr>
              <a:t>Example</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54</a:t>
            </a:fld>
            <a:endParaRPr lang="en-US" dirty="0"/>
          </a:p>
        </p:txBody>
      </p:sp>
      <p:pic>
        <p:nvPicPr>
          <p:cNvPr id="8" name="Picture 7" descr="348.png"/>
          <p:cNvPicPr>
            <a:picLocks noChangeAspect="1"/>
          </p:cNvPicPr>
          <p:nvPr/>
        </p:nvPicPr>
        <p:blipFill>
          <a:blip r:embed="rId3"/>
          <a:stretch>
            <a:fillRect/>
          </a:stretch>
        </p:blipFill>
        <p:spPr>
          <a:xfrm>
            <a:off x="857224" y="1928802"/>
            <a:ext cx="6929486" cy="442852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600" dirty="0">
                <a:solidFill>
                  <a:schemeClr val="tx1"/>
                </a:solidFill>
                <a:latin typeface="+mj-lt"/>
              </a:rPr>
              <a:t>Each cell of </a:t>
            </a:r>
            <a:r>
              <a:rPr lang="en-US" sz="3600" dirty="0" err="1">
                <a:solidFill>
                  <a:schemeClr val="tx1"/>
                </a:solidFill>
                <a:latin typeface="+mj-lt"/>
              </a:rPr>
              <a:t>Levenshtein</a:t>
            </a:r>
            <a:r>
              <a:rPr lang="en-US" sz="3600" dirty="0">
                <a:solidFill>
                  <a:schemeClr val="tx1"/>
                </a:solidFill>
                <a:latin typeface="+mj-lt"/>
              </a:rPr>
              <a:t> matrix</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55</a:t>
            </a:fld>
            <a:endParaRPr lang="en-US" dirty="0"/>
          </a:p>
        </p:txBody>
      </p:sp>
      <p:graphicFrame>
        <p:nvGraphicFramePr>
          <p:cNvPr id="9" name="Table 8"/>
          <p:cNvGraphicFramePr>
            <a:graphicFrameLocks noGrp="1"/>
          </p:cNvGraphicFramePr>
          <p:nvPr/>
        </p:nvGraphicFramePr>
        <p:xfrm>
          <a:off x="1000100" y="2185044"/>
          <a:ext cx="7143800" cy="2529840"/>
        </p:xfrm>
        <a:graphic>
          <a:graphicData uri="http://schemas.openxmlformats.org/drawingml/2006/table">
            <a:tbl>
              <a:tblPr firstRow="1" bandRow="1">
                <a:tableStyleId>{C083E6E3-FA7D-4D7B-A595-EF9225AFEA82}</a:tableStyleId>
              </a:tblPr>
              <a:tblGrid>
                <a:gridCol w="3500462">
                  <a:extLst>
                    <a:ext uri="{9D8B030D-6E8A-4147-A177-3AD203B41FA5}">
                      <a16:colId xmlns:a16="http://schemas.microsoft.com/office/drawing/2014/main" val="20000"/>
                    </a:ext>
                  </a:extLst>
                </a:gridCol>
                <a:gridCol w="3643338">
                  <a:extLst>
                    <a:ext uri="{9D8B030D-6E8A-4147-A177-3AD203B41FA5}">
                      <a16:colId xmlns:a16="http://schemas.microsoft.com/office/drawing/2014/main" val="20001"/>
                    </a:ext>
                  </a:extLst>
                </a:gridCol>
              </a:tblGrid>
              <a:tr h="1035851">
                <a:tc>
                  <a:txBody>
                    <a:bodyPr/>
                    <a:lstStyle/>
                    <a:p>
                      <a:pPr rtl="0"/>
                      <a:r>
                        <a:rPr lang="en-US" sz="2200" b="0" kern="1200" baseline="0" dirty="0"/>
                        <a:t>cost of getting here from</a:t>
                      </a:r>
                    </a:p>
                    <a:p>
                      <a:pPr rtl="0"/>
                      <a:r>
                        <a:rPr lang="de-DE" sz="2200" b="0" kern="1200" baseline="0" dirty="0" err="1"/>
                        <a:t>my</a:t>
                      </a:r>
                      <a:r>
                        <a:rPr lang="de-DE" sz="2200" b="0" kern="1200" baseline="0" dirty="0"/>
                        <a:t> </a:t>
                      </a:r>
                      <a:r>
                        <a:rPr lang="de-DE" sz="2200" b="0" kern="1200" baseline="0" dirty="0" err="1"/>
                        <a:t>upper</a:t>
                      </a:r>
                      <a:r>
                        <a:rPr lang="de-DE" sz="2200" b="0" kern="1200" baseline="0" dirty="0"/>
                        <a:t> </a:t>
                      </a:r>
                      <a:r>
                        <a:rPr lang="de-DE" sz="2200" b="0" kern="1200" baseline="0" dirty="0" err="1"/>
                        <a:t>left</a:t>
                      </a:r>
                      <a:r>
                        <a:rPr lang="de-DE" sz="2200" b="0" kern="1200" baseline="0" dirty="0"/>
                        <a:t> </a:t>
                      </a:r>
                      <a:r>
                        <a:rPr lang="de-DE" sz="2200" b="0" kern="1200" baseline="0" dirty="0" err="1"/>
                        <a:t>neighbor</a:t>
                      </a:r>
                      <a:endParaRPr lang="de-DE" sz="2200" b="0" kern="1200" baseline="0" dirty="0"/>
                    </a:p>
                    <a:p>
                      <a:pPr rtl="0"/>
                      <a:r>
                        <a:rPr lang="de-DE" sz="2200" b="0" kern="1200" baseline="0" dirty="0"/>
                        <a:t>(</a:t>
                      </a:r>
                      <a:r>
                        <a:rPr lang="de-DE" sz="2200" b="0" kern="1200" baseline="0" dirty="0" err="1"/>
                        <a:t>copy</a:t>
                      </a:r>
                      <a:r>
                        <a:rPr lang="de-DE" sz="2200" b="0" kern="1200" baseline="0" dirty="0"/>
                        <a:t> </a:t>
                      </a:r>
                      <a:r>
                        <a:rPr lang="de-DE" sz="2200" b="0" kern="1200" baseline="0" dirty="0" err="1"/>
                        <a:t>or</a:t>
                      </a:r>
                      <a:r>
                        <a:rPr lang="de-DE" sz="2200" b="0" kern="1200" baseline="0" dirty="0"/>
                        <a:t> </a:t>
                      </a:r>
                      <a:r>
                        <a:rPr lang="de-DE" sz="2200" b="0" kern="1200" baseline="0" dirty="0" err="1"/>
                        <a:t>replace</a:t>
                      </a:r>
                      <a:r>
                        <a:rPr lang="de-DE" sz="2200" b="0" kern="1200" baseline="0" dirty="0"/>
                        <a:t>)</a:t>
                      </a:r>
                      <a:endParaRPr lang="de-DE"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de-DE" sz="2200" b="0" kern="1200" baseline="0" dirty="0" err="1"/>
                        <a:t>cost</a:t>
                      </a:r>
                      <a:r>
                        <a:rPr lang="de-DE" sz="2200" b="0" kern="1200" baseline="0" dirty="0"/>
                        <a:t> </a:t>
                      </a:r>
                      <a:r>
                        <a:rPr lang="de-DE" sz="2200" b="0" kern="1200" baseline="0" dirty="0" err="1"/>
                        <a:t>of</a:t>
                      </a:r>
                      <a:r>
                        <a:rPr lang="de-DE" sz="2200" b="0" kern="1200" baseline="0" dirty="0"/>
                        <a:t> </a:t>
                      </a:r>
                      <a:r>
                        <a:rPr lang="de-DE" sz="2200" b="0" kern="1200" baseline="0" dirty="0" err="1"/>
                        <a:t>getting</a:t>
                      </a:r>
                      <a:r>
                        <a:rPr lang="de-DE" sz="2200" b="0" kern="1200" baseline="0" dirty="0"/>
                        <a:t> </a:t>
                      </a:r>
                      <a:r>
                        <a:rPr lang="de-DE" sz="2200" b="0" kern="1200" baseline="0" dirty="0" err="1"/>
                        <a:t>here</a:t>
                      </a:r>
                      <a:endParaRPr lang="de-DE" sz="2200" b="0" kern="1200" baseline="0" dirty="0"/>
                    </a:p>
                    <a:p>
                      <a:pPr rtl="0"/>
                      <a:r>
                        <a:rPr lang="de-DE" sz="2200" b="0" kern="1200" baseline="0" dirty="0" err="1"/>
                        <a:t>from</a:t>
                      </a:r>
                      <a:r>
                        <a:rPr lang="de-DE" sz="2200" b="0" kern="1200" baseline="0" dirty="0"/>
                        <a:t> </a:t>
                      </a:r>
                      <a:r>
                        <a:rPr lang="de-DE" sz="2200" b="0" kern="1200" baseline="0" dirty="0" err="1"/>
                        <a:t>my</a:t>
                      </a:r>
                      <a:r>
                        <a:rPr lang="de-DE" sz="2200" b="0" kern="1200" baseline="0" dirty="0"/>
                        <a:t> </a:t>
                      </a:r>
                      <a:r>
                        <a:rPr lang="de-DE" sz="2200" b="0" kern="1200" baseline="0" dirty="0" err="1"/>
                        <a:t>upper</a:t>
                      </a:r>
                      <a:r>
                        <a:rPr lang="de-DE" sz="2200" b="0" kern="1200" baseline="0" dirty="0"/>
                        <a:t> </a:t>
                      </a:r>
                      <a:r>
                        <a:rPr lang="de-DE" sz="2200" b="0" kern="1200" baseline="0" dirty="0" err="1"/>
                        <a:t>neighbor</a:t>
                      </a:r>
                      <a:endParaRPr lang="de-DE" sz="2200" b="0" kern="1200" baseline="0" dirty="0"/>
                    </a:p>
                    <a:p>
                      <a:pPr rtl="0"/>
                      <a:r>
                        <a:rPr lang="de-DE" sz="2200" b="0" kern="1200" baseline="0" dirty="0"/>
                        <a:t>(</a:t>
                      </a:r>
                      <a:r>
                        <a:rPr lang="de-DE" sz="2200" b="0" kern="1200" baseline="0" dirty="0" err="1"/>
                        <a:t>delete</a:t>
                      </a:r>
                      <a:r>
                        <a:rPr lang="de-DE" sz="2200" b="0" kern="1200" baseline="0" dirty="0"/>
                        <a:t>)</a:t>
                      </a:r>
                      <a:endParaRPr lang="de-DE"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35851">
                <a:tc>
                  <a:txBody>
                    <a:bodyPr/>
                    <a:lstStyle/>
                    <a:p>
                      <a:pPr rtl="0"/>
                      <a:r>
                        <a:rPr lang="en-US" sz="2200" kern="1200" baseline="0" dirty="0"/>
                        <a:t>cost of getting here from</a:t>
                      </a:r>
                    </a:p>
                    <a:p>
                      <a:pPr rtl="0"/>
                      <a:r>
                        <a:rPr lang="de-DE" sz="2200" kern="1200" baseline="0" dirty="0" err="1"/>
                        <a:t>my</a:t>
                      </a:r>
                      <a:r>
                        <a:rPr lang="de-DE" sz="2200" kern="1200" baseline="0" dirty="0"/>
                        <a:t> </a:t>
                      </a:r>
                      <a:r>
                        <a:rPr lang="de-DE" sz="2200" kern="1200" baseline="0" dirty="0" err="1"/>
                        <a:t>left</a:t>
                      </a:r>
                      <a:r>
                        <a:rPr lang="de-DE" sz="2200" kern="1200" baseline="0" dirty="0"/>
                        <a:t> </a:t>
                      </a:r>
                      <a:r>
                        <a:rPr lang="de-DE" sz="2200" kern="1200" baseline="0" dirty="0" err="1"/>
                        <a:t>neighbor</a:t>
                      </a:r>
                      <a:r>
                        <a:rPr lang="de-DE" sz="2200" kern="1200" baseline="0" dirty="0"/>
                        <a:t> (</a:t>
                      </a:r>
                      <a:r>
                        <a:rPr lang="de-DE" sz="2200" kern="1200" baseline="0" dirty="0" err="1"/>
                        <a:t>insert</a:t>
                      </a:r>
                      <a:r>
                        <a:rPr lang="de-DE" sz="2200" kern="1200" baseline="0" dirty="0"/>
                        <a:t>)</a:t>
                      </a:r>
                      <a:endParaRPr lang="de-DE"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de-DE" sz="2200" kern="1200" baseline="0" dirty="0" err="1"/>
                        <a:t>the</a:t>
                      </a:r>
                      <a:r>
                        <a:rPr lang="de-DE" sz="2200" kern="1200" baseline="0" dirty="0"/>
                        <a:t> </a:t>
                      </a:r>
                      <a:r>
                        <a:rPr lang="de-DE" sz="2200" kern="1200" baseline="0" dirty="0" err="1"/>
                        <a:t>minimum</a:t>
                      </a:r>
                      <a:r>
                        <a:rPr lang="de-DE" sz="2200" kern="1200" baseline="0" dirty="0"/>
                        <a:t> </a:t>
                      </a:r>
                      <a:r>
                        <a:rPr lang="de-DE" sz="2200" kern="1200" baseline="0" dirty="0" err="1"/>
                        <a:t>of</a:t>
                      </a:r>
                      <a:r>
                        <a:rPr lang="de-DE" sz="2200" kern="1200" baseline="0" dirty="0"/>
                        <a:t> </a:t>
                      </a:r>
                      <a:r>
                        <a:rPr lang="de-DE" sz="2200" kern="1200" baseline="0" dirty="0" err="1"/>
                        <a:t>the</a:t>
                      </a:r>
                      <a:r>
                        <a:rPr lang="de-DE" sz="2200" kern="1200" baseline="0" dirty="0"/>
                        <a:t> </a:t>
                      </a:r>
                      <a:r>
                        <a:rPr lang="de-DE" sz="2200" kern="1200" baseline="0" dirty="0" err="1"/>
                        <a:t>three</a:t>
                      </a:r>
                      <a:r>
                        <a:rPr lang="de-DE" sz="2200" kern="1200" baseline="0" dirty="0"/>
                        <a:t> </a:t>
                      </a:r>
                      <a:r>
                        <a:rPr lang="de-DE" sz="2200" kern="1200" baseline="0" dirty="0" err="1"/>
                        <a:t>possible</a:t>
                      </a:r>
                      <a:r>
                        <a:rPr lang="de-DE" sz="2200" kern="1200" baseline="0" dirty="0"/>
                        <a:t> “</a:t>
                      </a:r>
                      <a:r>
                        <a:rPr lang="de-DE" sz="2200" kern="1200" baseline="0" dirty="0" err="1"/>
                        <a:t>movements</a:t>
                      </a:r>
                      <a:r>
                        <a:rPr lang="de-DE" sz="2200" kern="1200" baseline="0" dirty="0"/>
                        <a:t>”;</a:t>
                      </a:r>
                    </a:p>
                    <a:p>
                      <a:pPr rtl="0"/>
                      <a:r>
                        <a:rPr lang="de-DE" sz="2200" kern="1200" baseline="0" dirty="0" err="1"/>
                        <a:t>the</a:t>
                      </a:r>
                      <a:r>
                        <a:rPr lang="de-DE" sz="2200" kern="1200" baseline="0" dirty="0"/>
                        <a:t> </a:t>
                      </a:r>
                      <a:r>
                        <a:rPr lang="de-DE" sz="2200" kern="1200" baseline="0" dirty="0" err="1"/>
                        <a:t>cheapest</a:t>
                      </a:r>
                      <a:r>
                        <a:rPr lang="de-DE" sz="2200" kern="1200" baseline="0" dirty="0"/>
                        <a:t> </a:t>
                      </a:r>
                      <a:r>
                        <a:rPr lang="de-DE" sz="2200" kern="1200" baseline="0" dirty="0" err="1"/>
                        <a:t>way</a:t>
                      </a:r>
                      <a:r>
                        <a:rPr lang="de-DE" sz="2200" kern="1200" baseline="0" dirty="0"/>
                        <a:t> </a:t>
                      </a:r>
                      <a:r>
                        <a:rPr lang="de-DE" sz="2200" kern="1200" baseline="0" dirty="0" err="1"/>
                        <a:t>of</a:t>
                      </a:r>
                      <a:r>
                        <a:rPr lang="de-DE" sz="2200" kern="1200" baseline="0" dirty="0"/>
                        <a:t> </a:t>
                      </a:r>
                      <a:r>
                        <a:rPr lang="de-DE" sz="2200" kern="1200" baseline="0" dirty="0" err="1"/>
                        <a:t>getting</a:t>
                      </a:r>
                      <a:r>
                        <a:rPr lang="de-DE" sz="2200" kern="1200" baseline="0" dirty="0"/>
                        <a:t> </a:t>
                      </a:r>
                      <a:r>
                        <a:rPr lang="de-DE" sz="2200" kern="1200" baseline="0" dirty="0" err="1"/>
                        <a:t>here</a:t>
                      </a:r>
                      <a:endParaRPr lang="de-DE"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Levenshtein</a:t>
            </a:r>
            <a:r>
              <a:rPr lang="de-DE" sz="3600" dirty="0">
                <a:solidFill>
                  <a:schemeClr val="tx1"/>
                </a:solidFill>
                <a:latin typeface="+mj-lt"/>
              </a:rPr>
              <a:t> </a:t>
            </a:r>
            <a:r>
              <a:rPr lang="de-DE" sz="3600" dirty="0" err="1">
                <a:solidFill>
                  <a:schemeClr val="tx1"/>
                </a:solidFill>
                <a:latin typeface="+mj-lt"/>
              </a:rPr>
              <a:t>distance</a:t>
            </a:r>
            <a:r>
              <a:rPr lang="de-DE" sz="3600" dirty="0">
                <a:solidFill>
                  <a:schemeClr val="tx1"/>
                </a:solidFill>
                <a:latin typeface="+mj-lt"/>
              </a:rPr>
              <a:t>: </a:t>
            </a:r>
            <a:r>
              <a:rPr lang="de-DE" sz="3600" dirty="0" err="1">
                <a:solidFill>
                  <a:schemeClr val="tx1"/>
                </a:solidFill>
                <a:latin typeface="+mj-lt"/>
              </a:rPr>
              <a:t>Example</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56</a:t>
            </a:fld>
            <a:endParaRPr lang="en-US" dirty="0"/>
          </a:p>
        </p:txBody>
      </p:sp>
      <p:pic>
        <p:nvPicPr>
          <p:cNvPr id="9" name="Picture 8" descr="350.png"/>
          <p:cNvPicPr>
            <a:picLocks noChangeAspect="1"/>
          </p:cNvPicPr>
          <p:nvPr/>
        </p:nvPicPr>
        <p:blipFill>
          <a:blip r:embed="rId3"/>
          <a:stretch>
            <a:fillRect/>
          </a:stretch>
        </p:blipFill>
        <p:spPr>
          <a:xfrm>
            <a:off x="785786" y="1928802"/>
            <a:ext cx="6929486" cy="438867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nb-NO" sz="3600" dirty="0">
                <a:solidFill>
                  <a:schemeClr val="tx1"/>
                </a:solidFill>
                <a:latin typeface="+mj-lt"/>
              </a:rPr>
              <a:t>Dynamic programming (Cormen et al.)</a:t>
            </a:r>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Optimal substructure: The optimal solution to the problem contains within it </a:t>
            </a:r>
            <a:r>
              <a:rPr lang="en-US" dirty="0" err="1">
                <a:solidFill>
                  <a:srgbClr val="0070C0"/>
                </a:solidFill>
                <a:latin typeface="+mj-lt"/>
              </a:rPr>
              <a:t>subsolutions</a:t>
            </a:r>
            <a:r>
              <a:rPr lang="en-US" dirty="0">
                <a:solidFill>
                  <a:schemeClr val="tx1"/>
                </a:solidFill>
                <a:latin typeface="+mj-lt"/>
              </a:rPr>
              <a:t>, i.e., optimal solutions to </a:t>
            </a:r>
            <a:r>
              <a:rPr lang="de-DE" dirty="0" err="1">
                <a:solidFill>
                  <a:schemeClr val="tx1"/>
                </a:solidFill>
                <a:latin typeface="+mj-lt"/>
              </a:rPr>
              <a:t>subproblems</a:t>
            </a:r>
            <a:r>
              <a:rPr lang="de-DE"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Overlapping </a:t>
            </a:r>
            <a:r>
              <a:rPr lang="en-US" dirty="0" err="1">
                <a:solidFill>
                  <a:schemeClr val="tx1"/>
                </a:solidFill>
                <a:latin typeface="+mj-lt"/>
              </a:rPr>
              <a:t>subsolutions</a:t>
            </a:r>
            <a:r>
              <a:rPr lang="en-US" dirty="0">
                <a:solidFill>
                  <a:schemeClr val="tx1"/>
                </a:solidFill>
                <a:latin typeface="+mj-lt"/>
              </a:rPr>
              <a:t>: The </a:t>
            </a:r>
            <a:r>
              <a:rPr lang="en-US" dirty="0" err="1">
                <a:solidFill>
                  <a:schemeClr val="tx1"/>
                </a:solidFill>
                <a:latin typeface="+mj-lt"/>
              </a:rPr>
              <a:t>subsolutions</a:t>
            </a:r>
            <a:r>
              <a:rPr lang="en-US" dirty="0">
                <a:solidFill>
                  <a:schemeClr val="tx1"/>
                </a:solidFill>
                <a:latin typeface="+mj-lt"/>
              </a:rPr>
              <a:t> overlap. These </a:t>
            </a:r>
            <a:r>
              <a:rPr lang="en-US" dirty="0" err="1">
                <a:solidFill>
                  <a:schemeClr val="tx1"/>
                </a:solidFill>
                <a:latin typeface="+mj-lt"/>
              </a:rPr>
              <a:t>subsolutions</a:t>
            </a:r>
            <a:r>
              <a:rPr lang="en-US" dirty="0">
                <a:solidFill>
                  <a:schemeClr val="tx1"/>
                </a:solidFill>
                <a:latin typeface="+mj-lt"/>
              </a:rPr>
              <a:t> are computed over and over again when computing the global optimal solution in a brute-force </a:t>
            </a:r>
            <a:r>
              <a:rPr lang="de-DE" dirty="0" err="1">
                <a:solidFill>
                  <a:schemeClr val="tx1"/>
                </a:solidFill>
                <a:latin typeface="+mj-lt"/>
              </a:rPr>
              <a:t>algorithm</a:t>
            </a:r>
            <a:r>
              <a:rPr lang="de-DE" dirty="0">
                <a:solidFill>
                  <a:schemeClr val="tx1"/>
                </a:solidFill>
                <a:latin typeface="+mj-lt"/>
              </a:rPr>
              <a:t>.</a:t>
            </a:r>
          </a:p>
          <a:p>
            <a:pPr lvl="1">
              <a:spcBef>
                <a:spcPts val="700"/>
              </a:spcBef>
              <a:buClr>
                <a:srgbClr val="336699"/>
              </a:buClr>
              <a:buFont typeface="Wingdings" pitchFamily="2" charset="2"/>
              <a:buChar char="§"/>
            </a:pPr>
            <a:r>
              <a:rPr lang="en-US" dirty="0" err="1">
                <a:solidFill>
                  <a:schemeClr val="tx1"/>
                </a:solidFill>
                <a:latin typeface="+mj-lt"/>
              </a:rPr>
              <a:t>Subproblem</a:t>
            </a:r>
            <a:r>
              <a:rPr lang="en-US" dirty="0">
                <a:solidFill>
                  <a:schemeClr val="tx1"/>
                </a:solidFill>
                <a:latin typeface="+mj-lt"/>
              </a:rPr>
              <a:t> in the case of edit distance: what is the edit </a:t>
            </a:r>
            <a:r>
              <a:rPr lang="de-DE" dirty="0" err="1">
                <a:solidFill>
                  <a:schemeClr val="tx1"/>
                </a:solidFill>
                <a:latin typeface="+mj-lt"/>
              </a:rPr>
              <a:t>distance</a:t>
            </a:r>
            <a:r>
              <a:rPr lang="de-DE" dirty="0">
                <a:solidFill>
                  <a:schemeClr val="tx1"/>
                </a:solidFill>
                <a:latin typeface="+mj-lt"/>
              </a:rPr>
              <a:t> </a:t>
            </a:r>
            <a:r>
              <a:rPr lang="de-DE" dirty="0" err="1">
                <a:solidFill>
                  <a:schemeClr val="tx1"/>
                </a:solidFill>
                <a:latin typeface="+mj-lt"/>
              </a:rPr>
              <a:t>of</a:t>
            </a:r>
            <a:r>
              <a:rPr lang="de-DE" dirty="0">
                <a:solidFill>
                  <a:schemeClr val="tx1"/>
                </a:solidFill>
                <a:latin typeface="+mj-lt"/>
              </a:rPr>
              <a:t> </a:t>
            </a:r>
            <a:r>
              <a:rPr lang="de-DE" dirty="0" err="1">
                <a:solidFill>
                  <a:schemeClr val="tx1"/>
                </a:solidFill>
                <a:latin typeface="+mj-lt"/>
              </a:rPr>
              <a:t>two</a:t>
            </a:r>
            <a:r>
              <a:rPr lang="de-DE" dirty="0">
                <a:solidFill>
                  <a:schemeClr val="tx1"/>
                </a:solidFill>
                <a:latin typeface="+mj-lt"/>
              </a:rPr>
              <a:t> </a:t>
            </a:r>
            <a:r>
              <a:rPr lang="de-DE" dirty="0" err="1">
                <a:solidFill>
                  <a:schemeClr val="tx1"/>
                </a:solidFill>
                <a:latin typeface="+mj-lt"/>
              </a:rPr>
              <a:t>prefixes</a:t>
            </a:r>
            <a:endParaRPr lang="de-DE"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Overlapping </a:t>
            </a:r>
            <a:r>
              <a:rPr lang="en-US" dirty="0" err="1">
                <a:solidFill>
                  <a:schemeClr val="tx1"/>
                </a:solidFill>
                <a:latin typeface="+mj-lt"/>
              </a:rPr>
              <a:t>subsolutions</a:t>
            </a:r>
            <a:r>
              <a:rPr lang="en-US" dirty="0">
                <a:solidFill>
                  <a:schemeClr val="tx1"/>
                </a:solidFill>
                <a:latin typeface="+mj-lt"/>
              </a:rPr>
              <a:t>: We need most distances of prefixes 3 times – this corresponds to moving right, diagonally, down.</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57</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Weighted</a:t>
            </a:r>
            <a:r>
              <a:rPr lang="de-DE" sz="3600" dirty="0">
                <a:solidFill>
                  <a:schemeClr val="tx1"/>
                </a:solidFill>
                <a:latin typeface="+mj-lt"/>
              </a:rPr>
              <a:t> </a:t>
            </a:r>
            <a:r>
              <a:rPr lang="de-DE" sz="3600" dirty="0" err="1">
                <a:solidFill>
                  <a:schemeClr val="tx1"/>
                </a:solidFill>
                <a:latin typeface="+mj-lt"/>
              </a:rPr>
              <a:t>edit</a:t>
            </a:r>
            <a:r>
              <a:rPr lang="de-DE" sz="3600" dirty="0">
                <a:solidFill>
                  <a:schemeClr val="tx1"/>
                </a:solidFill>
                <a:latin typeface="+mj-lt"/>
              </a:rPr>
              <a:t> </a:t>
            </a:r>
            <a:r>
              <a:rPr lang="de-DE" sz="3600" dirty="0" err="1">
                <a:solidFill>
                  <a:schemeClr val="tx1"/>
                </a:solidFill>
                <a:latin typeface="+mj-lt"/>
              </a:rPr>
              <a:t>distance</a:t>
            </a:r>
            <a:endParaRPr lang="en-US" sz="3400" dirty="0">
              <a:solidFill>
                <a:schemeClr val="tx1"/>
              </a:solidFill>
              <a:latin typeface="+mj-lt"/>
            </a:endParaRPr>
          </a:p>
        </p:txBody>
      </p:sp>
      <p:sp>
        <p:nvSpPr>
          <p:cNvPr id="84996" name="Text Box 3"/>
          <p:cNvSpPr txBox="1">
            <a:spLocks noChangeArrowheads="1"/>
          </p:cNvSpPr>
          <p:nvPr/>
        </p:nvSpPr>
        <p:spPr bwMode="auto">
          <a:xfrm>
            <a:off x="35496" y="2071678"/>
            <a:ext cx="8928992"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As above, but weight of an operation depends on the </a:t>
            </a:r>
            <a:r>
              <a:rPr lang="de-DE" dirty="0" err="1">
                <a:solidFill>
                  <a:schemeClr val="tx1"/>
                </a:solidFill>
                <a:latin typeface="+mj-lt"/>
              </a:rPr>
              <a:t>characters</a:t>
            </a:r>
            <a:r>
              <a:rPr lang="de-DE" dirty="0">
                <a:solidFill>
                  <a:schemeClr val="tx1"/>
                </a:solidFill>
                <a:latin typeface="+mj-lt"/>
              </a:rPr>
              <a:t> </a:t>
            </a:r>
            <a:r>
              <a:rPr lang="de-DE" dirty="0" err="1">
                <a:solidFill>
                  <a:schemeClr val="tx1"/>
                </a:solidFill>
                <a:latin typeface="+mj-lt"/>
              </a:rPr>
              <a:t>involved</a:t>
            </a:r>
            <a:r>
              <a:rPr lang="de-DE"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Meant to capture keyboard errors, e.g., </a:t>
            </a:r>
            <a:r>
              <a:rPr lang="en-US" i="1" dirty="0">
                <a:solidFill>
                  <a:schemeClr val="tx1"/>
                </a:solidFill>
                <a:latin typeface="+mj-lt"/>
              </a:rPr>
              <a:t>m</a:t>
            </a:r>
            <a:r>
              <a:rPr lang="en-US" dirty="0">
                <a:solidFill>
                  <a:schemeClr val="tx1"/>
                </a:solidFill>
                <a:latin typeface="+mj-lt"/>
              </a:rPr>
              <a:t> more likely to be mistyped as </a:t>
            </a:r>
            <a:r>
              <a:rPr lang="en-US" i="1" dirty="0">
                <a:solidFill>
                  <a:schemeClr val="tx1"/>
                </a:solidFill>
                <a:latin typeface="+mj-lt"/>
              </a:rPr>
              <a:t>n</a:t>
            </a:r>
            <a:r>
              <a:rPr lang="en-US" dirty="0">
                <a:solidFill>
                  <a:schemeClr val="tx1"/>
                </a:solidFill>
                <a:latin typeface="+mj-lt"/>
              </a:rPr>
              <a:t> than as </a:t>
            </a:r>
            <a:r>
              <a:rPr lang="en-US" i="1" dirty="0">
                <a:solidFill>
                  <a:schemeClr val="tx1"/>
                </a:solidFill>
                <a:latin typeface="+mj-lt"/>
              </a:rPr>
              <a:t>q</a:t>
            </a:r>
            <a:r>
              <a:rPr lang="en-US" dirty="0">
                <a:solidFill>
                  <a:schemeClr val="tx1"/>
                </a:solidFill>
                <a:latin typeface="+mj-lt"/>
              </a:rPr>
              <a:t>. More errors with next keyboard letter</a:t>
            </a:r>
          </a:p>
          <a:p>
            <a:pPr lvl="1">
              <a:spcBef>
                <a:spcPts val="700"/>
              </a:spcBef>
              <a:buClr>
                <a:srgbClr val="336699"/>
              </a:buClr>
              <a:buFont typeface="Wingdings" pitchFamily="2" charset="2"/>
              <a:buChar char="§"/>
            </a:pPr>
            <a:r>
              <a:rPr lang="en-US" dirty="0">
                <a:solidFill>
                  <a:schemeClr val="tx1"/>
                </a:solidFill>
                <a:latin typeface="+mj-lt"/>
              </a:rPr>
              <a:t>May add confusion letters: Hamza </a:t>
            </a:r>
            <a:r>
              <a:rPr lang="ar-SA" dirty="0">
                <a:solidFill>
                  <a:schemeClr val="tx1"/>
                </a:solidFill>
                <a:latin typeface="+mj-lt"/>
              </a:rPr>
              <a:t>أ ا ئ ؤ إ </a:t>
            </a:r>
            <a:r>
              <a:rPr lang="en-US" dirty="0">
                <a:solidFill>
                  <a:schemeClr val="tx1"/>
                </a:solidFill>
                <a:latin typeface="+mj-lt"/>
              </a:rPr>
              <a:t> and Ta:</a:t>
            </a:r>
            <a:r>
              <a:rPr lang="ar-SA" dirty="0">
                <a:solidFill>
                  <a:schemeClr val="tx1"/>
                </a:solidFill>
                <a:latin typeface="+mj-lt"/>
              </a:rPr>
              <a:t> ة ه </a:t>
            </a:r>
            <a:r>
              <a:rPr lang="en-US" dirty="0">
                <a:solidFill>
                  <a:schemeClr val="tx1"/>
                </a:solidFill>
                <a:latin typeface="+mj-lt"/>
              </a:rPr>
              <a:t> </a:t>
            </a:r>
          </a:p>
          <a:p>
            <a:pPr lvl="1">
              <a:spcBef>
                <a:spcPts val="700"/>
              </a:spcBef>
              <a:buClr>
                <a:srgbClr val="336699"/>
              </a:buClr>
              <a:buFont typeface="Wingdings" pitchFamily="2" charset="2"/>
              <a:buChar char="§"/>
            </a:pPr>
            <a:r>
              <a:rPr lang="en-US" dirty="0">
                <a:solidFill>
                  <a:schemeClr val="tx1"/>
                </a:solidFill>
                <a:latin typeface="+mj-lt"/>
              </a:rPr>
              <a:t>Therefore, </a:t>
            </a:r>
            <a:r>
              <a:rPr lang="en-US" b="1" dirty="0">
                <a:solidFill>
                  <a:schemeClr val="tx1"/>
                </a:solidFill>
                <a:latin typeface="+mj-lt"/>
              </a:rPr>
              <a:t>replacing </a:t>
            </a:r>
            <a:r>
              <a:rPr lang="en-US" b="1" i="1" dirty="0">
                <a:solidFill>
                  <a:schemeClr val="tx1"/>
                </a:solidFill>
                <a:latin typeface="+mj-lt"/>
              </a:rPr>
              <a:t>m</a:t>
            </a:r>
            <a:r>
              <a:rPr lang="en-US" b="1" dirty="0">
                <a:solidFill>
                  <a:schemeClr val="tx1"/>
                </a:solidFill>
                <a:latin typeface="+mj-lt"/>
              </a:rPr>
              <a:t> by </a:t>
            </a:r>
            <a:r>
              <a:rPr lang="en-US" b="1" i="1" dirty="0">
                <a:solidFill>
                  <a:schemeClr val="tx1"/>
                </a:solidFill>
                <a:latin typeface="+mj-lt"/>
              </a:rPr>
              <a:t>n</a:t>
            </a:r>
            <a:r>
              <a:rPr lang="en-US" b="1" dirty="0">
                <a:solidFill>
                  <a:schemeClr val="tx1"/>
                </a:solidFill>
                <a:latin typeface="+mj-lt"/>
              </a:rPr>
              <a:t> </a:t>
            </a:r>
            <a:r>
              <a:rPr lang="en-US" dirty="0">
                <a:solidFill>
                  <a:schemeClr val="tx1"/>
                </a:solidFill>
                <a:latin typeface="+mj-lt"/>
              </a:rPr>
              <a:t>is a smaller edit distance than by </a:t>
            </a:r>
            <a:r>
              <a:rPr lang="de-DE" i="1" dirty="0">
                <a:solidFill>
                  <a:schemeClr val="tx1"/>
                </a:solidFill>
                <a:latin typeface="+mj-lt"/>
              </a:rPr>
              <a:t>q</a:t>
            </a:r>
            <a:r>
              <a:rPr lang="de-DE"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We now require a weight matrix as input.</a:t>
            </a:r>
          </a:p>
          <a:p>
            <a:pPr lvl="1">
              <a:spcBef>
                <a:spcPts val="700"/>
              </a:spcBef>
              <a:buClr>
                <a:srgbClr val="336699"/>
              </a:buClr>
              <a:buFont typeface="Wingdings" pitchFamily="2" charset="2"/>
              <a:buChar char="§"/>
            </a:pPr>
            <a:r>
              <a:rPr lang="en-US" dirty="0">
                <a:solidFill>
                  <a:schemeClr val="tx1"/>
                </a:solidFill>
                <a:latin typeface="+mj-lt"/>
              </a:rPr>
              <a:t>Modify dynamic programming to handle weights</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58</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600" dirty="0">
                <a:solidFill>
                  <a:schemeClr val="tx1"/>
                </a:solidFill>
                <a:latin typeface="+mj-lt"/>
              </a:rPr>
              <a:t>Using edit distance for spelling correction</a:t>
            </a:r>
            <a:endParaRPr lang="en-US" sz="3400" dirty="0">
              <a:solidFill>
                <a:schemeClr val="tx1"/>
              </a:solidFill>
              <a:latin typeface="+mj-lt"/>
            </a:endParaRPr>
          </a:p>
        </p:txBody>
      </p:sp>
      <p:sp>
        <p:nvSpPr>
          <p:cNvPr id="84996" name="Text Box 3"/>
          <p:cNvSpPr txBox="1">
            <a:spLocks noChangeArrowheads="1"/>
          </p:cNvSpPr>
          <p:nvPr/>
        </p:nvSpPr>
        <p:spPr bwMode="auto">
          <a:xfrm>
            <a:off x="214282" y="235743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Given query, first enumerate all character sequences within a preset (possibly weighted) edit distance</a:t>
            </a:r>
          </a:p>
          <a:p>
            <a:pPr lvl="1">
              <a:spcBef>
                <a:spcPts val="700"/>
              </a:spcBef>
              <a:buClr>
                <a:srgbClr val="336699"/>
              </a:buClr>
              <a:buFont typeface="Wingdings" pitchFamily="2" charset="2"/>
              <a:buChar char="§"/>
            </a:pPr>
            <a:r>
              <a:rPr lang="en-US" dirty="0">
                <a:solidFill>
                  <a:schemeClr val="tx1"/>
                </a:solidFill>
                <a:latin typeface="+mj-lt"/>
              </a:rPr>
              <a:t>Intersect this set with our list of “correct” words</a:t>
            </a:r>
          </a:p>
          <a:p>
            <a:pPr lvl="1">
              <a:spcBef>
                <a:spcPts val="700"/>
              </a:spcBef>
              <a:buClr>
                <a:srgbClr val="336699"/>
              </a:buClr>
              <a:buFont typeface="Wingdings" pitchFamily="2" charset="2"/>
              <a:buChar char="§"/>
            </a:pPr>
            <a:r>
              <a:rPr lang="en-US" dirty="0">
                <a:solidFill>
                  <a:schemeClr val="tx1"/>
                </a:solidFill>
                <a:latin typeface="+mj-lt"/>
              </a:rPr>
              <a:t>Then suggest terms in the intersection to the user.</a:t>
            </a:r>
          </a:p>
          <a:p>
            <a:pPr lvl="1">
              <a:spcBef>
                <a:spcPts val="700"/>
              </a:spcBef>
              <a:buClr>
                <a:srgbClr val="336699"/>
              </a:buClr>
              <a:buFont typeface="Wingdings" pitchFamily="2" charset="2"/>
              <a:buChar char="§"/>
            </a:pPr>
            <a:r>
              <a:rPr lang="en-US" dirty="0">
                <a:solidFill>
                  <a:schemeClr val="tx1"/>
                </a:solidFill>
                <a:latin typeface="+mj-lt"/>
              </a:rPr>
              <a:t>→ exercise in a few slides</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59</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a:solidFill>
                  <a:schemeClr val="tx1"/>
                </a:solidFill>
                <a:latin typeface="+mj-lt"/>
              </a:rPr>
              <a:t>Recall: Inverted index</a:t>
            </a:r>
            <a:endParaRPr lang="en-US" sz="3600" dirty="0">
              <a:solidFill>
                <a:schemeClr val="tx1"/>
              </a:solidFill>
              <a:latin typeface="+mj-lt"/>
            </a:endParaRPr>
          </a:p>
        </p:txBody>
      </p:sp>
      <p:sp>
        <p:nvSpPr>
          <p:cNvPr id="84996" name="Text Box 3"/>
          <p:cNvSpPr txBox="1">
            <a:spLocks noChangeArrowheads="1"/>
          </p:cNvSpPr>
          <p:nvPr/>
        </p:nvSpPr>
        <p:spPr bwMode="auto">
          <a:xfrm>
            <a:off x="214282" y="2500306"/>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a:t>
            </a:fld>
            <a:endParaRPr lang="en-US" dirty="0"/>
          </a:p>
        </p:txBody>
      </p:sp>
      <p:pic>
        <p:nvPicPr>
          <p:cNvPr id="8" name="Picture 7" descr="312.png"/>
          <p:cNvPicPr>
            <a:picLocks noChangeAspect="1"/>
          </p:cNvPicPr>
          <p:nvPr/>
        </p:nvPicPr>
        <p:blipFill>
          <a:blip r:embed="rId3"/>
          <a:stretch>
            <a:fillRect/>
          </a:stretch>
        </p:blipFill>
        <p:spPr>
          <a:xfrm>
            <a:off x="642910" y="1857364"/>
            <a:ext cx="7783592" cy="356057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generation</a:t>
            </a:r>
          </a:p>
        </p:txBody>
      </p:sp>
      <p:sp>
        <p:nvSpPr>
          <p:cNvPr id="3" name="Content Placeholder 2"/>
          <p:cNvSpPr>
            <a:spLocks noGrp="1"/>
          </p:cNvSpPr>
          <p:nvPr>
            <p:ph idx="1"/>
          </p:nvPr>
        </p:nvSpPr>
        <p:spPr/>
        <p:txBody>
          <a:bodyPr/>
          <a:lstStyle/>
          <a:p>
            <a:r>
              <a:rPr lang="en-US" dirty="0"/>
              <a:t>80% of errors are within edit distance 1</a:t>
            </a:r>
          </a:p>
          <a:p>
            <a:r>
              <a:rPr lang="en-US" dirty="0"/>
              <a:t>Almost all errors within edit distance 2</a:t>
            </a:r>
          </a:p>
          <a:p>
            <a:endParaRPr lang="en-US" dirty="0"/>
          </a:p>
          <a:p>
            <a:r>
              <a:rPr lang="en-US" dirty="0"/>
              <a:t>Also allow insertion of </a:t>
            </a:r>
            <a:r>
              <a:rPr lang="en-US" b="1" dirty="0"/>
              <a:t>space</a:t>
            </a:r>
            <a:r>
              <a:rPr lang="en-US" dirty="0"/>
              <a:t> or </a:t>
            </a:r>
            <a:r>
              <a:rPr lang="en-US" b="1" dirty="0"/>
              <a:t>hyphen</a:t>
            </a:r>
          </a:p>
          <a:p>
            <a:pPr lvl="1"/>
            <a:r>
              <a:rPr lang="en-US" dirty="0" err="1">
                <a:latin typeface="Courier"/>
                <a:cs typeface="Courier"/>
              </a:rPr>
              <a:t>thisidea</a:t>
            </a:r>
            <a:r>
              <a:rPr lang="en-US" dirty="0">
                <a:latin typeface="Courier"/>
                <a:cs typeface="Courier"/>
              </a:rPr>
              <a:t> </a:t>
            </a:r>
            <a:r>
              <a:rPr lang="en-US" dirty="0">
                <a:sym typeface="Wingdings"/>
              </a:rPr>
              <a:t>  </a:t>
            </a:r>
            <a:r>
              <a:rPr lang="en-US" dirty="0">
                <a:latin typeface="Courier"/>
                <a:cs typeface="Courier"/>
                <a:sym typeface="Wingdings"/>
              </a:rPr>
              <a:t>this idea</a:t>
            </a:r>
          </a:p>
          <a:p>
            <a:pPr lvl="1"/>
            <a:r>
              <a:rPr lang="en-US" dirty="0" err="1">
                <a:latin typeface="Courier"/>
                <a:cs typeface="Courier"/>
                <a:sym typeface="Wingdings"/>
              </a:rPr>
              <a:t>inlaw</a:t>
            </a:r>
            <a:r>
              <a:rPr lang="en-US" dirty="0">
                <a:latin typeface="Courier"/>
                <a:cs typeface="Courier"/>
                <a:sym typeface="Wingdings"/>
              </a:rPr>
              <a:t>  in-law</a:t>
            </a:r>
            <a:endParaRPr lang="en-US" dirty="0">
              <a:latin typeface="Courier"/>
              <a:cs typeface="Courier"/>
            </a:endParaRPr>
          </a:p>
          <a:p>
            <a:pPr lvl="1"/>
            <a:endParaRPr lang="en-US" b="1" dirty="0"/>
          </a:p>
          <a:p>
            <a:endParaRPr lang="en-US" dirty="0"/>
          </a:p>
        </p:txBody>
      </p:sp>
      <p:sp>
        <p:nvSpPr>
          <p:cNvPr id="4" name="Slide Number Placeholder 3"/>
          <p:cNvSpPr>
            <a:spLocks noGrp="1"/>
          </p:cNvSpPr>
          <p:nvPr>
            <p:ph type="sldNum" sz="quarter" idx="4294967295"/>
          </p:nvPr>
        </p:nvSpPr>
        <p:spPr/>
        <p:txBody>
          <a:bodyPr/>
          <a:lstStyle/>
          <a:p>
            <a:fld id="{10F35DC5-7E65-8247-99AB-4E984F8A921E}" type="slidenum">
              <a:rPr lang="en-US" smtClean="0"/>
              <a:pPr/>
              <a:t>60</a:t>
            </a:fld>
            <a:endParaRPr lang="en-US"/>
          </a:p>
        </p:txBody>
      </p:sp>
    </p:spTree>
    <p:extLst>
      <p:ext uri="{BB962C8B-B14F-4D97-AF65-F5344CB8AC3E}">
        <p14:creationId xmlns:p14="http://schemas.microsoft.com/office/powerpoint/2010/main" val="837234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Exercise</a:t>
            </a:r>
            <a:endParaRPr lang="en-US" sz="3400" dirty="0">
              <a:solidFill>
                <a:schemeClr val="tx1"/>
              </a:solidFill>
              <a:latin typeface="+mj-lt"/>
            </a:endParaRPr>
          </a:p>
        </p:txBody>
      </p:sp>
      <p:sp>
        <p:nvSpPr>
          <p:cNvPr id="84996" name="Text Box 3"/>
          <p:cNvSpPr txBox="1">
            <a:spLocks noChangeArrowheads="1"/>
          </p:cNvSpPr>
          <p:nvPr/>
        </p:nvSpPr>
        <p:spPr bwMode="auto">
          <a:xfrm>
            <a:off x="214282" y="2786058"/>
            <a:ext cx="8572560" cy="2428892"/>
          </a:xfrm>
          <a:prstGeom prst="rect">
            <a:avLst/>
          </a:prstGeom>
          <a:noFill/>
          <a:ln w="9525">
            <a:noFill/>
            <a:round/>
            <a:headEnd/>
            <a:tailEnd/>
          </a:ln>
        </p:spPr>
        <p:txBody>
          <a:bodyPr/>
          <a:lstStyle/>
          <a:p>
            <a:pPr lvl="1">
              <a:spcBef>
                <a:spcPts val="700"/>
              </a:spcBef>
              <a:buClr>
                <a:srgbClr val="336699"/>
              </a:buClr>
              <a:buSzPct val="70000"/>
              <a:buFont typeface="Calibri" pitchFamily="34" charset="0"/>
              <a:buChar char="❶"/>
            </a:pPr>
            <a:r>
              <a:rPr lang="de-DE" dirty="0" err="1">
                <a:solidFill>
                  <a:schemeClr val="tx1"/>
                </a:solidFill>
                <a:latin typeface="+mj-lt"/>
              </a:rPr>
              <a:t>Compute</a:t>
            </a:r>
            <a:r>
              <a:rPr lang="de-DE" dirty="0">
                <a:solidFill>
                  <a:schemeClr val="tx1"/>
                </a:solidFill>
                <a:latin typeface="+mj-lt"/>
              </a:rPr>
              <a:t> </a:t>
            </a:r>
            <a:r>
              <a:rPr lang="de-DE" dirty="0" err="1">
                <a:solidFill>
                  <a:schemeClr val="tx1"/>
                </a:solidFill>
                <a:latin typeface="+mj-lt"/>
              </a:rPr>
              <a:t>Levenshtein</a:t>
            </a:r>
            <a:r>
              <a:rPr lang="de-DE" dirty="0">
                <a:solidFill>
                  <a:schemeClr val="tx1"/>
                </a:solidFill>
                <a:latin typeface="+mj-lt"/>
              </a:rPr>
              <a:t> </a:t>
            </a:r>
            <a:r>
              <a:rPr lang="de-DE" dirty="0" err="1">
                <a:solidFill>
                  <a:schemeClr val="tx1"/>
                </a:solidFill>
                <a:latin typeface="+mj-lt"/>
              </a:rPr>
              <a:t>distance</a:t>
            </a:r>
            <a:r>
              <a:rPr lang="de-DE" dirty="0">
                <a:solidFill>
                  <a:schemeClr val="tx1"/>
                </a:solidFill>
                <a:latin typeface="+mj-lt"/>
              </a:rPr>
              <a:t> </a:t>
            </a:r>
            <a:r>
              <a:rPr lang="de-DE" dirty="0" err="1">
                <a:solidFill>
                  <a:schemeClr val="tx1"/>
                </a:solidFill>
                <a:latin typeface="+mj-lt"/>
              </a:rPr>
              <a:t>matrix</a:t>
            </a:r>
            <a:r>
              <a:rPr lang="de-DE" dirty="0">
                <a:solidFill>
                  <a:schemeClr val="tx1"/>
                </a:solidFill>
                <a:latin typeface="+mj-lt"/>
              </a:rPr>
              <a:t> </a:t>
            </a:r>
            <a:r>
              <a:rPr lang="de-DE" dirty="0" err="1">
                <a:solidFill>
                  <a:schemeClr val="tx1"/>
                </a:solidFill>
                <a:latin typeface="+mj-lt"/>
              </a:rPr>
              <a:t>for</a:t>
            </a:r>
            <a:r>
              <a:rPr lang="de-DE" dirty="0">
                <a:solidFill>
                  <a:schemeClr val="tx1"/>
                </a:solidFill>
                <a:latin typeface="+mj-lt"/>
              </a:rPr>
              <a:t> </a:t>
            </a:r>
            <a:r>
              <a:rPr lang="de-DE" sz="2200" dirty="0">
                <a:solidFill>
                  <a:schemeClr val="tx1"/>
                </a:solidFill>
                <a:latin typeface="+mj-lt"/>
              </a:rPr>
              <a:t>OSLO</a:t>
            </a:r>
            <a:r>
              <a:rPr lang="de-DE" dirty="0">
                <a:solidFill>
                  <a:schemeClr val="tx1"/>
                </a:solidFill>
                <a:latin typeface="+mj-lt"/>
              </a:rPr>
              <a:t> – </a:t>
            </a:r>
            <a:r>
              <a:rPr lang="de-DE" sz="2200" dirty="0">
                <a:solidFill>
                  <a:schemeClr val="tx1"/>
                </a:solidFill>
                <a:latin typeface="+mj-lt"/>
              </a:rPr>
              <a:t>SNOW</a:t>
            </a:r>
          </a:p>
          <a:p>
            <a:pPr lvl="1">
              <a:spcBef>
                <a:spcPts val="700"/>
              </a:spcBef>
              <a:buClr>
                <a:srgbClr val="336699"/>
              </a:buClr>
              <a:buSzPct val="70000"/>
              <a:buFont typeface="Calibri" pitchFamily="34" charset="0"/>
              <a:buChar char="❷"/>
            </a:pPr>
            <a:r>
              <a:rPr lang="en-US" dirty="0">
                <a:solidFill>
                  <a:schemeClr val="tx1"/>
                </a:solidFill>
                <a:latin typeface="+mj-lt"/>
              </a:rPr>
              <a:t>What are the </a:t>
            </a:r>
            <a:r>
              <a:rPr lang="en-US" dirty="0" err="1">
                <a:solidFill>
                  <a:schemeClr val="tx1"/>
                </a:solidFill>
                <a:latin typeface="+mj-lt"/>
              </a:rPr>
              <a:t>Levenshtein</a:t>
            </a:r>
            <a:r>
              <a:rPr lang="en-US" dirty="0">
                <a:solidFill>
                  <a:schemeClr val="tx1"/>
                </a:solidFill>
                <a:latin typeface="+mj-lt"/>
              </a:rPr>
              <a:t> editing operations that transform </a:t>
            </a:r>
            <a:r>
              <a:rPr lang="de-DE" i="1" dirty="0" err="1">
                <a:solidFill>
                  <a:schemeClr val="tx1"/>
                </a:solidFill>
                <a:latin typeface="+mj-lt"/>
              </a:rPr>
              <a:t>cat</a:t>
            </a:r>
            <a:r>
              <a:rPr lang="de-DE" dirty="0">
                <a:solidFill>
                  <a:schemeClr val="tx1"/>
                </a:solidFill>
                <a:latin typeface="+mj-lt"/>
              </a:rPr>
              <a:t> </a:t>
            </a:r>
            <a:r>
              <a:rPr lang="de-DE" dirty="0" err="1">
                <a:solidFill>
                  <a:schemeClr val="tx1"/>
                </a:solidFill>
                <a:latin typeface="+mj-lt"/>
              </a:rPr>
              <a:t>into</a:t>
            </a:r>
            <a:r>
              <a:rPr lang="de-DE" dirty="0">
                <a:solidFill>
                  <a:schemeClr val="tx1"/>
                </a:solidFill>
                <a:latin typeface="+mj-lt"/>
              </a:rPr>
              <a:t> </a:t>
            </a:r>
            <a:r>
              <a:rPr lang="de-DE" i="1" dirty="0" err="1">
                <a:solidFill>
                  <a:schemeClr val="tx1"/>
                </a:solidFill>
                <a:latin typeface="+mj-lt"/>
              </a:rPr>
              <a:t>catcat</a:t>
            </a:r>
            <a:r>
              <a:rPr lang="de-DE" dirty="0">
                <a:solidFill>
                  <a:schemeClr val="tx1"/>
                </a:solidFill>
                <a:latin typeface="+mj-lt"/>
              </a:rPr>
              <a:t>?</a:t>
            </a: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61</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62</a:t>
            </a:fld>
            <a:endParaRPr lang="en-US" dirty="0"/>
          </a:p>
        </p:txBody>
      </p:sp>
      <p:pic>
        <p:nvPicPr>
          <p:cNvPr id="8" name="Picture 7" descr="355.png"/>
          <p:cNvPicPr>
            <a:picLocks noChangeAspect="1"/>
          </p:cNvPicPr>
          <p:nvPr/>
        </p:nvPicPr>
        <p:blipFill>
          <a:blip r:embed="rId3"/>
          <a:stretch>
            <a:fillRect/>
          </a:stretch>
        </p:blipFill>
        <p:spPr>
          <a:xfrm>
            <a:off x="142844" y="1556792"/>
            <a:ext cx="5759254" cy="35719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63</a:t>
            </a:fld>
            <a:endParaRPr lang="en-US" dirty="0"/>
          </a:p>
        </p:txBody>
      </p:sp>
      <p:pic>
        <p:nvPicPr>
          <p:cNvPr id="9" name="Picture 8" descr="356.png"/>
          <p:cNvPicPr>
            <a:picLocks noChangeAspect="1"/>
          </p:cNvPicPr>
          <p:nvPr/>
        </p:nvPicPr>
        <p:blipFill>
          <a:blip r:embed="rId3"/>
          <a:stretch>
            <a:fillRect/>
          </a:stretch>
        </p:blipFill>
        <p:spPr>
          <a:xfrm>
            <a:off x="142843" y="1571612"/>
            <a:ext cx="5703517" cy="35719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64</a:t>
            </a:fld>
            <a:endParaRPr lang="en-US" dirty="0"/>
          </a:p>
        </p:txBody>
      </p:sp>
      <p:pic>
        <p:nvPicPr>
          <p:cNvPr id="8" name="Picture 7" descr="357.png"/>
          <p:cNvPicPr>
            <a:picLocks noChangeAspect="1"/>
          </p:cNvPicPr>
          <p:nvPr/>
        </p:nvPicPr>
        <p:blipFill>
          <a:blip r:embed="rId3"/>
          <a:stretch>
            <a:fillRect/>
          </a:stretch>
        </p:blipFill>
        <p:spPr>
          <a:xfrm>
            <a:off x="136138" y="1571612"/>
            <a:ext cx="5789254" cy="36433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65</a:t>
            </a:fld>
            <a:endParaRPr lang="en-US" dirty="0"/>
          </a:p>
        </p:txBody>
      </p:sp>
      <p:pic>
        <p:nvPicPr>
          <p:cNvPr id="9" name="Picture 8" descr="358.png"/>
          <p:cNvPicPr>
            <a:picLocks noChangeAspect="1"/>
          </p:cNvPicPr>
          <p:nvPr/>
        </p:nvPicPr>
        <p:blipFill>
          <a:blip r:embed="rId3"/>
          <a:stretch>
            <a:fillRect/>
          </a:stretch>
        </p:blipFill>
        <p:spPr>
          <a:xfrm>
            <a:off x="142845" y="1571612"/>
            <a:ext cx="5809091" cy="360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66</a:t>
            </a:fld>
            <a:endParaRPr lang="en-US" dirty="0"/>
          </a:p>
        </p:txBody>
      </p:sp>
      <p:pic>
        <p:nvPicPr>
          <p:cNvPr id="8" name="Picture 7" descr="359.png"/>
          <p:cNvPicPr>
            <a:picLocks noChangeAspect="1"/>
          </p:cNvPicPr>
          <p:nvPr/>
        </p:nvPicPr>
        <p:blipFill>
          <a:blip r:embed="rId3"/>
          <a:stretch>
            <a:fillRect/>
          </a:stretch>
        </p:blipFill>
        <p:spPr>
          <a:xfrm>
            <a:off x="142844" y="1571612"/>
            <a:ext cx="5726563" cy="35719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67</a:t>
            </a:fld>
            <a:endParaRPr lang="en-US" dirty="0"/>
          </a:p>
        </p:txBody>
      </p:sp>
      <p:pic>
        <p:nvPicPr>
          <p:cNvPr id="9" name="Picture 8" descr="360.png"/>
          <p:cNvPicPr>
            <a:picLocks noChangeAspect="1"/>
          </p:cNvPicPr>
          <p:nvPr/>
        </p:nvPicPr>
        <p:blipFill>
          <a:blip r:embed="rId3"/>
          <a:stretch>
            <a:fillRect/>
          </a:stretch>
        </p:blipFill>
        <p:spPr>
          <a:xfrm>
            <a:off x="142843" y="1571612"/>
            <a:ext cx="5739428" cy="3564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68</a:t>
            </a:fld>
            <a:endParaRPr lang="en-US" dirty="0"/>
          </a:p>
        </p:txBody>
      </p:sp>
      <p:pic>
        <p:nvPicPr>
          <p:cNvPr id="1026" name="Picture 2"/>
          <p:cNvPicPr>
            <a:picLocks noChangeAspect="1" noChangeArrowheads="1"/>
          </p:cNvPicPr>
          <p:nvPr/>
        </p:nvPicPr>
        <p:blipFill>
          <a:blip r:embed="rId3"/>
          <a:srcRect/>
          <a:stretch>
            <a:fillRect/>
          </a:stretch>
        </p:blipFill>
        <p:spPr bwMode="auto">
          <a:xfrm>
            <a:off x="142843" y="1571612"/>
            <a:ext cx="5750849" cy="360000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69</a:t>
            </a:fld>
            <a:endParaRPr lang="en-US" dirty="0"/>
          </a:p>
        </p:txBody>
      </p:sp>
      <p:pic>
        <p:nvPicPr>
          <p:cNvPr id="8" name="Picture 7" descr="362.png"/>
          <p:cNvPicPr>
            <a:picLocks noChangeAspect="1"/>
          </p:cNvPicPr>
          <p:nvPr/>
        </p:nvPicPr>
        <p:blipFill>
          <a:blip r:embed="rId3"/>
          <a:stretch>
            <a:fillRect/>
          </a:stretch>
        </p:blipFill>
        <p:spPr>
          <a:xfrm>
            <a:off x="71405" y="1571612"/>
            <a:ext cx="5850360" cy="36433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de-DE" sz="3600" dirty="0" err="1">
                <a:solidFill>
                  <a:schemeClr val="tx1"/>
                </a:solidFill>
                <a:latin typeface="+mj-lt"/>
              </a:rPr>
              <a:t>Dictionaries</a:t>
            </a:r>
            <a:endParaRPr lang="en-US" sz="3600" dirty="0">
              <a:solidFill>
                <a:schemeClr val="tx1"/>
              </a:solidFill>
              <a:latin typeface="+mj-lt"/>
            </a:endParaRPr>
          </a:p>
        </p:txBody>
      </p:sp>
      <p:sp>
        <p:nvSpPr>
          <p:cNvPr id="84996" name="Text Box 3"/>
          <p:cNvSpPr txBox="1">
            <a:spLocks noChangeArrowheads="1"/>
          </p:cNvSpPr>
          <p:nvPr/>
        </p:nvSpPr>
        <p:spPr bwMode="auto">
          <a:xfrm>
            <a:off x="214282" y="2500306"/>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The dictionary is the data structure for storing the term </a:t>
            </a:r>
            <a:r>
              <a:rPr lang="de-DE" dirty="0" err="1">
                <a:solidFill>
                  <a:schemeClr val="tx1"/>
                </a:solidFill>
                <a:latin typeface="+mj-lt"/>
              </a:rPr>
              <a:t>vocabulary</a:t>
            </a:r>
            <a:r>
              <a:rPr lang="de-DE" dirty="0">
                <a:solidFill>
                  <a:schemeClr val="tx1"/>
                </a:solidFill>
                <a:latin typeface="+mj-lt"/>
              </a:rPr>
              <a:t>.</a:t>
            </a:r>
          </a:p>
          <a:p>
            <a:pPr lvl="1">
              <a:spcBef>
                <a:spcPts val="700"/>
              </a:spcBef>
              <a:buClr>
                <a:srgbClr val="336699"/>
              </a:buClr>
              <a:buFont typeface="Wingdings" pitchFamily="2" charset="2"/>
              <a:buChar char="§"/>
            </a:pPr>
            <a:r>
              <a:rPr lang="de-DE" dirty="0">
                <a:solidFill>
                  <a:srgbClr val="0070C0"/>
                </a:solidFill>
                <a:latin typeface="+mj-lt"/>
              </a:rPr>
              <a:t>Term </a:t>
            </a:r>
            <a:r>
              <a:rPr lang="de-DE" dirty="0" err="1">
                <a:solidFill>
                  <a:srgbClr val="0070C0"/>
                </a:solidFill>
                <a:latin typeface="+mj-lt"/>
              </a:rPr>
              <a:t>vocabulary</a:t>
            </a:r>
            <a:r>
              <a:rPr lang="de-DE" dirty="0">
                <a:solidFill>
                  <a:schemeClr val="tx1"/>
                </a:solidFill>
                <a:latin typeface="+mj-lt"/>
              </a:rPr>
              <a:t>: </a:t>
            </a:r>
            <a:r>
              <a:rPr lang="de-DE" dirty="0" err="1">
                <a:solidFill>
                  <a:schemeClr val="tx1"/>
                </a:solidFill>
                <a:latin typeface="+mj-lt"/>
              </a:rPr>
              <a:t>the</a:t>
            </a:r>
            <a:r>
              <a:rPr lang="de-DE" dirty="0">
                <a:solidFill>
                  <a:schemeClr val="tx1"/>
                </a:solidFill>
                <a:latin typeface="+mj-lt"/>
              </a:rPr>
              <a:t> </a:t>
            </a:r>
            <a:r>
              <a:rPr lang="de-DE" dirty="0" err="1">
                <a:solidFill>
                  <a:srgbClr val="0070C0"/>
                </a:solidFill>
                <a:latin typeface="+mj-lt"/>
              </a:rPr>
              <a:t>data</a:t>
            </a:r>
            <a:endParaRPr lang="de-DE" dirty="0">
              <a:solidFill>
                <a:srgbClr val="0070C0"/>
              </a:solidFill>
              <a:latin typeface="+mj-lt"/>
            </a:endParaRPr>
          </a:p>
          <a:p>
            <a:pPr lvl="1">
              <a:spcBef>
                <a:spcPts val="700"/>
              </a:spcBef>
              <a:buClr>
                <a:srgbClr val="336699"/>
              </a:buClr>
              <a:buFont typeface="Wingdings" pitchFamily="2" charset="2"/>
              <a:buChar char="§"/>
            </a:pPr>
            <a:r>
              <a:rPr lang="en-US" dirty="0">
                <a:solidFill>
                  <a:srgbClr val="0070C0"/>
                </a:solidFill>
                <a:latin typeface="+mj-lt"/>
              </a:rPr>
              <a:t>Dictionary</a:t>
            </a:r>
            <a:r>
              <a:rPr lang="en-US" dirty="0">
                <a:solidFill>
                  <a:schemeClr val="tx1"/>
                </a:solidFill>
                <a:latin typeface="+mj-lt"/>
              </a:rPr>
              <a:t>: the </a:t>
            </a:r>
            <a:r>
              <a:rPr lang="en-US" dirty="0">
                <a:solidFill>
                  <a:srgbClr val="0070C0"/>
                </a:solidFill>
                <a:latin typeface="+mj-lt"/>
              </a:rPr>
              <a:t>data structure </a:t>
            </a:r>
            <a:r>
              <a:rPr lang="en-US" dirty="0">
                <a:solidFill>
                  <a:schemeClr val="tx1"/>
                </a:solidFill>
                <a:latin typeface="+mj-lt"/>
              </a:rPr>
              <a:t>for storing the term vocabulary</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70</a:t>
            </a:fld>
            <a:endParaRPr lang="en-US" dirty="0"/>
          </a:p>
        </p:txBody>
      </p:sp>
      <p:pic>
        <p:nvPicPr>
          <p:cNvPr id="9" name="Picture 8" descr="363.png"/>
          <p:cNvPicPr>
            <a:picLocks noChangeAspect="1"/>
          </p:cNvPicPr>
          <p:nvPr/>
        </p:nvPicPr>
        <p:blipFill>
          <a:blip r:embed="rId3"/>
          <a:stretch>
            <a:fillRect/>
          </a:stretch>
        </p:blipFill>
        <p:spPr>
          <a:xfrm>
            <a:off x="142843" y="1571612"/>
            <a:ext cx="5850361" cy="36433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71</a:t>
            </a:fld>
            <a:endParaRPr lang="en-US" dirty="0"/>
          </a:p>
        </p:txBody>
      </p:sp>
      <p:pic>
        <p:nvPicPr>
          <p:cNvPr id="8" name="Picture 7" descr="364.png"/>
          <p:cNvPicPr>
            <a:picLocks noChangeAspect="1"/>
          </p:cNvPicPr>
          <p:nvPr/>
        </p:nvPicPr>
        <p:blipFill>
          <a:blip r:embed="rId3"/>
          <a:stretch>
            <a:fillRect/>
          </a:stretch>
        </p:blipFill>
        <p:spPr>
          <a:xfrm>
            <a:off x="142843" y="1571612"/>
            <a:ext cx="5743490" cy="363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72</a:t>
            </a:fld>
            <a:endParaRPr lang="en-US" dirty="0"/>
          </a:p>
        </p:txBody>
      </p:sp>
      <p:pic>
        <p:nvPicPr>
          <p:cNvPr id="9" name="Picture 8" descr="365.png"/>
          <p:cNvPicPr>
            <a:picLocks noChangeAspect="1"/>
          </p:cNvPicPr>
          <p:nvPr/>
        </p:nvPicPr>
        <p:blipFill>
          <a:blip r:embed="rId3"/>
          <a:stretch>
            <a:fillRect/>
          </a:stretch>
        </p:blipFill>
        <p:spPr>
          <a:xfrm>
            <a:off x="142843" y="1571612"/>
            <a:ext cx="5815269" cy="363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73</a:t>
            </a:fld>
            <a:endParaRPr lang="en-US" dirty="0"/>
          </a:p>
        </p:txBody>
      </p:sp>
      <p:pic>
        <p:nvPicPr>
          <p:cNvPr id="8" name="Picture 7" descr="366.png"/>
          <p:cNvPicPr>
            <a:picLocks noChangeAspect="1"/>
          </p:cNvPicPr>
          <p:nvPr/>
        </p:nvPicPr>
        <p:blipFill>
          <a:blip r:embed="rId3"/>
          <a:stretch>
            <a:fillRect/>
          </a:stretch>
        </p:blipFill>
        <p:spPr>
          <a:xfrm>
            <a:off x="71405" y="1571612"/>
            <a:ext cx="5907030" cy="363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74</a:t>
            </a:fld>
            <a:endParaRPr lang="en-US" dirty="0"/>
          </a:p>
        </p:txBody>
      </p:sp>
      <p:pic>
        <p:nvPicPr>
          <p:cNvPr id="10" name="Picture 9" descr="367.png"/>
          <p:cNvPicPr>
            <a:picLocks noChangeAspect="1"/>
          </p:cNvPicPr>
          <p:nvPr/>
        </p:nvPicPr>
        <p:blipFill>
          <a:blip r:embed="rId3"/>
          <a:stretch>
            <a:fillRect/>
          </a:stretch>
        </p:blipFill>
        <p:spPr>
          <a:xfrm>
            <a:off x="142843" y="1571612"/>
            <a:ext cx="5778642" cy="360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75</a:t>
            </a:fld>
            <a:endParaRPr lang="en-US" dirty="0"/>
          </a:p>
        </p:txBody>
      </p:sp>
      <p:pic>
        <p:nvPicPr>
          <p:cNvPr id="8" name="Picture 7" descr="368.png"/>
          <p:cNvPicPr>
            <a:picLocks noChangeAspect="1"/>
          </p:cNvPicPr>
          <p:nvPr/>
        </p:nvPicPr>
        <p:blipFill>
          <a:blip r:embed="rId3"/>
          <a:stretch>
            <a:fillRect/>
          </a:stretch>
        </p:blipFill>
        <p:spPr>
          <a:xfrm>
            <a:off x="142844" y="1571612"/>
            <a:ext cx="5712750" cy="35719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76</a:t>
            </a:fld>
            <a:endParaRPr lang="en-US" dirty="0"/>
          </a:p>
        </p:txBody>
      </p:sp>
      <p:pic>
        <p:nvPicPr>
          <p:cNvPr id="9" name="Picture 8" descr="369.png"/>
          <p:cNvPicPr>
            <a:picLocks noChangeAspect="1"/>
          </p:cNvPicPr>
          <p:nvPr/>
        </p:nvPicPr>
        <p:blipFill>
          <a:blip r:embed="rId3"/>
          <a:stretch>
            <a:fillRect/>
          </a:stretch>
        </p:blipFill>
        <p:spPr>
          <a:xfrm>
            <a:off x="142843" y="1571612"/>
            <a:ext cx="5743479" cy="36433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77</a:t>
            </a:fld>
            <a:endParaRPr lang="en-US" dirty="0"/>
          </a:p>
        </p:txBody>
      </p:sp>
      <p:pic>
        <p:nvPicPr>
          <p:cNvPr id="8" name="Picture 7" descr="370.png"/>
          <p:cNvPicPr>
            <a:picLocks noChangeAspect="1"/>
          </p:cNvPicPr>
          <p:nvPr/>
        </p:nvPicPr>
        <p:blipFill>
          <a:blip r:embed="rId3"/>
          <a:stretch>
            <a:fillRect/>
          </a:stretch>
        </p:blipFill>
        <p:spPr>
          <a:xfrm>
            <a:off x="142845" y="1571612"/>
            <a:ext cx="5716295" cy="360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78</a:t>
            </a:fld>
            <a:endParaRPr lang="en-US" dirty="0"/>
          </a:p>
        </p:txBody>
      </p:sp>
      <p:pic>
        <p:nvPicPr>
          <p:cNvPr id="9" name="Picture 8" descr="371.png"/>
          <p:cNvPicPr>
            <a:picLocks noChangeAspect="1"/>
          </p:cNvPicPr>
          <p:nvPr/>
        </p:nvPicPr>
        <p:blipFill>
          <a:blip r:embed="rId3"/>
          <a:stretch>
            <a:fillRect/>
          </a:stretch>
        </p:blipFill>
        <p:spPr>
          <a:xfrm>
            <a:off x="142844" y="1571612"/>
            <a:ext cx="5738083" cy="35719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79</a:t>
            </a:fld>
            <a:endParaRPr lang="en-US" dirty="0"/>
          </a:p>
        </p:txBody>
      </p:sp>
      <p:pic>
        <p:nvPicPr>
          <p:cNvPr id="8" name="Picture 7" descr="372.png"/>
          <p:cNvPicPr>
            <a:picLocks noChangeAspect="1"/>
          </p:cNvPicPr>
          <p:nvPr/>
        </p:nvPicPr>
        <p:blipFill>
          <a:blip r:embed="rId3"/>
          <a:stretch>
            <a:fillRect/>
          </a:stretch>
        </p:blipFill>
        <p:spPr>
          <a:xfrm>
            <a:off x="142843" y="1571612"/>
            <a:ext cx="5789891" cy="36433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600" dirty="0">
                <a:solidFill>
                  <a:schemeClr val="tx1"/>
                </a:solidFill>
                <a:latin typeface="+mj-lt"/>
              </a:rPr>
              <a:t>Dictionary as array of fixed-width entries</a:t>
            </a:r>
          </a:p>
        </p:txBody>
      </p:sp>
      <p:sp>
        <p:nvSpPr>
          <p:cNvPr id="84996" name="Text Box 3"/>
          <p:cNvSpPr txBox="1">
            <a:spLocks noChangeArrowheads="1"/>
          </p:cNvSpPr>
          <p:nvPr/>
        </p:nvSpPr>
        <p:spPr bwMode="auto">
          <a:xfrm>
            <a:off x="214282" y="2285992"/>
            <a:ext cx="8572560" cy="264320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For each term, we need to store a couple of items:</a:t>
            </a:r>
          </a:p>
          <a:p>
            <a:pPr lvl="2">
              <a:spcBef>
                <a:spcPts val="700"/>
              </a:spcBef>
              <a:buClr>
                <a:srgbClr val="336699"/>
              </a:buClr>
              <a:buFont typeface="Wingdings" pitchFamily="2" charset="2"/>
              <a:buChar char="§"/>
            </a:pPr>
            <a:r>
              <a:rPr lang="de-DE" sz="2200" dirty="0" err="1">
                <a:solidFill>
                  <a:schemeClr val="tx1"/>
                </a:solidFill>
                <a:latin typeface="+mj-lt"/>
              </a:rPr>
              <a:t>document</a:t>
            </a:r>
            <a:r>
              <a:rPr lang="de-DE" sz="2200" dirty="0">
                <a:solidFill>
                  <a:schemeClr val="tx1"/>
                </a:solidFill>
                <a:latin typeface="+mj-lt"/>
              </a:rPr>
              <a:t> </a:t>
            </a:r>
            <a:r>
              <a:rPr lang="de-DE" sz="2200" dirty="0" err="1">
                <a:solidFill>
                  <a:schemeClr val="tx1"/>
                </a:solidFill>
                <a:latin typeface="+mj-lt"/>
              </a:rPr>
              <a:t>frequency</a:t>
            </a:r>
            <a:endParaRPr lang="de-DE" sz="2200" dirty="0">
              <a:solidFill>
                <a:schemeClr val="tx1"/>
              </a:solidFill>
              <a:latin typeface="+mj-lt"/>
            </a:endParaRPr>
          </a:p>
          <a:p>
            <a:pPr lvl="2">
              <a:spcBef>
                <a:spcPts val="700"/>
              </a:spcBef>
              <a:buClr>
                <a:srgbClr val="336699"/>
              </a:buClr>
              <a:buFont typeface="Wingdings" pitchFamily="2" charset="2"/>
              <a:buChar char="§"/>
            </a:pPr>
            <a:r>
              <a:rPr lang="de-DE" sz="2200" dirty="0" err="1">
                <a:solidFill>
                  <a:schemeClr val="tx1"/>
                </a:solidFill>
                <a:latin typeface="+mj-lt"/>
              </a:rPr>
              <a:t>pointer</a:t>
            </a:r>
            <a:r>
              <a:rPr lang="de-DE" sz="2200" dirty="0">
                <a:solidFill>
                  <a:schemeClr val="tx1"/>
                </a:solidFill>
                <a:latin typeface="+mj-lt"/>
              </a:rPr>
              <a:t> </a:t>
            </a:r>
            <a:r>
              <a:rPr lang="de-DE" sz="2200" dirty="0" err="1">
                <a:solidFill>
                  <a:schemeClr val="tx1"/>
                </a:solidFill>
                <a:latin typeface="+mj-lt"/>
              </a:rPr>
              <a:t>to</a:t>
            </a:r>
            <a:r>
              <a:rPr lang="de-DE" sz="2200" dirty="0">
                <a:solidFill>
                  <a:schemeClr val="tx1"/>
                </a:solidFill>
                <a:latin typeface="+mj-lt"/>
              </a:rPr>
              <a:t> </a:t>
            </a:r>
            <a:r>
              <a:rPr lang="de-DE" sz="2200" dirty="0" err="1">
                <a:solidFill>
                  <a:schemeClr val="tx1"/>
                </a:solidFill>
                <a:latin typeface="+mj-lt"/>
              </a:rPr>
              <a:t>postings</a:t>
            </a:r>
            <a:r>
              <a:rPr lang="de-DE" sz="2200" dirty="0">
                <a:solidFill>
                  <a:schemeClr val="tx1"/>
                </a:solidFill>
                <a:latin typeface="+mj-lt"/>
              </a:rPr>
              <a:t> </a:t>
            </a:r>
            <a:r>
              <a:rPr lang="de-DE" sz="2200" dirty="0" err="1">
                <a:solidFill>
                  <a:schemeClr val="tx1"/>
                </a:solidFill>
                <a:latin typeface="+mj-lt"/>
              </a:rPr>
              <a:t>list</a:t>
            </a:r>
            <a:endParaRPr lang="de-DE" sz="2200" dirty="0">
              <a:solidFill>
                <a:schemeClr val="tx1"/>
              </a:solidFill>
              <a:latin typeface="+mj-lt"/>
            </a:endParaRPr>
          </a:p>
          <a:p>
            <a:pPr lvl="2">
              <a:spcBef>
                <a:spcPts val="700"/>
              </a:spcBef>
              <a:buClr>
                <a:srgbClr val="336699"/>
              </a:buClr>
              <a:buFont typeface="Wingdings" pitchFamily="2" charset="2"/>
              <a:buChar char="§"/>
            </a:pPr>
            <a:r>
              <a:rPr lang="de-DE" sz="2200" dirty="0">
                <a:solidFill>
                  <a:schemeClr val="tx1"/>
                </a:solidFill>
                <a:latin typeface="+mj-lt"/>
              </a:rPr>
              <a:t>. . .</a:t>
            </a:r>
          </a:p>
          <a:p>
            <a:pPr lvl="1">
              <a:spcBef>
                <a:spcPts val="700"/>
              </a:spcBef>
              <a:buClr>
                <a:srgbClr val="336699"/>
              </a:buClr>
              <a:buFont typeface="Wingdings" pitchFamily="2" charset="2"/>
              <a:buChar char="§"/>
            </a:pPr>
            <a:r>
              <a:rPr lang="en-US" dirty="0">
                <a:solidFill>
                  <a:schemeClr val="tx1"/>
                </a:solidFill>
                <a:latin typeface="+mj-lt"/>
              </a:rPr>
              <a:t>Assume for the time being that we can store this information </a:t>
            </a:r>
            <a:r>
              <a:rPr lang="de-DE" dirty="0">
                <a:solidFill>
                  <a:schemeClr val="tx1"/>
                </a:solidFill>
                <a:latin typeface="+mj-lt"/>
              </a:rPr>
              <a:t>in a </a:t>
            </a:r>
            <a:r>
              <a:rPr lang="de-DE" dirty="0" err="1">
                <a:solidFill>
                  <a:schemeClr val="tx1"/>
                </a:solidFill>
                <a:latin typeface="+mj-lt"/>
              </a:rPr>
              <a:t>fixed-length</a:t>
            </a:r>
            <a:r>
              <a:rPr lang="de-DE" dirty="0">
                <a:solidFill>
                  <a:schemeClr val="tx1"/>
                </a:solidFill>
                <a:latin typeface="+mj-lt"/>
              </a:rPr>
              <a:t> </a:t>
            </a:r>
            <a:r>
              <a:rPr lang="de-DE" dirty="0" err="1">
                <a:solidFill>
                  <a:schemeClr val="tx1"/>
                </a:solidFill>
                <a:latin typeface="+mj-lt"/>
              </a:rPr>
              <a:t>entry</a:t>
            </a:r>
            <a:r>
              <a:rPr lang="de-DE"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Assume that we store these entries in an array.</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80</a:t>
            </a:fld>
            <a:endParaRPr lang="en-US" dirty="0"/>
          </a:p>
        </p:txBody>
      </p:sp>
      <p:pic>
        <p:nvPicPr>
          <p:cNvPr id="9" name="Picture 8" descr="373.png"/>
          <p:cNvPicPr>
            <a:picLocks noChangeAspect="1"/>
          </p:cNvPicPr>
          <p:nvPr/>
        </p:nvPicPr>
        <p:blipFill>
          <a:blip r:embed="rId3"/>
          <a:stretch>
            <a:fillRect/>
          </a:stretch>
        </p:blipFill>
        <p:spPr>
          <a:xfrm>
            <a:off x="71404" y="1571612"/>
            <a:ext cx="5870522" cy="3672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81</a:t>
            </a:fld>
            <a:endParaRPr lang="en-US" dirty="0"/>
          </a:p>
        </p:txBody>
      </p:sp>
      <p:pic>
        <p:nvPicPr>
          <p:cNvPr id="8" name="Picture 7" descr="374.png"/>
          <p:cNvPicPr>
            <a:picLocks noChangeAspect="1"/>
          </p:cNvPicPr>
          <p:nvPr/>
        </p:nvPicPr>
        <p:blipFill>
          <a:blip r:embed="rId3"/>
          <a:stretch>
            <a:fillRect/>
          </a:stretch>
        </p:blipFill>
        <p:spPr>
          <a:xfrm>
            <a:off x="142845" y="1571612"/>
            <a:ext cx="5805871" cy="363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82</a:t>
            </a:fld>
            <a:endParaRPr lang="en-US" dirty="0"/>
          </a:p>
        </p:txBody>
      </p:sp>
      <p:pic>
        <p:nvPicPr>
          <p:cNvPr id="9" name="Picture 8" descr="375.png"/>
          <p:cNvPicPr>
            <a:picLocks noChangeAspect="1"/>
          </p:cNvPicPr>
          <p:nvPr/>
        </p:nvPicPr>
        <p:blipFill>
          <a:blip r:embed="rId3"/>
          <a:stretch>
            <a:fillRect/>
          </a:stretch>
        </p:blipFill>
        <p:spPr>
          <a:xfrm>
            <a:off x="214282" y="1571612"/>
            <a:ext cx="5676923" cy="360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83</a:t>
            </a:fld>
            <a:endParaRPr lang="en-US" dirty="0"/>
          </a:p>
        </p:txBody>
      </p:sp>
      <p:pic>
        <p:nvPicPr>
          <p:cNvPr id="8" name="Picture 7" descr="376.png"/>
          <p:cNvPicPr>
            <a:picLocks noChangeAspect="1"/>
          </p:cNvPicPr>
          <p:nvPr/>
        </p:nvPicPr>
        <p:blipFill>
          <a:blip r:embed="rId3"/>
          <a:stretch>
            <a:fillRect/>
          </a:stretch>
        </p:blipFill>
        <p:spPr>
          <a:xfrm>
            <a:off x="142844" y="1571612"/>
            <a:ext cx="5701302" cy="35719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84</a:t>
            </a:fld>
            <a:endParaRPr lang="en-US" dirty="0"/>
          </a:p>
        </p:txBody>
      </p:sp>
      <p:pic>
        <p:nvPicPr>
          <p:cNvPr id="9" name="Picture 8" descr="377.png"/>
          <p:cNvPicPr>
            <a:picLocks noChangeAspect="1"/>
          </p:cNvPicPr>
          <p:nvPr/>
        </p:nvPicPr>
        <p:blipFill>
          <a:blip r:embed="rId3"/>
          <a:stretch>
            <a:fillRect/>
          </a:stretch>
        </p:blipFill>
        <p:spPr>
          <a:xfrm>
            <a:off x="142843" y="1571612"/>
            <a:ext cx="5668949" cy="35719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85</a:t>
            </a:fld>
            <a:endParaRPr lang="en-US" dirty="0"/>
          </a:p>
        </p:txBody>
      </p:sp>
      <p:pic>
        <p:nvPicPr>
          <p:cNvPr id="8" name="Picture 7" descr="378.png"/>
          <p:cNvPicPr>
            <a:picLocks noChangeAspect="1"/>
          </p:cNvPicPr>
          <p:nvPr/>
        </p:nvPicPr>
        <p:blipFill>
          <a:blip r:embed="rId3"/>
          <a:stretch>
            <a:fillRect/>
          </a:stretch>
        </p:blipFill>
        <p:spPr>
          <a:xfrm>
            <a:off x="71406" y="1571612"/>
            <a:ext cx="5797402" cy="360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86</a:t>
            </a:fld>
            <a:endParaRPr lang="en-US" dirty="0"/>
          </a:p>
        </p:txBody>
      </p:sp>
      <p:pic>
        <p:nvPicPr>
          <p:cNvPr id="9" name="Picture 8" descr="379.png"/>
          <p:cNvPicPr>
            <a:picLocks noChangeAspect="1"/>
          </p:cNvPicPr>
          <p:nvPr/>
        </p:nvPicPr>
        <p:blipFill>
          <a:blip r:embed="rId3"/>
          <a:stretch>
            <a:fillRect/>
          </a:stretch>
        </p:blipFill>
        <p:spPr>
          <a:xfrm>
            <a:off x="214282" y="1571612"/>
            <a:ext cx="5733692" cy="363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87</a:t>
            </a:fld>
            <a:endParaRPr lang="en-US" dirty="0"/>
          </a:p>
        </p:txBody>
      </p:sp>
      <p:pic>
        <p:nvPicPr>
          <p:cNvPr id="8" name="Picture 7" descr="380.png"/>
          <p:cNvPicPr>
            <a:picLocks noChangeAspect="1"/>
          </p:cNvPicPr>
          <p:nvPr/>
        </p:nvPicPr>
        <p:blipFill>
          <a:blip r:embed="rId3"/>
          <a:stretch>
            <a:fillRect/>
          </a:stretch>
        </p:blipFill>
        <p:spPr>
          <a:xfrm>
            <a:off x="214282" y="1571612"/>
            <a:ext cx="5745347" cy="363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88</a:t>
            </a:fld>
            <a:endParaRPr lang="en-US" dirty="0"/>
          </a:p>
        </p:txBody>
      </p:sp>
      <p:pic>
        <p:nvPicPr>
          <p:cNvPr id="9" name="Picture 8" descr="381.png"/>
          <p:cNvPicPr>
            <a:picLocks noChangeAspect="1"/>
          </p:cNvPicPr>
          <p:nvPr/>
        </p:nvPicPr>
        <p:blipFill>
          <a:blip r:embed="rId3"/>
          <a:stretch>
            <a:fillRect/>
          </a:stretch>
        </p:blipFill>
        <p:spPr>
          <a:xfrm>
            <a:off x="142844" y="1571612"/>
            <a:ext cx="5748385" cy="3564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89</a:t>
            </a:fld>
            <a:endParaRPr lang="en-US" dirty="0"/>
          </a:p>
        </p:txBody>
      </p:sp>
      <p:pic>
        <p:nvPicPr>
          <p:cNvPr id="8" name="Picture 7" descr="382.png"/>
          <p:cNvPicPr>
            <a:picLocks noChangeAspect="1"/>
          </p:cNvPicPr>
          <p:nvPr/>
        </p:nvPicPr>
        <p:blipFill>
          <a:blip r:embed="rId3"/>
          <a:stretch>
            <a:fillRect/>
          </a:stretch>
        </p:blipFill>
        <p:spPr>
          <a:xfrm>
            <a:off x="71406" y="1571612"/>
            <a:ext cx="5951693" cy="3708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r>
              <a:rPr lang="en-US" sz="3600" dirty="0">
                <a:solidFill>
                  <a:schemeClr val="tx1"/>
                </a:solidFill>
                <a:latin typeface="+mj-lt"/>
              </a:rPr>
              <a:t>Dictionary as array of fixed-width entries</a:t>
            </a:r>
          </a:p>
        </p:txBody>
      </p:sp>
      <p:sp>
        <p:nvSpPr>
          <p:cNvPr id="84996" name="Text Box 3"/>
          <p:cNvSpPr txBox="1">
            <a:spLocks noChangeArrowheads="1"/>
          </p:cNvSpPr>
          <p:nvPr/>
        </p:nvSpPr>
        <p:spPr bwMode="auto">
          <a:xfrm>
            <a:off x="642910" y="3571876"/>
            <a:ext cx="8143932" cy="2643206"/>
          </a:xfrm>
          <a:prstGeom prst="rect">
            <a:avLst/>
          </a:prstGeom>
          <a:noFill/>
          <a:ln w="9525">
            <a:noFill/>
            <a:round/>
            <a:headEnd/>
            <a:tailEnd/>
          </a:ln>
        </p:spPr>
        <p:txBody>
          <a:bodyPr/>
          <a:lstStyle/>
          <a:p>
            <a:r>
              <a:rPr lang="en-US" dirty="0">
                <a:solidFill>
                  <a:schemeClr val="tx1"/>
                </a:solidFill>
                <a:latin typeface="+mj-lt"/>
              </a:rPr>
              <a:t>                                                                                                 </a:t>
            </a:r>
            <a:endParaRPr lang="en-US" dirty="0">
              <a:solidFill>
                <a:srgbClr val="00B050"/>
              </a:solidFill>
              <a:latin typeface="+mj-lt"/>
            </a:endParaRPr>
          </a:p>
          <a:p>
            <a:endParaRPr lang="en-US" dirty="0">
              <a:solidFill>
                <a:schemeClr val="tx1"/>
              </a:solidFill>
              <a:latin typeface="+mj-lt"/>
            </a:endParaRPr>
          </a:p>
          <a:p>
            <a:r>
              <a:rPr lang="en-US" dirty="0">
                <a:solidFill>
                  <a:schemeClr val="tx1"/>
                </a:solidFill>
                <a:latin typeface="+mj-lt"/>
              </a:rPr>
              <a:t>space needed:   20 bytes   4 bytes            4 bytes</a:t>
            </a:r>
          </a:p>
          <a:p>
            <a:r>
              <a:rPr lang="de-DE" dirty="0" err="1">
                <a:solidFill>
                  <a:srgbClr val="00B050"/>
                </a:solidFill>
                <a:latin typeface="+mj-lt"/>
              </a:rPr>
              <a:t>How</a:t>
            </a:r>
            <a:r>
              <a:rPr lang="de-DE" dirty="0">
                <a:solidFill>
                  <a:srgbClr val="00B050"/>
                </a:solidFill>
                <a:latin typeface="+mj-lt"/>
              </a:rPr>
              <a:t> do </a:t>
            </a:r>
            <a:r>
              <a:rPr lang="en-US" dirty="0">
                <a:solidFill>
                  <a:srgbClr val="00B050"/>
                </a:solidFill>
                <a:latin typeface="+mj-lt"/>
              </a:rPr>
              <a:t>we look up a query term </a:t>
            </a:r>
            <a:r>
              <a:rPr lang="en-US" i="1" dirty="0" err="1">
                <a:solidFill>
                  <a:srgbClr val="00B050"/>
                </a:solidFill>
                <a:latin typeface="+mj-lt"/>
              </a:rPr>
              <a:t>q</a:t>
            </a:r>
            <a:r>
              <a:rPr lang="en-US" i="1" baseline="-25000" dirty="0" err="1">
                <a:solidFill>
                  <a:srgbClr val="00B050"/>
                </a:solidFill>
                <a:latin typeface="+mj-lt"/>
              </a:rPr>
              <a:t>i</a:t>
            </a:r>
            <a:r>
              <a:rPr lang="en-US" baseline="-25000" dirty="0">
                <a:solidFill>
                  <a:srgbClr val="00B050"/>
                </a:solidFill>
                <a:latin typeface="+mj-lt"/>
              </a:rPr>
              <a:t> </a:t>
            </a:r>
            <a:r>
              <a:rPr lang="en-US" dirty="0">
                <a:solidFill>
                  <a:srgbClr val="00B050"/>
                </a:solidFill>
                <a:latin typeface="+mj-lt"/>
              </a:rPr>
              <a:t>in this array at query time? That is: which data structure do we use to locate the entry (row) in the array where </a:t>
            </a:r>
            <a:r>
              <a:rPr lang="en-US" i="1" dirty="0" err="1">
                <a:solidFill>
                  <a:srgbClr val="00B050"/>
                </a:solidFill>
                <a:latin typeface="+mj-lt"/>
              </a:rPr>
              <a:t>q</a:t>
            </a:r>
            <a:r>
              <a:rPr lang="en-US" i="1" baseline="-25000" dirty="0" err="1">
                <a:solidFill>
                  <a:srgbClr val="00B050"/>
                </a:solidFill>
                <a:latin typeface="+mj-lt"/>
              </a:rPr>
              <a:t>i</a:t>
            </a:r>
            <a:r>
              <a:rPr lang="en-US" baseline="-25000" dirty="0">
                <a:solidFill>
                  <a:srgbClr val="00B050"/>
                </a:solidFill>
                <a:latin typeface="+mj-lt"/>
              </a:rPr>
              <a:t> </a:t>
            </a:r>
            <a:r>
              <a:rPr lang="en-US" dirty="0">
                <a:solidFill>
                  <a:srgbClr val="00B050"/>
                </a:solidFill>
                <a:latin typeface="+mj-lt"/>
              </a:rPr>
              <a:t>is stored?</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a:t>
            </a:fld>
            <a:endParaRPr lang="en-US" dirty="0"/>
          </a:p>
        </p:txBody>
      </p:sp>
      <p:pic>
        <p:nvPicPr>
          <p:cNvPr id="8" name="Picture 7" descr="316.png"/>
          <p:cNvPicPr>
            <a:picLocks noChangeAspect="1"/>
          </p:cNvPicPr>
          <p:nvPr/>
        </p:nvPicPr>
        <p:blipFill>
          <a:blip r:embed="rId3"/>
          <a:stretch>
            <a:fillRect/>
          </a:stretch>
        </p:blipFill>
        <p:spPr>
          <a:xfrm>
            <a:off x="2571736" y="2214554"/>
            <a:ext cx="4611339" cy="210804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90</a:t>
            </a:fld>
            <a:endParaRPr lang="en-US" dirty="0"/>
          </a:p>
        </p:txBody>
      </p:sp>
      <p:pic>
        <p:nvPicPr>
          <p:cNvPr id="9" name="Picture 8" descr="383.png"/>
          <p:cNvPicPr>
            <a:picLocks noChangeAspect="1"/>
          </p:cNvPicPr>
          <p:nvPr/>
        </p:nvPicPr>
        <p:blipFill>
          <a:blip r:embed="rId3"/>
          <a:stretch>
            <a:fillRect/>
          </a:stretch>
        </p:blipFill>
        <p:spPr>
          <a:xfrm>
            <a:off x="110370" y="1571612"/>
            <a:ext cx="5809091" cy="360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91</a:t>
            </a:fld>
            <a:endParaRPr lang="en-US" dirty="0"/>
          </a:p>
        </p:txBody>
      </p:sp>
      <p:pic>
        <p:nvPicPr>
          <p:cNvPr id="8" name="Picture 7" descr="384.png"/>
          <p:cNvPicPr>
            <a:picLocks noChangeAspect="1"/>
          </p:cNvPicPr>
          <p:nvPr/>
        </p:nvPicPr>
        <p:blipFill>
          <a:blip r:embed="rId3"/>
          <a:stretch>
            <a:fillRect/>
          </a:stretch>
        </p:blipFill>
        <p:spPr>
          <a:xfrm>
            <a:off x="142844" y="1571611"/>
            <a:ext cx="5801045" cy="364333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92</a:t>
            </a:fld>
            <a:endParaRPr lang="en-US" dirty="0"/>
          </a:p>
        </p:txBody>
      </p:sp>
      <p:pic>
        <p:nvPicPr>
          <p:cNvPr id="9" name="Picture 8" descr="385.png"/>
          <p:cNvPicPr>
            <a:picLocks noChangeAspect="1"/>
          </p:cNvPicPr>
          <p:nvPr/>
        </p:nvPicPr>
        <p:blipFill>
          <a:blip r:embed="rId3"/>
          <a:stretch>
            <a:fillRect/>
          </a:stretch>
        </p:blipFill>
        <p:spPr>
          <a:xfrm>
            <a:off x="214282" y="1571612"/>
            <a:ext cx="5652228" cy="360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93</a:t>
            </a:fld>
            <a:endParaRPr lang="en-US" dirty="0"/>
          </a:p>
        </p:txBody>
      </p:sp>
      <p:pic>
        <p:nvPicPr>
          <p:cNvPr id="8" name="Picture 7" descr="386.png"/>
          <p:cNvPicPr>
            <a:picLocks noChangeAspect="1"/>
          </p:cNvPicPr>
          <p:nvPr/>
        </p:nvPicPr>
        <p:blipFill>
          <a:blip r:embed="rId3"/>
          <a:stretch>
            <a:fillRect/>
          </a:stretch>
        </p:blipFill>
        <p:spPr>
          <a:xfrm>
            <a:off x="142845" y="1571612"/>
            <a:ext cx="5735497" cy="363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643050"/>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94</a:t>
            </a:fld>
            <a:endParaRPr lang="en-US" dirty="0"/>
          </a:p>
        </p:txBody>
      </p:sp>
      <p:pic>
        <p:nvPicPr>
          <p:cNvPr id="9" name="Picture 8" descr="387.png"/>
          <p:cNvPicPr>
            <a:picLocks noChangeAspect="1"/>
          </p:cNvPicPr>
          <p:nvPr/>
        </p:nvPicPr>
        <p:blipFill>
          <a:blip r:embed="rId3"/>
          <a:stretch>
            <a:fillRect/>
          </a:stretch>
        </p:blipFill>
        <p:spPr>
          <a:xfrm>
            <a:off x="71406" y="1571612"/>
            <a:ext cx="5805871" cy="363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1714488"/>
            <a:ext cx="8572560" cy="4714908"/>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95</a:t>
            </a:fld>
            <a:endParaRPr lang="en-US" dirty="0"/>
          </a:p>
        </p:txBody>
      </p:sp>
      <p:pic>
        <p:nvPicPr>
          <p:cNvPr id="8" name="Picture 7" descr="388.png"/>
          <p:cNvPicPr>
            <a:picLocks noChangeAspect="1"/>
          </p:cNvPicPr>
          <p:nvPr/>
        </p:nvPicPr>
        <p:blipFill>
          <a:blip r:embed="rId3"/>
          <a:stretch>
            <a:fillRect/>
          </a:stretch>
        </p:blipFill>
        <p:spPr>
          <a:xfrm>
            <a:off x="142845" y="1543995"/>
            <a:ext cx="5817825" cy="3672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3357562"/>
            <a:ext cx="8572560" cy="2928958"/>
          </a:xfrm>
          <a:prstGeom prst="rect">
            <a:avLst/>
          </a:prstGeom>
          <a:noFill/>
          <a:ln w="9525">
            <a:noFill/>
            <a:round/>
            <a:headEnd/>
            <a:tailEnd/>
          </a:ln>
        </p:spPr>
        <p:txBody>
          <a:bodyPr/>
          <a:lstStyle/>
          <a:p>
            <a:r>
              <a:rPr lang="de-DE" dirty="0">
                <a:solidFill>
                  <a:schemeClr val="tx1"/>
                </a:solidFill>
                <a:latin typeface="+mj-lt"/>
              </a:rPr>
              <a:t>														  </a:t>
            </a:r>
            <a:r>
              <a:rPr lang="de-DE" dirty="0" err="1">
                <a:solidFill>
                  <a:schemeClr val="tx1"/>
                </a:solidFill>
                <a:latin typeface="+mj-lt"/>
              </a:rPr>
              <a:t>How</a:t>
            </a:r>
            <a:r>
              <a:rPr lang="de-DE" dirty="0">
                <a:solidFill>
                  <a:schemeClr val="tx1"/>
                </a:solidFill>
                <a:latin typeface="+mj-lt"/>
              </a:rPr>
              <a:t> do</a:t>
            </a: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r>
              <a:rPr lang="en-US" dirty="0">
                <a:solidFill>
                  <a:schemeClr val="tx1"/>
                </a:solidFill>
                <a:latin typeface="+mj-lt"/>
              </a:rPr>
              <a:t>I read out the editing operations that transform </a:t>
            </a:r>
            <a:r>
              <a:rPr lang="en-US" sz="2200" dirty="0">
                <a:solidFill>
                  <a:schemeClr val="tx1"/>
                </a:solidFill>
                <a:latin typeface="+mj-lt"/>
              </a:rPr>
              <a:t>OSLO</a:t>
            </a:r>
            <a:r>
              <a:rPr lang="en-US" dirty="0">
                <a:solidFill>
                  <a:schemeClr val="tx1"/>
                </a:solidFill>
                <a:latin typeface="+mj-lt"/>
              </a:rPr>
              <a:t> into </a:t>
            </a:r>
            <a:r>
              <a:rPr lang="en-US" sz="2200" dirty="0">
                <a:solidFill>
                  <a:schemeClr val="tx1"/>
                </a:solidFill>
                <a:latin typeface="+mj-lt"/>
              </a:rPr>
              <a:t>SNOW</a:t>
            </a:r>
            <a:r>
              <a:rPr lang="en-US" dirty="0">
                <a:solidFill>
                  <a:schemeClr val="tx1"/>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96</a:t>
            </a:fld>
            <a:endParaRPr lang="en-US" dirty="0"/>
          </a:p>
        </p:txBody>
      </p:sp>
      <p:pic>
        <p:nvPicPr>
          <p:cNvPr id="9" name="Picture 8" descr="389.png"/>
          <p:cNvPicPr>
            <a:picLocks noChangeAspect="1"/>
          </p:cNvPicPr>
          <p:nvPr/>
        </p:nvPicPr>
        <p:blipFill>
          <a:blip r:embed="rId3"/>
          <a:stretch>
            <a:fillRect/>
          </a:stretch>
        </p:blipFill>
        <p:spPr>
          <a:xfrm>
            <a:off x="428596" y="1643050"/>
            <a:ext cx="6143668" cy="383046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3357562"/>
            <a:ext cx="8572560" cy="2928958"/>
          </a:xfrm>
          <a:prstGeom prst="rect">
            <a:avLst/>
          </a:prstGeom>
          <a:noFill/>
          <a:ln w="9525">
            <a:noFill/>
            <a:round/>
            <a:headEnd/>
            <a:tailEnd/>
          </a:ln>
        </p:spPr>
        <p:txBody>
          <a:bodyPr/>
          <a:lstStyle/>
          <a:p>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97</a:t>
            </a:fld>
            <a:endParaRPr lang="en-US" dirty="0"/>
          </a:p>
        </p:txBody>
      </p:sp>
      <p:pic>
        <p:nvPicPr>
          <p:cNvPr id="10" name="Picture 9" descr="390.png"/>
          <p:cNvPicPr>
            <a:picLocks noChangeAspect="1"/>
          </p:cNvPicPr>
          <p:nvPr/>
        </p:nvPicPr>
        <p:blipFill>
          <a:blip r:embed="rId3"/>
          <a:stretch>
            <a:fillRect/>
          </a:stretch>
        </p:blipFill>
        <p:spPr>
          <a:xfrm>
            <a:off x="214281" y="1571612"/>
            <a:ext cx="5399312" cy="3384000"/>
          </a:xfrm>
          <a:prstGeom prst="rect">
            <a:avLst/>
          </a:prstGeom>
        </p:spPr>
      </p:pic>
      <p:pic>
        <p:nvPicPr>
          <p:cNvPr id="5122" name="Picture 2"/>
          <p:cNvPicPr>
            <a:picLocks noChangeAspect="1" noChangeArrowheads="1"/>
          </p:cNvPicPr>
          <p:nvPr/>
        </p:nvPicPr>
        <p:blipFill>
          <a:blip r:embed="rId4"/>
          <a:srcRect/>
          <a:stretch>
            <a:fillRect/>
          </a:stretch>
        </p:blipFill>
        <p:spPr bwMode="auto">
          <a:xfrm>
            <a:off x="571472" y="5072073"/>
            <a:ext cx="4929222" cy="1037731"/>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3357562"/>
            <a:ext cx="8572560" cy="2928958"/>
          </a:xfrm>
          <a:prstGeom prst="rect">
            <a:avLst/>
          </a:prstGeom>
          <a:noFill/>
          <a:ln w="9525">
            <a:noFill/>
            <a:round/>
            <a:headEnd/>
            <a:tailEnd/>
          </a:ln>
        </p:spPr>
        <p:txBody>
          <a:bodyPr/>
          <a:lstStyle/>
          <a:p>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98</a:t>
            </a:fld>
            <a:endParaRPr lang="en-US" dirty="0"/>
          </a:p>
        </p:txBody>
      </p:sp>
      <p:pic>
        <p:nvPicPr>
          <p:cNvPr id="9" name="Picture 8" descr="391.png"/>
          <p:cNvPicPr>
            <a:picLocks noChangeAspect="1"/>
          </p:cNvPicPr>
          <p:nvPr/>
        </p:nvPicPr>
        <p:blipFill>
          <a:blip r:embed="rId3"/>
          <a:stretch>
            <a:fillRect/>
          </a:stretch>
        </p:blipFill>
        <p:spPr>
          <a:xfrm>
            <a:off x="142844" y="1571612"/>
            <a:ext cx="5804129" cy="3528000"/>
          </a:xfrm>
          <a:prstGeom prst="rect">
            <a:avLst/>
          </a:prstGeom>
        </p:spPr>
      </p:pic>
      <p:pic>
        <p:nvPicPr>
          <p:cNvPr id="4098" name="Picture 2"/>
          <p:cNvPicPr>
            <a:picLocks noChangeAspect="1" noChangeArrowheads="1"/>
          </p:cNvPicPr>
          <p:nvPr/>
        </p:nvPicPr>
        <p:blipFill>
          <a:blip r:embed="rId4"/>
          <a:srcRect/>
          <a:stretch>
            <a:fillRect/>
          </a:stretch>
        </p:blipFill>
        <p:spPr bwMode="auto">
          <a:xfrm>
            <a:off x="642910" y="5143512"/>
            <a:ext cx="4103990" cy="1214446"/>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643998" cy="1403350"/>
          </a:xfrm>
          <a:prstGeom prst="rect">
            <a:avLst/>
          </a:prstGeom>
          <a:noFill/>
          <a:ln w="9525">
            <a:noFill/>
            <a:round/>
            <a:headEnd/>
            <a:tailEnd/>
          </a:ln>
        </p:spPr>
        <p:txBody>
          <a:bodyPr anchor="b"/>
          <a:lstStyle/>
          <a:p>
            <a:endParaRPr lang="en-US" sz="3400" dirty="0">
              <a:solidFill>
                <a:schemeClr val="tx1"/>
              </a:solidFill>
              <a:latin typeface="+mj-lt"/>
            </a:endParaRPr>
          </a:p>
        </p:txBody>
      </p:sp>
      <p:sp>
        <p:nvSpPr>
          <p:cNvPr id="84996" name="Text Box 3"/>
          <p:cNvSpPr txBox="1">
            <a:spLocks noChangeArrowheads="1"/>
          </p:cNvSpPr>
          <p:nvPr/>
        </p:nvSpPr>
        <p:spPr bwMode="auto">
          <a:xfrm>
            <a:off x="214282" y="3357562"/>
            <a:ext cx="8572560" cy="2928958"/>
          </a:xfrm>
          <a:prstGeom prst="rect">
            <a:avLst/>
          </a:prstGeom>
          <a:noFill/>
          <a:ln w="9525">
            <a:noFill/>
            <a:round/>
            <a:headEnd/>
            <a:tailEnd/>
          </a:ln>
        </p:spPr>
        <p:txBody>
          <a:bodyPr/>
          <a:lstStyle/>
          <a:p>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99</a:t>
            </a:fld>
            <a:endParaRPr lang="en-US" dirty="0"/>
          </a:p>
        </p:txBody>
      </p:sp>
      <p:pic>
        <p:nvPicPr>
          <p:cNvPr id="10" name="Picture 9" descr="392.png"/>
          <p:cNvPicPr>
            <a:picLocks noChangeAspect="1"/>
          </p:cNvPicPr>
          <p:nvPr/>
        </p:nvPicPr>
        <p:blipFill>
          <a:blip r:embed="rId3"/>
          <a:stretch>
            <a:fillRect/>
          </a:stretch>
        </p:blipFill>
        <p:spPr>
          <a:xfrm>
            <a:off x="142844" y="1536032"/>
            <a:ext cx="5734466" cy="3492000"/>
          </a:xfrm>
          <a:prstGeom prst="rect">
            <a:avLst/>
          </a:prstGeom>
        </p:spPr>
      </p:pic>
      <p:pic>
        <p:nvPicPr>
          <p:cNvPr id="3075" name="Picture 3"/>
          <p:cNvPicPr>
            <a:picLocks noChangeAspect="1" noChangeArrowheads="1"/>
          </p:cNvPicPr>
          <p:nvPr/>
        </p:nvPicPr>
        <p:blipFill>
          <a:blip r:embed="rId4"/>
          <a:srcRect/>
          <a:stretch>
            <a:fillRect/>
          </a:stretch>
        </p:blipFill>
        <p:spPr bwMode="auto">
          <a:xfrm>
            <a:off x="428596" y="5000636"/>
            <a:ext cx="4187120" cy="1500198"/>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Lucida Sans"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Lucida Sans"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Lucida Sans"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Lucida Sans"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11253</TotalTime>
  <Words>4619</Words>
  <Application>Microsoft Office PowerPoint</Application>
  <PresentationFormat>On-screen Show (4:3)</PresentationFormat>
  <Paragraphs>963</Paragraphs>
  <Slides>122</Slides>
  <Notes>99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122</vt:i4>
      </vt:variant>
    </vt:vector>
  </HeadingPairs>
  <TitlesOfParts>
    <vt:vector size="133" baseType="lpstr">
      <vt:lpstr>Arial</vt:lpstr>
      <vt:lpstr>Arial Rounded MT Bold</vt:lpstr>
      <vt:lpstr>Calibri</vt:lpstr>
      <vt:lpstr>Courier</vt:lpstr>
      <vt:lpstr>Gill Sans MT</vt:lpstr>
      <vt:lpstr>Lucida Sans</vt:lpstr>
      <vt:lpstr>Times New Roman</vt:lpstr>
      <vt:lpstr>Verdana</vt:lpstr>
      <vt:lpstr>Wingdings</vt:lpstr>
      <vt:lpstr>1_Office Theme</vt:lpstr>
      <vt:lpstr>2_Office Theme</vt:lpstr>
      <vt:lpstr>PowerPoint Presentation</vt:lpstr>
      <vt:lpstr>Overview</vt:lpstr>
      <vt:lpstr>Outline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Spelling Tasks</vt:lpstr>
      <vt:lpstr>Types of spelling errors</vt:lpstr>
      <vt:lpstr>Rates of spelling errors</vt:lpstr>
      <vt:lpstr>Non-word spelling errors</vt:lpstr>
      <vt:lpstr>Real word spelling errors</vt:lpstr>
      <vt:lpstr>PowerPoint Presentation</vt:lpstr>
      <vt:lpstr>PowerPoint Presentation</vt:lpstr>
      <vt:lpstr>Example: Words within 1 of acress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Edit Distance</vt:lpstr>
      <vt:lpstr>Edit Distance</vt:lpstr>
      <vt:lpstr>Edit Distance</vt:lpstr>
      <vt:lpstr>Edit Distance</vt:lpstr>
      <vt:lpstr>Edit Distance</vt:lpstr>
      <vt:lpstr>Edit Distance</vt:lpstr>
      <vt:lpstr>Edit Distance</vt:lpstr>
      <vt:lpstr>Edit Distance</vt:lpstr>
      <vt:lpstr>Edit Distance</vt:lpstr>
      <vt:lpstr>PowerPoint Presentation</vt:lpstr>
      <vt:lpstr>PowerPoint Presentation</vt:lpstr>
      <vt:lpstr>PowerPoint Presentation</vt:lpstr>
      <vt:lpstr>PowerPoint Presentation</vt:lpstr>
      <vt:lpstr>PowerPoint Presentation</vt:lpstr>
      <vt:lpstr>PowerPoint Presentation</vt:lpstr>
      <vt:lpstr>Candidate generation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Unigram Prior probability  [Metric] or [for equal distance corrections]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Manning</dc:creator>
  <cp:lastModifiedBy>anas nimer</cp:lastModifiedBy>
  <cp:revision>1513</cp:revision>
  <cp:lastPrinted>2009-09-22T15:48:09Z</cp:lastPrinted>
  <dcterms:created xsi:type="dcterms:W3CDTF">2009-09-21T23:46:17Z</dcterms:created>
  <dcterms:modified xsi:type="dcterms:W3CDTF">2021-10-31T20:05:43Z</dcterms:modified>
</cp:coreProperties>
</file>