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6" r:id="rId2"/>
    <p:sldId id="257" r:id="rId3"/>
    <p:sldId id="258" r:id="rId4"/>
    <p:sldId id="259" r:id="rId5"/>
    <p:sldId id="260" r:id="rId6"/>
    <p:sldId id="271" r:id="rId7"/>
    <p:sldId id="272" r:id="rId8"/>
    <p:sldId id="262" r:id="rId9"/>
    <p:sldId id="263" r:id="rId10"/>
    <p:sldId id="264" r:id="rId11"/>
    <p:sldId id="265" r:id="rId12"/>
    <p:sldId id="266" r:id="rId13"/>
    <p:sldId id="267" r:id="rId14"/>
    <p:sldId id="268" r:id="rId15"/>
    <p:sldId id="269" r:id="rId16"/>
    <p:sldId id="270"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88"/>
    <p:restoredTop sz="94671"/>
  </p:normalViewPr>
  <p:slideViewPr>
    <p:cSldViewPr snapToGrid="0" snapToObjects="1">
      <p:cViewPr varScale="1">
        <p:scale>
          <a:sx n="104" d="100"/>
          <a:sy n="104" d="100"/>
        </p:scale>
        <p:origin x="816" y="2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5222AF4-4AF3-484D-975D-B11F73C61C90}" type="datetimeFigureOut">
              <a:rPr lang="en-US" smtClean="0"/>
              <a:t>6/30/19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82778-7B0A-C44D-AFB3-123928F2D57B}" type="slidenum">
              <a:rPr lang="en-US" smtClean="0"/>
              <a:t>‹#›</a:t>
            </a:fld>
            <a:endParaRPr lang="en-US"/>
          </a:p>
        </p:txBody>
      </p:sp>
    </p:spTree>
    <p:extLst>
      <p:ext uri="{BB962C8B-B14F-4D97-AF65-F5344CB8AC3E}">
        <p14:creationId xmlns:p14="http://schemas.microsoft.com/office/powerpoint/2010/main" val="386000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222AF4-4AF3-484D-975D-B11F73C61C90}" type="datetimeFigureOut">
              <a:rPr lang="en-US" smtClean="0"/>
              <a:t>6/30/19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82778-7B0A-C44D-AFB3-123928F2D57B}" type="slidenum">
              <a:rPr lang="en-US" smtClean="0"/>
              <a:t>‹#›</a:t>
            </a:fld>
            <a:endParaRPr lang="en-US"/>
          </a:p>
        </p:txBody>
      </p:sp>
    </p:spTree>
    <p:extLst>
      <p:ext uri="{BB962C8B-B14F-4D97-AF65-F5344CB8AC3E}">
        <p14:creationId xmlns:p14="http://schemas.microsoft.com/office/powerpoint/2010/main" val="1605624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222AF4-4AF3-484D-975D-B11F73C61C90}" type="datetimeFigureOut">
              <a:rPr lang="en-US" smtClean="0"/>
              <a:t>6/30/19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82778-7B0A-C44D-AFB3-123928F2D57B}" type="slidenum">
              <a:rPr lang="en-US" smtClean="0"/>
              <a:t>‹#›</a:t>
            </a:fld>
            <a:endParaRPr lang="en-US"/>
          </a:p>
        </p:txBody>
      </p:sp>
    </p:spTree>
    <p:extLst>
      <p:ext uri="{BB962C8B-B14F-4D97-AF65-F5344CB8AC3E}">
        <p14:creationId xmlns:p14="http://schemas.microsoft.com/office/powerpoint/2010/main" val="456085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222AF4-4AF3-484D-975D-B11F73C61C90}" type="datetimeFigureOut">
              <a:rPr lang="en-US" smtClean="0"/>
              <a:t>6/30/19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82778-7B0A-C44D-AFB3-123928F2D57B}" type="slidenum">
              <a:rPr lang="en-US" smtClean="0"/>
              <a:t>‹#›</a:t>
            </a:fld>
            <a:endParaRPr lang="en-US"/>
          </a:p>
        </p:txBody>
      </p:sp>
    </p:spTree>
    <p:extLst>
      <p:ext uri="{BB962C8B-B14F-4D97-AF65-F5344CB8AC3E}">
        <p14:creationId xmlns:p14="http://schemas.microsoft.com/office/powerpoint/2010/main" val="2107722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222AF4-4AF3-484D-975D-B11F73C61C90}" type="datetimeFigureOut">
              <a:rPr lang="en-US" smtClean="0"/>
              <a:t>6/30/19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82778-7B0A-C44D-AFB3-123928F2D57B}" type="slidenum">
              <a:rPr lang="en-US" smtClean="0"/>
              <a:t>‹#›</a:t>
            </a:fld>
            <a:endParaRPr lang="en-US"/>
          </a:p>
        </p:txBody>
      </p:sp>
    </p:spTree>
    <p:extLst>
      <p:ext uri="{BB962C8B-B14F-4D97-AF65-F5344CB8AC3E}">
        <p14:creationId xmlns:p14="http://schemas.microsoft.com/office/powerpoint/2010/main" val="1745922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222AF4-4AF3-484D-975D-B11F73C61C90}" type="datetimeFigureOut">
              <a:rPr lang="en-US" smtClean="0"/>
              <a:t>6/30/19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882778-7B0A-C44D-AFB3-123928F2D57B}" type="slidenum">
              <a:rPr lang="en-US" smtClean="0"/>
              <a:t>‹#›</a:t>
            </a:fld>
            <a:endParaRPr lang="en-US"/>
          </a:p>
        </p:txBody>
      </p:sp>
    </p:spTree>
    <p:extLst>
      <p:ext uri="{BB962C8B-B14F-4D97-AF65-F5344CB8AC3E}">
        <p14:creationId xmlns:p14="http://schemas.microsoft.com/office/powerpoint/2010/main" val="494971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222AF4-4AF3-484D-975D-B11F73C61C90}" type="datetimeFigureOut">
              <a:rPr lang="en-US" smtClean="0"/>
              <a:t>6/30/19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882778-7B0A-C44D-AFB3-123928F2D57B}" type="slidenum">
              <a:rPr lang="en-US" smtClean="0"/>
              <a:t>‹#›</a:t>
            </a:fld>
            <a:endParaRPr lang="en-US"/>
          </a:p>
        </p:txBody>
      </p:sp>
    </p:spTree>
    <p:extLst>
      <p:ext uri="{BB962C8B-B14F-4D97-AF65-F5344CB8AC3E}">
        <p14:creationId xmlns:p14="http://schemas.microsoft.com/office/powerpoint/2010/main" val="1790037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222AF4-4AF3-484D-975D-B11F73C61C90}" type="datetimeFigureOut">
              <a:rPr lang="en-US" smtClean="0"/>
              <a:t>6/30/19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882778-7B0A-C44D-AFB3-123928F2D57B}" type="slidenum">
              <a:rPr lang="en-US" smtClean="0"/>
              <a:t>‹#›</a:t>
            </a:fld>
            <a:endParaRPr lang="en-US"/>
          </a:p>
        </p:txBody>
      </p:sp>
    </p:spTree>
    <p:extLst>
      <p:ext uri="{BB962C8B-B14F-4D97-AF65-F5344CB8AC3E}">
        <p14:creationId xmlns:p14="http://schemas.microsoft.com/office/powerpoint/2010/main" val="1061599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22AF4-4AF3-484D-975D-B11F73C61C90}" type="datetimeFigureOut">
              <a:rPr lang="en-US" smtClean="0"/>
              <a:t>6/30/19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882778-7B0A-C44D-AFB3-123928F2D57B}" type="slidenum">
              <a:rPr lang="en-US" smtClean="0"/>
              <a:t>‹#›</a:t>
            </a:fld>
            <a:endParaRPr lang="en-US"/>
          </a:p>
        </p:txBody>
      </p:sp>
    </p:spTree>
    <p:extLst>
      <p:ext uri="{BB962C8B-B14F-4D97-AF65-F5344CB8AC3E}">
        <p14:creationId xmlns:p14="http://schemas.microsoft.com/office/powerpoint/2010/main" val="1009867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222AF4-4AF3-484D-975D-B11F73C61C90}" type="datetimeFigureOut">
              <a:rPr lang="en-US" smtClean="0"/>
              <a:t>6/30/19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882778-7B0A-C44D-AFB3-123928F2D57B}" type="slidenum">
              <a:rPr lang="en-US" smtClean="0"/>
              <a:t>‹#›</a:t>
            </a:fld>
            <a:endParaRPr lang="en-US"/>
          </a:p>
        </p:txBody>
      </p:sp>
    </p:spTree>
    <p:extLst>
      <p:ext uri="{BB962C8B-B14F-4D97-AF65-F5344CB8AC3E}">
        <p14:creationId xmlns:p14="http://schemas.microsoft.com/office/powerpoint/2010/main" val="1276919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222AF4-4AF3-484D-975D-B11F73C61C90}" type="datetimeFigureOut">
              <a:rPr lang="en-US" smtClean="0"/>
              <a:t>6/30/19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882778-7B0A-C44D-AFB3-123928F2D57B}" type="slidenum">
              <a:rPr lang="en-US" smtClean="0"/>
              <a:t>‹#›</a:t>
            </a:fld>
            <a:endParaRPr lang="en-US"/>
          </a:p>
        </p:txBody>
      </p:sp>
    </p:spTree>
    <p:extLst>
      <p:ext uri="{BB962C8B-B14F-4D97-AF65-F5344CB8AC3E}">
        <p14:creationId xmlns:p14="http://schemas.microsoft.com/office/powerpoint/2010/main" val="1381195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22AF4-4AF3-484D-975D-B11F73C61C90}" type="datetimeFigureOut">
              <a:rPr lang="en-US" smtClean="0"/>
              <a:t>6/30/19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882778-7B0A-C44D-AFB3-123928F2D57B}" type="slidenum">
              <a:rPr lang="en-US" smtClean="0"/>
              <a:t>‹#›</a:t>
            </a:fld>
            <a:endParaRPr lang="en-US"/>
          </a:p>
        </p:txBody>
      </p:sp>
    </p:spTree>
    <p:extLst>
      <p:ext uri="{BB962C8B-B14F-4D97-AF65-F5344CB8AC3E}">
        <p14:creationId xmlns:p14="http://schemas.microsoft.com/office/powerpoint/2010/main" val="515204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Times" charset="0"/>
                <a:ea typeface="Times" charset="0"/>
                <a:cs typeface="Times" charset="0"/>
              </a:rPr>
              <a:t>Foundation of management </a:t>
            </a:r>
            <a:endParaRPr lang="en-US" dirty="0"/>
          </a:p>
        </p:txBody>
      </p:sp>
      <p:sp>
        <p:nvSpPr>
          <p:cNvPr id="3" name="Subtitle 2"/>
          <p:cNvSpPr>
            <a:spLocks noGrp="1"/>
          </p:cNvSpPr>
          <p:nvPr>
            <p:ph type="subTitle" idx="1"/>
          </p:nvPr>
        </p:nvSpPr>
        <p:spPr>
          <a:xfrm>
            <a:off x="7673545" y="5294913"/>
            <a:ext cx="3525795" cy="636330"/>
          </a:xfrm>
        </p:spPr>
        <p:txBody>
          <a:bodyPr/>
          <a:lstStyle/>
          <a:p>
            <a:r>
              <a:rPr lang="en-US" dirty="0">
                <a:latin typeface="Times" charset="0"/>
                <a:ea typeface="Times" charset="0"/>
                <a:cs typeface="Times" charset="0"/>
              </a:rPr>
              <a:t>Maram Jaghama</a:t>
            </a:r>
          </a:p>
          <a:p>
            <a:endParaRPr lang="en-US" dirty="0"/>
          </a:p>
        </p:txBody>
      </p:sp>
    </p:spTree>
    <p:extLst>
      <p:ext uri="{BB962C8B-B14F-4D97-AF65-F5344CB8AC3E}">
        <p14:creationId xmlns:p14="http://schemas.microsoft.com/office/powerpoint/2010/main" val="1300504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charset="0"/>
                <a:ea typeface="Times" charset="0"/>
                <a:cs typeface="Times" charset="0"/>
              </a:rPr>
              <a:t>Human Relations Management (1930- 1970)</a:t>
            </a:r>
          </a:p>
        </p:txBody>
      </p:sp>
      <p:sp>
        <p:nvSpPr>
          <p:cNvPr id="3" name="Content Placeholder 2"/>
          <p:cNvSpPr>
            <a:spLocks noGrp="1"/>
          </p:cNvSpPr>
          <p:nvPr>
            <p:ph idx="1"/>
          </p:nvPr>
        </p:nvSpPr>
        <p:spPr>
          <a:xfrm>
            <a:off x="838200" y="1825624"/>
            <a:ext cx="10515600" cy="4908807"/>
          </a:xfrm>
        </p:spPr>
        <p:txBody>
          <a:bodyPr>
            <a:normAutofit/>
          </a:bodyPr>
          <a:lstStyle/>
          <a:p>
            <a:r>
              <a:rPr lang="en-US" sz="2400" dirty="0">
                <a:latin typeface="Times" charset="0"/>
                <a:ea typeface="Times" charset="0"/>
                <a:cs typeface="Times" charset="0"/>
              </a:rPr>
              <a:t>The Industrial Revolution had resulted in great numbers of relatively unskilled laborers working in large factories on specialized tasks. </a:t>
            </a:r>
            <a:br>
              <a:rPr lang="en-US" sz="2400" dirty="0">
                <a:latin typeface="Times" charset="0"/>
                <a:ea typeface="Times" charset="0"/>
                <a:cs typeface="Times" charset="0"/>
              </a:rPr>
            </a:br>
            <a:endParaRPr lang="en-US" sz="2400" dirty="0">
              <a:latin typeface="Times" charset="0"/>
              <a:ea typeface="Times" charset="0"/>
              <a:cs typeface="Times" charset="0"/>
            </a:endParaRPr>
          </a:p>
          <a:p>
            <a:r>
              <a:rPr lang="en-US" sz="2400" dirty="0">
                <a:latin typeface="Times" charset="0"/>
                <a:ea typeface="Times" charset="0"/>
                <a:cs typeface="Times" charset="0"/>
              </a:rPr>
              <a:t> The human relations management theory is a researched belief that people desire to be part of a supportive team that facilitates development and growth. Therefore, if employees receive special attention and are encouraged to participate, they perceive their work has significance, and they are motivated to be more productive, resulting in high quality work. </a:t>
            </a:r>
            <a:br>
              <a:rPr lang="en-US" sz="2400" dirty="0">
                <a:latin typeface="Times" charset="0"/>
                <a:ea typeface="Times" charset="0"/>
                <a:cs typeface="Times" charset="0"/>
              </a:rPr>
            </a:br>
            <a:endParaRPr lang="en-US" sz="2600" dirty="0">
              <a:latin typeface="Times" charset="0"/>
              <a:ea typeface="Times" charset="0"/>
              <a:cs typeface="Times" charset="0"/>
            </a:endParaRPr>
          </a:p>
          <a:p>
            <a:r>
              <a:rPr lang="en-US" sz="2400" dirty="0">
                <a:latin typeface="Times" charset="0"/>
                <a:ea typeface="Times" charset="0"/>
                <a:cs typeface="Times" charset="0"/>
              </a:rPr>
              <a:t>This </a:t>
            </a:r>
            <a:r>
              <a:rPr lang="en-US" sz="2400" i="1" dirty="0">
                <a:latin typeface="Times" charset="0"/>
                <a:ea typeface="Times" charset="0"/>
                <a:cs typeface="Times" charset="0"/>
              </a:rPr>
              <a:t>human relations era </a:t>
            </a:r>
            <a:r>
              <a:rPr lang="en-US" sz="2400" dirty="0">
                <a:latin typeface="Times" charset="0"/>
                <a:ea typeface="Times" charset="0"/>
                <a:cs typeface="Times" charset="0"/>
              </a:rPr>
              <a:t>developed the concepts of participatory and humanistic management, emphasizing people rather than machine. </a:t>
            </a:r>
          </a:p>
          <a:p>
            <a:endParaRPr lang="en-US" sz="2400" dirty="0">
              <a:latin typeface="Times" charset="0"/>
              <a:ea typeface="Times" charset="0"/>
              <a:cs typeface="Times" charset="0"/>
            </a:endParaRPr>
          </a:p>
          <a:p>
            <a:endParaRPr lang="en-US" sz="2400" dirty="0">
              <a:latin typeface="Times" charset="0"/>
              <a:ea typeface="Times" charset="0"/>
              <a:cs typeface="Times" charset="0"/>
            </a:endParaRPr>
          </a:p>
        </p:txBody>
      </p:sp>
    </p:spTree>
    <p:extLst>
      <p:ext uri="{BB962C8B-B14F-4D97-AF65-F5344CB8AC3E}">
        <p14:creationId xmlns:p14="http://schemas.microsoft.com/office/powerpoint/2010/main" val="1769233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0025"/>
            <a:ext cx="10515600" cy="5976938"/>
          </a:xfrm>
        </p:spPr>
        <p:txBody>
          <a:bodyPr/>
          <a:lstStyle/>
          <a:p>
            <a:pPr marL="0" indent="0">
              <a:buNone/>
            </a:pPr>
            <a:r>
              <a:rPr lang="en-US" b="1" dirty="0">
                <a:latin typeface="Times" charset="0"/>
                <a:ea typeface="Times" charset="0"/>
                <a:cs typeface="Times" charset="0"/>
              </a:rPr>
              <a:t>Mary Parker Follett (1926)</a:t>
            </a:r>
            <a:br>
              <a:rPr lang="en-US" b="1" dirty="0">
                <a:latin typeface="Times" charset="0"/>
                <a:ea typeface="Times" charset="0"/>
                <a:cs typeface="Times" charset="0"/>
              </a:rPr>
            </a:br>
            <a:endParaRPr lang="en-US" b="1" dirty="0">
              <a:latin typeface="Times" charset="0"/>
              <a:ea typeface="Times" charset="0"/>
              <a:cs typeface="Times" charset="0"/>
            </a:endParaRPr>
          </a:p>
          <a:p>
            <a:r>
              <a:rPr lang="en-US" sz="2400" dirty="0">
                <a:latin typeface="Times" charset="0"/>
                <a:ea typeface="Times" charset="0"/>
                <a:cs typeface="Times" charset="0"/>
              </a:rPr>
              <a:t>was one of the first theorists to suggest basic principles of what today would be called </a:t>
            </a:r>
            <a:r>
              <a:rPr lang="en-US" sz="2400" i="1" dirty="0">
                <a:latin typeface="Times" charset="0"/>
                <a:ea typeface="Times" charset="0"/>
                <a:cs typeface="Times" charset="0"/>
              </a:rPr>
              <a:t>participative management</a:t>
            </a:r>
            <a:r>
              <a:rPr lang="en-US" sz="2400" dirty="0">
                <a:latin typeface="Times" charset="0"/>
                <a:ea typeface="Times" charset="0"/>
                <a:cs typeface="Times" charset="0"/>
              </a:rPr>
              <a:t>. </a:t>
            </a:r>
          </a:p>
          <a:p>
            <a:endParaRPr lang="en-US" sz="2400" dirty="0">
              <a:latin typeface="Times" charset="0"/>
              <a:ea typeface="Times" charset="0"/>
              <a:cs typeface="Times" charset="0"/>
            </a:endParaRPr>
          </a:p>
          <a:p>
            <a:r>
              <a:rPr lang="en-US" sz="2400" dirty="0">
                <a:latin typeface="Times" charset="0"/>
                <a:ea typeface="Times" charset="0"/>
                <a:cs typeface="Times" charset="0"/>
              </a:rPr>
              <a:t>Otherwise known as employee involvement or </a:t>
            </a:r>
            <a:r>
              <a:rPr lang="en-US" sz="2400" i="1" dirty="0">
                <a:latin typeface="Times" charset="0"/>
                <a:ea typeface="Times" charset="0"/>
                <a:cs typeface="Times" charset="0"/>
              </a:rPr>
              <a:t>participative decision making, </a:t>
            </a:r>
            <a:r>
              <a:rPr lang="en-US" sz="2400" dirty="0">
                <a:latin typeface="Times" charset="0"/>
                <a:ea typeface="Times" charset="0"/>
                <a:cs typeface="Times" charset="0"/>
              </a:rPr>
              <a:t>encourages the involvement of stakeholders at all levels of an organization in the analysis of problems, development of strategies, and implementation of solutions.</a:t>
            </a:r>
            <a:br>
              <a:rPr lang="en-US" sz="2400" dirty="0">
                <a:latin typeface="Times" charset="0"/>
                <a:ea typeface="Times" charset="0"/>
                <a:cs typeface="Times" charset="0"/>
              </a:rPr>
            </a:br>
            <a:br>
              <a:rPr lang="en-US" sz="2400" dirty="0">
                <a:latin typeface="Times" charset="0"/>
                <a:ea typeface="Times" charset="0"/>
                <a:cs typeface="Times" charset="0"/>
              </a:rPr>
            </a:br>
            <a:endParaRPr lang="en-US" sz="2400" dirty="0">
              <a:latin typeface="Times" charset="0"/>
              <a:ea typeface="Times" charset="0"/>
              <a:cs typeface="Times" charset="0"/>
            </a:endParaRPr>
          </a:p>
          <a:p>
            <a:r>
              <a:rPr lang="en-US" sz="2400" dirty="0">
                <a:latin typeface="Times" charset="0"/>
                <a:ea typeface="Times" charset="0"/>
                <a:cs typeface="Times" charset="0"/>
              </a:rPr>
              <a:t>Follett espoused her belief that managers should have authority with, rather than over, employees. Thus, solutions could be found that satisfied both sides without having one side dominate the other. </a:t>
            </a:r>
          </a:p>
          <a:p>
            <a:endParaRPr lang="en-US" b="1" dirty="0">
              <a:latin typeface="Times" charset="0"/>
              <a:ea typeface="Times" charset="0"/>
              <a:cs typeface="Times" charset="0"/>
            </a:endParaRPr>
          </a:p>
        </p:txBody>
      </p:sp>
    </p:spTree>
    <p:extLst>
      <p:ext uri="{BB962C8B-B14F-4D97-AF65-F5344CB8AC3E}">
        <p14:creationId xmlns:p14="http://schemas.microsoft.com/office/powerpoint/2010/main" val="212758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4313"/>
            <a:ext cx="10515600" cy="5962650"/>
          </a:xfrm>
        </p:spPr>
        <p:txBody>
          <a:bodyPr/>
          <a:lstStyle/>
          <a:p>
            <a:pPr marL="0" indent="0">
              <a:buNone/>
            </a:pPr>
            <a:r>
              <a:rPr lang="en-US" b="1" dirty="0">
                <a:latin typeface="Times" charset="0"/>
                <a:ea typeface="Times" charset="0"/>
                <a:cs typeface="Times" charset="0"/>
              </a:rPr>
              <a:t>Elton Mayo (1927-1932)</a:t>
            </a:r>
          </a:p>
          <a:p>
            <a:pPr marL="0" indent="0">
              <a:buNone/>
            </a:pPr>
            <a:r>
              <a:rPr lang="en-US" b="1" dirty="0">
                <a:latin typeface="Times" charset="0"/>
                <a:ea typeface="Times" charset="0"/>
                <a:cs typeface="Times" charset="0"/>
              </a:rPr>
              <a:t> </a:t>
            </a:r>
          </a:p>
          <a:p>
            <a:r>
              <a:rPr lang="en-US" sz="2400" dirty="0">
                <a:latin typeface="Times" charset="0"/>
                <a:ea typeface="Times" charset="0"/>
                <a:cs typeface="Times" charset="0"/>
              </a:rPr>
              <a:t>Conducted a study at the Harvard associates began as an attempt to look at the relationship between light illumination in the factory and productivity.  </a:t>
            </a:r>
          </a:p>
          <a:p>
            <a:endParaRPr lang="en-US" sz="2400" dirty="0">
              <a:latin typeface="Times" charset="0"/>
              <a:ea typeface="Times" charset="0"/>
              <a:cs typeface="Times" charset="0"/>
            </a:endParaRPr>
          </a:p>
          <a:p>
            <a:r>
              <a:rPr lang="en-US" sz="2400" b="1" i="1" u="sng" dirty="0">
                <a:latin typeface="Times" charset="0"/>
                <a:ea typeface="Times" charset="0"/>
                <a:cs typeface="Times" charset="0"/>
              </a:rPr>
              <a:t>The experiment: </a:t>
            </a:r>
            <a:r>
              <a:rPr lang="en-US" sz="2400" b="1" i="1" dirty="0">
                <a:latin typeface="Times" charset="0"/>
                <a:ea typeface="Times" charset="0"/>
                <a:cs typeface="Times" charset="0"/>
              </a:rPr>
              <a:t>Hawthorne effect </a:t>
            </a:r>
          </a:p>
          <a:p>
            <a:br>
              <a:rPr lang="en-US" sz="2400" dirty="0">
                <a:latin typeface="Times" charset="0"/>
                <a:ea typeface="Times" charset="0"/>
                <a:cs typeface="Times" charset="0"/>
              </a:rPr>
            </a:br>
            <a:endParaRPr lang="en-US" sz="2400" dirty="0">
              <a:latin typeface="Times" charset="0"/>
              <a:ea typeface="Times" charset="0"/>
              <a:cs typeface="Times"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878" y="2866768"/>
            <a:ext cx="9571567" cy="3113901"/>
          </a:xfrm>
          <a:prstGeom prst="rect">
            <a:avLst/>
          </a:prstGeom>
        </p:spPr>
      </p:pic>
    </p:spTree>
    <p:extLst>
      <p:ext uri="{BB962C8B-B14F-4D97-AF65-F5344CB8AC3E}">
        <p14:creationId xmlns:p14="http://schemas.microsoft.com/office/powerpoint/2010/main" val="649380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6638" y="438028"/>
            <a:ext cx="6246512" cy="5330153"/>
          </a:xfrm>
        </p:spPr>
      </p:pic>
    </p:spTree>
    <p:extLst>
      <p:ext uri="{BB962C8B-B14F-4D97-AF65-F5344CB8AC3E}">
        <p14:creationId xmlns:p14="http://schemas.microsoft.com/office/powerpoint/2010/main" val="794030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charset="0"/>
                <a:ea typeface="Times" charset="0"/>
                <a:cs typeface="Times" charset="0"/>
              </a:rPr>
              <a:t>The results of this experiment</a:t>
            </a:r>
          </a:p>
        </p:txBody>
      </p:sp>
      <p:sp>
        <p:nvSpPr>
          <p:cNvPr id="3" name="Content Placeholder 2"/>
          <p:cNvSpPr>
            <a:spLocks noGrp="1"/>
          </p:cNvSpPr>
          <p:nvPr>
            <p:ph idx="1"/>
          </p:nvPr>
        </p:nvSpPr>
        <p:spPr/>
        <p:txBody>
          <a:bodyPr>
            <a:normAutofit lnSpcReduction="10000"/>
          </a:bodyPr>
          <a:lstStyle/>
          <a:p>
            <a:r>
              <a:rPr lang="en-US" sz="2400" dirty="0">
                <a:latin typeface="Times" charset="0"/>
                <a:ea typeface="Times" charset="0"/>
                <a:cs typeface="Times" charset="0"/>
              </a:rPr>
              <a:t>Mayo and his colleagues discovered that when management paid special attention to workers, productivity was likely to increase, regardless of the environmental working conditions. </a:t>
            </a:r>
            <a:br>
              <a:rPr lang="en-US" sz="2400" dirty="0">
                <a:latin typeface="Times" charset="0"/>
                <a:ea typeface="Times" charset="0"/>
                <a:cs typeface="Times" charset="0"/>
              </a:rPr>
            </a:br>
            <a:endParaRPr lang="en-US" sz="2400" dirty="0">
              <a:latin typeface="Times" charset="0"/>
              <a:ea typeface="Times" charset="0"/>
              <a:cs typeface="Times" charset="0"/>
            </a:endParaRPr>
          </a:p>
          <a:p>
            <a:r>
              <a:rPr lang="en-US" sz="2400" dirty="0">
                <a:latin typeface="Times" charset="0"/>
                <a:ea typeface="Times" charset="0"/>
                <a:cs typeface="Times" charset="0"/>
              </a:rPr>
              <a:t> This </a:t>
            </a:r>
            <a:r>
              <a:rPr lang="en-US" sz="2400" i="1" dirty="0">
                <a:latin typeface="Times" charset="0"/>
                <a:ea typeface="Times" charset="0"/>
                <a:cs typeface="Times" charset="0"/>
              </a:rPr>
              <a:t>Hawthorne effect </a:t>
            </a:r>
            <a:r>
              <a:rPr lang="en-US" sz="2400" dirty="0">
                <a:latin typeface="Times" charset="0"/>
                <a:ea typeface="Times" charset="0"/>
                <a:cs typeface="Times" charset="0"/>
              </a:rPr>
              <a:t>indicated that people respond to the fact that they are being studied, attempting to increase whatever behavior they feel will continue to warrant the attention. </a:t>
            </a:r>
            <a:br>
              <a:rPr lang="en-US" sz="2400" dirty="0">
                <a:latin typeface="Times" charset="0"/>
                <a:ea typeface="Times" charset="0"/>
                <a:cs typeface="Times" charset="0"/>
              </a:rPr>
            </a:br>
            <a:endParaRPr lang="en-US" sz="2400" dirty="0">
              <a:latin typeface="Times" charset="0"/>
              <a:ea typeface="Times" charset="0"/>
              <a:cs typeface="Times" charset="0"/>
            </a:endParaRPr>
          </a:p>
          <a:p>
            <a:r>
              <a:rPr lang="en-US" sz="2400" dirty="0">
                <a:latin typeface="Times" charset="0"/>
                <a:ea typeface="Times" charset="0"/>
                <a:cs typeface="Times" charset="0"/>
              </a:rPr>
              <a:t>Mayo also found that informal work groups and a socially informal work environment were factors in determining productivity.</a:t>
            </a:r>
            <a:br>
              <a:rPr lang="en-US" sz="2400" dirty="0">
                <a:latin typeface="Times" charset="0"/>
                <a:ea typeface="Times" charset="0"/>
                <a:cs typeface="Times" charset="0"/>
              </a:rPr>
            </a:br>
            <a:endParaRPr lang="en-US" sz="2400" dirty="0">
              <a:latin typeface="Times" charset="0"/>
              <a:ea typeface="Times" charset="0"/>
              <a:cs typeface="Times" charset="0"/>
            </a:endParaRPr>
          </a:p>
          <a:p>
            <a:r>
              <a:rPr lang="en-US" sz="2400" dirty="0">
                <a:latin typeface="Times" charset="0"/>
                <a:ea typeface="Times" charset="0"/>
                <a:cs typeface="Times" charset="0"/>
              </a:rPr>
              <a:t>Mayo recommended more employee participation in decision making. </a:t>
            </a:r>
          </a:p>
          <a:p>
            <a:endParaRPr lang="en-US" sz="2400" dirty="0">
              <a:latin typeface="Times" charset="0"/>
              <a:ea typeface="Times" charset="0"/>
              <a:cs typeface="Times" charset="0"/>
            </a:endParaRPr>
          </a:p>
          <a:p>
            <a:endParaRPr lang="en-US" sz="2400" dirty="0">
              <a:latin typeface="Times" charset="0"/>
              <a:ea typeface="Times" charset="0"/>
              <a:cs typeface="Times" charset="0"/>
            </a:endParaRPr>
          </a:p>
        </p:txBody>
      </p:sp>
    </p:spTree>
    <p:extLst>
      <p:ext uri="{BB962C8B-B14F-4D97-AF65-F5344CB8AC3E}">
        <p14:creationId xmlns:p14="http://schemas.microsoft.com/office/powerpoint/2010/main" val="13107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271849"/>
            <a:ext cx="11318789" cy="6017740"/>
          </a:xfrm>
        </p:spPr>
        <p:txBody>
          <a:bodyPr>
            <a:normAutofit/>
          </a:bodyPr>
          <a:lstStyle/>
          <a:p>
            <a:pPr marL="0" indent="0">
              <a:lnSpc>
                <a:spcPct val="100000"/>
              </a:lnSpc>
              <a:spcBef>
                <a:spcPts val="0"/>
              </a:spcBef>
              <a:buNone/>
            </a:pPr>
            <a:r>
              <a:rPr lang="en-US" b="1" dirty="0">
                <a:latin typeface="Times" charset="0"/>
                <a:ea typeface="Times" charset="0"/>
                <a:cs typeface="Times" charset="0"/>
              </a:rPr>
              <a:t>Douglas McGregor (1960)</a:t>
            </a:r>
          </a:p>
          <a:p>
            <a:pPr marL="0" indent="0">
              <a:lnSpc>
                <a:spcPct val="100000"/>
              </a:lnSpc>
              <a:spcBef>
                <a:spcPts val="0"/>
              </a:spcBef>
              <a:buNone/>
            </a:pPr>
            <a:endParaRPr lang="en-US" b="1" dirty="0">
              <a:latin typeface="Times" charset="0"/>
              <a:ea typeface="Times" charset="0"/>
              <a:cs typeface="Times" charset="0"/>
            </a:endParaRPr>
          </a:p>
          <a:p>
            <a:pPr>
              <a:lnSpc>
                <a:spcPct val="100000"/>
              </a:lnSpc>
              <a:spcBef>
                <a:spcPts val="0"/>
              </a:spcBef>
            </a:pPr>
            <a:r>
              <a:rPr lang="en-US" sz="2400" dirty="0">
                <a:latin typeface="Times" charset="0"/>
                <a:ea typeface="Times" charset="0"/>
                <a:cs typeface="Times" charset="0"/>
              </a:rPr>
              <a:t>Douglas reinforced these ideas by theorizing that managerial attitudes about employees and, hence, how managers treat those employees, can be directly correlated with employee satisfaction.</a:t>
            </a:r>
            <a:br>
              <a:rPr lang="en-US" sz="2400" dirty="0">
                <a:latin typeface="Times" charset="0"/>
                <a:ea typeface="Times" charset="0"/>
                <a:cs typeface="Times" charset="0"/>
              </a:rPr>
            </a:br>
            <a:endParaRPr lang="en-US" sz="2400" dirty="0">
              <a:latin typeface="Times" charset="0"/>
              <a:ea typeface="Times" charset="0"/>
              <a:cs typeface="Times" charset="0"/>
            </a:endParaRPr>
          </a:p>
          <a:p>
            <a:pPr>
              <a:lnSpc>
                <a:spcPct val="100000"/>
              </a:lnSpc>
              <a:spcBef>
                <a:spcPts val="0"/>
              </a:spcBef>
            </a:pPr>
            <a:r>
              <a:rPr lang="en-US" sz="2400" dirty="0">
                <a:latin typeface="Times" charset="0"/>
                <a:ea typeface="Times" charset="0"/>
                <a:cs typeface="Times" charset="0"/>
              </a:rPr>
              <a:t> He labeled this Theory X and Theory Y. </a:t>
            </a:r>
            <a:br>
              <a:rPr lang="en-US" sz="2400" dirty="0">
                <a:latin typeface="Times" charset="0"/>
                <a:ea typeface="Times" charset="0"/>
                <a:cs typeface="Times" charset="0"/>
              </a:rPr>
            </a:br>
            <a:endParaRPr lang="en-US" sz="2400" dirty="0">
              <a:latin typeface="Times" charset="0"/>
              <a:ea typeface="Times" charset="0"/>
              <a:cs typeface="Times" charset="0"/>
            </a:endParaRPr>
          </a:p>
          <a:p>
            <a:pPr>
              <a:lnSpc>
                <a:spcPct val="100000"/>
              </a:lnSpc>
              <a:spcBef>
                <a:spcPts val="0"/>
              </a:spcBef>
            </a:pPr>
            <a:r>
              <a:rPr lang="en-US" sz="2400" b="1" dirty="0">
                <a:latin typeface="Times" charset="0"/>
                <a:ea typeface="Times" charset="0"/>
                <a:cs typeface="Times" charset="0"/>
              </a:rPr>
              <a:t>Theory X: </a:t>
            </a:r>
            <a:r>
              <a:rPr lang="en-US" sz="2400" dirty="0">
                <a:latin typeface="Times" charset="0"/>
                <a:ea typeface="Times" charset="0"/>
                <a:cs typeface="Times" charset="0"/>
              </a:rPr>
              <a:t>managers believe that their employees are basically lazy, need constant supervision and direction, and are indifferent to organizational needs </a:t>
            </a:r>
            <a:br>
              <a:rPr lang="en-US" sz="2400" dirty="0">
                <a:latin typeface="Times" charset="0"/>
                <a:ea typeface="Times" charset="0"/>
                <a:cs typeface="Times" charset="0"/>
              </a:rPr>
            </a:br>
            <a:endParaRPr lang="en-US" sz="2400" dirty="0">
              <a:latin typeface="Times" charset="0"/>
              <a:ea typeface="Times" charset="0"/>
              <a:cs typeface="Times" charset="0"/>
            </a:endParaRPr>
          </a:p>
          <a:p>
            <a:pPr>
              <a:lnSpc>
                <a:spcPct val="100000"/>
              </a:lnSpc>
              <a:spcBef>
                <a:spcPts val="0"/>
              </a:spcBef>
            </a:pPr>
            <a:r>
              <a:rPr lang="en-US" sz="2400" b="1" dirty="0">
                <a:latin typeface="Times" charset="0"/>
                <a:ea typeface="Times" charset="0"/>
                <a:cs typeface="Times" charset="0"/>
              </a:rPr>
              <a:t>Theory Y: </a:t>
            </a:r>
            <a:r>
              <a:rPr lang="en-US" sz="2400" dirty="0">
                <a:latin typeface="Times" charset="0"/>
                <a:ea typeface="Times" charset="0"/>
                <a:cs typeface="Times" charset="0"/>
              </a:rPr>
              <a:t>managers believe that their workers enjoy their work, are self-motivated, and are willing to work hard to meet personal and organizational goals. </a:t>
            </a:r>
          </a:p>
        </p:txBody>
      </p:sp>
    </p:spTree>
    <p:extLst>
      <p:ext uri="{BB962C8B-B14F-4D97-AF65-F5344CB8AC3E}">
        <p14:creationId xmlns:p14="http://schemas.microsoft.com/office/powerpoint/2010/main" val="1554742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33632"/>
            <a:ext cx="10515600" cy="5843331"/>
          </a:xfrm>
        </p:spPr>
        <p:txBody>
          <a:bodyPr/>
          <a:lstStyle/>
          <a:p>
            <a:pPr marL="0" indent="0">
              <a:buNone/>
            </a:pPr>
            <a:r>
              <a:rPr lang="en-US" b="1" dirty="0">
                <a:latin typeface="Times" charset="0"/>
                <a:ea typeface="Times" charset="0"/>
                <a:cs typeface="Times" charset="0"/>
              </a:rPr>
              <a:t>Chris </a:t>
            </a:r>
            <a:r>
              <a:rPr lang="en-US" b="1" dirty="0" err="1">
                <a:latin typeface="Times" charset="0"/>
                <a:ea typeface="Times" charset="0"/>
                <a:cs typeface="Times" charset="0"/>
              </a:rPr>
              <a:t>Argyris</a:t>
            </a:r>
            <a:r>
              <a:rPr lang="en-US" b="1" dirty="0">
                <a:latin typeface="Times" charset="0"/>
                <a:ea typeface="Times" charset="0"/>
                <a:cs typeface="Times" charset="0"/>
              </a:rPr>
              <a:t> (1964) ** employee participation ** </a:t>
            </a:r>
          </a:p>
          <a:p>
            <a:pPr marL="0" indent="0">
              <a:buNone/>
            </a:pPr>
            <a:endParaRPr lang="en-US" sz="2400" dirty="0">
              <a:latin typeface="Times" charset="0"/>
              <a:ea typeface="Times" charset="0"/>
              <a:cs typeface="Times" charset="0"/>
            </a:endParaRPr>
          </a:p>
          <a:p>
            <a:r>
              <a:rPr lang="en-US" sz="2400" dirty="0">
                <a:latin typeface="Times" charset="0"/>
                <a:ea typeface="Times" charset="0"/>
                <a:cs typeface="Times" charset="0"/>
              </a:rPr>
              <a:t>He supported McGregor and Mayo by seeing that managerial domination causes workers to become discourage and passive. </a:t>
            </a:r>
          </a:p>
          <a:p>
            <a:endParaRPr lang="en-US" sz="2400" dirty="0">
              <a:latin typeface="Times" charset="0"/>
              <a:ea typeface="Times" charset="0"/>
              <a:cs typeface="Times" charset="0"/>
            </a:endParaRPr>
          </a:p>
          <a:p>
            <a:r>
              <a:rPr lang="en-US" sz="2400" dirty="0">
                <a:latin typeface="Times" charset="0"/>
                <a:ea typeface="Times" charset="0"/>
                <a:cs typeface="Times" charset="0"/>
              </a:rPr>
              <a:t>He believed that if self-esteem and independence needs are not met, employees will become discouraged and troublesome or may leave the organization. </a:t>
            </a:r>
          </a:p>
          <a:p>
            <a:endParaRPr lang="en-US" sz="2400" dirty="0">
              <a:latin typeface="Times" charset="0"/>
              <a:ea typeface="Times" charset="0"/>
              <a:cs typeface="Times" charset="0"/>
            </a:endParaRPr>
          </a:p>
          <a:p>
            <a:r>
              <a:rPr lang="en-US" sz="2400" dirty="0" err="1">
                <a:latin typeface="Times" charset="0"/>
                <a:ea typeface="Times" charset="0"/>
                <a:cs typeface="Times" charset="0"/>
              </a:rPr>
              <a:t>Argyris</a:t>
            </a:r>
            <a:r>
              <a:rPr lang="en-US" sz="2400" dirty="0">
                <a:latin typeface="Times" charset="0"/>
                <a:ea typeface="Times" charset="0"/>
                <a:cs typeface="Times" charset="0"/>
              </a:rPr>
              <a:t> stressed the need for flexibility within the organization and employee participation in decision making. </a:t>
            </a:r>
          </a:p>
          <a:p>
            <a:endParaRPr lang="en-US" b="1" dirty="0">
              <a:latin typeface="Times" charset="0"/>
              <a:ea typeface="Times" charset="0"/>
              <a:cs typeface="Times" charset="0"/>
            </a:endParaRPr>
          </a:p>
          <a:p>
            <a:endParaRPr lang="en-US" b="1" dirty="0">
              <a:latin typeface="Times" charset="0"/>
              <a:ea typeface="Times" charset="0"/>
              <a:cs typeface="Times" charset="0"/>
            </a:endParaRPr>
          </a:p>
        </p:txBody>
      </p:sp>
    </p:spTree>
    <p:extLst>
      <p:ext uri="{BB962C8B-B14F-4D97-AF65-F5344CB8AC3E}">
        <p14:creationId xmlns:p14="http://schemas.microsoft.com/office/powerpoint/2010/main" val="119531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charset="0"/>
                <a:ea typeface="Times" charset="0"/>
                <a:cs typeface="Times" charset="0"/>
              </a:rPr>
              <a:t>Management theory development</a:t>
            </a:r>
            <a:br>
              <a:rPr lang="en-US" dirty="0">
                <a:latin typeface="Times" charset="0"/>
                <a:ea typeface="Times" charset="0"/>
                <a:cs typeface="Times" charset="0"/>
              </a:rPr>
            </a:br>
            <a:r>
              <a:rPr lang="en-US" dirty="0">
                <a:latin typeface="Times" charset="0"/>
                <a:ea typeface="Times" charset="0"/>
                <a:cs typeface="Times" charset="0"/>
              </a:rPr>
              <a:t> (1900-1970)</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1429" y="1690688"/>
            <a:ext cx="9270251" cy="4685398"/>
          </a:xfrm>
        </p:spPr>
      </p:pic>
    </p:spTree>
    <p:extLst>
      <p:ext uri="{BB962C8B-B14F-4D97-AF65-F5344CB8AC3E}">
        <p14:creationId xmlns:p14="http://schemas.microsoft.com/office/powerpoint/2010/main" val="850256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charset="0"/>
                <a:ea typeface="Times" charset="0"/>
                <a:cs typeface="Times" charset="0"/>
              </a:rPr>
              <a:t>Historical development of management theory </a:t>
            </a:r>
          </a:p>
        </p:txBody>
      </p:sp>
      <p:sp>
        <p:nvSpPr>
          <p:cNvPr id="3" name="Content Placeholder 2"/>
          <p:cNvSpPr>
            <a:spLocks noGrp="1"/>
          </p:cNvSpPr>
          <p:nvPr>
            <p:ph idx="1"/>
          </p:nvPr>
        </p:nvSpPr>
        <p:spPr>
          <a:xfrm>
            <a:off x="838200" y="3097212"/>
            <a:ext cx="10515600" cy="197485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latin typeface="Times" charset="0"/>
                <a:ea typeface="Times" charset="0"/>
                <a:cs typeface="Times" charset="0"/>
              </a:rPr>
              <a:t>Because organizations are complex and varied, theorists’ views of what successful management is and what it should be have changed repeatedly in the last 100 years</a:t>
            </a:r>
          </a:p>
        </p:txBody>
      </p:sp>
    </p:spTree>
    <p:extLst>
      <p:ext uri="{BB962C8B-B14F-4D97-AF65-F5344CB8AC3E}">
        <p14:creationId xmlns:p14="http://schemas.microsoft.com/office/powerpoint/2010/main" val="1588059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charset="0"/>
                <a:ea typeface="Times" charset="0"/>
                <a:cs typeface="Times" charset="0"/>
              </a:rPr>
              <a:t>Scientific management (1900-1930)</a:t>
            </a:r>
          </a:p>
        </p:txBody>
      </p:sp>
      <p:sp>
        <p:nvSpPr>
          <p:cNvPr id="3" name="Content Placeholder 2"/>
          <p:cNvSpPr>
            <a:spLocks noGrp="1"/>
          </p:cNvSpPr>
          <p:nvPr>
            <p:ph idx="1"/>
          </p:nvPr>
        </p:nvSpPr>
        <p:spPr>
          <a:xfrm>
            <a:off x="838200" y="1471614"/>
            <a:ext cx="10515600" cy="5157786"/>
          </a:xfrm>
        </p:spPr>
        <p:txBody>
          <a:bodyPr>
            <a:normAutofit lnSpcReduction="10000"/>
          </a:bodyPr>
          <a:lstStyle/>
          <a:p>
            <a:pPr lvl="0">
              <a:lnSpc>
                <a:spcPct val="100000"/>
              </a:lnSpc>
              <a:spcBef>
                <a:spcPts val="0"/>
              </a:spcBef>
              <a:buFontTx/>
              <a:buChar char="-"/>
            </a:pPr>
            <a:endParaRPr lang="en-US" dirty="0">
              <a:latin typeface="Times" charset="0"/>
              <a:ea typeface="Times" charset="0"/>
              <a:cs typeface="Times" charset="0"/>
            </a:endParaRPr>
          </a:p>
          <a:p>
            <a:pPr>
              <a:lnSpc>
                <a:spcPct val="100000"/>
              </a:lnSpc>
              <a:spcBef>
                <a:spcPts val="0"/>
              </a:spcBef>
              <a:buFontTx/>
              <a:buChar char="-"/>
            </a:pPr>
            <a:r>
              <a:rPr lang="en-US" sz="2600" dirty="0">
                <a:latin typeface="Times" charset="0"/>
                <a:ea typeface="Times" charset="0"/>
                <a:cs typeface="Times" charset="0"/>
              </a:rPr>
              <a:t>Scientific </a:t>
            </a:r>
            <a:r>
              <a:rPr lang="en-US" sz="2600" b="1" dirty="0">
                <a:latin typeface="Times" charset="0"/>
                <a:ea typeface="Times" charset="0"/>
                <a:cs typeface="Times" charset="0"/>
              </a:rPr>
              <a:t>management theory</a:t>
            </a:r>
            <a:r>
              <a:rPr lang="en-US" sz="2600" dirty="0">
                <a:latin typeface="Times" charset="0"/>
                <a:ea typeface="Times" charset="0"/>
                <a:cs typeface="Times" charset="0"/>
              </a:rPr>
              <a:t>, also called </a:t>
            </a:r>
            <a:r>
              <a:rPr lang="en-US" sz="2600" b="1" dirty="0">
                <a:latin typeface="Times" charset="0"/>
                <a:ea typeface="Times" charset="0"/>
                <a:cs typeface="Times" charset="0"/>
              </a:rPr>
              <a:t>classical management theory, </a:t>
            </a:r>
            <a:r>
              <a:rPr lang="en-US" sz="2600" dirty="0">
                <a:latin typeface="Times" charset="0"/>
                <a:ea typeface="Times" charset="0"/>
                <a:cs typeface="Times" charset="0"/>
              </a:rPr>
              <a:t>developed by </a:t>
            </a:r>
            <a:r>
              <a:rPr lang="en-US" sz="2600" b="1" dirty="0">
                <a:latin typeface="Times" charset="0"/>
                <a:ea typeface="Times" charset="0"/>
                <a:cs typeface="Times" charset="0"/>
              </a:rPr>
              <a:t>Frederick W. Taylor </a:t>
            </a:r>
            <a:r>
              <a:rPr lang="en-US" sz="2600" dirty="0">
                <a:latin typeface="Times" charset="0"/>
                <a:ea typeface="Times" charset="0"/>
                <a:cs typeface="Times" charset="0"/>
              </a:rPr>
              <a:t>the “father of scientific management”.</a:t>
            </a:r>
            <a:br>
              <a:rPr lang="en-US" sz="2600" dirty="0">
                <a:latin typeface="Times" charset="0"/>
                <a:ea typeface="Times" charset="0"/>
                <a:cs typeface="Times" charset="0"/>
              </a:rPr>
            </a:br>
            <a:br>
              <a:rPr lang="en-US" sz="2600" dirty="0">
                <a:latin typeface="Times" charset="0"/>
                <a:ea typeface="Times" charset="0"/>
                <a:cs typeface="Times" charset="0"/>
              </a:rPr>
            </a:br>
            <a:br>
              <a:rPr lang="en-US" sz="2600" dirty="0">
                <a:latin typeface="Times" charset="0"/>
                <a:ea typeface="Times" charset="0"/>
                <a:cs typeface="Times" charset="0"/>
              </a:rPr>
            </a:br>
            <a:r>
              <a:rPr lang="en-US" sz="2600" dirty="0">
                <a:latin typeface="Times" charset="0"/>
                <a:ea typeface="Times" charset="0"/>
                <a:cs typeface="Times" charset="0"/>
              </a:rPr>
              <a:t>-He was frustrated with what called ” systematic soldiering’’:  where workers achieved minimum standards doing the least amount of work possible. </a:t>
            </a:r>
            <a:br>
              <a:rPr lang="en-US" sz="2600" dirty="0">
                <a:latin typeface="Times" charset="0"/>
                <a:ea typeface="Times" charset="0"/>
                <a:cs typeface="Times" charset="0"/>
              </a:rPr>
            </a:br>
            <a:endParaRPr lang="en-US" sz="2600" dirty="0">
              <a:latin typeface="Times" charset="0"/>
              <a:ea typeface="Times" charset="0"/>
              <a:cs typeface="Times" charset="0"/>
            </a:endParaRPr>
          </a:p>
          <a:p>
            <a:pPr>
              <a:lnSpc>
                <a:spcPct val="100000"/>
              </a:lnSpc>
              <a:spcBef>
                <a:spcPts val="0"/>
              </a:spcBef>
              <a:buFontTx/>
              <a:buChar char="-"/>
            </a:pPr>
            <a:r>
              <a:rPr lang="en-US" sz="2600" dirty="0">
                <a:latin typeface="Times" charset="0"/>
                <a:ea typeface="Times" charset="0"/>
                <a:cs typeface="Times" charset="0"/>
              </a:rPr>
              <a:t>Its main objective is improving economic efficiency, especially labor productivity. Frederick Taylor's influential ideas, had focused on the individual and on ways in which an individual's performance could be improved</a:t>
            </a:r>
            <a:br>
              <a:rPr lang="en-US" dirty="0">
                <a:latin typeface="Times" charset="0"/>
                <a:ea typeface="Times" charset="0"/>
                <a:cs typeface="Times" charset="0"/>
              </a:rPr>
            </a:br>
            <a:endParaRPr lang="en-US" dirty="0">
              <a:latin typeface="Times" charset="0"/>
              <a:ea typeface="Times" charset="0"/>
              <a:cs typeface="Times" charset="0"/>
            </a:endParaRPr>
          </a:p>
          <a:p>
            <a:pPr lvl="0">
              <a:lnSpc>
                <a:spcPct val="100000"/>
              </a:lnSpc>
              <a:spcBef>
                <a:spcPts val="0"/>
              </a:spcBef>
              <a:buFontTx/>
              <a:buChar char="-"/>
            </a:pPr>
            <a:endParaRPr lang="en-US" dirty="0">
              <a:latin typeface="Times" charset="0"/>
              <a:ea typeface="Times" charset="0"/>
              <a:cs typeface="Times" charset="0"/>
            </a:endParaRPr>
          </a:p>
        </p:txBody>
      </p:sp>
    </p:spTree>
    <p:extLst>
      <p:ext uri="{BB962C8B-B14F-4D97-AF65-F5344CB8AC3E}">
        <p14:creationId xmlns:p14="http://schemas.microsoft.com/office/powerpoint/2010/main" val="1734544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charset="0"/>
                <a:ea typeface="Times" charset="0"/>
                <a:cs typeface="Times" charset="0"/>
              </a:rPr>
              <a:t> Four Principles of scientific management </a:t>
            </a:r>
          </a:p>
        </p:txBody>
      </p:sp>
      <p:sp>
        <p:nvSpPr>
          <p:cNvPr id="3" name="Content Placeholder 2"/>
          <p:cNvSpPr>
            <a:spLocks noGrp="1"/>
          </p:cNvSpPr>
          <p:nvPr>
            <p:ph idx="1"/>
          </p:nvPr>
        </p:nvSpPr>
        <p:spPr/>
        <p:txBody>
          <a:bodyPr>
            <a:normAutofit/>
          </a:bodyPr>
          <a:lstStyle/>
          <a:p>
            <a:pPr marL="514350" indent="-514350">
              <a:lnSpc>
                <a:spcPct val="100000"/>
              </a:lnSpc>
              <a:spcBef>
                <a:spcPts val="0"/>
              </a:spcBef>
              <a:buFont typeface="+mj-lt"/>
              <a:buAutoNum type="arabicPeriod"/>
            </a:pPr>
            <a:r>
              <a:rPr lang="en-US" sz="2400" dirty="0">
                <a:latin typeface="Times" charset="0"/>
                <a:ea typeface="Times" charset="0"/>
                <a:cs typeface="Times" charset="0"/>
              </a:rPr>
              <a:t>Replace rule-of-thumb work methods with scientific methods: In other words, by using time and motion studies and the expertise of experienced workers, work could be scientifically designed to promote greatest efficiency of time and energy. </a:t>
            </a:r>
            <a:br>
              <a:rPr lang="en-US" dirty="0">
                <a:latin typeface="Times" charset="0"/>
                <a:ea typeface="Times" charset="0"/>
                <a:cs typeface="Times" charset="0"/>
              </a:rPr>
            </a:br>
            <a:endParaRPr lang="en-US" dirty="0">
              <a:latin typeface="Times" charset="0"/>
              <a:ea typeface="Times" charset="0"/>
              <a:cs typeface="Times" charset="0"/>
            </a:endParaRPr>
          </a:p>
          <a:p>
            <a:pPr marL="514350" indent="-514350">
              <a:lnSpc>
                <a:spcPct val="100000"/>
              </a:lnSpc>
              <a:spcBef>
                <a:spcPts val="0"/>
              </a:spcBef>
              <a:buFont typeface="+mj-lt"/>
              <a:buAutoNum type="arabicPeriod"/>
            </a:pPr>
            <a:r>
              <a:rPr lang="en-US" sz="2400" dirty="0">
                <a:latin typeface="Times" charset="0"/>
                <a:ea typeface="Times" charset="0"/>
                <a:cs typeface="Times" charset="0"/>
              </a:rPr>
              <a:t>A scientific personnel system must be established so that workers can be hired, trained, and promoted based on their technical competence and abilities. Taylor thought that each employee’s abilities and limitations could be identified so that the worker could be best matched to the most appropriate job. </a:t>
            </a:r>
          </a:p>
          <a:p>
            <a:pPr marL="514350" indent="-514350">
              <a:lnSpc>
                <a:spcPct val="100000"/>
              </a:lnSpc>
              <a:spcBef>
                <a:spcPts val="0"/>
              </a:spcBef>
              <a:buFont typeface="+mj-lt"/>
              <a:buAutoNum type="arabicPeriod"/>
            </a:pPr>
            <a:endParaRPr lang="en-US" dirty="0">
              <a:latin typeface="Times" charset="0"/>
              <a:ea typeface="Times" charset="0"/>
              <a:cs typeface="Times" charset="0"/>
            </a:endParaRPr>
          </a:p>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endParaRPr lang="en-US" dirty="0"/>
          </a:p>
        </p:txBody>
      </p:sp>
    </p:spTree>
    <p:extLst>
      <p:ext uri="{BB962C8B-B14F-4D97-AF65-F5344CB8AC3E}">
        <p14:creationId xmlns:p14="http://schemas.microsoft.com/office/powerpoint/2010/main" val="1389438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nSpc>
                <a:spcPct val="100000"/>
              </a:lnSpc>
              <a:spcBef>
                <a:spcPts val="0"/>
              </a:spcBef>
              <a:buNone/>
            </a:pPr>
            <a:r>
              <a:rPr lang="en-US" sz="2400" dirty="0">
                <a:latin typeface="Times" charset="0"/>
                <a:ea typeface="Times" charset="0"/>
                <a:cs typeface="Times" charset="0"/>
              </a:rPr>
              <a:t>3. Workers should be able to view how they “fit” into the organization and how they contribute to overall organizational productivity. ( using financial incentives as a reward for work accomplished). </a:t>
            </a:r>
          </a:p>
          <a:p>
            <a:pPr marL="0" indent="0">
              <a:lnSpc>
                <a:spcPct val="100000"/>
              </a:lnSpc>
              <a:spcBef>
                <a:spcPts val="0"/>
              </a:spcBef>
              <a:buNone/>
            </a:pPr>
            <a:endParaRPr lang="en-US" sz="2400" dirty="0">
              <a:latin typeface="Times" charset="0"/>
              <a:ea typeface="Times" charset="0"/>
              <a:cs typeface="Times" charset="0"/>
            </a:endParaRPr>
          </a:p>
          <a:p>
            <a:pPr marL="0" indent="0">
              <a:lnSpc>
                <a:spcPct val="100000"/>
              </a:lnSpc>
              <a:spcBef>
                <a:spcPts val="0"/>
              </a:spcBef>
              <a:buNone/>
            </a:pPr>
            <a:r>
              <a:rPr lang="en-US" sz="2400" dirty="0">
                <a:latin typeface="Times" charset="0"/>
                <a:ea typeface="Times" charset="0"/>
                <a:cs typeface="Times" charset="0"/>
              </a:rPr>
              <a:t>4. The relationship between managers and workers should be cooperative and interdependent, and the work should be shared equally. </a:t>
            </a:r>
          </a:p>
          <a:p>
            <a:pPr marL="0" indent="0">
              <a:lnSpc>
                <a:spcPct val="100000"/>
              </a:lnSpc>
              <a:spcBef>
                <a:spcPts val="0"/>
              </a:spcBef>
              <a:buNone/>
            </a:pPr>
            <a:endParaRPr lang="en-US" sz="2400" dirty="0">
              <a:latin typeface="Times" charset="0"/>
              <a:ea typeface="Times" charset="0"/>
              <a:cs typeface="Times" charset="0"/>
            </a:endParaRPr>
          </a:p>
          <a:p>
            <a:pPr marL="0" indent="0">
              <a:lnSpc>
                <a:spcPct val="100000"/>
              </a:lnSpc>
              <a:spcBef>
                <a:spcPts val="0"/>
              </a:spcBef>
              <a:buNone/>
            </a:pPr>
            <a:r>
              <a:rPr lang="en-US" sz="2400" dirty="0">
                <a:latin typeface="Times" charset="0"/>
                <a:ea typeface="Times" charset="0"/>
                <a:cs typeface="Times" charset="0"/>
              </a:rPr>
              <a:t>As a result of the scientific management theory, the productivity and profits rose dramatically. </a:t>
            </a:r>
          </a:p>
          <a:p>
            <a:pPr marL="0" indent="0">
              <a:lnSpc>
                <a:spcPct val="100000"/>
              </a:lnSpc>
              <a:spcBef>
                <a:spcPts val="0"/>
              </a:spcBef>
              <a:buNone/>
            </a:pPr>
            <a:endParaRPr lang="en-US" sz="2400" dirty="0">
              <a:latin typeface="Times" charset="0"/>
              <a:ea typeface="Times" charset="0"/>
              <a:cs typeface="Times"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136416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charset="0"/>
                <a:ea typeface="Times" charset="0"/>
                <a:cs typeface="Times" charset="0"/>
              </a:rPr>
              <a:t>Bureaucratic organizations theory</a:t>
            </a:r>
          </a:p>
        </p:txBody>
      </p:sp>
      <p:sp>
        <p:nvSpPr>
          <p:cNvPr id="3" name="Content Placeholder 2"/>
          <p:cNvSpPr>
            <a:spLocks noGrp="1"/>
          </p:cNvSpPr>
          <p:nvPr>
            <p:ph idx="1"/>
          </p:nvPr>
        </p:nvSpPr>
        <p:spPr>
          <a:xfrm>
            <a:off x="838200" y="1825625"/>
            <a:ext cx="10515600" cy="4945878"/>
          </a:xfrm>
        </p:spPr>
        <p:txBody>
          <a:bodyPr>
            <a:normAutofit/>
          </a:bodyPr>
          <a:lstStyle/>
          <a:p>
            <a:r>
              <a:rPr lang="en-US" sz="2400" dirty="0">
                <a:latin typeface="Times" charset="0"/>
                <a:ea typeface="Times" charset="0"/>
                <a:cs typeface="Times" charset="0"/>
              </a:rPr>
              <a:t>About the same time that Taylor was examining worker tasks, </a:t>
            </a:r>
            <a:r>
              <a:rPr lang="en-US" sz="2400" b="1" dirty="0">
                <a:latin typeface="Times" charset="0"/>
                <a:ea typeface="Times" charset="0"/>
                <a:cs typeface="Times" charset="0"/>
              </a:rPr>
              <a:t>Max Weber</a:t>
            </a:r>
            <a:r>
              <a:rPr lang="en-US" sz="2400" dirty="0">
                <a:latin typeface="Times" charset="0"/>
                <a:ea typeface="Times" charset="0"/>
                <a:cs typeface="Times" charset="0"/>
              </a:rPr>
              <a:t>, began to study large-scale organizations to determine what made some workers more efficient than others. </a:t>
            </a:r>
            <a:br>
              <a:rPr lang="en-US" sz="2400" dirty="0">
                <a:latin typeface="Times" charset="0"/>
                <a:ea typeface="Times" charset="0"/>
                <a:cs typeface="Times" charset="0"/>
              </a:rPr>
            </a:br>
            <a:endParaRPr lang="en-US" sz="2400" dirty="0">
              <a:latin typeface="Times" charset="0"/>
              <a:ea typeface="Times" charset="0"/>
              <a:cs typeface="Times" charset="0"/>
            </a:endParaRPr>
          </a:p>
          <a:p>
            <a:r>
              <a:rPr lang="en-US" sz="2400" dirty="0">
                <a:latin typeface="Times" charset="0"/>
                <a:ea typeface="Times" charset="0"/>
                <a:cs typeface="Times" charset="0"/>
              </a:rPr>
              <a:t>Weber saw the need for legalized, formal authority and consistent rules and regulations for personnel in different positions. </a:t>
            </a:r>
            <a:br>
              <a:rPr lang="en-US" sz="2400" dirty="0">
                <a:latin typeface="Times" charset="0"/>
                <a:ea typeface="Times" charset="0"/>
                <a:cs typeface="Times" charset="0"/>
              </a:rPr>
            </a:br>
            <a:endParaRPr lang="en-US" sz="2400" dirty="0">
              <a:latin typeface="Times" charset="0"/>
              <a:ea typeface="Times" charset="0"/>
              <a:cs typeface="Times" charset="0"/>
            </a:endParaRPr>
          </a:p>
          <a:p>
            <a:r>
              <a:rPr lang="en-US" sz="2400" dirty="0">
                <a:latin typeface="Times" charset="0"/>
                <a:ea typeface="Times" charset="0"/>
                <a:cs typeface="Times" charset="0"/>
              </a:rPr>
              <a:t> Thus, he proposed bureaucracy as an organizational design. </a:t>
            </a:r>
          </a:p>
          <a:p>
            <a:endParaRPr lang="en-US" sz="2400" dirty="0">
              <a:latin typeface="Times" charset="0"/>
              <a:ea typeface="Times" charset="0"/>
              <a:cs typeface="Times" charset="0"/>
            </a:endParaRPr>
          </a:p>
          <a:p>
            <a:r>
              <a:rPr lang="en-US" sz="2400" dirty="0">
                <a:latin typeface="Times" charset="0"/>
                <a:ea typeface="Times" charset="0"/>
                <a:cs typeface="Times" charset="0"/>
              </a:rPr>
              <a:t>A </a:t>
            </a:r>
            <a:r>
              <a:rPr lang="en-US" sz="2400" b="1" dirty="0">
                <a:latin typeface="Times" charset="0"/>
                <a:ea typeface="Times" charset="0"/>
                <a:cs typeface="Times" charset="0"/>
              </a:rPr>
              <a:t>bureaucratic organization</a:t>
            </a:r>
            <a:r>
              <a:rPr lang="en-US" sz="2400" dirty="0">
                <a:latin typeface="Times" charset="0"/>
                <a:ea typeface="Times" charset="0"/>
                <a:cs typeface="Times" charset="0"/>
              </a:rPr>
              <a:t> is a form of management that has a pyramidal command structure. The </a:t>
            </a:r>
            <a:r>
              <a:rPr lang="en-US" sz="2400" b="1" dirty="0">
                <a:latin typeface="Times" charset="0"/>
                <a:ea typeface="Times" charset="0"/>
                <a:cs typeface="Times" charset="0"/>
              </a:rPr>
              <a:t>bureaucratic organization</a:t>
            </a:r>
            <a:r>
              <a:rPr lang="en-US" sz="2400" dirty="0">
                <a:latin typeface="Times" charset="0"/>
                <a:ea typeface="Times" charset="0"/>
                <a:cs typeface="Times" charset="0"/>
              </a:rPr>
              <a:t> is very </a:t>
            </a:r>
            <a:r>
              <a:rPr lang="en-US" sz="2400" b="1" dirty="0">
                <a:latin typeface="Times" charset="0"/>
                <a:ea typeface="Times" charset="0"/>
                <a:cs typeface="Times" charset="0"/>
              </a:rPr>
              <a:t>organized</a:t>
            </a:r>
            <a:r>
              <a:rPr lang="en-US" sz="2400" dirty="0">
                <a:latin typeface="Times" charset="0"/>
                <a:ea typeface="Times" charset="0"/>
                <a:cs typeface="Times" charset="0"/>
              </a:rPr>
              <a:t> with a high degree of formality in the way it operates. </a:t>
            </a:r>
            <a:r>
              <a:rPr lang="en-US" sz="2400" b="1" dirty="0">
                <a:latin typeface="Times" charset="0"/>
                <a:ea typeface="Times" charset="0"/>
                <a:cs typeface="Times" charset="0"/>
              </a:rPr>
              <a:t>Organizational</a:t>
            </a:r>
            <a:r>
              <a:rPr lang="en-US" sz="2400" dirty="0">
                <a:latin typeface="Times" charset="0"/>
                <a:ea typeface="Times" charset="0"/>
                <a:cs typeface="Times" charset="0"/>
              </a:rPr>
              <a:t> charts generally exist for every department, and decisions are made through an </a:t>
            </a:r>
            <a:r>
              <a:rPr lang="en-US" sz="2400" b="1" dirty="0">
                <a:latin typeface="Times" charset="0"/>
                <a:ea typeface="Times" charset="0"/>
                <a:cs typeface="Times" charset="0"/>
              </a:rPr>
              <a:t>organized</a:t>
            </a:r>
            <a:r>
              <a:rPr lang="en-US" sz="2400" dirty="0">
                <a:latin typeface="Times" charset="0"/>
                <a:ea typeface="Times" charset="0"/>
                <a:cs typeface="Times" charset="0"/>
              </a:rPr>
              <a:t> process.</a:t>
            </a:r>
          </a:p>
          <a:p>
            <a:endParaRPr lang="en-US" dirty="0"/>
          </a:p>
          <a:p>
            <a:endParaRPr lang="en-US" dirty="0"/>
          </a:p>
          <a:p>
            <a:endParaRPr lang="en-US" dirty="0"/>
          </a:p>
        </p:txBody>
      </p:sp>
    </p:spTree>
    <p:extLst>
      <p:ext uri="{BB962C8B-B14F-4D97-AF65-F5344CB8AC3E}">
        <p14:creationId xmlns:p14="http://schemas.microsoft.com/office/powerpoint/2010/main" val="669519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Grp="1" noChangeAspect="1"/>
          </p:cNvPicPr>
          <p:nvPr>
            <p:ph idx="1"/>
          </p:nvPr>
        </p:nvPicPr>
        <p:blipFill>
          <a:blip r:embed="rId2"/>
          <a:stretch>
            <a:fillRect/>
          </a:stretch>
        </p:blipFill>
        <p:spPr>
          <a:xfrm>
            <a:off x="1915297" y="1108932"/>
            <a:ext cx="8199328" cy="4513392"/>
          </a:xfrm>
          <a:prstGeom prst="rect">
            <a:avLst/>
          </a:prstGeom>
        </p:spPr>
      </p:pic>
    </p:spTree>
    <p:extLst>
      <p:ext uri="{BB962C8B-B14F-4D97-AF65-F5344CB8AC3E}">
        <p14:creationId xmlns:p14="http://schemas.microsoft.com/office/powerpoint/2010/main" val="1310335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charset="0"/>
                <a:ea typeface="Times" charset="0"/>
                <a:cs typeface="Times" charset="0"/>
              </a:rPr>
              <a:t>Management functions identified (1925)</a:t>
            </a:r>
          </a:p>
        </p:txBody>
      </p:sp>
      <p:sp>
        <p:nvSpPr>
          <p:cNvPr id="3" name="Content Placeholder 2"/>
          <p:cNvSpPr>
            <a:spLocks noGrp="1"/>
          </p:cNvSpPr>
          <p:nvPr>
            <p:ph idx="1"/>
          </p:nvPr>
        </p:nvSpPr>
        <p:spPr/>
        <p:txBody>
          <a:bodyPr/>
          <a:lstStyle/>
          <a:p>
            <a:r>
              <a:rPr lang="en-US" dirty="0">
                <a:latin typeface="Times" charset="0"/>
                <a:ea typeface="Times" charset="0"/>
                <a:cs typeface="Times" charset="0"/>
              </a:rPr>
              <a:t>Management functions first identified in 1925 by </a:t>
            </a:r>
            <a:r>
              <a:rPr lang="en-US" b="1" dirty="0">
                <a:latin typeface="Times" charset="0"/>
                <a:ea typeface="Times" charset="0"/>
                <a:cs typeface="Times" charset="0"/>
              </a:rPr>
              <a:t>Henri Fayol</a:t>
            </a:r>
            <a:r>
              <a:rPr lang="en-US" dirty="0">
                <a:latin typeface="Times" charset="0"/>
                <a:ea typeface="Times" charset="0"/>
                <a:cs typeface="Times" charset="0"/>
              </a:rPr>
              <a:t>: planning, organization, command, coordination, and control. </a:t>
            </a:r>
            <a:br>
              <a:rPr lang="en-US" dirty="0">
                <a:latin typeface="Times" charset="0"/>
                <a:ea typeface="Times" charset="0"/>
                <a:cs typeface="Times" charset="0"/>
              </a:rPr>
            </a:br>
            <a:br>
              <a:rPr lang="en-US" dirty="0">
                <a:latin typeface="Times" charset="0"/>
                <a:ea typeface="Times" charset="0"/>
                <a:cs typeface="Times" charset="0"/>
              </a:rPr>
            </a:br>
            <a:endParaRPr lang="en-US" dirty="0">
              <a:latin typeface="Times" charset="0"/>
              <a:ea typeface="Times" charset="0"/>
              <a:cs typeface="Times" charset="0"/>
            </a:endParaRPr>
          </a:p>
          <a:p>
            <a:r>
              <a:rPr lang="en-US" dirty="0">
                <a:latin typeface="Times" charset="0"/>
                <a:ea typeface="Times" charset="0"/>
                <a:cs typeface="Times" charset="0"/>
              </a:rPr>
              <a:t>In 1937, </a:t>
            </a:r>
            <a:r>
              <a:rPr lang="en-US" b="1" dirty="0">
                <a:latin typeface="Times" charset="0"/>
                <a:ea typeface="Times" charset="0"/>
                <a:cs typeface="Times" charset="0"/>
              </a:rPr>
              <a:t>Luther </a:t>
            </a:r>
            <a:r>
              <a:rPr lang="en-US" b="1" dirty="0" err="1">
                <a:latin typeface="Times" charset="0"/>
                <a:ea typeface="Times" charset="0"/>
                <a:cs typeface="Times" charset="0"/>
              </a:rPr>
              <a:t>Gulick</a:t>
            </a:r>
            <a:r>
              <a:rPr lang="en-US" b="1" dirty="0">
                <a:latin typeface="Times" charset="0"/>
                <a:ea typeface="Times" charset="0"/>
                <a:cs typeface="Times" charset="0"/>
              </a:rPr>
              <a:t> </a:t>
            </a:r>
            <a:r>
              <a:rPr lang="en-US" dirty="0">
                <a:latin typeface="Times" charset="0"/>
                <a:ea typeface="Times" charset="0"/>
                <a:cs typeface="Times" charset="0"/>
              </a:rPr>
              <a:t>expanded on Fayol’s management functions in his introduction of the ‘’seven activities of management’’: (planning, organizing, staffing, directing, coordinating, reporting, and budgeting) as denoted by the mnemonic POSDCORB.   </a:t>
            </a:r>
          </a:p>
          <a:p>
            <a:endParaRPr lang="en-US" dirty="0"/>
          </a:p>
        </p:txBody>
      </p:sp>
    </p:spTree>
    <p:extLst>
      <p:ext uri="{BB962C8B-B14F-4D97-AF65-F5344CB8AC3E}">
        <p14:creationId xmlns:p14="http://schemas.microsoft.com/office/powerpoint/2010/main" val="1220060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1987" y="600075"/>
            <a:ext cx="5035407" cy="5017294"/>
          </a:xfrm>
        </p:spPr>
      </p:pic>
      <p:sp>
        <p:nvSpPr>
          <p:cNvPr id="5" name="Rectangle 4"/>
          <p:cNvSpPr/>
          <p:nvPr/>
        </p:nvSpPr>
        <p:spPr>
          <a:xfrm>
            <a:off x="3397971" y="5857875"/>
            <a:ext cx="4643437" cy="5857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management process. </a:t>
            </a:r>
          </a:p>
        </p:txBody>
      </p:sp>
    </p:spTree>
    <p:extLst>
      <p:ext uri="{BB962C8B-B14F-4D97-AF65-F5344CB8AC3E}">
        <p14:creationId xmlns:p14="http://schemas.microsoft.com/office/powerpoint/2010/main" val="20521789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780</TotalTime>
  <Words>432</Words>
  <Application>Microsoft Macintosh PowerPoint</Application>
  <PresentationFormat>Widescreen</PresentationFormat>
  <Paragraphs>61</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vt:lpstr>
      <vt:lpstr>Office Theme</vt:lpstr>
      <vt:lpstr>Foundation of management </vt:lpstr>
      <vt:lpstr>Historical development of management theory </vt:lpstr>
      <vt:lpstr>Scientific management (1900-1930)</vt:lpstr>
      <vt:lpstr> Four Principles of scientific management </vt:lpstr>
      <vt:lpstr>PowerPoint Presentation</vt:lpstr>
      <vt:lpstr>Bureaucratic organizations theory</vt:lpstr>
      <vt:lpstr>PowerPoint Presentation</vt:lpstr>
      <vt:lpstr>Management functions identified (1925)</vt:lpstr>
      <vt:lpstr>PowerPoint Presentation</vt:lpstr>
      <vt:lpstr>Human Relations Management (1930- 1970)</vt:lpstr>
      <vt:lpstr>PowerPoint Presentation</vt:lpstr>
      <vt:lpstr>PowerPoint Presentation</vt:lpstr>
      <vt:lpstr>PowerPoint Presentation</vt:lpstr>
      <vt:lpstr>The results of this experiment</vt:lpstr>
      <vt:lpstr>PowerPoint Presentation</vt:lpstr>
      <vt:lpstr>PowerPoint Presentation</vt:lpstr>
      <vt:lpstr>Management theory development  (1900-1970)</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 of management </dc:title>
  <dc:creator>Maram Jaghama</dc:creator>
  <cp:lastModifiedBy>Maram K Jaghama</cp:lastModifiedBy>
  <cp:revision>32</cp:revision>
  <dcterms:created xsi:type="dcterms:W3CDTF">2017-09-18T17:00:23Z</dcterms:created>
  <dcterms:modified xsi:type="dcterms:W3CDTF">2019-06-30T19:16:29Z</dcterms:modified>
</cp:coreProperties>
</file>