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77" r:id="rId3"/>
    <p:sldId id="278" r:id="rId4"/>
    <p:sldId id="279" r:id="rId5"/>
    <p:sldId id="283" r:id="rId6"/>
    <p:sldId id="284" r:id="rId7"/>
    <p:sldId id="280" r:id="rId8"/>
    <p:sldId id="285" r:id="rId9"/>
    <p:sldId id="286" r:id="rId10"/>
    <p:sldId id="289" r:id="rId11"/>
    <p:sldId id="281" r:id="rId12"/>
    <p:sldId id="290" r:id="rId13"/>
    <p:sldId id="299" r:id="rId14"/>
    <p:sldId id="287" r:id="rId15"/>
    <p:sldId id="288" r:id="rId16"/>
    <p:sldId id="291" r:id="rId17"/>
    <p:sldId id="292" r:id="rId18"/>
    <p:sldId id="293" r:id="rId19"/>
    <p:sldId id="282" r:id="rId20"/>
    <p:sldId id="294" r:id="rId21"/>
    <p:sldId id="295" r:id="rId22"/>
    <p:sldId id="296" r:id="rId23"/>
    <p:sldId id="297" r:id="rId24"/>
    <p:sldId id="298" r:id="rId25"/>
    <p:sldId id="3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074" autoAdjust="0"/>
    <p:restoredTop sz="53108" autoAdjust="0"/>
  </p:normalViewPr>
  <p:slideViewPr>
    <p:cSldViewPr snapToGrid="0">
      <p:cViewPr varScale="1">
        <p:scale>
          <a:sx n="50" d="100"/>
          <a:sy n="50" d="100"/>
        </p:scale>
        <p:origin x="48" y="6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4/24/2016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4/24/2016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2734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428517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17</a:t>
            </a:fld>
            <a:endParaRPr lang="en-US"/>
          </a:p>
        </p:txBody>
      </p:sp>
    </p:spTree>
    <p:extLst>
      <p:ext uri="{BB962C8B-B14F-4D97-AF65-F5344CB8AC3E}">
        <p14:creationId xmlns:p14="http://schemas.microsoft.com/office/powerpoint/2010/main" val="2060466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218859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3709813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22</a:t>
            </a:fld>
            <a:endParaRPr lang="en-US"/>
          </a:p>
        </p:txBody>
      </p:sp>
    </p:spTree>
    <p:extLst>
      <p:ext uri="{BB962C8B-B14F-4D97-AF65-F5344CB8AC3E}">
        <p14:creationId xmlns:p14="http://schemas.microsoft.com/office/powerpoint/2010/main" val="1284504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23</a:t>
            </a:fld>
            <a:endParaRPr lang="en-US"/>
          </a:p>
        </p:txBody>
      </p:sp>
    </p:spTree>
    <p:extLst>
      <p:ext uri="{BB962C8B-B14F-4D97-AF65-F5344CB8AC3E}">
        <p14:creationId xmlns:p14="http://schemas.microsoft.com/office/powerpoint/2010/main" val="249050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75342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167884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362762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3608476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2184482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121917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14</a:t>
            </a:fld>
            <a:endParaRPr lang="en-US"/>
          </a:p>
        </p:txBody>
      </p:sp>
    </p:spTree>
    <p:extLst>
      <p:ext uri="{BB962C8B-B14F-4D97-AF65-F5344CB8AC3E}">
        <p14:creationId xmlns:p14="http://schemas.microsoft.com/office/powerpoint/2010/main" val="895709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164025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464" y="2130552"/>
            <a:ext cx="10058400" cy="2743200"/>
          </a:xfrm>
        </p:spPr>
        <p:txBody>
          <a:bodyPr>
            <a:normAutofit/>
          </a:bodyPr>
          <a:lstStyle/>
          <a:p>
            <a:r>
              <a:rPr lang="en-US" sz="6000" dirty="0" smtClean="0"/>
              <a:t>Audit of the </a:t>
            </a:r>
            <a:br>
              <a:rPr lang="en-US" sz="6000" dirty="0" smtClean="0"/>
            </a:br>
            <a:r>
              <a:rPr lang="en-US" sz="6000" dirty="0" smtClean="0"/>
              <a:t>payroll and </a:t>
            </a:r>
            <a:br>
              <a:rPr lang="en-US" sz="6000" dirty="0" smtClean="0"/>
            </a:br>
            <a:r>
              <a:rPr lang="en-US" sz="6000" dirty="0" smtClean="0"/>
              <a:t>personnel cycle</a:t>
            </a:r>
            <a:endParaRPr lang="en-US" sz="6000" dirty="0"/>
          </a:p>
        </p:txBody>
      </p:sp>
      <p:sp>
        <p:nvSpPr>
          <p:cNvPr id="3" name="Subtitle 2"/>
          <p:cNvSpPr>
            <a:spLocks noGrp="1"/>
          </p:cNvSpPr>
          <p:nvPr>
            <p:ph type="subTitle" idx="1"/>
          </p:nvPr>
        </p:nvSpPr>
        <p:spPr>
          <a:xfrm>
            <a:off x="1045464" y="5111496"/>
            <a:ext cx="10079736" cy="614701"/>
          </a:xfrm>
        </p:spPr>
        <p:txBody>
          <a:bodyPr>
            <a:normAutofit/>
          </a:bodyPr>
          <a:lstStyle/>
          <a:p>
            <a:r>
              <a:rPr lang="en-US" sz="3600" dirty="0" smtClean="0"/>
              <a:t>Chapter 20</a:t>
            </a:r>
            <a:endParaRPr lang="en-US" sz="36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20-1</a:t>
            </a:r>
          </a:p>
        </p:txBody>
      </p:sp>
      <p:pic>
        <p:nvPicPr>
          <p:cNvPr id="5" name="Picture 4"/>
          <p:cNvPicPr>
            <a:picLocks noChangeAspect="1"/>
          </p:cNvPicPr>
          <p:nvPr/>
        </p:nvPicPr>
        <p:blipFill>
          <a:blip r:embed="rId3"/>
          <a:stretch>
            <a:fillRect/>
          </a:stretch>
        </p:blipFill>
        <p:spPr>
          <a:xfrm>
            <a:off x="7168670" y="910131"/>
            <a:ext cx="4636738" cy="2440841"/>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0-</a:t>
            </a:r>
            <a:fld id="{E31375A4-56A4-47D6-9801-1991572033F7}" type="slidenum">
              <a:rPr lang="en-US" smtClean="0">
                <a:solidFill>
                  <a:srgbClr val="514A40"/>
                </a:solidFill>
              </a:rPr>
              <a:pPr/>
              <a:t>10</a:t>
            </a:fld>
            <a:endParaRPr lang="en-US" dirty="0">
              <a:solidFill>
                <a:srgbClr val="514A40"/>
              </a:solidFill>
            </a:endParaRPr>
          </a:p>
        </p:txBody>
      </p:sp>
      <p:sp>
        <p:nvSpPr>
          <p:cNvPr id="3" name="TextBox 2"/>
          <p:cNvSpPr txBox="1"/>
          <p:nvPr/>
        </p:nvSpPr>
        <p:spPr>
          <a:xfrm>
            <a:off x="2529840" y="1905506"/>
            <a:ext cx="7132320" cy="3046988"/>
          </a:xfrm>
          <a:prstGeom prst="rect">
            <a:avLst/>
          </a:prstGeom>
          <a:solidFill>
            <a:srgbClr val="ABECDB"/>
          </a:solidFill>
        </p:spPr>
        <p:txBody>
          <a:bodyPr wrap="square" rtlCol="0">
            <a:spAutoFit/>
          </a:bodyPr>
          <a:lstStyle/>
          <a:p>
            <a:pPr algn="ctr"/>
            <a:r>
              <a:rPr lang="en-US" sz="3200" b="1" dirty="0" smtClean="0">
                <a:solidFill>
                  <a:schemeClr val="accent1"/>
                </a:solidFill>
              </a:rPr>
              <a:t>OBJECTIVE 20-3</a:t>
            </a:r>
          </a:p>
          <a:p>
            <a:pPr marL="45720" indent="0" algn="ctr">
              <a:buNone/>
            </a:pPr>
            <a:r>
              <a:rPr lang="en-US" sz="3200" b="1" dirty="0">
                <a:solidFill>
                  <a:schemeClr val="accent1"/>
                </a:solidFill>
              </a:rPr>
              <a:t>Understand internal control and design and perform tests of </a:t>
            </a:r>
            <a:r>
              <a:rPr lang="en-US" sz="3200" b="1" dirty="0" smtClean="0">
                <a:solidFill>
                  <a:schemeClr val="accent1"/>
                </a:solidFill>
              </a:rPr>
              <a:t>           </a:t>
            </a:r>
            <a:r>
              <a:rPr lang="en-US" sz="3200" b="1" dirty="0">
                <a:solidFill>
                  <a:schemeClr val="accent1"/>
                </a:solidFill>
              </a:rPr>
              <a:t>controls and substantive tests of transactions for the payroll </a:t>
            </a:r>
            <a:r>
              <a:rPr lang="en-US" sz="3200" b="1" dirty="0" smtClean="0">
                <a:solidFill>
                  <a:schemeClr val="accent1"/>
                </a:solidFill>
              </a:rPr>
              <a:t>and           </a:t>
            </a:r>
            <a:r>
              <a:rPr lang="en-US" sz="3200" b="1" dirty="0">
                <a:solidFill>
                  <a:schemeClr val="accent1"/>
                </a:solidFill>
              </a:rPr>
              <a:t>personnel cycle</a:t>
            </a:r>
            <a:r>
              <a:rPr lang="en-US" sz="3200" b="1" dirty="0" smtClean="0">
                <a:solidFill>
                  <a:schemeClr val="accent1"/>
                </a:solidFill>
              </a:rPr>
              <a:t>.</a:t>
            </a:r>
          </a:p>
        </p:txBody>
      </p:sp>
    </p:spTree>
    <p:extLst>
      <p:ext uri="{BB962C8B-B14F-4D97-AF65-F5344CB8AC3E}">
        <p14:creationId xmlns:p14="http://schemas.microsoft.com/office/powerpoint/2010/main" val="114927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41421"/>
            <a:ext cx="9601200" cy="949158"/>
          </a:xfrm>
        </p:spPr>
        <p:txBody>
          <a:bodyPr>
            <a:normAutofit fontScale="90000"/>
          </a:bodyPr>
          <a:lstStyle/>
          <a:p>
            <a:pPr algn="ctr"/>
            <a:r>
              <a:rPr lang="en-US" dirty="0" smtClean="0"/>
              <a:t>Methodology for designing tests of controls and substantive tests of transactions</a:t>
            </a:r>
            <a:endParaRPr lang="en-US" dirty="0"/>
          </a:p>
        </p:txBody>
      </p:sp>
      <p:sp>
        <p:nvSpPr>
          <p:cNvPr id="3" name="Content Placeholder 2"/>
          <p:cNvSpPr>
            <a:spLocks noGrp="1"/>
          </p:cNvSpPr>
          <p:nvPr>
            <p:ph idx="1"/>
          </p:nvPr>
        </p:nvSpPr>
        <p:spPr>
          <a:xfrm>
            <a:off x="1349542" y="1847088"/>
            <a:ext cx="10281626" cy="4296076"/>
          </a:xfrm>
        </p:spPr>
        <p:txBody>
          <a:bodyPr>
            <a:normAutofit/>
          </a:bodyPr>
          <a:lstStyle/>
          <a:p>
            <a:pPr marL="45720" indent="0">
              <a:buNone/>
            </a:pPr>
            <a:r>
              <a:rPr lang="en-US" sz="2400" b="1" dirty="0" smtClean="0">
                <a:solidFill>
                  <a:srgbClr val="50838E"/>
                </a:solidFill>
              </a:rPr>
              <a:t>The methodology for designing tests of controls and substantive tests of transactions is the same as for the sales and collection cycle:</a:t>
            </a:r>
          </a:p>
          <a:p>
            <a:pPr lvl="1"/>
            <a:r>
              <a:rPr lang="en-US" sz="2400" b="1" dirty="0" smtClean="0">
                <a:solidFill>
                  <a:schemeClr val="accent1"/>
                </a:solidFill>
              </a:rPr>
              <a:t>Understand internal control</a:t>
            </a:r>
          </a:p>
          <a:p>
            <a:pPr lvl="1"/>
            <a:r>
              <a:rPr lang="en-US" sz="2400" b="1" dirty="0" smtClean="0">
                <a:solidFill>
                  <a:schemeClr val="accent1"/>
                </a:solidFill>
              </a:rPr>
              <a:t>Assess planned control risk</a:t>
            </a:r>
          </a:p>
          <a:p>
            <a:pPr lvl="1"/>
            <a:r>
              <a:rPr lang="en-US" sz="2400" b="1" dirty="0" smtClean="0">
                <a:solidFill>
                  <a:schemeClr val="accent1"/>
                </a:solidFill>
              </a:rPr>
              <a:t>Determine the extent of testing of controls</a:t>
            </a:r>
          </a:p>
          <a:p>
            <a:pPr lvl="1"/>
            <a:r>
              <a:rPr lang="en-US" sz="2400" b="1" dirty="0" smtClean="0">
                <a:solidFill>
                  <a:schemeClr val="accent1"/>
                </a:solidFill>
              </a:rPr>
              <a:t>Design tests of controls and substantive tests of transactions to meet transaction-related audit objectives</a:t>
            </a:r>
          </a:p>
          <a:p>
            <a:pPr marL="45720" indent="0">
              <a:buNone/>
            </a:pPr>
            <a:r>
              <a:rPr lang="en-US" sz="2400" b="1" dirty="0" smtClean="0">
                <a:solidFill>
                  <a:schemeClr val="accent1"/>
                </a:solidFill>
              </a:rPr>
              <a:t>Types of audit tests for the payroll and personnel cycle are shown in </a:t>
            </a:r>
            <a:r>
              <a:rPr lang="en-US" sz="2400" b="1" dirty="0" smtClean="0">
                <a:solidFill>
                  <a:srgbClr val="50838E"/>
                </a:solidFill>
              </a:rPr>
              <a:t>Figure 20-2</a:t>
            </a:r>
            <a:r>
              <a:rPr lang="en-US" sz="2400" b="1" dirty="0">
                <a:solidFill>
                  <a:srgbClr val="50838E"/>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0-</a:t>
            </a:r>
            <a:fld id="{E31375A4-56A4-47D6-9801-1991572033F7}" type="slidenum">
              <a:rPr lang="en-US" smtClean="0">
                <a:solidFill>
                  <a:srgbClr val="514A40"/>
                </a:solidFill>
              </a:rPr>
              <a:pPr/>
              <a:t>11</a:t>
            </a:fld>
            <a:endParaRPr lang="en-US" dirty="0">
              <a:solidFill>
                <a:srgbClr val="514A40"/>
              </a:solidFill>
            </a:endParaRPr>
          </a:p>
        </p:txBody>
      </p:sp>
    </p:spTree>
    <p:extLst>
      <p:ext uri="{BB962C8B-B14F-4D97-AF65-F5344CB8AC3E}">
        <p14:creationId xmlns:p14="http://schemas.microsoft.com/office/powerpoint/2010/main" val="39676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20-</a:t>
            </a:r>
            <a:fld id="{E31375A4-56A4-47D6-9801-1991572033F7}" type="slidenum">
              <a:rPr lang="en-US" smtClean="0"/>
              <a:t>12</a:t>
            </a:fld>
            <a:endParaRPr lang="en-US" dirty="0"/>
          </a:p>
        </p:txBody>
      </p:sp>
      <p:pic>
        <p:nvPicPr>
          <p:cNvPr id="4" name="Picture 3"/>
          <p:cNvPicPr>
            <a:picLocks noChangeAspect="1"/>
          </p:cNvPicPr>
          <p:nvPr/>
        </p:nvPicPr>
        <p:blipFill>
          <a:blip r:embed="rId2"/>
          <a:stretch>
            <a:fillRect/>
          </a:stretch>
        </p:blipFill>
        <p:spPr>
          <a:xfrm>
            <a:off x="661569" y="365760"/>
            <a:ext cx="10983948" cy="5702532"/>
          </a:xfrm>
          <a:prstGeom prst="rect">
            <a:avLst/>
          </a:prstGeom>
        </p:spPr>
      </p:pic>
    </p:spTree>
    <p:extLst>
      <p:ext uri="{BB962C8B-B14F-4D97-AF65-F5344CB8AC3E}">
        <p14:creationId xmlns:p14="http://schemas.microsoft.com/office/powerpoint/2010/main" val="376543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Methodology for designing tests of controls and substantive tests of </a:t>
            </a:r>
            <a:r>
              <a:rPr lang="en-US" dirty="0" smtClean="0"/>
              <a:t>transactions (cont.)</a:t>
            </a:r>
            <a:endParaRPr lang="en-US" dirty="0"/>
          </a:p>
        </p:txBody>
      </p:sp>
      <p:sp>
        <p:nvSpPr>
          <p:cNvPr id="3" name="Content Placeholder 2"/>
          <p:cNvSpPr>
            <a:spLocks noGrp="1"/>
          </p:cNvSpPr>
          <p:nvPr>
            <p:ph idx="1"/>
          </p:nvPr>
        </p:nvSpPr>
        <p:spPr>
          <a:xfrm>
            <a:off x="1133856" y="2286000"/>
            <a:ext cx="9829800" cy="3611880"/>
          </a:xfrm>
        </p:spPr>
        <p:txBody>
          <a:bodyPr>
            <a:normAutofit/>
          </a:bodyPr>
          <a:lstStyle/>
          <a:p>
            <a:pPr marL="45720" indent="0">
              <a:buNone/>
            </a:pPr>
            <a:r>
              <a:rPr lang="en-US" sz="2600" b="1" dirty="0" smtClean="0">
                <a:solidFill>
                  <a:srgbClr val="50838E"/>
                </a:solidFill>
              </a:rPr>
              <a:t>Understand Internal Control and Assess Control Risk—Payroll and Personnel Cycle:</a:t>
            </a:r>
          </a:p>
          <a:p>
            <a:pPr marL="45720" indent="0">
              <a:buNone/>
            </a:pPr>
            <a:r>
              <a:rPr lang="en-US" sz="2600" b="1" dirty="0" smtClean="0">
                <a:solidFill>
                  <a:schemeClr val="accent1"/>
                </a:solidFill>
              </a:rPr>
              <a:t>Internal control for payroll is normally highly structured and well controlled. As a result, control risk is often assessed as low for this cycle.</a:t>
            </a:r>
          </a:p>
          <a:p>
            <a:pPr marL="45720" indent="0">
              <a:buNone/>
            </a:pPr>
            <a:r>
              <a:rPr lang="en-US" sz="2600" b="1" dirty="0" smtClean="0">
                <a:solidFill>
                  <a:schemeClr val="accent1"/>
                </a:solidFill>
              </a:rPr>
              <a:t>Key controls in the payroll and personnel cycle are summarized in </a:t>
            </a:r>
            <a:r>
              <a:rPr lang="en-US" sz="2600" b="1" dirty="0" smtClean="0">
                <a:solidFill>
                  <a:srgbClr val="50838E"/>
                </a:solidFill>
              </a:rPr>
              <a:t>Table 20-2 </a:t>
            </a:r>
            <a:r>
              <a:rPr lang="en-US" sz="2600" b="1" dirty="0" smtClean="0">
                <a:solidFill>
                  <a:schemeClr val="accent1"/>
                </a:solidFill>
              </a:rPr>
              <a:t>on page 668.</a:t>
            </a:r>
            <a:endParaRPr lang="en-US" sz="26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a:t>2</a:t>
            </a:r>
            <a:r>
              <a:rPr lang="en-US" dirty="0" smtClean="0"/>
              <a:t>0-</a:t>
            </a:r>
            <a:fld id="{E31375A4-56A4-47D6-9801-1991572033F7}" type="slidenum">
              <a:rPr lang="en-US" smtClean="0"/>
              <a:t>13</a:t>
            </a:fld>
            <a:endParaRPr lang="en-US" dirty="0"/>
          </a:p>
        </p:txBody>
      </p:sp>
    </p:spTree>
    <p:extLst>
      <p:ext uri="{BB962C8B-B14F-4D97-AF65-F5344CB8AC3E}">
        <p14:creationId xmlns:p14="http://schemas.microsoft.com/office/powerpoint/2010/main" val="38855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Business functions in the cycle and related documents and </a:t>
            </a:r>
            <a:r>
              <a:rPr lang="en-US" dirty="0" smtClean="0"/>
              <a:t>records (</a:t>
            </a:r>
            <a:r>
              <a:rPr lang="en-US" dirty="0"/>
              <a:t>cont</a:t>
            </a:r>
            <a:r>
              <a:rPr lang="en-US" dirty="0" smtClean="0"/>
              <a:t>.)</a:t>
            </a:r>
            <a:endParaRPr lang="en-US" dirty="0"/>
          </a:p>
        </p:txBody>
      </p:sp>
      <p:sp>
        <p:nvSpPr>
          <p:cNvPr id="3" name="Content Placeholder 2"/>
          <p:cNvSpPr>
            <a:spLocks noGrp="1"/>
          </p:cNvSpPr>
          <p:nvPr>
            <p:ph idx="1"/>
          </p:nvPr>
        </p:nvSpPr>
        <p:spPr>
          <a:xfrm>
            <a:off x="1115568" y="1929384"/>
            <a:ext cx="9848088" cy="3968496"/>
          </a:xfrm>
        </p:spPr>
        <p:txBody>
          <a:bodyPr>
            <a:normAutofit fontScale="92500"/>
          </a:bodyPr>
          <a:lstStyle/>
          <a:p>
            <a:pPr marL="45720" indent="0">
              <a:buNone/>
            </a:pPr>
            <a:r>
              <a:rPr lang="en-US" sz="2600" b="1" dirty="0" smtClean="0">
                <a:solidFill>
                  <a:srgbClr val="50838E"/>
                </a:solidFill>
              </a:rPr>
              <a:t>Design Tests of Controls and Substantive Tests of Transactions—Payroll and Personnel Cycle:</a:t>
            </a:r>
          </a:p>
          <a:p>
            <a:pPr marL="45720" indent="0">
              <a:buNone/>
            </a:pPr>
            <a:r>
              <a:rPr lang="en-US" sz="2600" b="1" dirty="0" smtClean="0">
                <a:solidFill>
                  <a:schemeClr val="accent1"/>
                </a:solidFill>
              </a:rPr>
              <a:t>Tests of controls and substantive tests of transactions in this cycle are usually not extensive for these reasons:</a:t>
            </a:r>
          </a:p>
          <a:p>
            <a:pPr marL="880110" lvl="1" indent="-514350">
              <a:buFont typeface="+mj-lt"/>
              <a:buAutoNum type="arabicPeriod"/>
            </a:pPr>
            <a:r>
              <a:rPr lang="en-US" sz="2400" b="1" dirty="0" smtClean="0">
                <a:solidFill>
                  <a:schemeClr val="accent1"/>
                </a:solidFill>
              </a:rPr>
              <a:t>Employees are likely to complain to management if they are underpaid.</a:t>
            </a:r>
          </a:p>
          <a:p>
            <a:pPr marL="880110" lvl="1" indent="-514350">
              <a:buFont typeface="+mj-lt"/>
              <a:buAutoNum type="arabicPeriod"/>
            </a:pPr>
            <a:r>
              <a:rPr lang="en-US" sz="2400" b="1" dirty="0" smtClean="0">
                <a:solidFill>
                  <a:schemeClr val="accent1"/>
                </a:solidFill>
              </a:rPr>
              <a:t>All payroll transactions are typically uniform and uncomplicated.</a:t>
            </a:r>
          </a:p>
          <a:p>
            <a:pPr marL="880110" lvl="1" indent="-514350">
              <a:buFont typeface="+mj-lt"/>
              <a:buAutoNum type="arabicPeriod"/>
            </a:pPr>
            <a:r>
              <a:rPr lang="en-US" sz="2400" b="1" dirty="0" smtClean="0">
                <a:solidFill>
                  <a:schemeClr val="accent1"/>
                </a:solidFill>
              </a:rPr>
              <a:t>Payroll transactions are subject to audit by federal and state governments for income tax withholding, Social Security, and unemployment taxes.</a:t>
            </a:r>
            <a:endParaRPr lang="en-US" sz="24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20-</a:t>
            </a:r>
            <a:fld id="{E31375A4-56A4-47D6-9801-1991572033F7}" type="slidenum">
              <a:rPr lang="en-US" smtClean="0"/>
              <a:t>14</a:t>
            </a:fld>
            <a:endParaRPr lang="en-US" dirty="0"/>
          </a:p>
        </p:txBody>
      </p:sp>
    </p:spTree>
    <p:extLst>
      <p:ext uri="{BB962C8B-B14F-4D97-AF65-F5344CB8AC3E}">
        <p14:creationId xmlns:p14="http://schemas.microsoft.com/office/powerpoint/2010/main" val="158620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Methodology for designing tests of controls and substantive tests of </a:t>
            </a:r>
            <a:r>
              <a:rPr lang="en-US" dirty="0" smtClean="0"/>
              <a:t>transactions (cont.)</a:t>
            </a:r>
            <a:br>
              <a:rPr lang="en-US" dirty="0" smtClean="0"/>
            </a:br>
            <a:endParaRPr lang="en-US" dirty="0"/>
          </a:p>
        </p:txBody>
      </p:sp>
      <p:sp>
        <p:nvSpPr>
          <p:cNvPr id="3" name="Content Placeholder 2"/>
          <p:cNvSpPr>
            <a:spLocks noGrp="1"/>
          </p:cNvSpPr>
          <p:nvPr>
            <p:ph idx="1"/>
          </p:nvPr>
        </p:nvSpPr>
        <p:spPr>
          <a:xfrm>
            <a:off x="960120" y="1408176"/>
            <a:ext cx="10213848" cy="4379976"/>
          </a:xfrm>
        </p:spPr>
        <p:txBody>
          <a:bodyPr>
            <a:normAutofit fontScale="92500" lnSpcReduction="10000"/>
          </a:bodyPr>
          <a:lstStyle/>
          <a:p>
            <a:pPr marL="45720" indent="0">
              <a:buNone/>
            </a:pPr>
            <a:r>
              <a:rPr lang="en-US" sz="2800" b="1" dirty="0" smtClean="0">
                <a:solidFill>
                  <a:srgbClr val="50838E"/>
                </a:solidFill>
              </a:rPr>
              <a:t>Key internal controls for payroll and personnel cycle for assessing control risk:</a:t>
            </a:r>
          </a:p>
          <a:p>
            <a:pPr lvl="1"/>
            <a:r>
              <a:rPr lang="en-US" sz="2400" b="1" dirty="0" smtClean="0">
                <a:solidFill>
                  <a:srgbClr val="50838E"/>
                </a:solidFill>
              </a:rPr>
              <a:t>Adequate Separation of Duties: </a:t>
            </a:r>
            <a:r>
              <a:rPr lang="en-US" sz="2400" b="1" dirty="0" smtClean="0">
                <a:solidFill>
                  <a:schemeClr val="accent1"/>
                </a:solidFill>
              </a:rPr>
              <a:t>Payroll function should be kept independent of the human resources department.</a:t>
            </a:r>
          </a:p>
          <a:p>
            <a:pPr lvl="1"/>
            <a:r>
              <a:rPr lang="en-US" sz="2400" b="1" dirty="0" smtClean="0">
                <a:solidFill>
                  <a:srgbClr val="50838E"/>
                </a:solidFill>
              </a:rPr>
              <a:t>Proper Authorization: </a:t>
            </a:r>
            <a:r>
              <a:rPr lang="en-US" sz="2400" b="1" dirty="0" smtClean="0">
                <a:solidFill>
                  <a:schemeClr val="accent1"/>
                </a:solidFill>
              </a:rPr>
              <a:t>Human resources should authorize additions and deletions to payroll.</a:t>
            </a:r>
          </a:p>
          <a:p>
            <a:pPr lvl="1"/>
            <a:r>
              <a:rPr lang="en-US" sz="2400" b="1" dirty="0" smtClean="0">
                <a:solidFill>
                  <a:srgbClr val="50838E"/>
                </a:solidFill>
              </a:rPr>
              <a:t>Adequate Documents and Records: </a:t>
            </a:r>
            <a:r>
              <a:rPr lang="en-US" sz="2400" b="1" dirty="0" smtClean="0">
                <a:solidFill>
                  <a:schemeClr val="accent1"/>
                </a:solidFill>
              </a:rPr>
              <a:t>What is adequate depends on the nature of the company’s payroll.</a:t>
            </a:r>
          </a:p>
          <a:p>
            <a:pPr lvl="1"/>
            <a:r>
              <a:rPr lang="en-US" sz="2400" b="1" dirty="0" smtClean="0">
                <a:solidFill>
                  <a:srgbClr val="50838E"/>
                </a:solidFill>
              </a:rPr>
              <a:t>Physical Control over Assets and Records: </a:t>
            </a:r>
            <a:r>
              <a:rPr lang="en-US" sz="2400" b="1" dirty="0" smtClean="0">
                <a:solidFill>
                  <a:schemeClr val="accent1"/>
                </a:solidFill>
              </a:rPr>
              <a:t>Access to unsigned payroll checks should be restricted, as should access to direct deposit information.</a:t>
            </a:r>
          </a:p>
          <a:p>
            <a:pPr lvl="1"/>
            <a:r>
              <a:rPr lang="en-US" sz="2400" b="1" dirty="0" smtClean="0">
                <a:solidFill>
                  <a:srgbClr val="50838E"/>
                </a:solidFill>
              </a:rPr>
              <a:t>Independent Checks on Performance: </a:t>
            </a:r>
            <a:r>
              <a:rPr lang="en-US" sz="2400" b="1" dirty="0" smtClean="0">
                <a:solidFill>
                  <a:schemeClr val="accent1"/>
                </a:solidFill>
              </a:rPr>
              <a:t>A member of management or other responsible employee should review payroll for obvious misstatements.</a:t>
            </a:r>
            <a:endParaRPr lang="en-US" sz="24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a:t>2</a:t>
            </a:r>
            <a:r>
              <a:rPr lang="en-US" dirty="0" smtClean="0"/>
              <a:t>0-</a:t>
            </a:r>
            <a:fld id="{E31375A4-56A4-47D6-9801-1991572033F7}" type="slidenum">
              <a:rPr lang="en-US" smtClean="0"/>
              <a:t>15</a:t>
            </a:fld>
            <a:endParaRPr lang="en-US" dirty="0"/>
          </a:p>
        </p:txBody>
      </p:sp>
    </p:spTree>
    <p:extLst>
      <p:ext uri="{BB962C8B-B14F-4D97-AF65-F5344CB8AC3E}">
        <p14:creationId xmlns:p14="http://schemas.microsoft.com/office/powerpoint/2010/main" val="180632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Methodology for designing tests of controls and substantive tests of </a:t>
            </a:r>
            <a:r>
              <a:rPr lang="en-US" dirty="0" smtClean="0"/>
              <a:t>transactions (cont.)</a:t>
            </a:r>
            <a:endParaRPr lang="en-US" dirty="0"/>
          </a:p>
        </p:txBody>
      </p:sp>
      <p:sp>
        <p:nvSpPr>
          <p:cNvPr id="3" name="Content Placeholder 2"/>
          <p:cNvSpPr>
            <a:spLocks noGrp="1"/>
          </p:cNvSpPr>
          <p:nvPr>
            <p:ph idx="1"/>
          </p:nvPr>
        </p:nvSpPr>
        <p:spPr>
          <a:xfrm>
            <a:off x="1069848" y="1773936"/>
            <a:ext cx="10104120" cy="4014216"/>
          </a:xfrm>
        </p:spPr>
        <p:txBody>
          <a:bodyPr>
            <a:noAutofit/>
          </a:bodyPr>
          <a:lstStyle/>
          <a:p>
            <a:pPr marL="45720" indent="0">
              <a:buNone/>
            </a:pPr>
            <a:r>
              <a:rPr lang="en-US" sz="2400" b="1" dirty="0" smtClean="0">
                <a:solidFill>
                  <a:srgbClr val="50838E"/>
                </a:solidFill>
              </a:rPr>
              <a:t>Payroll Tax Forms and Payments: </a:t>
            </a:r>
            <a:r>
              <a:rPr lang="en-US" sz="2400" b="1" dirty="0" smtClean="0">
                <a:solidFill>
                  <a:schemeClr val="accent1"/>
                </a:solidFill>
              </a:rPr>
              <a:t>The auditor should review the preparation of at least one of each type of payroll tax form during the understanding of internal control phase of the audit.</a:t>
            </a:r>
          </a:p>
          <a:p>
            <a:pPr marL="45720" indent="0">
              <a:buNone/>
            </a:pPr>
            <a:r>
              <a:rPr lang="en-US" sz="2400" b="1" dirty="0" smtClean="0">
                <a:solidFill>
                  <a:srgbClr val="50838E"/>
                </a:solidFill>
              </a:rPr>
              <a:t>Timely Payment of Payroll Taxes and Other Withholdings: </a:t>
            </a:r>
            <a:r>
              <a:rPr lang="en-US" sz="2400" b="1" dirty="0" smtClean="0">
                <a:solidFill>
                  <a:schemeClr val="accent1"/>
                </a:solidFill>
              </a:rPr>
              <a:t>The auditor should also test whether the client has fulfilled its legal obligation in submitting payments for all withholdings on a timely basis.</a:t>
            </a:r>
          </a:p>
          <a:p>
            <a:pPr marL="45720" indent="0">
              <a:buNone/>
            </a:pPr>
            <a:r>
              <a:rPr lang="en-US" sz="2400" b="1" dirty="0" smtClean="0">
                <a:solidFill>
                  <a:srgbClr val="50838E"/>
                </a:solidFill>
              </a:rPr>
              <a:t>Inventory and Fraudulent Payroll Considerations: </a:t>
            </a:r>
            <a:r>
              <a:rPr lang="en-US" sz="2400" b="1" dirty="0" smtClean="0">
                <a:solidFill>
                  <a:schemeClr val="accent1"/>
                </a:solidFill>
              </a:rPr>
              <a:t>If payroll affects the valuation of inventory, the auditor often extends payroll audit procedures. This is common for manufacturing and construction companies.</a:t>
            </a:r>
            <a:endParaRPr lang="en-US" sz="24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a:t>2</a:t>
            </a:r>
            <a:r>
              <a:rPr lang="en-US" dirty="0" smtClean="0"/>
              <a:t>0-</a:t>
            </a:r>
            <a:fld id="{E31375A4-56A4-47D6-9801-1991572033F7}" type="slidenum">
              <a:rPr lang="en-US" smtClean="0"/>
              <a:t>16</a:t>
            </a:fld>
            <a:endParaRPr lang="en-US" dirty="0"/>
          </a:p>
        </p:txBody>
      </p:sp>
    </p:spTree>
    <p:extLst>
      <p:ext uri="{BB962C8B-B14F-4D97-AF65-F5344CB8AC3E}">
        <p14:creationId xmlns:p14="http://schemas.microsoft.com/office/powerpoint/2010/main" val="415770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Methodology for designing tests of controls and substantive tests of </a:t>
            </a:r>
            <a:r>
              <a:rPr lang="en-US" dirty="0" smtClean="0"/>
              <a:t>transactions (cont.)</a:t>
            </a:r>
            <a:endParaRPr lang="en-US" dirty="0"/>
          </a:p>
        </p:txBody>
      </p:sp>
      <p:sp>
        <p:nvSpPr>
          <p:cNvPr id="3" name="Content Placeholder 2"/>
          <p:cNvSpPr>
            <a:spLocks noGrp="1"/>
          </p:cNvSpPr>
          <p:nvPr>
            <p:ph idx="1"/>
          </p:nvPr>
        </p:nvSpPr>
        <p:spPr>
          <a:xfrm>
            <a:off x="1069848" y="1773936"/>
            <a:ext cx="10104120" cy="4014216"/>
          </a:xfrm>
        </p:spPr>
        <p:txBody>
          <a:bodyPr>
            <a:normAutofit lnSpcReduction="10000"/>
          </a:bodyPr>
          <a:lstStyle/>
          <a:p>
            <a:pPr marL="45720" indent="0">
              <a:buNone/>
            </a:pPr>
            <a:r>
              <a:rPr lang="en-US" sz="2600" b="1" dirty="0" smtClean="0">
                <a:solidFill>
                  <a:srgbClr val="50838E"/>
                </a:solidFill>
              </a:rPr>
              <a:t>Inventory and Fraudulent Payroll Considerations (</a:t>
            </a:r>
            <a:r>
              <a:rPr lang="en-US" sz="2600" b="1" dirty="0" err="1" smtClean="0">
                <a:solidFill>
                  <a:srgbClr val="50838E"/>
                </a:solidFill>
              </a:rPr>
              <a:t>cont</a:t>
            </a:r>
            <a:r>
              <a:rPr lang="en-US" sz="2600" b="1" dirty="0" smtClean="0">
                <a:solidFill>
                  <a:srgbClr val="50838E"/>
                </a:solidFill>
              </a:rPr>
              <a:t>):</a:t>
            </a:r>
          </a:p>
          <a:p>
            <a:pPr marL="45720" indent="0">
              <a:buNone/>
            </a:pPr>
            <a:r>
              <a:rPr lang="en-US" sz="2600" b="1" dirty="0" smtClean="0">
                <a:solidFill>
                  <a:srgbClr val="50838E"/>
                </a:solidFill>
              </a:rPr>
              <a:t>Relationship Between Payroll and Inventory Valuation: </a:t>
            </a:r>
            <a:r>
              <a:rPr lang="en-US" sz="2400" b="1" dirty="0" smtClean="0">
                <a:solidFill>
                  <a:schemeClr val="accent1"/>
                </a:solidFill>
              </a:rPr>
              <a:t>When payroll is a significant portion of inventory, the improper classification of payroll can materially affect asset valuation for work in process and finished goods, or construction in process. Auditors should emphasize internal control over proper classification of payroll transactions.</a:t>
            </a:r>
          </a:p>
          <a:p>
            <a:pPr marL="45720" indent="0">
              <a:buNone/>
            </a:pPr>
            <a:r>
              <a:rPr lang="en-US" sz="2600" b="1" dirty="0" smtClean="0">
                <a:solidFill>
                  <a:srgbClr val="50838E"/>
                </a:solidFill>
              </a:rPr>
              <a:t>Fraudulent Payroll Considerations:</a:t>
            </a:r>
          </a:p>
          <a:p>
            <a:pPr lvl="1"/>
            <a:r>
              <a:rPr lang="en-US" sz="2400" b="1" dirty="0" smtClean="0">
                <a:solidFill>
                  <a:schemeClr val="accent1"/>
                </a:solidFill>
              </a:rPr>
              <a:t>Test for nonexistent </a:t>
            </a:r>
            <a:r>
              <a:rPr lang="en-US" sz="2400" b="1" dirty="0">
                <a:solidFill>
                  <a:schemeClr val="accent1"/>
                </a:solidFill>
              </a:rPr>
              <a:t>e</a:t>
            </a:r>
            <a:r>
              <a:rPr lang="en-US" sz="2400" b="1" dirty="0" smtClean="0">
                <a:solidFill>
                  <a:schemeClr val="accent1"/>
                </a:solidFill>
              </a:rPr>
              <a:t>mployees</a:t>
            </a:r>
          </a:p>
          <a:p>
            <a:pPr lvl="1"/>
            <a:r>
              <a:rPr lang="en-US" sz="2400" b="1" dirty="0" smtClean="0">
                <a:solidFill>
                  <a:schemeClr val="accent1"/>
                </a:solidFill>
              </a:rPr>
              <a:t>Test for fraudulent hours</a:t>
            </a:r>
          </a:p>
          <a:p>
            <a:pPr lvl="1"/>
            <a:r>
              <a:rPr lang="en-US" sz="2400" b="1" dirty="0" smtClean="0">
                <a:solidFill>
                  <a:schemeClr val="accent1"/>
                </a:solidFill>
              </a:rPr>
              <a:t>Fraudulent expense reports</a:t>
            </a:r>
            <a:endParaRPr lang="en-US" sz="24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a:t>2</a:t>
            </a:r>
            <a:r>
              <a:rPr lang="en-US" dirty="0" smtClean="0"/>
              <a:t>0-</a:t>
            </a:r>
            <a:fld id="{E31375A4-56A4-47D6-9801-1991572033F7}" type="slidenum">
              <a:rPr lang="en-US" smtClean="0"/>
              <a:t>17</a:t>
            </a:fld>
            <a:endParaRPr lang="en-US" dirty="0"/>
          </a:p>
        </p:txBody>
      </p:sp>
    </p:spTree>
    <p:extLst>
      <p:ext uri="{BB962C8B-B14F-4D97-AF65-F5344CB8AC3E}">
        <p14:creationId xmlns:p14="http://schemas.microsoft.com/office/powerpoint/2010/main" val="350584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0-</a:t>
            </a:r>
            <a:fld id="{E31375A4-56A4-47D6-9801-1991572033F7}" type="slidenum">
              <a:rPr lang="en-US" smtClean="0">
                <a:solidFill>
                  <a:srgbClr val="514A40"/>
                </a:solidFill>
              </a:rPr>
              <a:pPr/>
              <a:t>18</a:t>
            </a:fld>
            <a:endParaRPr lang="en-US" dirty="0">
              <a:solidFill>
                <a:srgbClr val="514A40"/>
              </a:solidFill>
            </a:endParaRPr>
          </a:p>
        </p:txBody>
      </p:sp>
      <p:sp>
        <p:nvSpPr>
          <p:cNvPr id="3" name="TextBox 2"/>
          <p:cNvSpPr txBox="1"/>
          <p:nvPr/>
        </p:nvSpPr>
        <p:spPr>
          <a:xfrm>
            <a:off x="2529840" y="2151728"/>
            <a:ext cx="7132320"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20-4</a:t>
            </a:r>
          </a:p>
          <a:p>
            <a:pPr marL="45720" indent="0" algn="ctr">
              <a:buNone/>
            </a:pPr>
            <a:r>
              <a:rPr lang="en-US" sz="3200" b="1" dirty="0">
                <a:solidFill>
                  <a:schemeClr val="accent1"/>
                </a:solidFill>
              </a:rPr>
              <a:t>Design and perform substantive analytical procedures and </a:t>
            </a:r>
            <a:r>
              <a:rPr lang="en-US" sz="3200" b="1" dirty="0" smtClean="0">
                <a:solidFill>
                  <a:schemeClr val="accent1"/>
                </a:solidFill>
              </a:rPr>
              <a:t>tests           </a:t>
            </a:r>
            <a:r>
              <a:rPr lang="en-US" sz="3200" b="1" dirty="0">
                <a:solidFill>
                  <a:schemeClr val="accent1"/>
                </a:solidFill>
              </a:rPr>
              <a:t>of details of accounts in the payroll and personnel cycle</a:t>
            </a:r>
            <a:r>
              <a:rPr lang="en-US" sz="3200" b="1" dirty="0" smtClean="0">
                <a:solidFill>
                  <a:schemeClr val="accent1"/>
                </a:solidFill>
              </a:rPr>
              <a:t>.</a:t>
            </a:r>
          </a:p>
        </p:txBody>
      </p:sp>
    </p:spTree>
    <p:extLst>
      <p:ext uri="{BB962C8B-B14F-4D97-AF65-F5344CB8AC3E}">
        <p14:creationId xmlns:p14="http://schemas.microsoft.com/office/powerpoint/2010/main" val="26437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41420"/>
            <a:ext cx="9601200" cy="1102895"/>
          </a:xfrm>
        </p:spPr>
        <p:txBody>
          <a:bodyPr>
            <a:normAutofit fontScale="90000"/>
          </a:bodyPr>
          <a:lstStyle/>
          <a:p>
            <a:pPr algn="ctr"/>
            <a:r>
              <a:rPr lang="en-US" dirty="0" smtClean="0"/>
              <a:t>Methodology for designing substantive analytical procedures and tests of </a:t>
            </a:r>
            <a:br>
              <a:rPr lang="en-US" dirty="0" smtClean="0"/>
            </a:br>
            <a:r>
              <a:rPr lang="en-US" dirty="0" smtClean="0"/>
              <a:t>details of balances</a:t>
            </a:r>
            <a:endParaRPr lang="en-US" dirty="0"/>
          </a:p>
        </p:txBody>
      </p:sp>
      <p:sp>
        <p:nvSpPr>
          <p:cNvPr id="3" name="Content Placeholder 2"/>
          <p:cNvSpPr>
            <a:spLocks noGrp="1"/>
          </p:cNvSpPr>
          <p:nvPr>
            <p:ph idx="1"/>
          </p:nvPr>
        </p:nvSpPr>
        <p:spPr>
          <a:xfrm>
            <a:off x="1349542" y="1847088"/>
            <a:ext cx="10281626" cy="4296076"/>
          </a:xfrm>
        </p:spPr>
        <p:txBody>
          <a:bodyPr>
            <a:normAutofit/>
          </a:bodyPr>
          <a:lstStyle/>
          <a:p>
            <a:pPr marL="45720" indent="0">
              <a:buNone/>
            </a:pPr>
            <a:r>
              <a:rPr lang="en-US" sz="2400" b="1" dirty="0" smtClean="0">
                <a:solidFill>
                  <a:srgbClr val="50838E"/>
                </a:solidFill>
              </a:rPr>
              <a:t>The methodology for designing substantive analytical procedures and tests of details of balances is the same as for the sales and collection cycle:</a:t>
            </a:r>
          </a:p>
          <a:p>
            <a:pPr lvl="1"/>
            <a:r>
              <a:rPr lang="en-US" sz="2400" b="1" dirty="0" smtClean="0">
                <a:solidFill>
                  <a:schemeClr val="accent1"/>
                </a:solidFill>
              </a:rPr>
              <a:t>Identify Client Business Risks Affecting Payroll (Phase I)</a:t>
            </a:r>
          </a:p>
          <a:p>
            <a:pPr lvl="1"/>
            <a:r>
              <a:rPr lang="en-US" sz="2400" b="1" dirty="0" smtClean="0">
                <a:solidFill>
                  <a:schemeClr val="accent1"/>
                </a:solidFill>
              </a:rPr>
              <a:t>Set Performance Materiality and Assess Inherent Risk (Phase I)</a:t>
            </a:r>
          </a:p>
          <a:p>
            <a:pPr lvl="1"/>
            <a:r>
              <a:rPr lang="en-US" sz="2400" b="1" dirty="0" smtClean="0">
                <a:solidFill>
                  <a:schemeClr val="accent1"/>
                </a:solidFill>
              </a:rPr>
              <a:t>Assess Control Risk and Perform Related Tests (Phases I and II)</a:t>
            </a:r>
          </a:p>
          <a:p>
            <a:pPr lvl="1"/>
            <a:r>
              <a:rPr lang="en-US" sz="2400" b="1" dirty="0" smtClean="0">
                <a:solidFill>
                  <a:schemeClr val="accent1"/>
                </a:solidFill>
              </a:rPr>
              <a:t>Perform Substantive Analytical Procedures (Phase II)</a:t>
            </a:r>
          </a:p>
          <a:p>
            <a:pPr marL="45720" indent="0">
              <a:buNone/>
            </a:pPr>
            <a:r>
              <a:rPr lang="en-US" sz="2400" b="1" dirty="0" smtClean="0">
                <a:solidFill>
                  <a:schemeClr val="accent1"/>
                </a:solidFill>
              </a:rPr>
              <a:t>Substantive analytical procedures for the balance sheet and income statement accounts in the payroll and personnel cycle are illustrated in </a:t>
            </a:r>
            <a:r>
              <a:rPr lang="en-US" sz="2400" b="1" dirty="0" smtClean="0">
                <a:solidFill>
                  <a:srgbClr val="50838E"/>
                </a:solidFill>
              </a:rPr>
              <a:t>Table 20-3</a:t>
            </a:r>
            <a:r>
              <a:rPr lang="en-US" sz="2400" b="1" dirty="0">
                <a:solidFill>
                  <a:srgbClr val="50838E"/>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0-</a:t>
            </a:r>
            <a:fld id="{E31375A4-56A4-47D6-9801-1991572033F7}" type="slidenum">
              <a:rPr lang="en-US" smtClean="0">
                <a:solidFill>
                  <a:srgbClr val="514A40"/>
                </a:solidFill>
              </a:rPr>
              <a:pPr/>
              <a:t>19</a:t>
            </a:fld>
            <a:endParaRPr lang="en-US" dirty="0">
              <a:solidFill>
                <a:srgbClr val="514A40"/>
              </a:solidFill>
            </a:endParaRPr>
          </a:p>
        </p:txBody>
      </p:sp>
    </p:spTree>
    <p:extLst>
      <p:ext uri="{BB962C8B-B14F-4D97-AF65-F5344CB8AC3E}">
        <p14:creationId xmlns:p14="http://schemas.microsoft.com/office/powerpoint/2010/main" val="258543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a:bodyPr>
          <a:lstStyle/>
          <a:p>
            <a:pPr algn="ctr"/>
            <a:r>
              <a:rPr lang="en-US" sz="3600" dirty="0">
                <a:solidFill>
                  <a:srgbClr val="50838E"/>
                </a:solidFill>
              </a:rPr>
              <a:t>Chap</a:t>
            </a:r>
            <a:r>
              <a:rPr lang="en-US" sz="3600" dirty="0">
                <a:solidFill>
                  <a:schemeClr val="accent4">
                    <a:lumMod val="75000"/>
                  </a:schemeClr>
                </a:solidFill>
              </a:rPr>
              <a:t>ter 2</a:t>
            </a:r>
            <a:r>
              <a:rPr lang="en-US" sz="3600" dirty="0" smtClean="0">
                <a:solidFill>
                  <a:schemeClr val="accent4">
                    <a:lumMod val="75000"/>
                  </a:schemeClr>
                </a:solidFill>
              </a:rPr>
              <a:t>0 </a:t>
            </a:r>
            <a:r>
              <a:rPr lang="en-US" sz="3600" dirty="0">
                <a:solidFill>
                  <a:schemeClr val="accent4">
                    <a:lumMod val="75000"/>
                  </a:schemeClr>
                </a:solidFill>
              </a:rPr>
              <a:t>Learning </a:t>
            </a:r>
            <a:r>
              <a:rPr lang="en-US" sz="3600" dirty="0" smtClean="0">
                <a:solidFill>
                  <a:schemeClr val="accent4">
                    <a:lumMod val="75000"/>
                  </a:schemeClr>
                </a:solidFill>
              </a:rPr>
              <a:t>Objectives</a:t>
            </a:r>
            <a:endParaRPr lang="en-US" dirty="0">
              <a:solidFill>
                <a:srgbClr val="0070C0"/>
              </a:solidFill>
            </a:endParaRPr>
          </a:p>
        </p:txBody>
      </p:sp>
      <p:sp>
        <p:nvSpPr>
          <p:cNvPr id="3" name="Content Placeholder 2"/>
          <p:cNvSpPr>
            <a:spLocks noGrp="1"/>
          </p:cNvSpPr>
          <p:nvPr>
            <p:ph idx="1"/>
          </p:nvPr>
        </p:nvSpPr>
        <p:spPr>
          <a:xfrm>
            <a:off x="2112264" y="1417320"/>
            <a:ext cx="9350392" cy="4526280"/>
          </a:xfrm>
        </p:spPr>
        <p:txBody>
          <a:bodyPr>
            <a:normAutofit fontScale="25000" lnSpcReduction="20000"/>
          </a:bodyPr>
          <a:lstStyle/>
          <a:p>
            <a:endParaRPr lang="en-US" dirty="0">
              <a:solidFill>
                <a:schemeClr val="accent1"/>
              </a:solidFill>
            </a:endParaRPr>
          </a:p>
          <a:p>
            <a:pPr marL="45720" indent="0">
              <a:buNone/>
            </a:pPr>
            <a:r>
              <a:rPr lang="en-US" sz="9600" dirty="0">
                <a:solidFill>
                  <a:schemeClr val="accent1"/>
                </a:solidFill>
              </a:rPr>
              <a:t>2</a:t>
            </a:r>
            <a:r>
              <a:rPr lang="en-US" sz="9600" dirty="0" smtClean="0">
                <a:solidFill>
                  <a:schemeClr val="accent1"/>
                </a:solidFill>
              </a:rPr>
              <a:t>0-1  Identify the accounts and transactions in the payroll and </a:t>
            </a:r>
          </a:p>
          <a:p>
            <a:pPr marL="45720" indent="0">
              <a:spcBef>
                <a:spcPts val="1200"/>
              </a:spcBef>
              <a:buNone/>
            </a:pPr>
            <a:r>
              <a:rPr lang="en-US" sz="9600" dirty="0">
                <a:solidFill>
                  <a:schemeClr val="accent1"/>
                </a:solidFill>
              </a:rPr>
              <a:t> </a:t>
            </a:r>
            <a:r>
              <a:rPr lang="en-US" sz="9600" dirty="0" smtClean="0">
                <a:solidFill>
                  <a:schemeClr val="accent1"/>
                </a:solidFill>
              </a:rPr>
              <a:t>          personnel cycle.</a:t>
            </a:r>
            <a:endParaRPr lang="en-US" sz="9600" dirty="0">
              <a:solidFill>
                <a:schemeClr val="accent1"/>
              </a:solidFill>
            </a:endParaRPr>
          </a:p>
          <a:p>
            <a:pPr marL="45720" indent="0">
              <a:spcAft>
                <a:spcPts val="1200"/>
              </a:spcAft>
              <a:buNone/>
            </a:pPr>
            <a:r>
              <a:rPr lang="en-US" sz="9600" dirty="0">
                <a:solidFill>
                  <a:schemeClr val="accent1"/>
                </a:solidFill>
              </a:rPr>
              <a:t>2</a:t>
            </a:r>
            <a:r>
              <a:rPr lang="en-US" sz="9600" dirty="0" smtClean="0">
                <a:solidFill>
                  <a:schemeClr val="accent1"/>
                </a:solidFill>
              </a:rPr>
              <a:t>0-2  Describe the business functions and the related documents and</a:t>
            </a:r>
          </a:p>
          <a:p>
            <a:pPr marL="45720" indent="0">
              <a:spcBef>
                <a:spcPts val="600"/>
              </a:spcBef>
              <a:spcAft>
                <a:spcPts val="600"/>
              </a:spcAft>
              <a:buNone/>
            </a:pPr>
            <a:r>
              <a:rPr lang="en-US" sz="9600" dirty="0">
                <a:solidFill>
                  <a:schemeClr val="accent1"/>
                </a:solidFill>
              </a:rPr>
              <a:t> </a:t>
            </a:r>
            <a:r>
              <a:rPr lang="en-US" sz="9600" dirty="0" smtClean="0">
                <a:solidFill>
                  <a:schemeClr val="accent1"/>
                </a:solidFill>
              </a:rPr>
              <a:t>          records in the payroll and personnel cycle.</a:t>
            </a:r>
          </a:p>
          <a:p>
            <a:pPr marL="45720" indent="0">
              <a:buNone/>
            </a:pPr>
            <a:r>
              <a:rPr lang="en-US" sz="9600" dirty="0">
                <a:solidFill>
                  <a:schemeClr val="accent1"/>
                </a:solidFill>
              </a:rPr>
              <a:t>2</a:t>
            </a:r>
            <a:r>
              <a:rPr lang="en-US" sz="9600" dirty="0" smtClean="0">
                <a:solidFill>
                  <a:schemeClr val="accent1"/>
                </a:solidFill>
              </a:rPr>
              <a:t>0-3  Understand internal control and design and perform tests of </a:t>
            </a:r>
          </a:p>
          <a:p>
            <a:pPr marL="45720" indent="0">
              <a:spcBef>
                <a:spcPts val="1200"/>
              </a:spcBef>
              <a:buNone/>
            </a:pPr>
            <a:r>
              <a:rPr lang="en-US" sz="9600" dirty="0">
                <a:solidFill>
                  <a:schemeClr val="accent1"/>
                </a:solidFill>
              </a:rPr>
              <a:t> </a:t>
            </a:r>
            <a:r>
              <a:rPr lang="en-US" sz="9600" dirty="0" smtClean="0">
                <a:solidFill>
                  <a:schemeClr val="accent1"/>
                </a:solidFill>
              </a:rPr>
              <a:t>          controls and substantive tests of transactions for the payroll and</a:t>
            </a:r>
          </a:p>
          <a:p>
            <a:pPr marL="45720" indent="0">
              <a:spcBef>
                <a:spcPts val="1200"/>
              </a:spcBef>
              <a:buNone/>
            </a:pPr>
            <a:r>
              <a:rPr lang="en-US" sz="9600" dirty="0">
                <a:solidFill>
                  <a:schemeClr val="accent1"/>
                </a:solidFill>
              </a:rPr>
              <a:t> </a:t>
            </a:r>
            <a:r>
              <a:rPr lang="en-US" sz="9600" dirty="0" smtClean="0">
                <a:solidFill>
                  <a:schemeClr val="accent1"/>
                </a:solidFill>
              </a:rPr>
              <a:t>          personnel cycle.</a:t>
            </a:r>
            <a:endParaRPr lang="en-US" sz="9600" dirty="0">
              <a:solidFill>
                <a:schemeClr val="accent1"/>
              </a:solidFill>
            </a:endParaRPr>
          </a:p>
          <a:p>
            <a:pPr marL="45720" indent="0">
              <a:buNone/>
            </a:pPr>
            <a:r>
              <a:rPr lang="en-US" sz="9600" dirty="0">
                <a:solidFill>
                  <a:schemeClr val="accent1"/>
                </a:solidFill>
              </a:rPr>
              <a:t>2</a:t>
            </a:r>
            <a:r>
              <a:rPr lang="en-US" sz="9600" dirty="0" smtClean="0">
                <a:solidFill>
                  <a:schemeClr val="accent1"/>
                </a:solidFill>
              </a:rPr>
              <a:t>0-4  Design and perform substantive analytical procedures and tests</a:t>
            </a:r>
          </a:p>
          <a:p>
            <a:pPr marL="45720" indent="0">
              <a:buNone/>
            </a:pPr>
            <a:r>
              <a:rPr lang="en-US" sz="9600" dirty="0">
                <a:solidFill>
                  <a:schemeClr val="accent1"/>
                </a:solidFill>
              </a:rPr>
              <a:t> </a:t>
            </a:r>
            <a:r>
              <a:rPr lang="en-US" sz="9600" dirty="0" smtClean="0">
                <a:solidFill>
                  <a:schemeClr val="accent1"/>
                </a:solidFill>
              </a:rPr>
              <a:t>          of details of accounts in the payroll and personnel cycle.</a:t>
            </a:r>
          </a:p>
          <a:p>
            <a:endParaRPr lang="en-US" sz="96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a:t>2</a:t>
            </a:r>
            <a:r>
              <a:rPr lang="en-US" dirty="0" smtClean="0"/>
              <a:t>0-</a:t>
            </a:r>
            <a:fld id="{E31375A4-56A4-47D6-9801-1991572033F7}" type="slidenum">
              <a:rPr lang="en-US" smtClean="0"/>
              <a:t>2</a:t>
            </a:fld>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20-</a:t>
            </a:r>
            <a:fld id="{E31375A4-56A4-47D6-9801-1991572033F7}" type="slidenum">
              <a:rPr lang="en-US" smtClean="0"/>
              <a:t>20</a:t>
            </a:fld>
            <a:endParaRPr lang="en-US" dirty="0"/>
          </a:p>
        </p:txBody>
      </p:sp>
      <p:pic>
        <p:nvPicPr>
          <p:cNvPr id="4" name="Picture 3"/>
          <p:cNvPicPr>
            <a:picLocks noChangeAspect="1"/>
          </p:cNvPicPr>
          <p:nvPr/>
        </p:nvPicPr>
        <p:blipFill>
          <a:blip r:embed="rId2"/>
          <a:stretch>
            <a:fillRect/>
          </a:stretch>
        </p:blipFill>
        <p:spPr>
          <a:xfrm>
            <a:off x="353014" y="1728216"/>
            <a:ext cx="11729258" cy="3529958"/>
          </a:xfrm>
          <a:prstGeom prst="rect">
            <a:avLst/>
          </a:prstGeom>
        </p:spPr>
      </p:pic>
    </p:spTree>
    <p:extLst>
      <p:ext uri="{BB962C8B-B14F-4D97-AF65-F5344CB8AC3E}">
        <p14:creationId xmlns:p14="http://schemas.microsoft.com/office/powerpoint/2010/main" val="49295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Methodology for designing substantive analytical procedures and tests of </a:t>
            </a:r>
            <a:br>
              <a:rPr lang="en-US" dirty="0"/>
            </a:br>
            <a:r>
              <a:rPr lang="en-US" dirty="0"/>
              <a:t>details of balances </a:t>
            </a:r>
            <a:r>
              <a:rPr lang="en-US" dirty="0" smtClean="0"/>
              <a:t>(cont.)</a:t>
            </a:r>
            <a:endParaRPr lang="en-US" dirty="0"/>
          </a:p>
        </p:txBody>
      </p:sp>
      <p:sp>
        <p:nvSpPr>
          <p:cNvPr id="3" name="Content Placeholder 2"/>
          <p:cNvSpPr>
            <a:spLocks noGrp="1"/>
          </p:cNvSpPr>
          <p:nvPr>
            <p:ph idx="1"/>
          </p:nvPr>
        </p:nvSpPr>
        <p:spPr>
          <a:xfrm>
            <a:off x="886968" y="1783080"/>
            <a:ext cx="10424160" cy="4005072"/>
          </a:xfrm>
        </p:spPr>
        <p:txBody>
          <a:bodyPr>
            <a:normAutofit lnSpcReduction="10000"/>
          </a:bodyPr>
          <a:lstStyle/>
          <a:p>
            <a:pPr marL="45720" indent="0">
              <a:buNone/>
            </a:pPr>
            <a:r>
              <a:rPr lang="en-US" sz="2600" b="1" dirty="0" smtClean="0">
                <a:solidFill>
                  <a:srgbClr val="50838E"/>
                </a:solidFill>
              </a:rPr>
              <a:t>Design and Perform Tests of Details of Balances for Liability and Expense Accounts (Phase II): </a:t>
            </a:r>
            <a:r>
              <a:rPr lang="en-US" sz="2600" b="1" dirty="0">
                <a:solidFill>
                  <a:schemeClr val="accent1"/>
                </a:solidFill>
              </a:rPr>
              <a:t>T</a:t>
            </a:r>
            <a:r>
              <a:rPr lang="en-US" sz="2600" b="1" dirty="0" smtClean="0">
                <a:solidFill>
                  <a:schemeClr val="accent1"/>
                </a:solidFill>
              </a:rPr>
              <a:t>he audit of liability accounts associated with payroll, often termed </a:t>
            </a:r>
            <a:r>
              <a:rPr lang="en-US" sz="2600" b="1" dirty="0" smtClean="0">
                <a:solidFill>
                  <a:srgbClr val="50838E"/>
                </a:solidFill>
              </a:rPr>
              <a:t>accrued payroll expenses</a:t>
            </a:r>
            <a:r>
              <a:rPr lang="en-US" sz="2600" b="1" dirty="0">
                <a:solidFill>
                  <a:srgbClr val="50838E"/>
                </a:solidFill>
              </a:rPr>
              <a:t>, </a:t>
            </a:r>
            <a:r>
              <a:rPr lang="en-US" sz="2600" b="1" dirty="0" smtClean="0">
                <a:solidFill>
                  <a:schemeClr val="accent1"/>
                </a:solidFill>
              </a:rPr>
              <a:t>is ordinarily straightforward if internal controls are operating effectively.</a:t>
            </a:r>
          </a:p>
          <a:p>
            <a:pPr marL="45720" indent="0">
              <a:buNone/>
            </a:pPr>
            <a:r>
              <a:rPr lang="en-US" sz="2600" b="1" dirty="0" smtClean="0">
                <a:solidFill>
                  <a:schemeClr val="accent1"/>
                </a:solidFill>
              </a:rPr>
              <a:t>Two major balance-related audit objectives in testing payroll liabilities:</a:t>
            </a:r>
          </a:p>
          <a:p>
            <a:pPr marL="880110" lvl="1" indent="-514350">
              <a:buFont typeface="+mj-lt"/>
              <a:buAutoNum type="arabicPeriod"/>
            </a:pPr>
            <a:r>
              <a:rPr lang="en-US" sz="2400" b="1" dirty="0" smtClean="0">
                <a:solidFill>
                  <a:schemeClr val="accent1"/>
                </a:solidFill>
              </a:rPr>
              <a:t>Accruals in the trial balance are stated at the correct amounts (Accuracy).</a:t>
            </a:r>
          </a:p>
          <a:p>
            <a:pPr marL="880110" lvl="1" indent="-514350">
              <a:buFont typeface="+mj-lt"/>
              <a:buAutoNum type="arabicPeriod"/>
            </a:pPr>
            <a:r>
              <a:rPr lang="en-US" sz="2400" b="1" dirty="0" smtClean="0">
                <a:solidFill>
                  <a:schemeClr val="accent1"/>
                </a:solidFill>
              </a:rPr>
              <a:t>Transactions in the payroll and personnel cycle are recorded in the proper period (Cutoff).</a:t>
            </a:r>
            <a:endParaRPr lang="en-US" sz="24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a:t>2</a:t>
            </a:r>
            <a:r>
              <a:rPr lang="en-US" dirty="0" smtClean="0"/>
              <a:t>0-</a:t>
            </a:r>
            <a:fld id="{E31375A4-56A4-47D6-9801-1991572033F7}" type="slidenum">
              <a:rPr lang="en-US" smtClean="0"/>
              <a:t>21</a:t>
            </a:fld>
            <a:endParaRPr lang="en-US" dirty="0"/>
          </a:p>
        </p:txBody>
      </p:sp>
    </p:spTree>
    <p:extLst>
      <p:ext uri="{BB962C8B-B14F-4D97-AF65-F5344CB8AC3E}">
        <p14:creationId xmlns:p14="http://schemas.microsoft.com/office/powerpoint/2010/main" val="345220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Methodology for designing substantive analytical procedures and tests of </a:t>
            </a:r>
            <a:br>
              <a:rPr lang="en-US" dirty="0"/>
            </a:br>
            <a:r>
              <a:rPr lang="en-US" dirty="0"/>
              <a:t>details of balances </a:t>
            </a:r>
            <a:r>
              <a:rPr lang="en-US" dirty="0" smtClean="0"/>
              <a:t>(cont.)</a:t>
            </a:r>
            <a:endParaRPr lang="en-US" dirty="0"/>
          </a:p>
        </p:txBody>
      </p:sp>
      <p:sp>
        <p:nvSpPr>
          <p:cNvPr id="3" name="Content Placeholder 2"/>
          <p:cNvSpPr>
            <a:spLocks noGrp="1"/>
          </p:cNvSpPr>
          <p:nvPr>
            <p:ph idx="1"/>
          </p:nvPr>
        </p:nvSpPr>
        <p:spPr>
          <a:xfrm>
            <a:off x="859536" y="1929384"/>
            <a:ext cx="10424160" cy="4169664"/>
          </a:xfrm>
        </p:spPr>
        <p:txBody>
          <a:bodyPr>
            <a:normAutofit/>
          </a:bodyPr>
          <a:lstStyle/>
          <a:p>
            <a:pPr marL="45720" indent="0">
              <a:buNone/>
            </a:pPr>
            <a:r>
              <a:rPr lang="en-US" sz="2600" b="1" dirty="0" smtClean="0">
                <a:solidFill>
                  <a:srgbClr val="50838E"/>
                </a:solidFill>
              </a:rPr>
              <a:t>Design and Perform Tests of Details of Balances for Liability and Expense Accounts (Phase II) (cont.):</a:t>
            </a:r>
          </a:p>
          <a:p>
            <a:pPr marL="45720" indent="0">
              <a:buNone/>
            </a:pPr>
            <a:r>
              <a:rPr lang="en-US" sz="2600" b="1" dirty="0" smtClean="0">
                <a:solidFill>
                  <a:schemeClr val="accent1"/>
                </a:solidFill>
              </a:rPr>
              <a:t>The major </a:t>
            </a:r>
            <a:r>
              <a:rPr lang="en-US" sz="2600" b="1" dirty="0" smtClean="0">
                <a:solidFill>
                  <a:srgbClr val="50838E"/>
                </a:solidFill>
              </a:rPr>
              <a:t>liability accounts </a:t>
            </a:r>
            <a:r>
              <a:rPr lang="en-US" sz="2600" b="1" dirty="0" smtClean="0">
                <a:solidFill>
                  <a:schemeClr val="accent1"/>
                </a:solidFill>
              </a:rPr>
              <a:t>in the payroll and personnel cycle:</a:t>
            </a:r>
          </a:p>
          <a:p>
            <a:pPr lvl="1"/>
            <a:r>
              <a:rPr lang="en-US" sz="2400" b="1" dirty="0" smtClean="0">
                <a:solidFill>
                  <a:schemeClr val="accent1"/>
                </a:solidFill>
              </a:rPr>
              <a:t>Amounts Withheld from Employees’ Pay</a:t>
            </a:r>
          </a:p>
          <a:p>
            <a:pPr lvl="1"/>
            <a:r>
              <a:rPr lang="en-US" sz="2400" b="1" dirty="0" smtClean="0">
                <a:solidFill>
                  <a:schemeClr val="accent1"/>
                </a:solidFill>
              </a:rPr>
              <a:t>Accrued Salaries and Wages</a:t>
            </a:r>
          </a:p>
          <a:p>
            <a:pPr lvl="1"/>
            <a:r>
              <a:rPr lang="en-US" sz="2400" b="1" dirty="0" smtClean="0">
                <a:solidFill>
                  <a:schemeClr val="accent1"/>
                </a:solidFill>
              </a:rPr>
              <a:t>Accrued Commissions</a:t>
            </a:r>
          </a:p>
          <a:p>
            <a:pPr lvl="1"/>
            <a:r>
              <a:rPr lang="en-US" sz="2400" b="1" dirty="0" smtClean="0">
                <a:solidFill>
                  <a:schemeClr val="accent1"/>
                </a:solidFill>
              </a:rPr>
              <a:t>Accrued Bonuses</a:t>
            </a:r>
          </a:p>
          <a:p>
            <a:pPr lvl="1"/>
            <a:r>
              <a:rPr lang="en-US" sz="2400" b="1" dirty="0" smtClean="0">
                <a:solidFill>
                  <a:schemeClr val="accent1"/>
                </a:solidFill>
              </a:rPr>
              <a:t>Accrued Vacation Pay, Sick Pay, or Other Benefits</a:t>
            </a:r>
          </a:p>
          <a:p>
            <a:pPr lvl="1"/>
            <a:r>
              <a:rPr lang="en-US" sz="2400" b="1" dirty="0" smtClean="0">
                <a:solidFill>
                  <a:schemeClr val="accent1"/>
                </a:solidFill>
              </a:rPr>
              <a:t>Accrued Payroll Taxes</a:t>
            </a:r>
          </a:p>
          <a:p>
            <a:pPr lvl="1"/>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a:t>2</a:t>
            </a:r>
            <a:r>
              <a:rPr lang="en-US" dirty="0" smtClean="0"/>
              <a:t>0-</a:t>
            </a:r>
            <a:fld id="{E31375A4-56A4-47D6-9801-1991572033F7}" type="slidenum">
              <a:rPr lang="en-US" smtClean="0"/>
              <a:t>22</a:t>
            </a:fld>
            <a:endParaRPr lang="en-US" dirty="0"/>
          </a:p>
        </p:txBody>
      </p:sp>
    </p:spTree>
    <p:extLst>
      <p:ext uri="{BB962C8B-B14F-4D97-AF65-F5344CB8AC3E}">
        <p14:creationId xmlns:p14="http://schemas.microsoft.com/office/powerpoint/2010/main" val="375712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Methodology for designing substantive analytical procedures and tests of </a:t>
            </a:r>
            <a:br>
              <a:rPr lang="en-US" dirty="0"/>
            </a:br>
            <a:r>
              <a:rPr lang="en-US" dirty="0"/>
              <a:t>details of balances </a:t>
            </a:r>
            <a:r>
              <a:rPr lang="en-US" dirty="0" smtClean="0"/>
              <a:t>(cont.)</a:t>
            </a:r>
            <a:endParaRPr lang="en-US" dirty="0"/>
          </a:p>
        </p:txBody>
      </p:sp>
      <p:sp>
        <p:nvSpPr>
          <p:cNvPr id="3" name="Content Placeholder 2"/>
          <p:cNvSpPr>
            <a:spLocks noGrp="1"/>
          </p:cNvSpPr>
          <p:nvPr>
            <p:ph idx="1"/>
          </p:nvPr>
        </p:nvSpPr>
        <p:spPr>
          <a:xfrm>
            <a:off x="859536" y="1929384"/>
            <a:ext cx="10424160" cy="4169664"/>
          </a:xfrm>
        </p:spPr>
        <p:txBody>
          <a:bodyPr>
            <a:normAutofit fontScale="92500" lnSpcReduction="20000"/>
          </a:bodyPr>
          <a:lstStyle/>
          <a:p>
            <a:pPr marL="45720" indent="0">
              <a:buNone/>
            </a:pPr>
            <a:r>
              <a:rPr lang="en-US" sz="2800" b="1" dirty="0" smtClean="0">
                <a:solidFill>
                  <a:srgbClr val="50838E"/>
                </a:solidFill>
              </a:rPr>
              <a:t>Design and Perform Tests of Details of Balances for Liability and Expense Accounts (Phase II) (cont.):</a:t>
            </a:r>
          </a:p>
          <a:p>
            <a:pPr marL="45720" indent="0">
              <a:buNone/>
            </a:pPr>
            <a:r>
              <a:rPr lang="en-US" sz="2600" b="1" dirty="0" smtClean="0">
                <a:solidFill>
                  <a:schemeClr val="accent1"/>
                </a:solidFill>
              </a:rPr>
              <a:t>The major </a:t>
            </a:r>
            <a:r>
              <a:rPr lang="en-US" sz="2600" b="1" dirty="0" smtClean="0">
                <a:solidFill>
                  <a:srgbClr val="50838E"/>
                </a:solidFill>
              </a:rPr>
              <a:t>expense accounts </a:t>
            </a:r>
            <a:r>
              <a:rPr lang="en-US" sz="2600" b="1" dirty="0" smtClean="0">
                <a:solidFill>
                  <a:schemeClr val="accent1"/>
                </a:solidFill>
              </a:rPr>
              <a:t>in the payroll and personnel cycle:</a:t>
            </a:r>
          </a:p>
          <a:p>
            <a:pPr lvl="1"/>
            <a:r>
              <a:rPr lang="en-US" sz="2400" b="1" dirty="0" smtClean="0">
                <a:solidFill>
                  <a:schemeClr val="accent1"/>
                </a:solidFill>
              </a:rPr>
              <a:t>Officers’ Compensation</a:t>
            </a:r>
          </a:p>
          <a:p>
            <a:pPr lvl="1"/>
            <a:r>
              <a:rPr lang="en-US" sz="2400" b="1" dirty="0" smtClean="0">
                <a:solidFill>
                  <a:schemeClr val="accent1"/>
                </a:solidFill>
              </a:rPr>
              <a:t>Commissions</a:t>
            </a:r>
          </a:p>
          <a:p>
            <a:pPr lvl="1"/>
            <a:r>
              <a:rPr lang="en-US" sz="2400" b="1" dirty="0" smtClean="0">
                <a:solidFill>
                  <a:schemeClr val="accent1"/>
                </a:solidFill>
              </a:rPr>
              <a:t>Payroll Tax Expense</a:t>
            </a:r>
          </a:p>
          <a:p>
            <a:pPr lvl="1"/>
            <a:r>
              <a:rPr lang="en-US" sz="2400" b="1" dirty="0" smtClean="0">
                <a:solidFill>
                  <a:schemeClr val="accent1"/>
                </a:solidFill>
              </a:rPr>
              <a:t>Total Payroll</a:t>
            </a:r>
          </a:p>
          <a:p>
            <a:pPr lvl="1"/>
            <a:r>
              <a:rPr lang="en-US" sz="2400" b="1" dirty="0" smtClean="0">
                <a:solidFill>
                  <a:schemeClr val="accent1"/>
                </a:solidFill>
              </a:rPr>
              <a:t>Contract Labor</a:t>
            </a:r>
          </a:p>
          <a:p>
            <a:pPr marL="45720" indent="0">
              <a:buNone/>
            </a:pPr>
            <a:r>
              <a:rPr lang="en-US" sz="2800" b="1" dirty="0" smtClean="0">
                <a:solidFill>
                  <a:srgbClr val="50838E"/>
                </a:solidFill>
              </a:rPr>
              <a:t>Presentation and Disclosure Objectives: </a:t>
            </a:r>
            <a:r>
              <a:rPr lang="en-US" sz="2600" b="1" dirty="0" smtClean="0">
                <a:solidFill>
                  <a:schemeClr val="accent1"/>
                </a:solidFill>
              </a:rPr>
              <a:t>Usually not extensive, though some complex transactions, such as stock options and executive officer compensation plans, may require footnote disclosure.</a:t>
            </a:r>
            <a:endParaRPr lang="en-US" sz="26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a:t>2</a:t>
            </a:r>
            <a:r>
              <a:rPr lang="en-US" dirty="0" smtClean="0"/>
              <a:t>0-</a:t>
            </a:r>
            <a:fld id="{E31375A4-56A4-47D6-9801-1991572033F7}" type="slidenum">
              <a:rPr lang="en-US" smtClean="0"/>
              <a:t>23</a:t>
            </a:fld>
            <a:endParaRPr lang="en-US" dirty="0"/>
          </a:p>
        </p:txBody>
      </p:sp>
    </p:spTree>
    <p:extLst>
      <p:ext uri="{BB962C8B-B14F-4D97-AF65-F5344CB8AC3E}">
        <p14:creationId xmlns:p14="http://schemas.microsoft.com/office/powerpoint/2010/main" val="399780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0-</a:t>
            </a:r>
            <a:fld id="{E31375A4-56A4-47D6-9801-1991572033F7}" type="slidenum">
              <a:rPr lang="en-US" smtClean="0">
                <a:solidFill>
                  <a:srgbClr val="514A40"/>
                </a:solidFill>
              </a:rPr>
              <a:pPr/>
              <a:t>24</a:t>
            </a:fld>
            <a:endParaRPr lang="en-US" dirty="0">
              <a:solidFill>
                <a:srgbClr val="514A40"/>
              </a:solidFill>
            </a:endParaRPr>
          </a:p>
        </p:txBody>
      </p:sp>
      <p:pic>
        <p:nvPicPr>
          <p:cNvPr id="1026" name="Picture 3" descr="3293795473_47524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0-</a:t>
            </a:r>
            <a:fld id="{E31375A4-56A4-47D6-9801-1991572033F7}" type="slidenum">
              <a:rPr lang="en-US" smtClean="0">
                <a:solidFill>
                  <a:srgbClr val="514A40"/>
                </a:solidFill>
              </a:rPr>
              <a:pPr/>
              <a:t>3</a:t>
            </a:fld>
            <a:endParaRPr lang="en-US" dirty="0">
              <a:solidFill>
                <a:srgbClr val="514A40"/>
              </a:solidFill>
            </a:endParaRPr>
          </a:p>
        </p:txBody>
      </p:sp>
      <p:sp>
        <p:nvSpPr>
          <p:cNvPr id="3" name="TextBox 2"/>
          <p:cNvSpPr txBox="1"/>
          <p:nvPr/>
        </p:nvSpPr>
        <p:spPr>
          <a:xfrm>
            <a:off x="2529840" y="2397949"/>
            <a:ext cx="7132320"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20-1</a:t>
            </a:r>
          </a:p>
          <a:p>
            <a:pPr marL="45720" indent="0" algn="ctr">
              <a:buNone/>
            </a:pPr>
            <a:r>
              <a:rPr lang="en-US" sz="3200" b="1" dirty="0">
                <a:solidFill>
                  <a:schemeClr val="accent1"/>
                </a:solidFill>
              </a:rPr>
              <a:t>Identify the accounts and transactions in the payroll </a:t>
            </a:r>
            <a:r>
              <a:rPr lang="en-US" sz="3200" b="1" dirty="0" smtClean="0">
                <a:solidFill>
                  <a:schemeClr val="accent1"/>
                </a:solidFill>
              </a:rPr>
              <a:t>and          </a:t>
            </a:r>
            <a:r>
              <a:rPr lang="en-US" sz="3200" b="1" dirty="0">
                <a:solidFill>
                  <a:schemeClr val="accent1"/>
                </a:solidFill>
              </a:rPr>
              <a:t>personnel </a:t>
            </a:r>
            <a:r>
              <a:rPr lang="en-US" sz="3200" b="1" dirty="0" smtClean="0">
                <a:solidFill>
                  <a:schemeClr val="accent1"/>
                </a:solidFill>
              </a:rPr>
              <a:t>cycle.</a:t>
            </a: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Accounts and transactions in the payroll </a:t>
            </a:r>
            <a:br>
              <a:rPr lang="en-US" dirty="0" smtClean="0"/>
            </a:br>
            <a:r>
              <a:rPr lang="en-US" dirty="0" smtClean="0"/>
              <a:t>and personnel cycle</a:t>
            </a:r>
            <a:endParaRPr lang="en-US" dirty="0"/>
          </a:p>
        </p:txBody>
      </p:sp>
      <p:sp>
        <p:nvSpPr>
          <p:cNvPr id="3" name="Content Placeholder 2"/>
          <p:cNvSpPr>
            <a:spLocks noGrp="1"/>
          </p:cNvSpPr>
          <p:nvPr>
            <p:ph idx="1"/>
          </p:nvPr>
        </p:nvSpPr>
        <p:spPr>
          <a:xfrm>
            <a:off x="1349542" y="1644316"/>
            <a:ext cx="9492916" cy="4498848"/>
          </a:xfrm>
        </p:spPr>
        <p:txBody>
          <a:bodyPr>
            <a:normAutofit fontScale="92500" lnSpcReduction="10000"/>
          </a:bodyPr>
          <a:lstStyle/>
          <a:p>
            <a:pPr marL="45720" indent="0">
              <a:buNone/>
            </a:pPr>
            <a:r>
              <a:rPr lang="en-US" sz="2800" b="1" dirty="0" smtClean="0">
                <a:solidFill>
                  <a:srgbClr val="50838E"/>
                </a:solidFill>
              </a:rPr>
              <a:t>The payroll and personnel cycle involves the employment and payment of all employees.</a:t>
            </a:r>
          </a:p>
          <a:p>
            <a:pPr marL="45720" indent="0">
              <a:buNone/>
            </a:pPr>
            <a:r>
              <a:rPr lang="en-US" sz="2800" b="1" dirty="0" smtClean="0">
                <a:solidFill>
                  <a:schemeClr val="accent1"/>
                </a:solidFill>
              </a:rPr>
              <a:t>The main differences between the payroll and personnel cycle and other cycles include:</a:t>
            </a:r>
          </a:p>
          <a:p>
            <a:pPr lvl="1"/>
            <a:r>
              <a:rPr lang="en-US" sz="2600" b="1" dirty="0" smtClean="0">
                <a:solidFill>
                  <a:schemeClr val="accent1"/>
                </a:solidFill>
              </a:rPr>
              <a:t>There is only one class of transactions for payroll.</a:t>
            </a:r>
          </a:p>
          <a:p>
            <a:pPr lvl="1"/>
            <a:r>
              <a:rPr lang="en-US" sz="2600" b="1" dirty="0" smtClean="0">
                <a:solidFill>
                  <a:schemeClr val="accent1"/>
                </a:solidFill>
              </a:rPr>
              <a:t>Transactions are generally far more significant than related balance sheet accounts</a:t>
            </a:r>
          </a:p>
          <a:p>
            <a:pPr lvl="1"/>
            <a:r>
              <a:rPr lang="en-US" sz="2600" b="1" dirty="0" smtClean="0">
                <a:solidFill>
                  <a:schemeClr val="accent1"/>
                </a:solidFill>
              </a:rPr>
              <a:t>Internal controls over payroll are effective for almost all companies, even small ones.</a:t>
            </a:r>
          </a:p>
          <a:p>
            <a:pPr marL="45720" indent="0">
              <a:buNone/>
            </a:pPr>
            <a:r>
              <a:rPr lang="en-US" sz="2800" b="1" dirty="0" smtClean="0">
                <a:solidFill>
                  <a:schemeClr val="accent1"/>
                </a:solidFill>
              </a:rPr>
              <a:t>Typical accounts in the payroll and personnel cycle are shown in </a:t>
            </a:r>
            <a:r>
              <a:rPr lang="en-US" sz="2800" b="1" dirty="0" smtClean="0">
                <a:solidFill>
                  <a:srgbClr val="50838E"/>
                </a:solidFill>
              </a:rPr>
              <a:t>Figure 20-1</a:t>
            </a:r>
            <a:r>
              <a:rPr lang="en-US" sz="2800" b="1" dirty="0">
                <a:solidFill>
                  <a:srgbClr val="50838E"/>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0-</a:t>
            </a:r>
            <a:fld id="{E31375A4-56A4-47D6-9801-1991572033F7}" type="slidenum">
              <a:rPr lang="en-US" smtClean="0">
                <a:solidFill>
                  <a:srgbClr val="514A40"/>
                </a:solidFill>
              </a:rPr>
              <a:pPr/>
              <a:t>4</a:t>
            </a:fld>
            <a:endParaRPr lang="en-US" dirty="0">
              <a:solidFill>
                <a:srgbClr val="514A40"/>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20-</a:t>
            </a:r>
            <a:fld id="{E31375A4-56A4-47D6-9801-1991572033F7}" type="slidenum">
              <a:rPr lang="en-US" smtClean="0"/>
              <a:t>5</a:t>
            </a:fld>
            <a:endParaRPr lang="en-US" dirty="0"/>
          </a:p>
        </p:txBody>
      </p:sp>
      <p:pic>
        <p:nvPicPr>
          <p:cNvPr id="4" name="Picture 3"/>
          <p:cNvPicPr>
            <a:picLocks noChangeAspect="1"/>
          </p:cNvPicPr>
          <p:nvPr/>
        </p:nvPicPr>
        <p:blipFill>
          <a:blip r:embed="rId2"/>
          <a:stretch>
            <a:fillRect/>
          </a:stretch>
        </p:blipFill>
        <p:spPr>
          <a:xfrm>
            <a:off x="2620189" y="210312"/>
            <a:ext cx="6099865" cy="5961888"/>
          </a:xfrm>
          <a:prstGeom prst="rect">
            <a:avLst/>
          </a:prstGeom>
        </p:spPr>
      </p:pic>
    </p:spTree>
    <p:extLst>
      <p:ext uri="{BB962C8B-B14F-4D97-AF65-F5344CB8AC3E}">
        <p14:creationId xmlns:p14="http://schemas.microsoft.com/office/powerpoint/2010/main" val="356405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0-</a:t>
            </a:r>
            <a:fld id="{E31375A4-56A4-47D6-9801-1991572033F7}" type="slidenum">
              <a:rPr lang="en-US" smtClean="0">
                <a:solidFill>
                  <a:srgbClr val="514A40"/>
                </a:solidFill>
              </a:rPr>
              <a:pPr/>
              <a:t>6</a:t>
            </a:fld>
            <a:endParaRPr lang="en-US" dirty="0">
              <a:solidFill>
                <a:srgbClr val="514A40"/>
              </a:solidFill>
            </a:endParaRPr>
          </a:p>
        </p:txBody>
      </p:sp>
      <p:sp>
        <p:nvSpPr>
          <p:cNvPr id="3" name="TextBox 2"/>
          <p:cNvSpPr txBox="1"/>
          <p:nvPr/>
        </p:nvSpPr>
        <p:spPr>
          <a:xfrm>
            <a:off x="2529840" y="2151728"/>
            <a:ext cx="7132320"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20-2</a:t>
            </a:r>
          </a:p>
          <a:p>
            <a:pPr marL="45720" indent="0" algn="ctr">
              <a:spcAft>
                <a:spcPts val="1200"/>
              </a:spcAft>
              <a:buNone/>
            </a:pPr>
            <a:r>
              <a:rPr lang="en-US" sz="3200" b="1" dirty="0">
                <a:solidFill>
                  <a:schemeClr val="accent1"/>
                </a:solidFill>
              </a:rPr>
              <a:t>Describe the business functions </a:t>
            </a:r>
            <a:r>
              <a:rPr lang="en-US" sz="3200" b="1" dirty="0" smtClean="0">
                <a:solidFill>
                  <a:schemeClr val="accent1"/>
                </a:solidFill>
              </a:rPr>
              <a:t>and the </a:t>
            </a:r>
            <a:r>
              <a:rPr lang="en-US" sz="3200" b="1" dirty="0">
                <a:solidFill>
                  <a:schemeClr val="accent1"/>
                </a:solidFill>
              </a:rPr>
              <a:t>related documents </a:t>
            </a:r>
            <a:r>
              <a:rPr lang="en-US" sz="3200" b="1" dirty="0" smtClean="0">
                <a:solidFill>
                  <a:schemeClr val="accent1"/>
                </a:solidFill>
              </a:rPr>
              <a:t>and           </a:t>
            </a:r>
            <a:r>
              <a:rPr lang="en-US" sz="3200" b="1" dirty="0">
                <a:solidFill>
                  <a:schemeClr val="accent1"/>
                </a:solidFill>
              </a:rPr>
              <a:t>records in the payroll and </a:t>
            </a:r>
            <a:r>
              <a:rPr lang="en-US" sz="3200" b="1" dirty="0" smtClean="0">
                <a:solidFill>
                  <a:schemeClr val="accent1"/>
                </a:solidFill>
              </a:rPr>
              <a:t>personnel </a:t>
            </a:r>
            <a:r>
              <a:rPr lang="en-US" sz="3200" b="1" dirty="0">
                <a:solidFill>
                  <a:schemeClr val="accent1"/>
                </a:solidFill>
              </a:rPr>
              <a:t>cycle</a:t>
            </a:r>
            <a:r>
              <a:rPr lang="en-US" sz="3200" b="1" dirty="0" smtClean="0">
                <a:solidFill>
                  <a:schemeClr val="accent1"/>
                </a:solidFill>
              </a:rPr>
              <a:t>.</a:t>
            </a:r>
          </a:p>
        </p:txBody>
      </p:sp>
    </p:spTree>
    <p:extLst>
      <p:ext uri="{BB962C8B-B14F-4D97-AF65-F5344CB8AC3E}">
        <p14:creationId xmlns:p14="http://schemas.microsoft.com/office/powerpoint/2010/main" val="76543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41421"/>
            <a:ext cx="9601200" cy="949158"/>
          </a:xfrm>
        </p:spPr>
        <p:txBody>
          <a:bodyPr>
            <a:normAutofit fontScale="90000"/>
          </a:bodyPr>
          <a:lstStyle/>
          <a:p>
            <a:pPr algn="ctr"/>
            <a:r>
              <a:rPr lang="en-US" dirty="0" smtClean="0"/>
              <a:t>Business functions in the cycle and related documents and records</a:t>
            </a:r>
            <a:endParaRPr lang="en-US" dirty="0"/>
          </a:p>
        </p:txBody>
      </p:sp>
      <p:sp>
        <p:nvSpPr>
          <p:cNvPr id="3" name="Content Placeholder 2"/>
          <p:cNvSpPr>
            <a:spLocks noGrp="1"/>
          </p:cNvSpPr>
          <p:nvPr>
            <p:ph idx="1"/>
          </p:nvPr>
        </p:nvSpPr>
        <p:spPr>
          <a:xfrm>
            <a:off x="1349542" y="1847088"/>
            <a:ext cx="10281626" cy="4296076"/>
          </a:xfrm>
        </p:spPr>
        <p:txBody>
          <a:bodyPr>
            <a:normAutofit fontScale="92500" lnSpcReduction="10000"/>
          </a:bodyPr>
          <a:lstStyle/>
          <a:p>
            <a:pPr marL="45720" indent="0">
              <a:buNone/>
            </a:pPr>
            <a:r>
              <a:rPr lang="en-US" sz="2600" b="1" dirty="0" smtClean="0">
                <a:solidFill>
                  <a:schemeClr val="accent1"/>
                </a:solidFill>
              </a:rPr>
              <a:t>The payroll and personnel cycle </a:t>
            </a:r>
          </a:p>
          <a:p>
            <a:pPr>
              <a:buFontTx/>
              <a:buChar char="-"/>
            </a:pPr>
            <a:r>
              <a:rPr lang="en-US" sz="2600" b="1" dirty="0">
                <a:solidFill>
                  <a:schemeClr val="accent1"/>
                </a:solidFill>
              </a:rPr>
              <a:t>B</a:t>
            </a:r>
            <a:r>
              <a:rPr lang="en-US" sz="2600" b="1" dirty="0" smtClean="0">
                <a:solidFill>
                  <a:schemeClr val="accent1"/>
                </a:solidFill>
              </a:rPr>
              <a:t>egins with hiring employees </a:t>
            </a:r>
          </a:p>
          <a:p>
            <a:pPr>
              <a:buFontTx/>
              <a:buChar char="-"/>
            </a:pPr>
            <a:r>
              <a:rPr lang="en-US" sz="2600" b="1" dirty="0">
                <a:solidFill>
                  <a:schemeClr val="accent1"/>
                </a:solidFill>
              </a:rPr>
              <a:t>E</a:t>
            </a:r>
            <a:r>
              <a:rPr lang="en-US" sz="2600" b="1" dirty="0" smtClean="0">
                <a:solidFill>
                  <a:schemeClr val="accent1"/>
                </a:solidFill>
              </a:rPr>
              <a:t>nds with paying them for the services they performed</a:t>
            </a:r>
          </a:p>
          <a:p>
            <a:pPr>
              <a:buFontTx/>
              <a:buChar char="-"/>
            </a:pPr>
            <a:r>
              <a:rPr lang="en-US" sz="2600" b="1" dirty="0" smtClean="0">
                <a:solidFill>
                  <a:schemeClr val="accent1"/>
                </a:solidFill>
              </a:rPr>
              <a:t>Includes payment to the government and other institutions for withheld and accrued payroll taxes and benefits.</a:t>
            </a:r>
          </a:p>
          <a:p>
            <a:pPr marL="45720" indent="0">
              <a:buNone/>
            </a:pPr>
            <a:r>
              <a:rPr lang="en-US" sz="2600" b="1" dirty="0" smtClean="0">
                <a:solidFill>
                  <a:srgbClr val="50838E"/>
                </a:solidFill>
              </a:rPr>
              <a:t>Human Resources: </a:t>
            </a:r>
            <a:r>
              <a:rPr lang="en-US" sz="2600" b="1" dirty="0" smtClean="0">
                <a:solidFill>
                  <a:schemeClr val="accent1"/>
                </a:solidFill>
              </a:rPr>
              <a:t>This department is an independent source for hiring qualified personnel and a source for verification of wage information, including deletions from payroll and changes in wages and deductions.</a:t>
            </a:r>
          </a:p>
          <a:p>
            <a:pPr lvl="1"/>
            <a:r>
              <a:rPr lang="en-US" sz="2400" b="1" dirty="0" smtClean="0">
                <a:solidFill>
                  <a:srgbClr val="50838E"/>
                </a:solidFill>
              </a:rPr>
              <a:t>Human resource records </a:t>
            </a:r>
            <a:r>
              <a:rPr lang="en-US" sz="2400" b="1" dirty="0" smtClean="0">
                <a:solidFill>
                  <a:schemeClr val="accent1"/>
                </a:solidFill>
              </a:rPr>
              <a:t>include date of employment, background checks, rates of pay, authorized deductions, evaluations, and terminations.</a:t>
            </a:r>
          </a:p>
          <a:p>
            <a:pPr lvl="1"/>
            <a:endParaRPr lang="en-US" sz="2400" dirty="0" smtClean="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0-</a:t>
            </a:r>
            <a:fld id="{E31375A4-56A4-47D6-9801-1991572033F7}" type="slidenum">
              <a:rPr lang="en-US" smtClean="0">
                <a:solidFill>
                  <a:srgbClr val="514A40"/>
                </a:solidFill>
              </a:rPr>
              <a:pPr/>
              <a:t>7</a:t>
            </a:fld>
            <a:endParaRPr lang="en-US" dirty="0">
              <a:solidFill>
                <a:srgbClr val="514A40"/>
              </a:solidFill>
            </a:endParaRPr>
          </a:p>
        </p:txBody>
      </p:sp>
    </p:spTree>
    <p:extLst>
      <p:ext uri="{BB962C8B-B14F-4D97-AF65-F5344CB8AC3E}">
        <p14:creationId xmlns:p14="http://schemas.microsoft.com/office/powerpoint/2010/main" val="55057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Business functions in the cycle and related documents and </a:t>
            </a:r>
            <a:r>
              <a:rPr lang="en-US" dirty="0" smtClean="0"/>
              <a:t>records (</a:t>
            </a:r>
            <a:r>
              <a:rPr lang="en-US" dirty="0"/>
              <a:t>cont</a:t>
            </a:r>
            <a:r>
              <a:rPr lang="en-US" dirty="0" smtClean="0"/>
              <a:t>.)</a:t>
            </a:r>
            <a:br>
              <a:rPr lang="en-US" dirty="0" smtClean="0"/>
            </a:br>
            <a:endParaRPr lang="en-US" dirty="0"/>
          </a:p>
        </p:txBody>
      </p:sp>
      <p:sp>
        <p:nvSpPr>
          <p:cNvPr id="3" name="Content Placeholder 2"/>
          <p:cNvSpPr>
            <a:spLocks noGrp="1"/>
          </p:cNvSpPr>
          <p:nvPr>
            <p:ph idx="1"/>
          </p:nvPr>
        </p:nvSpPr>
        <p:spPr>
          <a:xfrm>
            <a:off x="886968" y="1524000"/>
            <a:ext cx="10415016" cy="4590288"/>
          </a:xfrm>
        </p:spPr>
        <p:txBody>
          <a:bodyPr>
            <a:normAutofit fontScale="92500" lnSpcReduction="10000"/>
          </a:bodyPr>
          <a:lstStyle/>
          <a:p>
            <a:pPr marL="45720" indent="0">
              <a:buNone/>
            </a:pPr>
            <a:r>
              <a:rPr lang="en-US" sz="2800" b="1" dirty="0" smtClean="0">
                <a:solidFill>
                  <a:srgbClr val="50838E"/>
                </a:solidFill>
              </a:rPr>
              <a:t>Timekeeping and Payroll Preparation: </a:t>
            </a:r>
            <a:r>
              <a:rPr lang="en-US" sz="2600" b="1" dirty="0" smtClean="0">
                <a:solidFill>
                  <a:schemeClr val="accent1"/>
                </a:solidFill>
              </a:rPr>
              <a:t>These functions are important in the audit of payroll because they directly affect payroll expense.</a:t>
            </a:r>
          </a:p>
          <a:p>
            <a:pPr marL="45720" indent="0">
              <a:buNone/>
            </a:pPr>
            <a:r>
              <a:rPr lang="en-US" sz="2600" b="1" dirty="0" smtClean="0">
                <a:solidFill>
                  <a:schemeClr val="accent1"/>
                </a:solidFill>
              </a:rPr>
              <a:t>The following documents are involved in timekeeping and payroll:</a:t>
            </a:r>
          </a:p>
          <a:p>
            <a:pPr lvl="1"/>
            <a:r>
              <a:rPr lang="en-US" sz="2400" b="1" dirty="0" smtClean="0">
                <a:solidFill>
                  <a:srgbClr val="50838E"/>
                </a:solidFill>
              </a:rPr>
              <a:t>Time Record:  </a:t>
            </a:r>
            <a:r>
              <a:rPr lang="en-US" sz="2400" b="1" dirty="0" smtClean="0">
                <a:solidFill>
                  <a:schemeClr val="accent1"/>
                </a:solidFill>
              </a:rPr>
              <a:t>Document indicating the time the hourly employee started and stopped working.  </a:t>
            </a:r>
          </a:p>
          <a:p>
            <a:pPr lvl="1"/>
            <a:r>
              <a:rPr lang="en-US" sz="2400" b="1" dirty="0" smtClean="0">
                <a:solidFill>
                  <a:srgbClr val="50838E"/>
                </a:solidFill>
              </a:rPr>
              <a:t>Job Time Ticket: </a:t>
            </a:r>
            <a:r>
              <a:rPr lang="en-US" sz="2400" b="1" dirty="0" smtClean="0">
                <a:solidFill>
                  <a:schemeClr val="accent1"/>
                </a:solidFill>
              </a:rPr>
              <a:t>Form indicating which jobs employees worked on during a given time period.</a:t>
            </a:r>
          </a:p>
          <a:p>
            <a:pPr lvl="1"/>
            <a:r>
              <a:rPr lang="en-US" sz="2400" b="1" dirty="0" smtClean="0">
                <a:solidFill>
                  <a:srgbClr val="50838E"/>
                </a:solidFill>
              </a:rPr>
              <a:t>Payroll Transaction File: </a:t>
            </a:r>
            <a:r>
              <a:rPr lang="en-US" sz="2400" b="1" dirty="0" smtClean="0">
                <a:solidFill>
                  <a:schemeClr val="accent1"/>
                </a:solidFill>
              </a:rPr>
              <a:t>Computer-generated file including all payroll transactions processed during a given time period.</a:t>
            </a:r>
          </a:p>
          <a:p>
            <a:pPr lvl="1"/>
            <a:r>
              <a:rPr lang="en-US" sz="2400" b="1" dirty="0" smtClean="0">
                <a:solidFill>
                  <a:srgbClr val="50838E"/>
                </a:solidFill>
              </a:rPr>
              <a:t>Payroll Journal or Listing: </a:t>
            </a:r>
            <a:r>
              <a:rPr lang="en-US" sz="2400" b="1" dirty="0" smtClean="0">
                <a:solidFill>
                  <a:schemeClr val="accent1"/>
                </a:solidFill>
              </a:rPr>
              <a:t>Generated from the payroll transaction file showing payroll details for each employee.</a:t>
            </a:r>
          </a:p>
          <a:p>
            <a:pPr lvl="1"/>
            <a:r>
              <a:rPr lang="en-US" sz="2400" b="1" dirty="0" smtClean="0">
                <a:solidFill>
                  <a:srgbClr val="50838E"/>
                </a:solidFill>
              </a:rPr>
              <a:t>Payroll Master File: </a:t>
            </a:r>
            <a:r>
              <a:rPr lang="en-US" sz="2400" b="1" dirty="0" smtClean="0">
                <a:solidFill>
                  <a:schemeClr val="accent1"/>
                </a:solidFill>
              </a:rPr>
              <a:t>Record of every payroll check, including gross pay, deductions, and net pay for each employee.</a:t>
            </a:r>
            <a:endParaRPr lang="en-US" sz="24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a:t>2</a:t>
            </a:r>
            <a:r>
              <a:rPr lang="en-US" dirty="0" smtClean="0"/>
              <a:t>0-</a:t>
            </a:r>
            <a:fld id="{E31375A4-56A4-47D6-9801-1991572033F7}" type="slidenum">
              <a:rPr lang="en-US" smtClean="0"/>
              <a:t>8</a:t>
            </a:fld>
            <a:endParaRPr lang="en-US" dirty="0"/>
          </a:p>
        </p:txBody>
      </p:sp>
    </p:spTree>
    <p:extLst>
      <p:ext uri="{BB962C8B-B14F-4D97-AF65-F5344CB8AC3E}">
        <p14:creationId xmlns:p14="http://schemas.microsoft.com/office/powerpoint/2010/main" val="42340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Business functions in the cycle and related documents and </a:t>
            </a:r>
            <a:r>
              <a:rPr lang="en-US" dirty="0" smtClean="0"/>
              <a:t>records (</a:t>
            </a:r>
            <a:r>
              <a:rPr lang="en-US" dirty="0"/>
              <a:t>cont</a:t>
            </a:r>
            <a:r>
              <a:rPr lang="en-US" dirty="0" smtClean="0"/>
              <a:t>.)</a:t>
            </a:r>
            <a:endParaRPr lang="en-US" dirty="0"/>
          </a:p>
        </p:txBody>
      </p:sp>
      <p:sp>
        <p:nvSpPr>
          <p:cNvPr id="3" name="Content Placeholder 2"/>
          <p:cNvSpPr>
            <a:spLocks noGrp="1"/>
          </p:cNvSpPr>
          <p:nvPr>
            <p:ph idx="1"/>
          </p:nvPr>
        </p:nvSpPr>
        <p:spPr>
          <a:xfrm>
            <a:off x="713232" y="1801368"/>
            <a:ext cx="11100816" cy="4178808"/>
          </a:xfrm>
        </p:spPr>
        <p:txBody>
          <a:bodyPr>
            <a:noAutofit/>
          </a:bodyPr>
          <a:lstStyle/>
          <a:p>
            <a:pPr marL="45720" indent="0">
              <a:buNone/>
            </a:pPr>
            <a:r>
              <a:rPr lang="en-US" sz="2400" b="1" dirty="0" smtClean="0">
                <a:solidFill>
                  <a:srgbClr val="50838E"/>
                </a:solidFill>
              </a:rPr>
              <a:t>Payment of Payroll: </a:t>
            </a:r>
            <a:r>
              <a:rPr lang="en-US" sz="2400" b="1" dirty="0" smtClean="0">
                <a:solidFill>
                  <a:schemeClr val="accent1"/>
                </a:solidFill>
              </a:rPr>
              <a:t>The approval and distribution of payroll must be carefully controlled to prevent theft. To increase control, payroll disbursements are usually processed separately from other disbursements.</a:t>
            </a:r>
          </a:p>
          <a:p>
            <a:pPr lvl="1"/>
            <a:r>
              <a:rPr lang="en-US" sz="2200" b="1" dirty="0" smtClean="0">
                <a:solidFill>
                  <a:schemeClr val="accent1"/>
                </a:solidFill>
              </a:rPr>
              <a:t>Payment of payroll may be made by check, but more often are deposited directly into employees’ bank accounts.</a:t>
            </a:r>
          </a:p>
          <a:p>
            <a:pPr marL="45720" indent="0">
              <a:buNone/>
            </a:pPr>
            <a:r>
              <a:rPr lang="en-US" sz="2400" b="1" dirty="0" smtClean="0">
                <a:solidFill>
                  <a:srgbClr val="50838E"/>
                </a:solidFill>
              </a:rPr>
              <a:t>Payroll Bank Account Reconciliation: </a:t>
            </a:r>
            <a:r>
              <a:rPr lang="en-US" sz="2400" b="1" dirty="0" smtClean="0">
                <a:solidFill>
                  <a:schemeClr val="accent1"/>
                </a:solidFill>
              </a:rPr>
              <a:t>An </a:t>
            </a:r>
            <a:r>
              <a:rPr lang="en-US" sz="2400" b="1" dirty="0" err="1" smtClean="0">
                <a:solidFill>
                  <a:srgbClr val="50838E"/>
                </a:solidFill>
              </a:rPr>
              <a:t>imprest</a:t>
            </a:r>
            <a:r>
              <a:rPr lang="en-US" sz="2400" b="1" dirty="0" smtClean="0">
                <a:solidFill>
                  <a:srgbClr val="50838E"/>
                </a:solidFill>
              </a:rPr>
              <a:t> payroll account </a:t>
            </a:r>
            <a:r>
              <a:rPr lang="en-US" sz="2400" b="1" dirty="0" smtClean="0">
                <a:solidFill>
                  <a:schemeClr val="accent1"/>
                </a:solidFill>
              </a:rPr>
              <a:t>is a separate payroll account in which a small balance is maintained and the exact amount of payroll is transferred immediately before distribution of payroll.</a:t>
            </a:r>
          </a:p>
          <a:p>
            <a:pPr marL="45720" indent="0">
              <a:buNone/>
            </a:pPr>
            <a:r>
              <a:rPr lang="en-US" sz="2400" b="1" dirty="0" smtClean="0">
                <a:solidFill>
                  <a:srgbClr val="50838E"/>
                </a:solidFill>
              </a:rPr>
              <a:t>Preparation of Payroll Tax Returns and Payment of Taxes: </a:t>
            </a:r>
            <a:r>
              <a:rPr lang="en-US" sz="2400" b="1" dirty="0" smtClean="0">
                <a:solidFill>
                  <a:schemeClr val="accent1"/>
                </a:solidFill>
              </a:rPr>
              <a:t>Federal and state laws require timely preparation and payment of payroll taxes.</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a:t>2</a:t>
            </a:r>
            <a:r>
              <a:rPr lang="en-US" dirty="0" smtClean="0"/>
              <a:t>0-</a:t>
            </a:r>
            <a:fld id="{E31375A4-56A4-47D6-9801-1991572033F7}" type="slidenum">
              <a:rPr lang="en-US" smtClean="0"/>
              <a:t>9</a:t>
            </a:fld>
            <a:endParaRPr lang="en-US" dirty="0"/>
          </a:p>
        </p:txBody>
      </p:sp>
    </p:spTree>
    <p:extLst>
      <p:ext uri="{BB962C8B-B14F-4D97-AF65-F5344CB8AC3E}">
        <p14:creationId xmlns:p14="http://schemas.microsoft.com/office/powerpoint/2010/main" val="375656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1730</Words>
  <Application>Microsoft Office PowerPoint</Application>
  <PresentationFormat>Widescreen</PresentationFormat>
  <Paragraphs>176</Paragraphs>
  <Slides>24</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Cambria</vt:lpstr>
      <vt:lpstr>Red Line Business 16x9</vt:lpstr>
      <vt:lpstr>Audit of the  payroll and  personnel cycle</vt:lpstr>
      <vt:lpstr>Chapter 20 Learning Objectives</vt:lpstr>
      <vt:lpstr>PowerPoint Presentation</vt:lpstr>
      <vt:lpstr>Accounts and transactions in the payroll  and personnel cycle</vt:lpstr>
      <vt:lpstr>PowerPoint Presentation</vt:lpstr>
      <vt:lpstr>PowerPoint Presentation</vt:lpstr>
      <vt:lpstr>Business functions in the cycle and related documents and records</vt:lpstr>
      <vt:lpstr>Business functions in the cycle and related documents and records (cont.) </vt:lpstr>
      <vt:lpstr>Business functions in the cycle and related documents and records (cont.)</vt:lpstr>
      <vt:lpstr>PowerPoint Presentation</vt:lpstr>
      <vt:lpstr>Methodology for designing tests of controls and substantive tests of transactions</vt:lpstr>
      <vt:lpstr>PowerPoint Presentation</vt:lpstr>
      <vt:lpstr>Methodology for designing tests of controls and substantive tests of transactions (cont.)</vt:lpstr>
      <vt:lpstr>Business functions in the cycle and related documents and records (cont.)</vt:lpstr>
      <vt:lpstr>Methodology for designing tests of controls and substantive tests of transactions (cont.) </vt:lpstr>
      <vt:lpstr>Methodology for designing tests of controls and substantive tests of transactions (cont.)</vt:lpstr>
      <vt:lpstr>Methodology for designing tests of controls and substantive tests of transactions (cont.)</vt:lpstr>
      <vt:lpstr>PowerPoint Presentation</vt:lpstr>
      <vt:lpstr>Methodology for designing substantive analytical procedures and tests of  details of balances</vt:lpstr>
      <vt:lpstr>PowerPoint Presentation</vt:lpstr>
      <vt:lpstr>Methodology for designing substantive analytical procedures and tests of  details of balances (cont.)</vt:lpstr>
      <vt:lpstr>Methodology for designing substantive analytical procedures and tests of  details of balances (cont.)</vt:lpstr>
      <vt:lpstr>Methodology for designing substantive analytical procedures and tests of  details of balances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2015-08-17T17:00:12Z</dcterms:created>
  <dcterms:modified xsi:type="dcterms:W3CDTF">2016-04-24T18:56:19Z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