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8" r:id="rId2"/>
    <p:sldId id="272" r:id="rId3"/>
    <p:sldId id="298" r:id="rId4"/>
    <p:sldId id="318" r:id="rId5"/>
    <p:sldId id="296" r:id="rId6"/>
    <p:sldId id="319" r:id="rId7"/>
    <p:sldId id="311" r:id="rId8"/>
    <p:sldId id="312" r:id="rId9"/>
    <p:sldId id="320" r:id="rId10"/>
    <p:sldId id="273" r:id="rId11"/>
    <p:sldId id="321" r:id="rId12"/>
    <p:sldId id="274" r:id="rId13"/>
    <p:sldId id="322" r:id="rId14"/>
    <p:sldId id="276" r:id="rId15"/>
    <p:sldId id="314" r:id="rId16"/>
    <p:sldId id="315" r:id="rId17"/>
    <p:sldId id="316" r:id="rId18"/>
    <p:sldId id="317" r:id="rId19"/>
    <p:sldId id="313" r:id="rId20"/>
    <p:sldId id="299" r:id="rId21"/>
    <p:sldId id="300" r:id="rId22"/>
    <p:sldId id="301" r:id="rId23"/>
    <p:sldId id="303" r:id="rId24"/>
    <p:sldId id="304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Lecture 14</a:t>
            </a:r>
            <a:r>
              <a:rPr lang="en-US" sz="2800" dirty="0"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NUT343</a:t>
            </a:r>
          </a:p>
          <a:p>
            <a:r>
              <a:rPr lang="en-US" dirty="0"/>
              <a:t>Dr Emilia Rappocciolo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6275" y="1600200"/>
            <a:ext cx="10525125" cy="4876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Antimicrobials can be: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Chemicals (</a:t>
            </a:r>
            <a:r>
              <a:rPr lang="en-US" sz="2400" dirty="0"/>
              <a:t>sorbic acid, benzoic acid, sulfur dioxide, sulfates, nitrites)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Used for many years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Approved by many countries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Synthesized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Bad for consumers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4986" y="107442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Antimicrobials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6275" y="1600200"/>
            <a:ext cx="10525125" cy="4876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/>
              <a:t>Natural </a:t>
            </a:r>
            <a:r>
              <a:rPr lang="en-US" sz="2400" b="1" dirty="0"/>
              <a:t>chemical antimicrobials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Vinegar from acetic acid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Benzoic acid from cranberries</a:t>
            </a:r>
          </a:p>
          <a:p>
            <a:pPr lvl="1">
              <a:lnSpc>
                <a:spcPct val="120000"/>
              </a:lnSpc>
            </a:pPr>
            <a:r>
              <a:rPr lang="en-US" sz="2400" dirty="0" err="1"/>
              <a:t>Sorbic</a:t>
            </a:r>
            <a:r>
              <a:rPr lang="en-US" sz="2400" dirty="0"/>
              <a:t> acid from rowanberries</a:t>
            </a:r>
          </a:p>
          <a:p>
            <a:pPr lvl="2">
              <a:lnSpc>
                <a:spcPct val="120000"/>
              </a:lnSpc>
            </a:pPr>
            <a:r>
              <a:rPr lang="en-US" sz="2400" dirty="0"/>
              <a:t>These are extracted</a:t>
            </a:r>
          </a:p>
          <a:p>
            <a:pPr lvl="2">
              <a:lnSpc>
                <a:spcPct val="120000"/>
              </a:lnSpc>
            </a:pPr>
            <a:r>
              <a:rPr lang="en-US" sz="2400" dirty="0"/>
              <a:t>Friendly – people like it</a:t>
            </a:r>
          </a:p>
          <a:p>
            <a:pPr lvl="1"/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4986" y="107442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Antimicrobials</a:t>
            </a:r>
          </a:p>
        </p:txBody>
      </p:sp>
    </p:spTree>
    <p:extLst>
      <p:ext uri="{BB962C8B-B14F-4D97-AF65-F5344CB8AC3E}">
        <p14:creationId xmlns:p14="http://schemas.microsoft.com/office/powerpoint/2010/main" val="2981659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600201"/>
            <a:ext cx="8458200" cy="4525963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400" dirty="0"/>
              <a:t>Natural and chemically synthesized 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Not used in foods with a pH &gt;5.5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To be effective they must reach the cytoplasm</a:t>
            </a:r>
          </a:p>
          <a:p>
            <a:pPr lvl="1">
              <a:lnSpc>
                <a:spcPct val="130000"/>
              </a:lnSpc>
            </a:pPr>
            <a:r>
              <a:rPr lang="en-US" sz="2400" dirty="0"/>
              <a:t>There are 2 types</a:t>
            </a:r>
          </a:p>
          <a:p>
            <a:pPr lvl="2">
              <a:lnSpc>
                <a:spcPct val="130000"/>
              </a:lnSpc>
            </a:pPr>
            <a:r>
              <a:rPr lang="en-US" sz="2400" b="1" dirty="0"/>
              <a:t>Charged </a:t>
            </a:r>
            <a:r>
              <a:rPr lang="en-US" sz="2400" dirty="0"/>
              <a:t>– useless cannot cross the CM</a:t>
            </a:r>
          </a:p>
          <a:p>
            <a:pPr lvl="2">
              <a:lnSpc>
                <a:spcPct val="130000"/>
              </a:lnSpc>
            </a:pPr>
            <a:r>
              <a:rPr lang="en-US" sz="2400" b="1" dirty="0"/>
              <a:t>Un-charged</a:t>
            </a:r>
            <a:r>
              <a:rPr lang="en-US" sz="2400" dirty="0"/>
              <a:t> – get into the bacteria and inhibit growth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07361" y="116967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Organic Acids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6275" y="1600201"/>
            <a:ext cx="11029950" cy="4525963"/>
          </a:xfrm>
        </p:spPr>
        <p:txBody>
          <a:bodyPr>
            <a:noAutofit/>
          </a:bodyPr>
          <a:lstStyle/>
          <a:p>
            <a:pPr lvl="2">
              <a:lnSpc>
                <a:spcPct val="130000"/>
              </a:lnSpc>
            </a:pPr>
            <a:r>
              <a:rPr lang="en-US" sz="2400" dirty="0"/>
              <a:t>pH: measure the acidity of a solution</a:t>
            </a:r>
          </a:p>
          <a:p>
            <a:pPr lvl="2"/>
            <a:r>
              <a:rPr lang="en-GB" sz="2400" dirty="0"/>
              <a:t>Organic acids are useful in acidic food when  pH = </a:t>
            </a:r>
            <a:r>
              <a:rPr lang="en-GB" sz="2400" dirty="0" err="1"/>
              <a:t>pKa</a:t>
            </a:r>
            <a:r>
              <a:rPr lang="en-GB" sz="2400" dirty="0"/>
              <a:t> or slightly lower</a:t>
            </a:r>
          </a:p>
          <a:p>
            <a:pPr lvl="2"/>
            <a:r>
              <a:rPr lang="en-GB" sz="2400" dirty="0"/>
              <a:t>At this pH organic acids cross the cell membrane into the cytoplasm</a:t>
            </a:r>
          </a:p>
          <a:p>
            <a:pPr lvl="2"/>
            <a:r>
              <a:rPr lang="en-GB" sz="2400" dirty="0"/>
              <a:t>The cytoplasm is neutral, causes the organic acids to dissociate and lose their protons, which acidify the cytoplasm</a:t>
            </a:r>
          </a:p>
          <a:p>
            <a:pPr lvl="2"/>
            <a:r>
              <a:rPr lang="en-GB" sz="2400" dirty="0"/>
              <a:t>The bacterial cell uses ATP dependent proton pump to work and expel protons</a:t>
            </a:r>
          </a:p>
          <a:p>
            <a:pPr lvl="2"/>
            <a:r>
              <a:rPr lang="en-GB" sz="2400" dirty="0"/>
              <a:t>The ATP the cell needs to grow is used to maintain neutral pH</a:t>
            </a:r>
          </a:p>
          <a:p>
            <a:pPr lvl="2"/>
            <a:r>
              <a:rPr lang="en-GB" sz="2400" dirty="0"/>
              <a:t>So organic acids inhibit bacterial growth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07361" y="116967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Organic Acids</a:t>
            </a:r>
          </a:p>
        </p:txBody>
      </p:sp>
    </p:spTree>
    <p:extLst>
      <p:ext uri="{BB962C8B-B14F-4D97-AF65-F5344CB8AC3E}">
        <p14:creationId xmlns:p14="http://schemas.microsoft.com/office/powerpoint/2010/main" val="3884989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581045"/>
              </p:ext>
            </p:extLst>
          </p:nvPr>
        </p:nvGraphicFramePr>
        <p:xfrm>
          <a:off x="1809750" y="1600200"/>
          <a:ext cx="8629650" cy="305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3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6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01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022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Organic acid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Formula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pKa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Found 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Active Against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Application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Acetic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CH3-COOH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Vinegar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Bacteria yeast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Bakery, cheese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Benzoic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C6H5-COOH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Cranberries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Fungi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Beverages, jams, jellies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Lactic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CH3OH-COOH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Fermented 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Bacteria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pH control, flavor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n-lt"/>
                        </a:rPr>
                        <a:t>Propionic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CH3CH3-COOH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Swiss cheese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Yeast, mold, bacteria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Baked goods, cheese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n-lt"/>
                        </a:rPr>
                        <a:t>sorbic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CH3=CHCH=CH-COOH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rowanberry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Fungi, bacteria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Baked goods, cheese, wine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73986" y="240792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>
                <a:ea typeface="Cambria Math" panose="02040503050406030204" pitchFamily="18" charset="0"/>
              </a:rPr>
              <a:t>Organic Acids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553C5C-5A63-FE4A-8AF9-483F42D40BFE}"/>
              </a:ext>
            </a:extLst>
          </p:cNvPr>
          <p:cNvSpPr/>
          <p:nvPr/>
        </p:nvSpPr>
        <p:spPr>
          <a:xfrm>
            <a:off x="3810000" y="5049203"/>
            <a:ext cx="4572000" cy="113992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b="1" dirty="0">
                <a:latin typeface="Comic Sans MS" pitchFamily="66" charset="0"/>
              </a:rPr>
              <a:t>p</a:t>
            </a:r>
            <a:r>
              <a:rPr lang="en-US" b="1" i="1" dirty="0">
                <a:latin typeface="Comic Sans MS" pitchFamily="66" charset="0"/>
              </a:rPr>
              <a:t>K</a:t>
            </a:r>
            <a:r>
              <a:rPr lang="en-US" b="1" baseline="-25000" dirty="0">
                <a:latin typeface="Comic Sans MS" pitchFamily="66" charset="0"/>
              </a:rPr>
              <a:t>a </a:t>
            </a:r>
            <a:r>
              <a:rPr lang="en-US" b="1" dirty="0">
                <a:latin typeface="Comic Sans MS" pitchFamily="66" charset="0"/>
              </a:rPr>
              <a:t>=  −log</a:t>
            </a:r>
            <a:r>
              <a:rPr lang="en-US" b="1" baseline="-25000" dirty="0">
                <a:latin typeface="Comic Sans MS" pitchFamily="66" charset="0"/>
              </a:rPr>
              <a:t>10</a:t>
            </a:r>
            <a:r>
              <a:rPr lang="en-US" b="1" dirty="0">
                <a:latin typeface="Comic Sans MS" pitchFamily="66" charset="0"/>
              </a:rPr>
              <a:t> </a:t>
            </a:r>
            <a:r>
              <a:rPr lang="en-US" b="1" i="1" dirty="0">
                <a:latin typeface="Comic Sans MS" pitchFamily="66" charset="0"/>
              </a:rPr>
              <a:t>K</a:t>
            </a:r>
            <a:r>
              <a:rPr lang="en-US" b="1" baseline="-25000" dirty="0">
                <a:latin typeface="Comic Sans MS" pitchFamily="66" charset="0"/>
              </a:rPr>
              <a:t>a</a:t>
            </a:r>
            <a:endParaRPr lang="en-US" b="1" dirty="0">
              <a:latin typeface="Comic Sans MS" pitchFamily="66" charset="0"/>
            </a:endParaRPr>
          </a:p>
          <a:p>
            <a:pPr>
              <a:lnSpc>
                <a:spcPct val="130000"/>
              </a:lnSpc>
            </a:pPr>
            <a:r>
              <a:rPr lang="en-US" b="1" dirty="0">
                <a:latin typeface="Comic Sans MS" pitchFamily="66" charset="0"/>
              </a:rPr>
              <a:t>The larger the p</a:t>
            </a:r>
            <a:r>
              <a:rPr lang="en-US" b="1" i="1" dirty="0">
                <a:latin typeface="Comic Sans MS" pitchFamily="66" charset="0"/>
              </a:rPr>
              <a:t>K</a:t>
            </a:r>
            <a:r>
              <a:rPr lang="en-US" b="1" baseline="-25000" dirty="0">
                <a:latin typeface="Comic Sans MS" pitchFamily="66" charset="0"/>
              </a:rPr>
              <a:t>a</a:t>
            </a:r>
            <a:r>
              <a:rPr lang="en-US" b="1" dirty="0">
                <a:latin typeface="Comic Sans MS" pitchFamily="66" charset="0"/>
              </a:rPr>
              <a:t>, the less dissociation</a:t>
            </a:r>
            <a:r>
              <a:rPr lang="en-US" dirty="0">
                <a:latin typeface="Comic Sans MS" pitchFamily="66" charset="0"/>
              </a:rPr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C010DE1-1EBD-EB86-EB50-75B1C703DC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610724"/>
              </p:ext>
            </p:extLst>
          </p:nvPr>
        </p:nvGraphicFramePr>
        <p:xfrm>
          <a:off x="1428750" y="1692277"/>
          <a:ext cx="9277350" cy="4613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1496">
                  <a:extLst>
                    <a:ext uri="{9D8B030D-6E8A-4147-A177-3AD203B41FA5}">
                      <a16:colId xmlns:a16="http://schemas.microsoft.com/office/drawing/2014/main" val="2839446118"/>
                    </a:ext>
                  </a:extLst>
                </a:gridCol>
                <a:gridCol w="3089694">
                  <a:extLst>
                    <a:ext uri="{9D8B030D-6E8A-4147-A177-3AD203B41FA5}">
                      <a16:colId xmlns:a16="http://schemas.microsoft.com/office/drawing/2014/main" val="1029873970"/>
                    </a:ext>
                  </a:extLst>
                </a:gridCol>
                <a:gridCol w="3186160">
                  <a:extLst>
                    <a:ext uri="{9D8B030D-6E8A-4147-A177-3AD203B41FA5}">
                      <a16:colId xmlns:a16="http://schemas.microsoft.com/office/drawing/2014/main" val="3403308244"/>
                    </a:ext>
                  </a:extLst>
                </a:gridCol>
              </a:tblGrid>
              <a:tr h="365800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+mn-lt"/>
                        </a:rPr>
                        <a:t>Preservative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+mn-lt"/>
                        </a:rPr>
                        <a:t>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+mn-lt"/>
                        </a:rPr>
                        <a:t>Antimicrobial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194550"/>
                  </a:ext>
                </a:extLst>
              </a:tr>
              <a:tr h="811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+mn-lt"/>
                        </a:rPr>
                        <a:t>Lactic acid &amp; salts (</a:t>
                      </a:r>
                      <a:r>
                        <a:rPr lang="en-US" sz="1600" dirty="0">
                          <a:latin typeface="+mn-lt"/>
                        </a:rPr>
                        <a:t>CH3OH-COOH, </a:t>
                      </a:r>
                      <a:r>
                        <a:rPr lang="en-US" sz="1600" dirty="0" err="1">
                          <a:latin typeface="+mn-lt"/>
                        </a:rPr>
                        <a:t>pKa</a:t>
                      </a:r>
                      <a:r>
                        <a:rPr lang="en-US" sz="1600" dirty="0">
                          <a:latin typeface="+mn-lt"/>
                        </a:rPr>
                        <a:t> = 4.8)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Enhance flavor in processed </a:t>
                      </a:r>
                      <a:r>
                        <a:rPr lang="en-US" sz="1600" dirty="0" err="1">
                          <a:latin typeface="+mn-lt"/>
                        </a:rPr>
                        <a:t>meats.Also</a:t>
                      </a:r>
                      <a:r>
                        <a:rPr lang="en-US" sz="1600" dirty="0">
                          <a:latin typeface="+mn-lt"/>
                        </a:rPr>
                        <a:t> for carcass wash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n-lt"/>
                        </a:rPr>
                        <a:t>G+ve</a:t>
                      </a:r>
                      <a:r>
                        <a:rPr lang="en-US" sz="1600" dirty="0">
                          <a:latin typeface="+mn-lt"/>
                        </a:rPr>
                        <a:t>, G-</a:t>
                      </a:r>
                      <a:r>
                        <a:rPr lang="en-US" sz="1600" dirty="0" err="1">
                          <a:latin typeface="+mn-lt"/>
                        </a:rPr>
                        <a:t>ve</a:t>
                      </a:r>
                      <a:r>
                        <a:rPr lang="en-US" sz="1600" dirty="0">
                          <a:latin typeface="+mn-lt"/>
                        </a:rPr>
                        <a:t>: 1-2% - Static, at pH &lt;5 - </a:t>
                      </a:r>
                      <a:r>
                        <a:rPr lang="en-US" sz="1600" dirty="0" err="1">
                          <a:latin typeface="+mn-lt"/>
                        </a:rPr>
                        <a:t>cidal</a:t>
                      </a:r>
                      <a:r>
                        <a:rPr lang="en-US" sz="1600" dirty="0">
                          <a:latin typeface="+mn-lt"/>
                        </a:rPr>
                        <a:t>. Not fungal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914515"/>
                  </a:ext>
                </a:extLst>
              </a:tr>
              <a:tr h="811775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Acetic acid &amp; salts</a:t>
                      </a:r>
                    </a:p>
                    <a:p>
                      <a:r>
                        <a:rPr lang="en-US" sz="1600" b="1" dirty="0">
                          <a:latin typeface="+mn-lt"/>
                        </a:rPr>
                        <a:t> (</a:t>
                      </a:r>
                      <a:r>
                        <a:rPr lang="en-US" sz="1600" dirty="0">
                          <a:latin typeface="+mn-lt"/>
                        </a:rPr>
                        <a:t>CH3-COOH, </a:t>
                      </a:r>
                      <a:r>
                        <a:rPr lang="en-US" sz="1600" dirty="0" err="1">
                          <a:latin typeface="+mn-lt"/>
                        </a:rPr>
                        <a:t>pKa</a:t>
                      </a:r>
                      <a:r>
                        <a:rPr lang="en-US" sz="1600" dirty="0">
                          <a:latin typeface="+mn-lt"/>
                        </a:rPr>
                        <a:t>=4.5)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Used for for carcass wash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Static (0.2%)- </a:t>
                      </a:r>
                      <a:r>
                        <a:rPr lang="en-US" sz="1600" dirty="0" err="1">
                          <a:latin typeface="+mn-lt"/>
                        </a:rPr>
                        <a:t>G+ve</a:t>
                      </a:r>
                      <a:r>
                        <a:rPr lang="en-US" sz="1600" dirty="0">
                          <a:latin typeface="+mn-lt"/>
                        </a:rPr>
                        <a:t>, G-</a:t>
                      </a:r>
                      <a:r>
                        <a:rPr lang="en-US" sz="1600" dirty="0" err="1">
                          <a:latin typeface="+mn-lt"/>
                        </a:rPr>
                        <a:t>ve</a:t>
                      </a:r>
                      <a:r>
                        <a:rPr lang="en-US" sz="1600" dirty="0">
                          <a:latin typeface="+mn-lt"/>
                        </a:rPr>
                        <a:t>, yeast, molds. </a:t>
                      </a:r>
                      <a:r>
                        <a:rPr lang="en-US" sz="1600" dirty="0" err="1">
                          <a:latin typeface="+mn-lt"/>
                        </a:rPr>
                        <a:t>Cidal</a:t>
                      </a:r>
                      <a:r>
                        <a:rPr lang="en-US" sz="1600" dirty="0">
                          <a:latin typeface="+mn-lt"/>
                        </a:rPr>
                        <a:t> at 0.3% and pH 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7799453"/>
                  </a:ext>
                </a:extLst>
              </a:tr>
              <a:tr h="811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+mn-lt"/>
                        </a:rPr>
                        <a:t>Propionic acid and its salts (</a:t>
                      </a:r>
                      <a:r>
                        <a:rPr lang="en-US" sz="1600" dirty="0">
                          <a:latin typeface="+mn-lt"/>
                        </a:rPr>
                        <a:t>CH3CH3-COOH, </a:t>
                      </a:r>
                      <a:r>
                        <a:rPr lang="en-US" sz="1600" dirty="0" err="1">
                          <a:latin typeface="+mn-lt"/>
                        </a:rPr>
                        <a:t>pKa</a:t>
                      </a:r>
                      <a:r>
                        <a:rPr lang="en-US" sz="1600" dirty="0">
                          <a:latin typeface="+mn-lt"/>
                        </a:rPr>
                        <a:t>=4.9)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+mn-lt"/>
                        </a:rPr>
                        <a:t>control molds in cheese, butter, bakery products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At 0.1-0.2%, pH 5, used as fungistatic in food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122178"/>
                  </a:ext>
                </a:extLst>
              </a:tr>
              <a:tr h="81177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Benzoic acid, Na-benzoate most common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used in acid/acidified foods- juice, jam, jelly, pickles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+mn-lt"/>
                        </a:rPr>
                        <a:t>Yeast is more inhibited than bacteria and molds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645879"/>
                  </a:ext>
                </a:extLst>
              </a:tr>
              <a:tr h="10003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</a:rPr>
                        <a:t>Sorbic Acid (Na, K salts)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</a:rPr>
                        <a:t>K salts very soluble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dirty="0">
                          <a:latin typeface="+mn-lt"/>
                        </a:rPr>
                        <a:t>Used in Fruits and vegetables, juices, jams and jellies, antioxidants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dirty="0">
                          <a:latin typeface="+mn-lt"/>
                        </a:rPr>
                        <a:t>At 25 mg/kg body wt. 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dirty="0">
                          <a:latin typeface="+mn-lt"/>
                        </a:rPr>
                        <a:t>Inhibit yeasts/ mold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212430"/>
                  </a:ext>
                </a:extLst>
              </a:tr>
            </a:tbl>
          </a:graphicData>
        </a:graphic>
      </p:graphicFrame>
      <p:sp>
        <p:nvSpPr>
          <p:cNvPr id="7" name="Title 2">
            <a:extLst>
              <a:ext uri="{FF2B5EF4-FFF2-40B4-BE49-F238E27FC236}">
                <a16:creationId xmlns:a16="http://schemas.microsoft.com/office/drawing/2014/main" id="{A06FCEE0-4AFB-51FD-E55C-7C51DD7B2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438" y="174625"/>
            <a:ext cx="7731125" cy="1187450"/>
          </a:xfrm>
        </p:spPr>
        <p:txBody>
          <a:bodyPr>
            <a:normAutofit/>
          </a:bodyPr>
          <a:lstStyle/>
          <a:p>
            <a:r>
              <a:rPr lang="en-US" dirty="0">
                <a:ea typeface="Cambria Math" panose="02040503050406030204" pitchFamily="18" charset="0"/>
              </a:rPr>
              <a:t>Organic Acids</a:t>
            </a:r>
          </a:p>
        </p:txBody>
      </p:sp>
    </p:spTree>
    <p:extLst>
      <p:ext uri="{BB962C8B-B14F-4D97-AF65-F5344CB8AC3E}">
        <p14:creationId xmlns:p14="http://schemas.microsoft.com/office/powerpoint/2010/main" val="4041797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00C2574-FF84-42EC-0EE0-FD260B0996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641212"/>
              </p:ext>
            </p:extLst>
          </p:nvPr>
        </p:nvGraphicFramePr>
        <p:xfrm>
          <a:off x="523875" y="208279"/>
          <a:ext cx="11229975" cy="6211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7682">
                  <a:extLst>
                    <a:ext uri="{9D8B030D-6E8A-4147-A177-3AD203B41FA5}">
                      <a16:colId xmlns:a16="http://schemas.microsoft.com/office/drawing/2014/main" val="856935563"/>
                    </a:ext>
                  </a:extLst>
                </a:gridCol>
                <a:gridCol w="623888">
                  <a:extLst>
                    <a:ext uri="{9D8B030D-6E8A-4147-A177-3AD203B41FA5}">
                      <a16:colId xmlns:a16="http://schemas.microsoft.com/office/drawing/2014/main" val="2598989990"/>
                    </a:ext>
                  </a:extLst>
                </a:gridCol>
                <a:gridCol w="5095081">
                  <a:extLst>
                    <a:ext uri="{9D8B030D-6E8A-4147-A177-3AD203B41FA5}">
                      <a16:colId xmlns:a16="http://schemas.microsoft.com/office/drawing/2014/main" val="304974352"/>
                    </a:ext>
                  </a:extLst>
                </a:gridCol>
                <a:gridCol w="3743324">
                  <a:extLst>
                    <a:ext uri="{9D8B030D-6E8A-4147-A177-3AD203B41FA5}">
                      <a16:colId xmlns:a16="http://schemas.microsoft.com/office/drawing/2014/main" val="3682997024"/>
                    </a:ext>
                  </a:extLst>
                </a:gridCol>
              </a:tblGrid>
              <a:tr h="403421"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+mn-lt"/>
                        </a:rPr>
                        <a:t>Uses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>
                          <a:latin typeface="+mn-lt"/>
                        </a:rPr>
                        <a:t>Antimicrobial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591670"/>
                  </a:ext>
                </a:extLst>
              </a:tr>
              <a:tr h="1425787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Nitrites</a:t>
                      </a:r>
                    </a:p>
                    <a:p>
                      <a:r>
                        <a:rPr lang="en-US" sz="1600" dirty="0">
                          <a:latin typeface="+mn-lt"/>
                        </a:rPr>
                        <a:t>Carcinogen (?)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+mn-lt"/>
                        </a:rPr>
                        <a:t>Used in cured meats (150 ppm)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+mn-lt"/>
                        </a:rPr>
                        <a:t>Nitrosomyoglobin makes the meats have </a:t>
                      </a:r>
                      <a:r>
                        <a:rPr lang="en-US" sz="1600" b="1">
                          <a:latin typeface="+mn-lt"/>
                        </a:rPr>
                        <a:t>pink color.  </a:t>
                      </a:r>
                      <a:r>
                        <a:rPr lang="en-US" sz="1600">
                          <a:latin typeface="+mn-lt"/>
                        </a:rPr>
                        <a:t>Contribute to </a:t>
                      </a:r>
                      <a:r>
                        <a:rPr lang="en-US" sz="1600" b="1">
                          <a:latin typeface="+mn-lt"/>
                        </a:rPr>
                        <a:t>flavor/texture, </a:t>
                      </a:r>
                      <a:r>
                        <a:rPr lang="en-US" sz="1600">
                          <a:latin typeface="+mn-lt"/>
                        </a:rPr>
                        <a:t>Act as </a:t>
                      </a:r>
                      <a:r>
                        <a:rPr lang="en-US" sz="1600" b="1">
                          <a:latin typeface="+mn-lt"/>
                        </a:rPr>
                        <a:t>antioxidant.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>
                          <a:latin typeface="+mn-lt"/>
                        </a:rPr>
                        <a:t>Usually mixed with ascorbate (reducing agent- removes oxygen)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highlight>
                          <a:srgbClr val="FFFF00"/>
                        </a:highlight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</a:rPr>
                        <a:t>Antimicrobial activity. Works better under acidic pH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</a:rPr>
                        <a:t>When mixed with ascorbate it inhibits C. botulinum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09212"/>
                  </a:ext>
                </a:extLst>
              </a:tr>
              <a:tr h="629999">
                <a:tc>
                  <a:txBody>
                    <a:bodyPr/>
                    <a:lstStyle/>
                    <a:p>
                      <a:r>
                        <a:rPr lang="en-US" sz="1600" b="0">
                          <a:latin typeface="+mn-lt"/>
                        </a:rPr>
                        <a:t>Phosphates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>
                          <a:latin typeface="+mn-lt"/>
                        </a:rPr>
                        <a:t>Found in protein rich and dairy foods, eggs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Comic Sans MS" panose="030F09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+mn-lt"/>
                        </a:rPr>
                        <a:t>Affect more G+ve, </a:t>
                      </a:r>
                    </a:p>
                    <a:p>
                      <a:r>
                        <a:rPr lang="en-US" sz="1600">
                          <a:latin typeface="+mn-lt"/>
                        </a:rPr>
                        <a:t>Chelate metal ions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446553"/>
                  </a:ext>
                </a:extLst>
              </a:tr>
              <a:tr h="6631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>
                          <a:latin typeface="+mn-lt"/>
                        </a:rPr>
                        <a:t>NaCl: </a:t>
                      </a:r>
                      <a:r>
                        <a:rPr lang="en-US" sz="1600">
                          <a:latin typeface="+mn-lt"/>
                        </a:rPr>
                        <a:t>oldest </a:t>
                      </a:r>
                    </a:p>
                    <a:p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>
                          <a:latin typeface="+mn-lt"/>
                        </a:rPr>
                        <a:t>Preserve</a:t>
                      </a:r>
                      <a:r>
                        <a:rPr lang="en-US" sz="1800">
                          <a:latin typeface="+mn-lt"/>
                        </a:rPr>
                        <a:t> r</a:t>
                      </a:r>
                      <a:r>
                        <a:rPr lang="en-US">
                          <a:latin typeface="+mn-lt"/>
                        </a:rPr>
                        <a:t>aw meat and fish</a:t>
                      </a:r>
                    </a:p>
                    <a:p>
                      <a:r>
                        <a:rPr lang="en-US" sz="1600">
                          <a:latin typeface="+mn-lt"/>
                        </a:rPr>
                        <a:t>S. aureus and Listeria are salt resistant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Comic Sans MS" panose="030F09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+mn-lt"/>
                        </a:rPr>
                        <a:t>Reduce aw, cause plasmolysis via water loss.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394016"/>
                  </a:ext>
                </a:extLst>
              </a:tr>
              <a:tr h="403421">
                <a:tc gridSpan="4"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+mn-lt"/>
                        </a:rPr>
                        <a:t>Disinfectants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691378"/>
                  </a:ext>
                </a:extLst>
              </a:tr>
              <a:tr h="1160525"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Sulfites- (SO</a:t>
                      </a:r>
                      <a:r>
                        <a:rPr lang="en-US" sz="1400" baseline="-25000" dirty="0">
                          <a:latin typeface="+mn-lt"/>
                        </a:rPr>
                        <a:t>2</a:t>
                      </a:r>
                      <a:r>
                        <a:rPr lang="en-US" sz="1400" dirty="0">
                          <a:latin typeface="+mn-lt"/>
                        </a:rPr>
                        <a:t>) [k, Na –salts </a:t>
                      </a:r>
                      <a:r>
                        <a:rPr lang="en-US" sz="1400" b="0" dirty="0">
                          <a:latin typeface="+mn-lt"/>
                        </a:rPr>
                        <a:t>bisulfites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>
                        <a:latin typeface="Comic Sans MS" panose="030F09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>
                          <a:latin typeface="+mn-lt"/>
                        </a:rPr>
                        <a:t>dry fruits and vegetables, fruit juice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+mn-lt"/>
                        </a:rPr>
                        <a:t>Antioxidant- inhibit browning. Inhibit CM, DNA replication, protein synthesis and enzymes 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+mn-lt"/>
                        </a:rPr>
                        <a:t>Control spoilage by yeast/bacteria (pH&lt;4)</a:t>
                      </a:r>
                    </a:p>
                    <a:p>
                      <a:r>
                        <a:rPr lang="en-US" sz="1600">
                          <a:latin typeface="+mn-lt"/>
                        </a:rPr>
                        <a:t>Inhibit bacteria more than yeast (used in wine)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322891"/>
                  </a:ext>
                </a:extLst>
              </a:tr>
              <a:tr h="6299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>
                          <a:latin typeface="+mn-lt"/>
                        </a:rPr>
                        <a:t>Sodium hypochlorite 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>
                        <a:latin typeface="Comic Sans MS" panose="030F09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+mn-lt"/>
                        </a:rPr>
                        <a:t>a strong oxidizer, Corrosive, added to wash water and to sanitize surfaces where meat/chicken used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+mn-lt"/>
                        </a:rPr>
                        <a:t>bacteria, yeast, molds, viruses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641796"/>
                  </a:ext>
                </a:extLst>
              </a:tr>
              <a:tr h="89526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+mn-lt"/>
                        </a:rPr>
                        <a:t>Chlorine dioxide CLO</a:t>
                      </a:r>
                      <a:r>
                        <a:rPr lang="en-US" sz="1600" b="0" baseline="-25000" dirty="0">
                          <a:latin typeface="+mn-lt"/>
                        </a:rPr>
                        <a:t>2</a:t>
                      </a:r>
                    </a:p>
                    <a:p>
                      <a:endParaRPr lang="en-US" sz="1600" b="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>
                        <a:latin typeface="Comic Sans MS" panose="030F0902030302020204" pitchFamily="66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1" algn="l">
                        <a:lnSpc>
                          <a:spcPct val="130000"/>
                        </a:lnSpc>
                      </a:pPr>
                      <a:r>
                        <a:rPr lang="en-US" sz="1600" dirty="0">
                          <a:latin typeface="+mn-lt"/>
                        </a:rPr>
                        <a:t>Better – odorless, breaks down compounds that have bad taste  and smell such as: Phenols, sulfites, mercaptans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Comic Sans MS" panose="030F09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372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9752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DC515B5-AAA2-CAA3-2FB7-FAC5D88F77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844973"/>
              </p:ext>
            </p:extLst>
          </p:nvPr>
        </p:nvGraphicFramePr>
        <p:xfrm>
          <a:off x="1181099" y="1397000"/>
          <a:ext cx="9229725" cy="4288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6575">
                  <a:extLst>
                    <a:ext uri="{9D8B030D-6E8A-4147-A177-3AD203B41FA5}">
                      <a16:colId xmlns:a16="http://schemas.microsoft.com/office/drawing/2014/main" val="2978250347"/>
                    </a:ext>
                  </a:extLst>
                </a:gridCol>
                <a:gridCol w="3076575">
                  <a:extLst>
                    <a:ext uri="{9D8B030D-6E8A-4147-A177-3AD203B41FA5}">
                      <a16:colId xmlns:a16="http://schemas.microsoft.com/office/drawing/2014/main" val="730574831"/>
                    </a:ext>
                  </a:extLst>
                </a:gridCol>
                <a:gridCol w="3076575">
                  <a:extLst>
                    <a:ext uri="{9D8B030D-6E8A-4147-A177-3AD203B41FA5}">
                      <a16:colId xmlns:a16="http://schemas.microsoft.com/office/drawing/2014/main" val="1334785993"/>
                    </a:ext>
                  </a:extLst>
                </a:gridCol>
              </a:tblGrid>
              <a:tr h="444727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Preservative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Antimicrobial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17769"/>
                  </a:ext>
                </a:extLst>
              </a:tr>
              <a:tr h="69450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800" b="0" dirty="0">
                          <a:latin typeface="+mn-lt"/>
                        </a:rPr>
                        <a:t>Quaternary ammonium compounds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+mn-lt"/>
                        </a:rPr>
                        <a:t>non-corrosive</a:t>
                      </a:r>
                    </a:p>
                    <a:p>
                      <a:r>
                        <a:rPr lang="en-US" sz="1800" b="0" dirty="0">
                          <a:latin typeface="+mn-lt"/>
                        </a:rPr>
                        <a:t>Very expensive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+mn-lt"/>
                        </a:rPr>
                        <a:t>bacteria, yeast, fungi, viruses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989421"/>
                  </a:ext>
                </a:extLst>
              </a:tr>
              <a:tr h="184226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800" b="0" dirty="0">
                          <a:latin typeface="+mn-lt"/>
                        </a:rPr>
                        <a:t>Peroxides: H</a:t>
                      </a:r>
                      <a:r>
                        <a:rPr lang="en-US" sz="1800" b="0" baseline="-25000" dirty="0">
                          <a:latin typeface="+mn-lt"/>
                        </a:rPr>
                        <a:t>2</a:t>
                      </a:r>
                      <a:r>
                        <a:rPr lang="en-US" sz="1800" b="0" dirty="0">
                          <a:latin typeface="+mn-lt"/>
                        </a:rPr>
                        <a:t>O</a:t>
                      </a:r>
                      <a:r>
                        <a:rPr lang="en-US" sz="1800" b="0" baseline="-25000" dirty="0">
                          <a:latin typeface="+mn-lt"/>
                        </a:rPr>
                        <a:t>2</a:t>
                      </a:r>
                      <a:r>
                        <a:rPr lang="en-US" sz="1800" b="0" dirty="0">
                          <a:latin typeface="+mn-lt"/>
                        </a:rPr>
                        <a:t> (3%)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800" b="0" dirty="0">
                          <a:latin typeface="+mn-lt"/>
                        </a:rPr>
                        <a:t>most common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+mn-lt"/>
                        </a:rPr>
                        <a:t>Forms hydroxy radicals (OH</a:t>
                      </a:r>
                      <a:r>
                        <a:rPr lang="en-US" sz="1800" b="0" baseline="30000" dirty="0">
                          <a:latin typeface="+mn-lt"/>
                        </a:rPr>
                        <a:t>.</a:t>
                      </a:r>
                      <a:r>
                        <a:rPr lang="en-US" sz="1800" b="0" dirty="0">
                          <a:latin typeface="+mn-lt"/>
                        </a:rPr>
                        <a:t>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+mn-lt"/>
                        </a:rPr>
                        <a:t>Strong oxidizer</a:t>
                      </a:r>
                    </a:p>
                    <a:p>
                      <a:pPr marL="0" lv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+mn-lt"/>
                        </a:rPr>
                        <a:t>reduce microbial load in meat/poultry </a:t>
                      </a:r>
                    </a:p>
                    <a:p>
                      <a:pPr marL="0" lv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+mn-lt"/>
                        </a:rPr>
                        <a:t>sanitize surfaces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algn="l">
                        <a:lnSpc>
                          <a:spcPct val="120000"/>
                        </a:lnSpc>
                      </a:pPr>
                      <a:r>
                        <a:rPr lang="en-US" sz="1800" b="0" dirty="0">
                          <a:latin typeface="+mn-lt"/>
                        </a:rPr>
                        <a:t>Reacts with membrane lipids, DNA, protein</a:t>
                      </a:r>
                    </a:p>
                    <a:p>
                      <a:pPr marL="0" lvl="1" algn="l">
                        <a:lnSpc>
                          <a:spcPct val="120000"/>
                        </a:lnSpc>
                      </a:pPr>
                      <a:r>
                        <a:rPr lang="en-US" sz="1800" b="0" dirty="0">
                          <a:latin typeface="+mn-lt"/>
                        </a:rPr>
                        <a:t>Kills bacteria, yeast, fungi, viruses</a:t>
                      </a:r>
                    </a:p>
                    <a:p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085204"/>
                  </a:ext>
                </a:extLst>
              </a:tr>
              <a:tr h="127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+mn-lt"/>
                        </a:rPr>
                        <a:t>Ozone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+mn-lt"/>
                        </a:rPr>
                        <a:t>Not approved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+mn-lt"/>
                        </a:rPr>
                        <a:t>Strong oxidant, Targets nucleic acids, Potential for use with raw fruits and vegetables,,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+mn-lt"/>
                        </a:rPr>
                        <a:t>Reduce 0157:H7 viability 1000 fold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767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8015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EAC335-CCA3-948B-6A82-2BAB28E76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009" y="125819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2000" dirty="0">
                <a:latin typeface="Comic Sans MS" pitchFamily="66" charset="0"/>
              </a:rPr>
              <a:t>Naturally occurring antimicrobials</a:t>
            </a:r>
            <a:endParaRPr lang="en-US" sz="20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E013BD5-F026-BB59-98AD-B6BD11ED7D13}"/>
              </a:ext>
            </a:extLst>
          </p:cNvPr>
          <p:cNvGraphicFramePr>
            <a:graphicFrameLocks noGrp="1"/>
          </p:cNvGraphicFramePr>
          <p:nvPr/>
        </p:nvGraphicFramePr>
        <p:xfrm>
          <a:off x="1981200" y="669852"/>
          <a:ext cx="8229600" cy="61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701765046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371998078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4728407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Preservative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Antimicrobial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651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mic Sans MS" pitchFamily="66" charset="0"/>
                        </a:rPr>
                        <a:t>Lysozyme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anose="030F0902030302020204" pitchFamily="66" charset="0"/>
                        </a:rPr>
                        <a:t>Natural enzyme in tears, saliva, eggs and milk.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mic Sans MS" panose="030F0902030302020204" pitchFamily="66" charset="0"/>
                        </a:rPr>
                        <a:t>Cleaves peptidoglycans of bacterial cell wall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205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Egg albumen - found in egg white and milk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Fe-binding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Active against gram positive bacteria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478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latin typeface="Comic Sans MS" panose="030F0902030302020204" pitchFamily="66" charset="0"/>
                        </a:rPr>
                        <a:t>Lactoferrin found in cow and human milk</a:t>
                      </a: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latin typeface="Comic Sans MS" panose="030F0902030302020204" pitchFamily="66" charset="0"/>
                        </a:rPr>
                        <a:t>Also in eye nose, intestine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highlight>
                            <a:srgbClr val="FFFF00"/>
                          </a:highlight>
                          <a:latin typeface="Comic Sans MS" panose="030F0902030302020204" pitchFamily="66" charset="0"/>
                        </a:rPr>
                        <a:t>Fe-binding protein in milk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highlight>
                            <a:srgbClr val="FFFF00"/>
                          </a:highlight>
                          <a:latin typeface="Comic Sans MS" panose="030F0902030302020204" pitchFamily="66" charset="0"/>
                        </a:rPr>
                        <a:t>Colostrum-</a:t>
                      </a:r>
                      <a:r>
                        <a:rPr lang="en-US" sz="1600" dirty="0">
                          <a:latin typeface="Comic Sans MS" panose="030F0902030302020204" pitchFamily="66" charset="0"/>
                        </a:rPr>
                        <a:t> contains 7 times more lactoferrin than milk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mic Sans MS" panose="030F0902030302020204" pitchFamily="66" charset="0"/>
                        </a:rPr>
                        <a:t>Antibacterial, used as medicine, regulate </a:t>
                      </a:r>
                      <a:r>
                        <a:rPr lang="en-US" sz="1600" dirty="0">
                          <a:highlight>
                            <a:srgbClr val="FFFF00"/>
                          </a:highlight>
                          <a:latin typeface="Comic Sans MS" panose="030F0902030302020204" pitchFamily="66" charset="0"/>
                        </a:rPr>
                        <a:t>Fe- absorption</a:t>
                      </a:r>
                      <a:r>
                        <a:rPr lang="en-US" sz="1600" dirty="0">
                          <a:latin typeface="Comic Sans MS" panose="030F0902030302020204" pitchFamily="66" charset="0"/>
                        </a:rPr>
                        <a:t> in intestine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083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Avidin- egg albumin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mic Sans MS" pitchFamily="66" charset="0"/>
                        </a:rPr>
                        <a:t>binds biotin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highlight>
                            <a:srgbClr val="FFFF00"/>
                          </a:highlight>
                          <a:latin typeface="Comic Sans MS" pitchFamily="66" charset="0"/>
                        </a:rPr>
                        <a:t>Secreted by macrophages </a:t>
                      </a:r>
                      <a:r>
                        <a:rPr lang="en-US" sz="1600" dirty="0">
                          <a:latin typeface="Comic Sans MS" pitchFamily="66" charset="0"/>
                        </a:rPr>
                        <a:t>during inflammation - plays a role in </a:t>
                      </a:r>
                      <a:r>
                        <a:rPr lang="en-US" sz="1600" dirty="0">
                          <a:highlight>
                            <a:srgbClr val="FFFF00"/>
                          </a:highlight>
                          <a:latin typeface="Comic Sans MS" pitchFamily="66" charset="0"/>
                        </a:rPr>
                        <a:t>defense against </a:t>
                      </a:r>
                      <a:r>
                        <a:rPr lang="en-US" sz="1600" dirty="0">
                          <a:latin typeface="Comic Sans MS" pitchFamily="66" charset="0"/>
                        </a:rPr>
                        <a:t>gram +</a:t>
                      </a:r>
                      <a:r>
                        <a:rPr lang="en-US" sz="1600" dirty="0" err="1">
                          <a:latin typeface="Comic Sans MS" pitchFamily="66" charset="0"/>
                        </a:rPr>
                        <a:t>ve</a:t>
                      </a:r>
                      <a:r>
                        <a:rPr lang="en-US" sz="1600" dirty="0">
                          <a:latin typeface="Comic Sans MS" pitchFamily="66" charset="0"/>
                        </a:rPr>
                        <a:t>/-</a:t>
                      </a:r>
                      <a:r>
                        <a:rPr lang="en-US" sz="1600" dirty="0" err="1">
                          <a:latin typeface="Comic Sans MS" pitchFamily="66" charset="0"/>
                        </a:rPr>
                        <a:t>ve</a:t>
                      </a:r>
                      <a:r>
                        <a:rPr lang="en-US" sz="1600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dirty="0">
                          <a:highlight>
                            <a:srgbClr val="FFFF00"/>
                          </a:highlight>
                          <a:latin typeface="Comic Sans MS" pitchFamily="66" charset="0"/>
                        </a:rPr>
                        <a:t>bacteria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Inhibits bacteria that requires biotin for growth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240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Spices and oils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mic Sans MS" pitchFamily="66" charset="0"/>
                        </a:rPr>
                        <a:t>Cloves, cinnamon, oregano, thyme, sage, rosemary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Antimicrobial activity in the oils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011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Onion and garlic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mic Sans MS" pitchFamily="66" charset="0"/>
                        </a:rPr>
                        <a:t>Best characterized plant antimicrobial</a:t>
                      </a:r>
                    </a:p>
                    <a:p>
                      <a:pPr marL="0" lv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mic Sans MS" pitchFamily="66" charset="0"/>
                        </a:rPr>
                        <a:t>Phenolic compounds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</a:rPr>
                        <a:t>Allicin</a:t>
                      </a:r>
                      <a:r>
                        <a:rPr lang="en-US" sz="1600" dirty="0">
                          <a:latin typeface="Comic Sans MS" pitchFamily="66" charset="0"/>
                        </a:rPr>
                        <a:t> in garlic</a:t>
                      </a:r>
                    </a:p>
                    <a:p>
                      <a:pPr marL="0" lv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</a:rPr>
                        <a:t>Catechol</a:t>
                      </a:r>
                      <a:r>
                        <a:rPr lang="en-US" sz="1600" dirty="0">
                          <a:latin typeface="Comic Sans MS" pitchFamily="66" charset="0"/>
                        </a:rPr>
                        <a:t> in onion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3926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Comic Sans MS" pitchFamily="66" charset="0"/>
                        </a:rPr>
                        <a:t>Isothiocyanate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mic Sans MS" pitchFamily="66" charset="0"/>
                        </a:rPr>
                        <a:t>plants in the mustard family: Cabbage, cauliflower, broccoli, horseradish, mustard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Potent antimicrobials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Inhibit bacteria, fungi, yeast by 0.016-0.062 </a:t>
                      </a:r>
                      <a:r>
                        <a:rPr lang="en-US" sz="1600" dirty="0" err="1">
                          <a:latin typeface="Comic Sans MS" pitchFamily="66" charset="0"/>
                        </a:rPr>
                        <a:t>uglml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908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3848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A6660-C20E-104F-A84E-B7FA591B6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itchFamily="66" charset="0"/>
              </a:rPr>
              <a:t>Naturally occurring antimicrobials</a:t>
            </a:r>
            <a:endParaRPr lang="en-US" dirty="0"/>
          </a:p>
        </p:txBody>
      </p:sp>
      <p:pic>
        <p:nvPicPr>
          <p:cNvPr id="13314" name="Picture 2">
            <a:extLst>
              <a:ext uri="{FF2B5EF4-FFF2-40B4-BE49-F238E27FC236}">
                <a16:creationId xmlns:a16="http://schemas.microsoft.com/office/drawing/2014/main" id="{5094B746-C30D-F042-B7F5-1A23913E08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762000"/>
            <a:ext cx="7467600" cy="4908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E1DF10D-BA71-BC46-B160-1B7266CE1D13}"/>
              </a:ext>
            </a:extLst>
          </p:cNvPr>
          <p:cNvSpPr/>
          <p:nvPr/>
        </p:nvSpPr>
        <p:spPr>
          <a:xfrm>
            <a:off x="2209800" y="5834479"/>
            <a:ext cx="701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>
                <a:solidFill>
                  <a:srgbClr val="111111"/>
                </a:solidFill>
                <a:latin typeface="Comic Sans MS" panose="030F0902030302020204" pitchFamily="66" charset="0"/>
              </a:rPr>
              <a:t>Nasser Al-</a:t>
            </a:r>
            <a:r>
              <a:rPr lang="en-US" altLang="en-US" sz="1200" dirty="0" err="1">
                <a:solidFill>
                  <a:srgbClr val="111111"/>
                </a:solidFill>
                <a:latin typeface="Comic Sans MS" panose="030F0902030302020204" pitchFamily="66" charset="0"/>
              </a:rPr>
              <a:t>Wabel</a:t>
            </a:r>
            <a:r>
              <a:rPr lang="en-US" altLang="en-US" sz="1200" dirty="0">
                <a:solidFill>
                  <a:srgbClr val="111111"/>
                </a:solidFill>
                <a:latin typeface="Comic Sans MS" panose="030F0902030302020204" pitchFamily="66" charset="0"/>
              </a:rPr>
              <a:t> and </a:t>
            </a:r>
            <a:r>
              <a:rPr lang="en-US" altLang="en-US" sz="1200" dirty="0" err="1">
                <a:solidFill>
                  <a:srgbClr val="111111"/>
                </a:solidFill>
                <a:latin typeface="Comic Sans MS" panose="030F0902030302020204" pitchFamily="66" charset="0"/>
              </a:rPr>
              <a:t>Shawkat</a:t>
            </a:r>
            <a:r>
              <a:rPr lang="en-US" altLang="en-US" sz="1200" dirty="0">
                <a:solidFill>
                  <a:srgbClr val="111111"/>
                </a:solidFill>
                <a:latin typeface="Comic Sans MS" panose="030F0902030302020204" pitchFamily="66" charset="0"/>
              </a:rPr>
              <a:t> </a:t>
            </a:r>
            <a:r>
              <a:rPr lang="en-US" altLang="en-US" sz="1200" dirty="0" err="1">
                <a:solidFill>
                  <a:srgbClr val="111111"/>
                </a:solidFill>
                <a:latin typeface="Comic Sans MS" panose="030F0902030302020204" pitchFamily="66" charset="0"/>
              </a:rPr>
              <a:t>Fathi</a:t>
            </a:r>
            <a:r>
              <a:rPr lang="en-US" altLang="en-US" sz="1200" dirty="0">
                <a:solidFill>
                  <a:srgbClr val="111111"/>
                </a:solidFill>
                <a:latin typeface="Comic Sans MS" panose="030F0902030302020204" pitchFamily="66" charset="0"/>
              </a:rPr>
              <a:t>. Antimicrobial activities of spices and herbs, </a:t>
            </a:r>
            <a:r>
              <a:rPr lang="en-US" altLang="en-US" sz="1200" dirty="0">
                <a:solidFill>
                  <a:srgbClr val="555555"/>
                </a:solidFill>
                <a:latin typeface="Comic Sans MS" panose="030F0902030302020204" pitchFamily="66" charset="0"/>
              </a:rPr>
              <a:t>International Conference on Antimicrobial Research - ICAR2012, 2012. Lisbon (Portugal) </a:t>
            </a:r>
            <a:endParaRPr lang="en-US" altLang="en-US" sz="1200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873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481328"/>
            <a:ext cx="8229600" cy="4767072"/>
          </a:xfrm>
        </p:spPr>
        <p:txBody>
          <a:bodyPr>
            <a:normAutofit/>
          </a:bodyPr>
          <a:lstStyle/>
          <a:p>
            <a:r>
              <a:rPr lang="en-US" sz="2400" dirty="0"/>
              <a:t>Signs/changes of spoiled food</a:t>
            </a:r>
          </a:p>
          <a:p>
            <a:pPr lvl="1"/>
            <a:r>
              <a:rPr lang="en-US" sz="2400" dirty="0"/>
              <a:t>Bad odors</a:t>
            </a:r>
          </a:p>
          <a:p>
            <a:pPr lvl="1"/>
            <a:r>
              <a:rPr lang="en-US" sz="2400" dirty="0"/>
              <a:t>Off flavors</a:t>
            </a:r>
          </a:p>
          <a:p>
            <a:pPr lvl="1"/>
            <a:r>
              <a:rPr lang="en-US" sz="2400" dirty="0"/>
              <a:t>Liquefaction</a:t>
            </a:r>
          </a:p>
          <a:p>
            <a:pPr lvl="1"/>
            <a:r>
              <a:rPr lang="en-US" sz="2400" dirty="0"/>
              <a:t>Discoloration</a:t>
            </a:r>
          </a:p>
          <a:p>
            <a:pPr lvl="1"/>
            <a:r>
              <a:rPr lang="en-US" sz="2400" dirty="0"/>
              <a:t>Slime</a:t>
            </a:r>
          </a:p>
          <a:p>
            <a:r>
              <a:rPr lang="en-US" sz="2400" dirty="0"/>
              <a:t>This is good because</a:t>
            </a:r>
          </a:p>
          <a:p>
            <a:pPr lvl="2"/>
            <a:r>
              <a:rPr lang="en-US" sz="2400" dirty="0"/>
              <a:t>It warns people to avoid eating spoiled foods </a:t>
            </a:r>
          </a:p>
          <a:p>
            <a:pPr lvl="1"/>
            <a:r>
              <a:rPr lang="en-US" sz="2400" dirty="0"/>
              <a:t>When pathogens grow without visible signs - dangerous</a:t>
            </a:r>
          </a:p>
          <a:p>
            <a:pPr lvl="1"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31136" y="130556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Food spoilage by microbes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55B2915-DFC6-474C-AB71-D9EEBEB4F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0395" y="1733931"/>
            <a:ext cx="2590800" cy="172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8 Rhizopus ideas | bread mold, fungi, kingdom fungi">
            <a:extLst>
              <a:ext uri="{FF2B5EF4-FFF2-40B4-BE49-F238E27FC236}">
                <a16:creationId xmlns:a16="http://schemas.microsoft.com/office/drawing/2014/main" id="{07EBEBF0-071A-6642-BEE1-37AFCB6F2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3660965"/>
            <a:ext cx="2594589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Comic Sans MS" panose="030F0902030302020204" pitchFamily="66" charset="0"/>
              </a:rPr>
              <a:t>Food Spoilage by</a:t>
            </a:r>
            <a:br>
              <a:rPr lang="en-US" sz="3200" dirty="0">
                <a:latin typeface="Comic Sans MS" panose="030F0902030302020204" pitchFamily="66" charset="0"/>
              </a:rPr>
            </a:br>
            <a:r>
              <a:rPr lang="en-US" sz="3200" dirty="0">
                <a:latin typeface="Comic Sans MS" panose="030F0902030302020204" pitchFamily="66" charset="0"/>
              </a:rPr>
              <a:t>Microbial Enzymes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33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mic Sans MS" pitchFamily="66" charset="0"/>
              </a:rPr>
              <a:t>Food Spoilage by Microbial Enzymes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716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>
                <a:latin typeface="Comic Sans MS" pitchFamily="66" charset="0"/>
              </a:rPr>
              <a:t>Nutrients in the food:</a:t>
            </a:r>
          </a:p>
          <a:p>
            <a:pPr lvl="1">
              <a:lnSpc>
                <a:spcPct val="110000"/>
              </a:lnSpc>
            </a:pPr>
            <a:r>
              <a:rPr lang="en-US" sz="1800" dirty="0">
                <a:latin typeface="Comic Sans MS" pitchFamily="66" charset="0"/>
              </a:rPr>
              <a:t>Carbohydrates, Proteins, Lipids</a:t>
            </a:r>
          </a:p>
          <a:p>
            <a:pPr lvl="1">
              <a:lnSpc>
                <a:spcPct val="110000"/>
              </a:lnSpc>
            </a:pPr>
            <a:r>
              <a:rPr lang="en-US" sz="1800" dirty="0">
                <a:latin typeface="Comic Sans MS" pitchFamily="66" charset="0"/>
              </a:rPr>
              <a:t>Nutrients- metabolized by spoilage organisms which grow and increase in number  </a:t>
            </a:r>
          </a:p>
          <a:p>
            <a:pPr lvl="1">
              <a:lnSpc>
                <a:spcPct val="110000"/>
              </a:lnSpc>
            </a:pPr>
            <a:r>
              <a:rPr lang="en-US" sz="1800" b="1" dirty="0">
                <a:latin typeface="Comic Sans MS" pitchFamily="66" charset="0"/>
              </a:rPr>
              <a:t>Metabolites reduce the acceptance quality of food</a:t>
            </a:r>
          </a:p>
          <a:p>
            <a:pPr>
              <a:lnSpc>
                <a:spcPct val="110000"/>
              </a:lnSpc>
            </a:pPr>
            <a:r>
              <a:rPr lang="en-US" dirty="0">
                <a:latin typeface="Comic Sans MS" pitchFamily="66" charset="0"/>
              </a:rPr>
              <a:t>Food spoilage can be detected by the changes that occur when the microbial population  reach 10</a:t>
            </a:r>
            <a:r>
              <a:rPr lang="en-US" baseline="30000" dirty="0">
                <a:latin typeface="Comic Sans MS" pitchFamily="66" charset="0"/>
              </a:rPr>
              <a:t>7-9 </a:t>
            </a:r>
            <a:r>
              <a:rPr lang="en-US" dirty="0">
                <a:latin typeface="Comic Sans MS" pitchFamily="66" charset="0"/>
              </a:rPr>
              <a:t>/g</a:t>
            </a:r>
          </a:p>
          <a:p>
            <a:pPr>
              <a:lnSpc>
                <a:spcPct val="110000"/>
              </a:lnSpc>
            </a:pPr>
            <a:r>
              <a:rPr lang="en-US" dirty="0">
                <a:latin typeface="Comic Sans MS" pitchFamily="66" charset="0"/>
              </a:rPr>
              <a:t>The changes are caused by microbial </a:t>
            </a:r>
            <a:r>
              <a:rPr lang="en-US" b="1" dirty="0">
                <a:highlight>
                  <a:srgbClr val="FFFF00"/>
                </a:highlight>
                <a:latin typeface="Comic Sans MS" pitchFamily="66" charset="0"/>
              </a:rPr>
              <a:t>catalytic</a:t>
            </a:r>
            <a:r>
              <a:rPr lang="en-US" dirty="0">
                <a:highlight>
                  <a:srgbClr val="FFFF00"/>
                </a:highlight>
                <a:latin typeface="Comic Sans MS" pitchFamily="66" charset="0"/>
              </a:rPr>
              <a:t> enzymes</a:t>
            </a:r>
          </a:p>
          <a:p>
            <a:pPr lvl="1">
              <a:lnSpc>
                <a:spcPct val="110000"/>
              </a:lnSpc>
            </a:pPr>
            <a:r>
              <a:rPr lang="en-US" sz="1800" b="1" dirty="0">
                <a:latin typeface="Comic Sans MS" pitchFamily="66" charset="0"/>
              </a:rPr>
              <a:t>Intracellular enzymes </a:t>
            </a:r>
            <a:r>
              <a:rPr lang="en-US" sz="1800" b="1" dirty="0">
                <a:highlight>
                  <a:srgbClr val="FFFF00"/>
                </a:highlight>
                <a:latin typeface="Comic Sans MS" pitchFamily="66" charset="0"/>
              </a:rPr>
              <a:t>(ICE) </a:t>
            </a:r>
            <a:r>
              <a:rPr lang="en-US" sz="1800" dirty="0">
                <a:latin typeface="Comic Sans MS" pitchFamily="66" charset="0"/>
              </a:rPr>
              <a:t>act on nutrients transported inside the cell (</a:t>
            </a:r>
            <a:r>
              <a:rPr lang="en-US" sz="1800" dirty="0">
                <a:highlight>
                  <a:srgbClr val="FFFF00"/>
                </a:highlight>
                <a:latin typeface="Comic Sans MS" pitchFamily="66" charset="0"/>
              </a:rPr>
              <a:t>small molecules</a:t>
            </a:r>
            <a:r>
              <a:rPr lang="en-US" sz="1800" dirty="0">
                <a:latin typeface="Comic Sans MS" pitchFamily="66" charset="0"/>
              </a:rPr>
              <a:t>) </a:t>
            </a:r>
          </a:p>
          <a:p>
            <a:pPr lvl="1">
              <a:lnSpc>
                <a:spcPct val="110000"/>
              </a:lnSpc>
            </a:pPr>
            <a:r>
              <a:rPr lang="en-US" sz="1800" b="1" dirty="0">
                <a:latin typeface="Comic Sans MS" pitchFamily="66" charset="0"/>
              </a:rPr>
              <a:t>Extracellular enzymes </a:t>
            </a:r>
            <a:r>
              <a:rPr lang="en-US" sz="1800" b="1" dirty="0">
                <a:highlight>
                  <a:srgbClr val="FFFF00"/>
                </a:highlight>
                <a:latin typeface="Comic Sans MS" pitchFamily="66" charset="0"/>
              </a:rPr>
              <a:t>(ECE) </a:t>
            </a:r>
            <a:r>
              <a:rPr lang="en-US" sz="1800" dirty="0">
                <a:latin typeface="Comic Sans MS" pitchFamily="66" charset="0"/>
              </a:rPr>
              <a:t>bound to the cell surface or are excreted in the food</a:t>
            </a:r>
          </a:p>
          <a:p>
            <a:pPr lvl="2">
              <a:lnSpc>
                <a:spcPct val="110000"/>
              </a:lnSpc>
            </a:pPr>
            <a:r>
              <a:rPr lang="en-US" sz="1800" dirty="0">
                <a:latin typeface="Comic Sans MS" pitchFamily="66" charset="0"/>
              </a:rPr>
              <a:t>Hydrolyze </a:t>
            </a:r>
            <a:r>
              <a:rPr lang="en-US" sz="1800" dirty="0">
                <a:highlight>
                  <a:srgbClr val="FFFF00"/>
                </a:highlight>
                <a:latin typeface="Comic Sans MS" pitchFamily="66" charset="0"/>
              </a:rPr>
              <a:t>large molecules </a:t>
            </a:r>
            <a:r>
              <a:rPr lang="en-US" sz="1800" dirty="0">
                <a:latin typeface="Comic Sans MS" pitchFamily="66" charset="0"/>
              </a:rPr>
              <a:t>(</a:t>
            </a:r>
            <a:r>
              <a:rPr lang="en-US" sz="1800" dirty="0" err="1">
                <a:latin typeface="Comic Sans MS" pitchFamily="66" charset="0"/>
              </a:rPr>
              <a:t>polysacch</a:t>
            </a:r>
            <a:r>
              <a:rPr lang="en-US" sz="1800" dirty="0">
                <a:latin typeface="Comic Sans MS" pitchFamily="66" charset="0"/>
              </a:rPr>
              <a:t>., proteins, lipids) before transport into the cell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895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mic Sans MS" pitchFamily="66" charset="0"/>
              </a:rPr>
              <a:t>Food Spoilage by Microbial Enzymes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Comic Sans MS" pitchFamily="66" charset="0"/>
              </a:rPr>
              <a:t>Food contains small molecular weight </a:t>
            </a:r>
            <a:r>
              <a:rPr lang="en-US" dirty="0" err="1">
                <a:latin typeface="Comic Sans MS" pitchFamily="66" charset="0"/>
              </a:rPr>
              <a:t>cpds</a:t>
            </a:r>
            <a:r>
              <a:rPr lang="en-US" dirty="0">
                <a:latin typeface="Comic Sans MS" pitchFamily="66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800" dirty="0" err="1">
                <a:highlight>
                  <a:srgbClr val="FFFF00"/>
                </a:highlight>
                <a:latin typeface="Comic Sans MS" pitchFamily="66" charset="0"/>
              </a:rPr>
              <a:t>Monosacharides</a:t>
            </a:r>
            <a:r>
              <a:rPr lang="en-US" sz="1800" dirty="0">
                <a:latin typeface="Comic Sans MS" pitchFamily="66" charset="0"/>
              </a:rPr>
              <a:t>, disaccharides and derivatives</a:t>
            </a:r>
          </a:p>
          <a:p>
            <a:pPr lvl="1">
              <a:lnSpc>
                <a:spcPct val="120000"/>
              </a:lnSpc>
            </a:pPr>
            <a:r>
              <a:rPr lang="en-US" sz="1800" dirty="0">
                <a:latin typeface="Comic Sans MS" pitchFamily="66" charset="0"/>
              </a:rPr>
              <a:t> </a:t>
            </a:r>
            <a:r>
              <a:rPr lang="en-US" sz="1800" dirty="0">
                <a:highlight>
                  <a:srgbClr val="FFFF00"/>
                </a:highlight>
                <a:latin typeface="Comic Sans MS" pitchFamily="66" charset="0"/>
              </a:rPr>
              <a:t>Nitrogenous</a:t>
            </a:r>
            <a:r>
              <a:rPr lang="en-US" sz="1800" dirty="0">
                <a:latin typeface="Comic Sans MS" pitchFamily="66" charset="0"/>
              </a:rPr>
              <a:t> </a:t>
            </a:r>
            <a:r>
              <a:rPr lang="en-US" sz="1800" dirty="0" err="1">
                <a:latin typeface="Comic Sans MS" pitchFamily="66" charset="0"/>
              </a:rPr>
              <a:t>cpds</a:t>
            </a:r>
            <a:r>
              <a:rPr lang="en-US" sz="1800" dirty="0">
                <a:latin typeface="Comic Sans MS" pitchFamily="66" charset="0"/>
              </a:rPr>
              <a:t> –  </a:t>
            </a:r>
            <a:r>
              <a:rPr lang="en-US" sz="1800" dirty="0">
                <a:highlight>
                  <a:srgbClr val="FFFF00"/>
                </a:highlight>
                <a:latin typeface="Comic Sans MS" pitchFamily="66" charset="0"/>
              </a:rPr>
              <a:t>peptides</a:t>
            </a:r>
            <a:r>
              <a:rPr lang="en-US" sz="1800" dirty="0">
                <a:latin typeface="Comic Sans MS" pitchFamily="66" charset="0"/>
              </a:rPr>
              <a:t>, amino acids, </a:t>
            </a:r>
            <a:r>
              <a:rPr lang="en-US" sz="1800" dirty="0">
                <a:highlight>
                  <a:srgbClr val="FFFF00"/>
                </a:highlight>
                <a:latin typeface="Comic Sans MS" pitchFamily="66" charset="0"/>
              </a:rPr>
              <a:t>nucleotides…..</a:t>
            </a:r>
            <a:endParaRPr lang="en-US" sz="1800" dirty="0">
              <a:latin typeface="Comic Sans MS" pitchFamily="66" charset="0"/>
            </a:endParaRPr>
          </a:p>
          <a:p>
            <a:pPr lvl="1">
              <a:lnSpc>
                <a:spcPct val="120000"/>
              </a:lnSpc>
            </a:pPr>
            <a:r>
              <a:rPr lang="en-US" sz="1800" dirty="0">
                <a:highlight>
                  <a:srgbClr val="FFFF00"/>
                </a:highlight>
                <a:latin typeface="Comic Sans MS" pitchFamily="66" charset="0"/>
              </a:rPr>
              <a:t>Free fatty acids, organic acids </a:t>
            </a:r>
            <a:r>
              <a:rPr lang="en-US" sz="1800" dirty="0">
                <a:latin typeface="Comic Sans MS" pitchFamily="66" charset="0"/>
              </a:rPr>
              <a:t>(lactic, citric, and malic)</a:t>
            </a:r>
          </a:p>
          <a:p>
            <a:pPr>
              <a:lnSpc>
                <a:spcPct val="120000"/>
              </a:lnSpc>
            </a:pPr>
            <a:r>
              <a:rPr lang="en-US" b="1" dirty="0">
                <a:latin typeface="Comic Sans MS" pitchFamily="66" charset="0"/>
              </a:rPr>
              <a:t>Spoilage bacteria </a:t>
            </a:r>
            <a:r>
              <a:rPr lang="en-US" b="1" dirty="0">
                <a:highlight>
                  <a:srgbClr val="FFFF00"/>
                </a:highlight>
                <a:latin typeface="Comic Sans MS" pitchFamily="66" charset="0"/>
              </a:rPr>
              <a:t>use these  molecules to grow to reach 10</a:t>
            </a:r>
            <a:r>
              <a:rPr lang="en-US" b="1" baseline="30000" dirty="0">
                <a:highlight>
                  <a:srgbClr val="FFFF00"/>
                </a:highlight>
                <a:latin typeface="Comic Sans MS" pitchFamily="66" charset="0"/>
              </a:rPr>
              <a:t>7-9</a:t>
            </a:r>
            <a:r>
              <a:rPr lang="en-US" b="1" dirty="0">
                <a:highlight>
                  <a:srgbClr val="FFFF00"/>
                </a:highlight>
                <a:latin typeface="Comic Sans MS" pitchFamily="66" charset="0"/>
              </a:rPr>
              <a:t>/g  </a:t>
            </a:r>
            <a:r>
              <a:rPr lang="en-US" b="1" dirty="0">
                <a:latin typeface="Comic Sans MS" pitchFamily="66" charset="0"/>
              </a:rPr>
              <a:t>and cause detectable food spoilage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Comic Sans MS" pitchFamily="66" charset="0"/>
              </a:rPr>
              <a:t>Studies on </a:t>
            </a:r>
            <a:r>
              <a:rPr lang="en-US" i="1" dirty="0">
                <a:latin typeface="Comic Sans MS" pitchFamily="66" charset="0"/>
              </a:rPr>
              <a:t>P. aeruginosa</a:t>
            </a:r>
            <a:r>
              <a:rPr lang="en-US" dirty="0">
                <a:latin typeface="Comic Sans MS" pitchFamily="66" charset="0"/>
              </a:rPr>
              <a:t> and </a:t>
            </a:r>
            <a:r>
              <a:rPr lang="en-US" i="1" dirty="0">
                <a:latin typeface="Comic Sans MS" pitchFamily="66" charset="0"/>
              </a:rPr>
              <a:t>Bacillus </a:t>
            </a:r>
            <a:r>
              <a:rPr lang="en-US" i="1" dirty="0" err="1">
                <a:latin typeface="Comic Sans MS" pitchFamily="66" charset="0"/>
              </a:rPr>
              <a:t>spp</a:t>
            </a:r>
            <a:r>
              <a:rPr lang="en-US" dirty="0">
                <a:latin typeface="Comic Sans MS" pitchFamily="66" charset="0"/>
              </a:rPr>
              <a:t> showed  that </a:t>
            </a:r>
            <a:r>
              <a:rPr lang="en-US" dirty="0">
                <a:highlight>
                  <a:srgbClr val="FFFF00"/>
                </a:highlight>
                <a:latin typeface="Comic Sans MS" pitchFamily="66" charset="0"/>
              </a:rPr>
              <a:t>in the presence of small molecular weight </a:t>
            </a:r>
            <a:r>
              <a:rPr lang="en-US" dirty="0" err="1">
                <a:latin typeface="Comic Sans MS" pitchFamily="66" charset="0"/>
              </a:rPr>
              <a:t>cpds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b="1" dirty="0">
                <a:highlight>
                  <a:srgbClr val="FFFF00"/>
                </a:highlight>
                <a:latin typeface="Comic Sans MS" pitchFamily="66" charset="0"/>
              </a:rPr>
              <a:t>extracellular enzymes are depressed</a:t>
            </a:r>
          </a:p>
          <a:p>
            <a:pPr lvl="1">
              <a:lnSpc>
                <a:spcPct val="140000"/>
              </a:lnSpc>
            </a:pPr>
            <a:r>
              <a:rPr lang="en-US" sz="1800" dirty="0">
                <a:latin typeface="Comic Sans MS" pitchFamily="66" charset="0"/>
              </a:rPr>
              <a:t>Microbial </a:t>
            </a:r>
            <a:r>
              <a:rPr lang="en-US" sz="1800" dirty="0">
                <a:highlight>
                  <a:srgbClr val="FFFF00"/>
                </a:highlight>
                <a:latin typeface="Comic Sans MS" pitchFamily="66" charset="0"/>
              </a:rPr>
              <a:t>food spoilage </a:t>
            </a:r>
            <a:r>
              <a:rPr lang="en-US" sz="1800" dirty="0">
                <a:latin typeface="Comic Sans MS" pitchFamily="66" charset="0"/>
              </a:rPr>
              <a:t>from </a:t>
            </a:r>
            <a:r>
              <a:rPr lang="en-US" sz="1800" b="1" dirty="0">
                <a:latin typeface="Comic Sans MS" pitchFamily="66" charset="0"/>
              </a:rPr>
              <a:t>metabolism of </a:t>
            </a:r>
            <a:r>
              <a:rPr lang="en-US" sz="1800" b="1" dirty="0">
                <a:highlight>
                  <a:srgbClr val="FFFF00"/>
                </a:highlight>
                <a:latin typeface="Comic Sans MS" pitchFamily="66" charset="0"/>
              </a:rPr>
              <a:t>low-molecular-weight</a:t>
            </a:r>
            <a:r>
              <a:rPr lang="en-US" sz="1800" b="1" dirty="0">
                <a:latin typeface="Comic Sans MS" pitchFamily="66" charset="0"/>
              </a:rPr>
              <a:t> nutrients by </a:t>
            </a:r>
            <a:r>
              <a:rPr lang="en-US" sz="1800" b="1" dirty="0">
                <a:highlight>
                  <a:srgbClr val="FFFF00"/>
                </a:highlight>
                <a:latin typeface="Comic Sans MS" pitchFamily="66" charset="0"/>
              </a:rPr>
              <a:t>ICE </a:t>
            </a:r>
            <a:r>
              <a:rPr lang="en-US" sz="1800" b="1" dirty="0">
                <a:latin typeface="Comic Sans MS" pitchFamily="66" charset="0"/>
              </a:rPr>
              <a:t> occurs at the </a:t>
            </a:r>
            <a:r>
              <a:rPr lang="en-US" sz="1800" b="1" dirty="0">
                <a:highlight>
                  <a:srgbClr val="FFFF00"/>
                </a:highlight>
                <a:latin typeface="Comic Sans MS" pitchFamily="66" charset="0"/>
              </a:rPr>
              <a:t>early stage </a:t>
            </a:r>
            <a:r>
              <a:rPr lang="en-US" sz="1800" dirty="0">
                <a:latin typeface="Comic Sans MS" pitchFamily="66" charset="0"/>
              </a:rPr>
              <a:t>of microbial growth</a:t>
            </a:r>
          </a:p>
          <a:p>
            <a:pPr lvl="1">
              <a:lnSpc>
                <a:spcPct val="140000"/>
              </a:lnSpc>
            </a:pPr>
            <a:r>
              <a:rPr lang="en-US" sz="1800" dirty="0">
                <a:latin typeface="Comic Sans MS" pitchFamily="66" charset="0"/>
              </a:rPr>
              <a:t>Spoilage from the breakdown of </a:t>
            </a:r>
            <a:r>
              <a:rPr lang="en-US" sz="1800" b="1" dirty="0">
                <a:latin typeface="Comic Sans MS" pitchFamily="66" charset="0"/>
              </a:rPr>
              <a:t>macromolecules by </a:t>
            </a:r>
            <a:r>
              <a:rPr lang="en-US" sz="1800" b="1" dirty="0">
                <a:highlight>
                  <a:srgbClr val="FFFF00"/>
                </a:highlight>
                <a:latin typeface="Comic Sans MS" pitchFamily="66" charset="0"/>
              </a:rPr>
              <a:t>ECE </a:t>
            </a:r>
            <a:r>
              <a:rPr lang="en-US" sz="1800" dirty="0">
                <a:latin typeface="Comic Sans MS" pitchFamily="66" charset="0"/>
              </a:rPr>
              <a:t>appears </a:t>
            </a:r>
            <a:r>
              <a:rPr lang="en-US" sz="1800" b="1" dirty="0">
                <a:latin typeface="Comic Sans MS" pitchFamily="66" charset="0"/>
              </a:rPr>
              <a:t>late </a:t>
            </a:r>
            <a:r>
              <a:rPr lang="en-US" sz="1800" dirty="0">
                <a:latin typeface="Comic Sans MS" pitchFamily="66" charset="0"/>
              </a:rPr>
              <a:t>in the sequence of events</a:t>
            </a:r>
            <a:endParaRPr lang="en-US" sz="1800" b="1" dirty="0">
              <a:highlight>
                <a:srgbClr val="FFFF00"/>
              </a:highlight>
              <a:latin typeface="Comic Sans MS" pitchFamily="66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22590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itchFamily="66" charset="0"/>
              </a:rPr>
              <a:t>Food Spoilage by Microbial Enzymes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66800"/>
            <a:ext cx="8229600" cy="5334000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en-US" dirty="0">
                <a:latin typeface="Comic Sans MS" pitchFamily="66" charset="0"/>
              </a:rPr>
              <a:t>After microbial cells die by </a:t>
            </a:r>
            <a:r>
              <a:rPr lang="en-US" b="1" dirty="0">
                <a:highlight>
                  <a:srgbClr val="FFFF00"/>
                </a:highlight>
                <a:latin typeface="Comic Sans MS" pitchFamily="66" charset="0"/>
              </a:rPr>
              <a:t>non thermal </a:t>
            </a:r>
            <a:r>
              <a:rPr lang="en-US" dirty="0">
                <a:highlight>
                  <a:srgbClr val="FFFF00"/>
                </a:highlight>
                <a:latin typeface="Comic Sans MS" pitchFamily="66" charset="0"/>
              </a:rPr>
              <a:t>treatments</a:t>
            </a:r>
            <a:r>
              <a:rPr lang="en-US" dirty="0">
                <a:latin typeface="Comic Sans MS" pitchFamily="66" charset="0"/>
              </a:rPr>
              <a:t>, and the ICE and ECE are not destroyed - </a:t>
            </a:r>
            <a:r>
              <a:rPr lang="en-US" dirty="0">
                <a:highlight>
                  <a:srgbClr val="FFFF00"/>
                </a:highlight>
                <a:latin typeface="Comic Sans MS" pitchFamily="66" charset="0"/>
              </a:rPr>
              <a:t>the enzymes can spoil food in the absence of viable cells </a:t>
            </a:r>
          </a:p>
          <a:p>
            <a:pPr>
              <a:lnSpc>
                <a:spcPct val="140000"/>
              </a:lnSpc>
            </a:pPr>
            <a:r>
              <a:rPr lang="en-US" dirty="0">
                <a:highlight>
                  <a:srgbClr val="FFFF00"/>
                </a:highlight>
                <a:latin typeface="Comic Sans MS" pitchFamily="66" charset="0"/>
              </a:rPr>
              <a:t>None thermal food treatments </a:t>
            </a:r>
            <a:r>
              <a:rPr lang="en-US" dirty="0">
                <a:latin typeface="Comic Sans MS" pitchFamily="66" charset="0"/>
              </a:rPr>
              <a:t>that cause microbial death:</a:t>
            </a:r>
          </a:p>
          <a:p>
            <a:pPr lvl="1">
              <a:lnSpc>
                <a:spcPct val="140000"/>
              </a:lnSpc>
            </a:pPr>
            <a:r>
              <a:rPr lang="en-US" sz="1800" dirty="0">
                <a:latin typeface="Comic Sans MS" pitchFamily="66" charset="0"/>
              </a:rPr>
              <a:t>freezing/thawing, drying/rehydration </a:t>
            </a:r>
          </a:p>
          <a:p>
            <a:pPr lvl="1">
              <a:lnSpc>
                <a:spcPct val="140000"/>
              </a:lnSpc>
            </a:pPr>
            <a:r>
              <a:rPr lang="en-US" sz="1800" dirty="0">
                <a:latin typeface="Comic Sans MS" pitchFamily="66" charset="0"/>
              </a:rPr>
              <a:t>Packaging, refrigeration</a:t>
            </a:r>
          </a:p>
          <a:p>
            <a:pPr lvl="1">
              <a:lnSpc>
                <a:spcPct val="140000"/>
              </a:lnSpc>
            </a:pPr>
            <a:r>
              <a:rPr lang="en-US" sz="1800" dirty="0">
                <a:latin typeface="Comic Sans MS" pitchFamily="66" charset="0"/>
              </a:rPr>
              <a:t>high hydrostatic pressure</a:t>
            </a:r>
          </a:p>
          <a:p>
            <a:pPr lvl="1">
              <a:lnSpc>
                <a:spcPct val="140000"/>
              </a:lnSpc>
            </a:pPr>
            <a:r>
              <a:rPr lang="en-US" sz="1800" dirty="0">
                <a:latin typeface="Comic Sans MS" pitchFamily="66" charset="0"/>
              </a:rPr>
              <a:t>Preservatives</a:t>
            </a:r>
          </a:p>
          <a:p>
            <a:pPr>
              <a:lnSpc>
                <a:spcPct val="140000"/>
              </a:lnSpc>
            </a:pPr>
            <a:r>
              <a:rPr lang="en-US" dirty="0">
                <a:latin typeface="Comic Sans MS" pitchFamily="66" charset="0"/>
              </a:rPr>
              <a:t>Dead cells </a:t>
            </a:r>
            <a:r>
              <a:rPr lang="en-US" b="1" dirty="0">
                <a:latin typeface="Comic Sans MS" pitchFamily="66" charset="0"/>
              </a:rPr>
              <a:t>undergo autolysis </a:t>
            </a:r>
            <a:r>
              <a:rPr lang="en-US" dirty="0">
                <a:latin typeface="Comic Sans MS" pitchFamily="66" charset="0"/>
              </a:rPr>
              <a:t>to release intracellular enzymes</a:t>
            </a:r>
          </a:p>
          <a:p>
            <a:pPr>
              <a:lnSpc>
                <a:spcPct val="140000"/>
              </a:lnSpc>
            </a:pPr>
            <a:r>
              <a:rPr lang="en-US" b="1" dirty="0">
                <a:latin typeface="Comic Sans MS" pitchFamily="66" charset="0"/>
              </a:rPr>
              <a:t>Prolonged storage </a:t>
            </a:r>
            <a:r>
              <a:rPr lang="en-US" dirty="0">
                <a:latin typeface="Comic Sans MS" pitchFamily="66" charset="0"/>
              </a:rPr>
              <a:t>of food favor </a:t>
            </a:r>
            <a:r>
              <a:rPr lang="en-US" b="1" dirty="0">
                <a:latin typeface="Comic Sans MS" pitchFamily="66" charset="0"/>
              </a:rPr>
              <a:t>catalytic activity, </a:t>
            </a:r>
            <a:r>
              <a:rPr lang="en-US" dirty="0">
                <a:latin typeface="Comic Sans MS" pitchFamily="66" charset="0"/>
              </a:rPr>
              <a:t>ICE and ECE contribute to spoilage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4414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itchFamily="66" charset="0"/>
              </a:rPr>
              <a:t>Food Spoilage by Microbial Enzymes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360"/>
              </a:spcBef>
            </a:pPr>
            <a:r>
              <a:rPr lang="en-US" dirty="0">
                <a:highlight>
                  <a:srgbClr val="FFFF00"/>
                </a:highlight>
                <a:latin typeface="Comic Sans MS" pitchFamily="66" charset="0"/>
              </a:rPr>
              <a:t>In thermally processed foods</a:t>
            </a:r>
          </a:p>
          <a:p>
            <a:pPr>
              <a:lnSpc>
                <a:spcPct val="120000"/>
              </a:lnSpc>
              <a:spcBef>
                <a:spcPts val="360"/>
              </a:spcBef>
            </a:pPr>
            <a:r>
              <a:rPr lang="en-US" b="1" dirty="0">
                <a:highlight>
                  <a:srgbClr val="FFFF00"/>
                </a:highlight>
                <a:latin typeface="Comic Sans MS" pitchFamily="66" charset="0"/>
              </a:rPr>
              <a:t>heat-stable enzymes retain their activity after cell death</a:t>
            </a:r>
            <a:r>
              <a:rPr lang="en-US" dirty="0">
                <a:latin typeface="Comic Sans MS" pitchFamily="66" charset="0"/>
              </a:rPr>
              <a:t>, and during storage of food under favorable conditions they break down food nutrients to cause spoilage</a:t>
            </a:r>
          </a:p>
          <a:p>
            <a:pPr>
              <a:lnSpc>
                <a:spcPct val="120000"/>
              </a:lnSpc>
              <a:spcBef>
                <a:spcPts val="360"/>
              </a:spcBef>
            </a:pPr>
            <a:r>
              <a:rPr lang="en-US" dirty="0">
                <a:latin typeface="Comic Sans MS" pitchFamily="66" charset="0"/>
              </a:rPr>
              <a:t>Spoilage of food with heat stable enzymes applies to milk products- cheese, buttermilk, yogurt</a:t>
            </a:r>
          </a:p>
          <a:p>
            <a:pPr>
              <a:lnSpc>
                <a:spcPct val="120000"/>
              </a:lnSpc>
              <a:spcBef>
                <a:spcPts val="360"/>
              </a:spcBef>
            </a:pPr>
            <a:r>
              <a:rPr lang="en-US" b="1" dirty="0">
                <a:latin typeface="Comic Sans MS" pitchFamily="66" charset="0"/>
              </a:rPr>
              <a:t>Raw milk:</a:t>
            </a:r>
          </a:p>
          <a:p>
            <a:pPr lvl="1">
              <a:lnSpc>
                <a:spcPct val="120000"/>
              </a:lnSpc>
              <a:spcBef>
                <a:spcPts val="360"/>
              </a:spcBef>
            </a:pPr>
            <a:r>
              <a:rPr lang="en-US" sz="1800" dirty="0">
                <a:latin typeface="Comic Sans MS" pitchFamily="66" charset="0"/>
              </a:rPr>
              <a:t>during storage at 7 C, </a:t>
            </a:r>
            <a:r>
              <a:rPr lang="en-US" sz="1800" dirty="0" err="1">
                <a:latin typeface="Comic Sans MS" pitchFamily="66" charset="0"/>
              </a:rPr>
              <a:t>psychro-trophs</a:t>
            </a:r>
            <a:r>
              <a:rPr lang="en-US" sz="1800" dirty="0">
                <a:latin typeface="Comic Sans MS" pitchFamily="66" charset="0"/>
              </a:rPr>
              <a:t> multiply to reach significant numbers</a:t>
            </a:r>
          </a:p>
          <a:p>
            <a:pPr lvl="1">
              <a:lnSpc>
                <a:spcPct val="120000"/>
              </a:lnSpc>
              <a:spcBef>
                <a:spcPts val="360"/>
              </a:spcBef>
            </a:pPr>
            <a:r>
              <a:rPr lang="en-US" sz="1800" dirty="0">
                <a:latin typeface="Comic Sans MS" pitchFamily="66" charset="0"/>
              </a:rPr>
              <a:t>Pasteurization kills the bacteria	</a:t>
            </a:r>
          </a:p>
          <a:p>
            <a:pPr lvl="1">
              <a:lnSpc>
                <a:spcPct val="120000"/>
              </a:lnSpc>
              <a:spcBef>
                <a:spcPts val="360"/>
              </a:spcBef>
            </a:pPr>
            <a:r>
              <a:rPr lang="en-US" sz="1800" b="1" dirty="0">
                <a:highlight>
                  <a:srgbClr val="FFFF00"/>
                </a:highlight>
                <a:latin typeface="Comic Sans MS" pitchFamily="66" charset="0"/>
              </a:rPr>
              <a:t>heat stable enzymes are not affected, spoil the milk</a:t>
            </a:r>
          </a:p>
          <a:p>
            <a:pPr>
              <a:lnSpc>
                <a:spcPct val="120000"/>
              </a:lnSpc>
              <a:spcBef>
                <a:spcPts val="360"/>
              </a:spcBef>
            </a:pPr>
            <a:r>
              <a:rPr lang="en-US" b="1" dirty="0">
                <a:latin typeface="Comic Sans MS" pitchFamily="66" charset="0"/>
              </a:rPr>
              <a:t>Pasteurized milk:</a:t>
            </a:r>
          </a:p>
          <a:p>
            <a:pPr lvl="1">
              <a:lnSpc>
                <a:spcPct val="120000"/>
              </a:lnSpc>
              <a:spcBef>
                <a:spcPts val="360"/>
              </a:spcBef>
            </a:pPr>
            <a:r>
              <a:rPr lang="en-US" sz="1800" dirty="0">
                <a:latin typeface="Comic Sans MS" pitchFamily="66" charset="0"/>
              </a:rPr>
              <a:t>Psychrotrophs surviving pasteurization can multiply under refrigeration to reach significant numbers, secrete enzymes to cause spoilage of milk</a:t>
            </a:r>
          </a:p>
        </p:txBody>
      </p:sp>
    </p:spTree>
    <p:extLst>
      <p:ext uri="{BB962C8B-B14F-4D97-AF65-F5344CB8AC3E}">
        <p14:creationId xmlns:p14="http://schemas.microsoft.com/office/powerpoint/2010/main" val="2991360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28919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Food Additives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17639"/>
            <a:ext cx="8229600" cy="47085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400" dirty="0"/>
              <a:t>Can be used : To prevent spoilage, maintain the nutritional quality of food and to improve appearance  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Food additives </a:t>
            </a:r>
            <a:r>
              <a:rPr lang="en-US" sz="2400" b="1" dirty="0"/>
              <a:t>cannot</a:t>
            </a:r>
            <a:r>
              <a:rPr lang="en-US" sz="2400" dirty="0"/>
              <a:t> be used </a:t>
            </a:r>
            <a:r>
              <a:rPr lang="en-US" sz="2400" b="1" dirty="0"/>
              <a:t>if</a:t>
            </a:r>
            <a:endParaRPr lang="en-US" sz="2400" dirty="0"/>
          </a:p>
          <a:p>
            <a:pPr lvl="1">
              <a:lnSpc>
                <a:spcPct val="130000"/>
              </a:lnSpc>
            </a:pPr>
            <a:r>
              <a:rPr lang="en-US" sz="2400" b="1" dirty="0"/>
              <a:t>reduce</a:t>
            </a:r>
            <a:r>
              <a:rPr lang="en-US" sz="2400" dirty="0"/>
              <a:t> the nutritive value of food or </a:t>
            </a:r>
            <a:r>
              <a:rPr lang="en-US" sz="2400" b="1" dirty="0"/>
              <a:t>mask </a:t>
            </a:r>
            <a:r>
              <a:rPr lang="en-US" sz="2400" dirty="0"/>
              <a:t>some manufacturing errors to deceive the customer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The </a:t>
            </a:r>
            <a:r>
              <a:rPr lang="en-US" sz="2400" b="1" dirty="0"/>
              <a:t>smallest amount </a:t>
            </a:r>
            <a:r>
              <a:rPr lang="en-US" sz="2400" dirty="0"/>
              <a:t>of pure additive that produces desirable effects must be used</a:t>
            </a:r>
          </a:p>
        </p:txBody>
      </p:sp>
    </p:spTree>
    <p:extLst>
      <p:ext uri="{BB962C8B-B14F-4D97-AF65-F5344CB8AC3E}">
        <p14:creationId xmlns:p14="http://schemas.microsoft.com/office/powerpoint/2010/main" val="3623592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28919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Food Additives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17639"/>
            <a:ext cx="8229600" cy="47085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400" dirty="0"/>
              <a:t>Should be checked for </a:t>
            </a:r>
            <a:r>
              <a:rPr lang="en-US" sz="2400" b="1" dirty="0"/>
              <a:t>toxicity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Should be used for specific type of food, example</a:t>
            </a:r>
          </a:p>
          <a:p>
            <a:pPr lvl="1">
              <a:lnSpc>
                <a:spcPct val="130000"/>
              </a:lnSpc>
            </a:pPr>
            <a:r>
              <a:rPr lang="en-US" sz="2400" b="1" dirty="0"/>
              <a:t>Sorbate</a:t>
            </a:r>
            <a:r>
              <a:rPr lang="en-US" sz="2400" dirty="0"/>
              <a:t> use in meat prevents its spoilage by microorganisms </a:t>
            </a:r>
          </a:p>
          <a:p>
            <a:pPr lvl="1">
              <a:lnSpc>
                <a:spcPct val="130000"/>
              </a:lnSpc>
            </a:pPr>
            <a:r>
              <a:rPr lang="en-US" sz="2400" b="1" dirty="0"/>
              <a:t>K- sorbate </a:t>
            </a:r>
            <a:r>
              <a:rPr lang="en-US" sz="2400" dirty="0"/>
              <a:t>prolongs the shelf life of foods by stopping the growth of mold, yeast, and fungi</a:t>
            </a:r>
          </a:p>
        </p:txBody>
      </p:sp>
    </p:spTree>
    <p:extLst>
      <p:ext uri="{BB962C8B-B14F-4D97-AF65-F5344CB8AC3E}">
        <p14:creationId xmlns:p14="http://schemas.microsoft.com/office/powerpoint/2010/main" val="2091548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6861" y="355092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Table sugar, Salt, vinegar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4550" y="1590294"/>
            <a:ext cx="8541639" cy="5048631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/>
              <a:t>Natural preservatives: salt, sugar and vinegar</a:t>
            </a:r>
          </a:p>
          <a:p>
            <a:pPr>
              <a:lnSpc>
                <a:spcPct val="130000"/>
              </a:lnSpc>
            </a:pPr>
            <a:r>
              <a:rPr lang="en-US" sz="2400" b="1" dirty="0"/>
              <a:t>Sugar: </a:t>
            </a:r>
            <a:r>
              <a:rPr lang="en-US" sz="2400" dirty="0"/>
              <a:t>To make jellies</a:t>
            </a:r>
          </a:p>
          <a:p>
            <a:pPr lvl="1">
              <a:lnSpc>
                <a:spcPct val="130000"/>
              </a:lnSpc>
            </a:pPr>
            <a:r>
              <a:rPr lang="en-US" sz="2400" dirty="0"/>
              <a:t>Concentration in final product of 60% assures food preservation</a:t>
            </a:r>
          </a:p>
          <a:p>
            <a:pPr lvl="1">
              <a:lnSpc>
                <a:spcPct val="130000"/>
              </a:lnSpc>
            </a:pPr>
            <a:r>
              <a:rPr lang="en-US" sz="2400" dirty="0"/>
              <a:t>Minimum Aw of 0.845 inhibit bacteria and yeast</a:t>
            </a:r>
          </a:p>
          <a:p>
            <a:pPr lvl="1">
              <a:lnSpc>
                <a:spcPct val="130000"/>
              </a:lnSpc>
            </a:pPr>
            <a:r>
              <a:rPr lang="en-GB" sz="2400" dirty="0"/>
              <a:t>Effect- increase osmotic pressure and inhibit growth</a:t>
            </a:r>
          </a:p>
          <a:p>
            <a:pPr lvl="1">
              <a:lnSpc>
                <a:spcPct val="13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5469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6861" y="355092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Table sugar, Salt, vinegar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1650" y="1590294"/>
            <a:ext cx="9351264" cy="5162931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/>
              <a:t>Salt</a:t>
            </a:r>
          </a:p>
          <a:p>
            <a:pPr lvl="1">
              <a:lnSpc>
                <a:spcPct val="130000"/>
              </a:lnSpc>
            </a:pPr>
            <a:r>
              <a:rPr lang="en-US" sz="2400" dirty="0"/>
              <a:t>Cause dehydration, more salt more protection</a:t>
            </a:r>
          </a:p>
          <a:p>
            <a:pPr lvl="1">
              <a:lnSpc>
                <a:spcPct val="130000"/>
              </a:lnSpc>
            </a:pPr>
            <a:r>
              <a:rPr lang="en-US" sz="2400" dirty="0"/>
              <a:t>Become ionized to Na</a:t>
            </a:r>
            <a:r>
              <a:rPr lang="en-US" sz="2400" baseline="30000" dirty="0"/>
              <a:t>+</a:t>
            </a:r>
            <a:r>
              <a:rPr lang="en-US" sz="2400" dirty="0"/>
              <a:t>, </a:t>
            </a:r>
            <a:r>
              <a:rPr lang="en-US" sz="2400" dirty="0" err="1"/>
              <a:t>Cl</a:t>
            </a:r>
            <a:r>
              <a:rPr lang="en-US" sz="2400" baseline="30000" dirty="0"/>
              <a:t>-</a:t>
            </a:r>
            <a:endParaRPr lang="en-US" sz="2400" dirty="0"/>
          </a:p>
          <a:p>
            <a:pPr lvl="2">
              <a:lnSpc>
                <a:spcPct val="130000"/>
              </a:lnSpc>
            </a:pPr>
            <a:r>
              <a:rPr lang="en-US" sz="2400" dirty="0"/>
              <a:t>Cl</a:t>
            </a:r>
            <a:r>
              <a:rPr lang="en-US" sz="2400" baseline="30000" dirty="0"/>
              <a:t>-</a:t>
            </a:r>
            <a:r>
              <a:rPr lang="en-US" sz="2400" dirty="0"/>
              <a:t> is harmful to organisms, it interferes with the action of proteolytic enzymes</a:t>
            </a:r>
          </a:p>
          <a:p>
            <a:pPr>
              <a:lnSpc>
                <a:spcPct val="130000"/>
              </a:lnSpc>
            </a:pPr>
            <a:r>
              <a:rPr lang="en-US" sz="2600" b="1" dirty="0"/>
              <a:t>Vinegar</a:t>
            </a:r>
          </a:p>
          <a:p>
            <a:pPr lvl="1">
              <a:lnSpc>
                <a:spcPct val="130000"/>
              </a:lnSpc>
            </a:pPr>
            <a:r>
              <a:rPr lang="en-US" sz="2400" dirty="0"/>
              <a:t>Low pH interferes with bacteria metabolism, denatures proteins</a:t>
            </a:r>
          </a:p>
        </p:txBody>
      </p:sp>
    </p:spTree>
    <p:extLst>
      <p:ext uri="{BB962C8B-B14F-4D97-AF65-F5344CB8AC3E}">
        <p14:creationId xmlns:p14="http://schemas.microsoft.com/office/powerpoint/2010/main" val="1749403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DF51C-458E-4F48-8604-3AF256776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12217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Food additives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04F51-9F1B-FB4D-B3BB-69E2BEC3E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563683"/>
            <a:ext cx="8751189" cy="4767775"/>
          </a:xfrm>
        </p:spPr>
        <p:txBody>
          <a:bodyPr>
            <a:noAutofit/>
          </a:bodyPr>
          <a:lstStyle/>
          <a:p>
            <a:r>
              <a:rPr lang="en-US" sz="2400" dirty="0"/>
              <a:t>Preservatives - commonly used</a:t>
            </a:r>
          </a:p>
          <a:p>
            <a:pPr lvl="1"/>
            <a:r>
              <a:rPr lang="en-US" sz="2400" dirty="0"/>
              <a:t>Benzoic acid, calcium sorbate, potassium nitrate, sodium benzoate</a:t>
            </a:r>
          </a:p>
          <a:p>
            <a:r>
              <a:rPr lang="en-US" sz="2400" dirty="0"/>
              <a:t>Antioxidants - to protect cells from damage by free radicals due to oxidative stress</a:t>
            </a:r>
          </a:p>
          <a:p>
            <a:pPr lvl="1"/>
            <a:r>
              <a:rPr lang="en-US" sz="2400" dirty="0"/>
              <a:t>Butylated </a:t>
            </a:r>
            <a:r>
              <a:rPr lang="en-US" sz="2400" dirty="0" err="1"/>
              <a:t>hydroxyanisole</a:t>
            </a:r>
            <a:r>
              <a:rPr lang="en-US" sz="2400" dirty="0"/>
              <a:t>- BHA and Butylated hydroxytoluene - BHT</a:t>
            </a:r>
          </a:p>
          <a:p>
            <a:pPr lvl="2"/>
            <a:r>
              <a:rPr lang="en-US" sz="2400" dirty="0"/>
              <a:t>help the fats in products stay fresh longer. </a:t>
            </a:r>
          </a:p>
          <a:p>
            <a:pPr lvl="2"/>
            <a:r>
              <a:rPr lang="en-US" sz="2400" dirty="0"/>
              <a:t>Both are </a:t>
            </a:r>
            <a:r>
              <a:rPr lang="en-US" sz="2400" b="1" dirty="0"/>
              <a:t>antioxidants</a:t>
            </a:r>
            <a:r>
              <a:rPr lang="en-US" sz="2400" dirty="0"/>
              <a:t>, they can provide some protection from the damaging effects of oxygen exposure and free radicals.</a:t>
            </a:r>
          </a:p>
        </p:txBody>
      </p:sp>
    </p:spTree>
    <p:extLst>
      <p:ext uri="{BB962C8B-B14F-4D97-AF65-F5344CB8AC3E}">
        <p14:creationId xmlns:p14="http://schemas.microsoft.com/office/powerpoint/2010/main" val="438228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7836" y="288417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Viable Cells of Lactic acid Bacteria as Preservative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382000" cy="4525963"/>
          </a:xfrm>
        </p:spPr>
        <p:txBody>
          <a:bodyPr>
            <a:noAutofit/>
          </a:bodyPr>
          <a:lstStyle/>
          <a:p>
            <a:pPr>
              <a:lnSpc>
                <a:spcPct val="125000"/>
              </a:lnSpc>
            </a:pPr>
            <a:r>
              <a:rPr lang="en-US" sz="2400" dirty="0"/>
              <a:t>High number of viable Lactobacillus and Pediococcus are used to</a:t>
            </a:r>
            <a:r>
              <a:rPr lang="en-US" sz="2400" b="1" dirty="0"/>
              <a:t> control spoilage and reduce pathogenic bacteria</a:t>
            </a:r>
            <a:r>
              <a:rPr lang="en-US" sz="2400" dirty="0"/>
              <a:t> during refrigerated storage (</a:t>
            </a:r>
            <a:r>
              <a:rPr lang="en-US" sz="2400" u="sng" dirty="0"/>
              <a:t>&lt;</a:t>
            </a:r>
            <a:r>
              <a:rPr lang="en-US" sz="2400" dirty="0"/>
              <a:t> 5°C) and (10 – 12°C) </a:t>
            </a:r>
          </a:p>
          <a:p>
            <a:pPr lvl="1">
              <a:lnSpc>
                <a:spcPct val="125000"/>
              </a:lnSpc>
            </a:pPr>
            <a:r>
              <a:rPr lang="en-US" sz="2400" dirty="0"/>
              <a:t>When added to raw milk it controls the growth  of </a:t>
            </a:r>
            <a:r>
              <a:rPr lang="en-US" sz="2400" b="1" dirty="0" err="1"/>
              <a:t>psychrotrophs</a:t>
            </a:r>
            <a:r>
              <a:rPr lang="en-US" sz="2400" dirty="0"/>
              <a:t> (</a:t>
            </a:r>
            <a:r>
              <a:rPr lang="en-US" sz="2400" i="1" dirty="0"/>
              <a:t>Pseudomonas</a:t>
            </a:r>
            <a:r>
              <a:rPr lang="en-US" sz="2400" dirty="0"/>
              <a:t>)</a:t>
            </a:r>
          </a:p>
          <a:p>
            <a:pPr>
              <a:lnSpc>
                <a:spcPct val="125000"/>
              </a:lnSpc>
            </a:pPr>
            <a:r>
              <a:rPr lang="en-US" sz="2400" dirty="0"/>
              <a:t>Adding lactic acid bacteria to fresh and processed meat control              </a:t>
            </a:r>
            <a:r>
              <a:rPr lang="en-US" sz="2400" i="1" dirty="0"/>
              <a:t>C. botulinum , Salmonella  </a:t>
            </a:r>
            <a:r>
              <a:rPr lang="en-US" sz="2400" dirty="0"/>
              <a:t>and </a:t>
            </a:r>
            <a:r>
              <a:rPr lang="en-US" sz="2400" i="1" dirty="0"/>
              <a:t>S. aureus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7836" y="288417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Viable Cells of Lactic acid Bacteria as Preservative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382000" cy="4525963"/>
          </a:xfrm>
        </p:spPr>
        <p:txBody>
          <a:bodyPr>
            <a:noAutofit/>
          </a:bodyPr>
          <a:lstStyle/>
          <a:p>
            <a:pPr>
              <a:lnSpc>
                <a:spcPct val="125000"/>
              </a:lnSpc>
            </a:pPr>
            <a:r>
              <a:rPr lang="en-US" sz="2400" dirty="0"/>
              <a:t>The inhibitory property can be due to:</a:t>
            </a:r>
          </a:p>
          <a:p>
            <a:pPr>
              <a:lnSpc>
                <a:spcPct val="125000"/>
              </a:lnSpc>
            </a:pPr>
            <a:r>
              <a:rPr lang="en-US" sz="2400" dirty="0"/>
              <a:t>release of intracellular antimicrobial compounds:</a:t>
            </a:r>
          </a:p>
          <a:p>
            <a:pPr lvl="1">
              <a:lnSpc>
                <a:spcPct val="125000"/>
              </a:lnSpc>
            </a:pPr>
            <a:r>
              <a:rPr lang="en-US" sz="2400" dirty="0"/>
              <a:t>organic acids</a:t>
            </a:r>
          </a:p>
          <a:p>
            <a:pPr lvl="1">
              <a:lnSpc>
                <a:spcPct val="125000"/>
              </a:lnSpc>
            </a:pPr>
            <a:r>
              <a:rPr lang="en-US" sz="2400" dirty="0"/>
              <a:t>Bacteriocins</a:t>
            </a:r>
          </a:p>
          <a:p>
            <a:pPr lvl="1">
              <a:lnSpc>
                <a:spcPct val="125000"/>
              </a:lnSpc>
            </a:pPr>
            <a:r>
              <a:rPr lang="en-US" sz="2400" dirty="0"/>
              <a:t>hydrogen peroxide</a:t>
            </a:r>
          </a:p>
        </p:txBody>
      </p:sp>
    </p:spTree>
    <p:extLst>
      <p:ext uri="{BB962C8B-B14F-4D97-AF65-F5344CB8AC3E}">
        <p14:creationId xmlns:p14="http://schemas.microsoft.com/office/powerpoint/2010/main" val="216867023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28</TotalTime>
  <Words>1748</Words>
  <Application>Microsoft Office PowerPoint</Application>
  <PresentationFormat>Widescreen</PresentationFormat>
  <Paragraphs>263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Comic Sans MS</vt:lpstr>
      <vt:lpstr>Gill Sans MT</vt:lpstr>
      <vt:lpstr>Parcel</vt:lpstr>
      <vt:lpstr>Lecture 14 </vt:lpstr>
      <vt:lpstr>Food spoilage by microbes</vt:lpstr>
      <vt:lpstr>Food Additives</vt:lpstr>
      <vt:lpstr>Food Additives</vt:lpstr>
      <vt:lpstr>Table sugar, Salt, vinegar</vt:lpstr>
      <vt:lpstr>Table sugar, Salt, vinegar</vt:lpstr>
      <vt:lpstr>Food additives</vt:lpstr>
      <vt:lpstr>Viable Cells of Lactic acid Bacteria as Preservative</vt:lpstr>
      <vt:lpstr>Viable Cells of Lactic acid Bacteria as Preservative</vt:lpstr>
      <vt:lpstr>Antimicrobials</vt:lpstr>
      <vt:lpstr>Antimicrobials</vt:lpstr>
      <vt:lpstr>Organic Acids</vt:lpstr>
      <vt:lpstr>Organic Acids</vt:lpstr>
      <vt:lpstr>Organic Acids</vt:lpstr>
      <vt:lpstr>Organic Acids</vt:lpstr>
      <vt:lpstr>PowerPoint Presentation</vt:lpstr>
      <vt:lpstr>PowerPoint Presentation</vt:lpstr>
      <vt:lpstr>Naturally occurring antimicrobials</vt:lpstr>
      <vt:lpstr>Naturally occurring antimicrobials</vt:lpstr>
      <vt:lpstr>Food Spoilage by Microbial Enzymes</vt:lpstr>
      <vt:lpstr>Food Spoilage by Microbial Enzymes</vt:lpstr>
      <vt:lpstr>Food Spoilage by Microbial Enzymes</vt:lpstr>
      <vt:lpstr>Food Spoilage by Microbial Enzymes</vt:lpstr>
      <vt:lpstr>Food Spoilage by Microbial Enzymes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14 </dc:title>
  <dc:creator>Emilia J Rappocciolo</dc:creator>
  <cp:lastModifiedBy>Emilia J Rappocciolo</cp:lastModifiedBy>
  <cp:revision>1</cp:revision>
  <dcterms:created xsi:type="dcterms:W3CDTF">2024-11-27T09:19:17Z</dcterms:created>
  <dcterms:modified xsi:type="dcterms:W3CDTF">2024-11-27T09:47:38Z</dcterms:modified>
</cp:coreProperties>
</file>