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257" r:id="rId2"/>
    <p:sldId id="258" r:id="rId3"/>
    <p:sldId id="259" r:id="rId4"/>
    <p:sldId id="260" r:id="rId5"/>
    <p:sldId id="261" r:id="rId6"/>
    <p:sldId id="262" r:id="rId7"/>
    <p:sldId id="263" r:id="rId8"/>
    <p:sldId id="264" r:id="rId9"/>
    <p:sldId id="265" r:id="rId10"/>
    <p:sldId id="266" r:id="rId11"/>
    <p:sldId id="272" r:id="rId12"/>
    <p:sldId id="267" r:id="rId13"/>
    <p:sldId id="268" r:id="rId14"/>
    <p:sldId id="269" r:id="rId15"/>
    <p:sldId id="270" r:id="rId16"/>
    <p:sldId id="271"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8" r:id="rId31"/>
    <p:sldId id="291" r:id="rId32"/>
    <p:sldId id="294" r:id="rId33"/>
    <p:sldId id="295" r:id="rId34"/>
    <p:sldId id="296" r:id="rId35"/>
    <p:sldId id="297" r:id="rId36"/>
    <p:sldId id="298" r:id="rId37"/>
    <p:sldId id="299" r:id="rId38"/>
    <p:sldId id="301" r:id="rId39"/>
    <p:sldId id="302"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0" d="100"/>
          <a:sy n="120" d="100"/>
        </p:scale>
        <p:origin x="134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6" Type="http://schemas.openxmlformats.org/officeDocument/2006/relationships/image" Target="../media/image34.wmf"/><Relationship Id="rId5" Type="http://schemas.openxmlformats.org/officeDocument/2006/relationships/image" Target="../media/image33.wmf"/><Relationship Id="rId4" Type="http://schemas.openxmlformats.org/officeDocument/2006/relationships/image" Target="../media/image32.wmf"/></Relationships>
</file>

<file path=ppt/drawings/_rels/vmlDrawing13.vml.rels><?xml version="1.0" encoding="UTF-8" standalone="yes"?>
<Relationships xmlns="http://schemas.openxmlformats.org/package/2006/relationships"><Relationship Id="rId8" Type="http://schemas.openxmlformats.org/officeDocument/2006/relationships/image" Target="../media/image42.wmf"/><Relationship Id="rId3" Type="http://schemas.openxmlformats.org/officeDocument/2006/relationships/image" Target="../media/image37.wmf"/><Relationship Id="rId7" Type="http://schemas.openxmlformats.org/officeDocument/2006/relationships/image" Target="../media/image41.wmf"/><Relationship Id="rId2" Type="http://schemas.openxmlformats.org/officeDocument/2006/relationships/image" Target="../media/image36.wmf"/><Relationship Id="rId1" Type="http://schemas.openxmlformats.org/officeDocument/2006/relationships/image" Target="../media/image35.wmf"/><Relationship Id="rId6" Type="http://schemas.openxmlformats.org/officeDocument/2006/relationships/image" Target="../media/image40.wmf"/><Relationship Id="rId5" Type="http://schemas.openxmlformats.org/officeDocument/2006/relationships/image" Target="../media/image39.wmf"/><Relationship Id="rId10" Type="http://schemas.openxmlformats.org/officeDocument/2006/relationships/image" Target="../media/image44.wmf"/><Relationship Id="rId4" Type="http://schemas.openxmlformats.org/officeDocument/2006/relationships/image" Target="../media/image38.wmf"/><Relationship Id="rId9" Type="http://schemas.openxmlformats.org/officeDocument/2006/relationships/image" Target="../media/image43.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49.wmf"/><Relationship Id="rId1" Type="http://schemas.openxmlformats.org/officeDocument/2006/relationships/image" Target="../media/image48.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55.wmf"/><Relationship Id="rId1" Type="http://schemas.openxmlformats.org/officeDocument/2006/relationships/image" Target="../media/image54.wmf"/><Relationship Id="rId6" Type="http://schemas.openxmlformats.org/officeDocument/2006/relationships/image" Target="../media/image59.wmf"/><Relationship Id="rId5" Type="http://schemas.openxmlformats.org/officeDocument/2006/relationships/image" Target="../media/image58.wmf"/><Relationship Id="rId4" Type="http://schemas.openxmlformats.org/officeDocument/2006/relationships/image" Target="../media/image57.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60.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61.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65.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67.wmf"/><Relationship Id="rId1" Type="http://schemas.openxmlformats.org/officeDocument/2006/relationships/image" Target="../media/image6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70.wmf"/><Relationship Id="rId2" Type="http://schemas.openxmlformats.org/officeDocument/2006/relationships/image" Target="../media/image69.wmf"/><Relationship Id="rId1" Type="http://schemas.openxmlformats.org/officeDocument/2006/relationships/image" Target="../media/image6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B771007-122B-4084-89FD-35876312D977}" type="datetimeFigureOut">
              <a:rPr lang="en-US" smtClean="0"/>
              <a:pPr/>
              <a:t>10/21/2020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CFC458C-E4AF-42BC-BAAC-ED6E0AB1AB1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C30C0A-F7C6-49EB-BE34-A9ED35D4F5A7}" type="datetimeFigureOut">
              <a:rPr lang="en-US" smtClean="0"/>
              <a:pPr/>
              <a:t>10/21/2020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C164FF-D914-4DF2-9144-EB8B674C9C9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0E2941-8FAF-4922-8A18-7284D3018095}" type="datetime1">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2AF6BE-ACB6-42ED-8393-926E1A6268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7C0097-0691-46AD-8CCF-4D9E3943C744}" type="datetime1">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2AF6BE-ACB6-42ED-8393-926E1A6268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F95D0A-A60C-4BBE-9645-3375C364C781}" type="datetime1">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2AF6BE-ACB6-42ED-8393-926E1A6268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F1A1E0-E068-47AF-A57E-E66CD39E982F}" type="datetime1">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2AF6BE-ACB6-42ED-8393-926E1A6268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8BC2D4-E0E3-4CED-ABF8-036F62DDD20C}" type="datetime1">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2AF6BE-ACB6-42ED-8393-926E1A62687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55780CF-3232-468C-9013-137AF6D528FF}" type="datetime1">
              <a:rPr lang="en-US" smtClean="0"/>
              <a:pPr/>
              <a:t>10/21/2020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2AF6BE-ACB6-42ED-8393-926E1A6268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894529-8929-4F01-B93F-0E9D64DE855E}" type="datetime1">
              <a:rPr lang="en-US" smtClean="0"/>
              <a:pPr/>
              <a:t>10/21/2020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2AF6BE-ACB6-42ED-8393-926E1A6268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4BC1B02-7A63-4C41-8B35-0403A208CE16}" type="datetime1">
              <a:rPr lang="en-US" smtClean="0"/>
              <a:pPr/>
              <a:t>10/21/2020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2AF6BE-ACB6-42ED-8393-926E1A6268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220D76-28DE-426A-8454-D351F08F5677}" type="datetime1">
              <a:rPr lang="en-US" smtClean="0"/>
              <a:pPr/>
              <a:t>10/21/2020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2AF6BE-ACB6-42ED-8393-926E1A6268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9B2196-E504-426A-9CA0-DE71C23C76E0}" type="datetime1">
              <a:rPr lang="en-US" smtClean="0"/>
              <a:pPr/>
              <a:t>10/21/2020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2AF6BE-ACB6-42ED-8393-926E1A6268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CD3706-00FB-47A4-B5B1-8EBD1BB158FD}" type="datetime1">
              <a:rPr lang="en-US" smtClean="0"/>
              <a:pPr/>
              <a:t>10/21/2020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2AF6BE-ACB6-42ED-8393-926E1A6268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354831-BA7B-4D37-8AB6-C9938877A94A}" type="datetime1">
              <a:rPr lang="en-US" smtClean="0"/>
              <a:pPr/>
              <a:t>10/21/2020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2AF6BE-ACB6-42ED-8393-926E1A6268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abdo@birzeit.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aabdo@birzeit.edu" TargetMode="External"/><Relationship Id="rId2" Type="http://schemas.openxmlformats.org/officeDocument/2006/relationships/slideLayout" Target="../slideLayouts/slideLayout1.xml"/><Relationship Id="rId1" Type="http://schemas.openxmlformats.org/officeDocument/2006/relationships/vmlDrawing" Target="../drawings/vmlDrawing5.vml"/><Relationship Id="rId5" Type="http://schemas.openxmlformats.org/officeDocument/2006/relationships/image" Target="../media/image11.wmf"/><Relationship Id="rId4" Type="http://schemas.openxmlformats.org/officeDocument/2006/relationships/oleObject" Target="../embeddings/oleObject5.bin"/></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Layout" Target="../slideLayouts/slideLayout1.xml"/><Relationship Id="rId1" Type="http://schemas.openxmlformats.org/officeDocument/2006/relationships/vmlDrawing" Target="../drawings/vmlDrawing6.vml"/><Relationship Id="rId6" Type="http://schemas.openxmlformats.org/officeDocument/2006/relationships/image" Target="../media/image12.wmf"/><Relationship Id="rId5" Type="http://schemas.openxmlformats.org/officeDocument/2006/relationships/oleObject" Target="../embeddings/oleObject6.bin"/><Relationship Id="rId4" Type="http://schemas.openxmlformats.org/officeDocument/2006/relationships/hyperlink" Target="mailto:aabdo@birzeit.edu" TargetMode="External"/></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image" Target="../media/image16.png"/><Relationship Id="rId7" Type="http://schemas.openxmlformats.org/officeDocument/2006/relationships/image" Target="../media/image14.wmf"/><Relationship Id="rId2" Type="http://schemas.openxmlformats.org/officeDocument/2006/relationships/slideLayout" Target="../slideLayouts/slideLayout1.xml"/><Relationship Id="rId1" Type="http://schemas.openxmlformats.org/officeDocument/2006/relationships/vmlDrawing" Target="../drawings/vmlDrawing7.vml"/><Relationship Id="rId6" Type="http://schemas.openxmlformats.org/officeDocument/2006/relationships/oleObject" Target="../embeddings/oleObject7.bin"/><Relationship Id="rId5" Type="http://schemas.openxmlformats.org/officeDocument/2006/relationships/image" Target="../media/image17.jpeg"/><Relationship Id="rId4" Type="http://schemas.openxmlformats.org/officeDocument/2006/relationships/hyperlink" Target="mailto:aabdo@birzeit.edu" TargetMode="External"/><Relationship Id="rId9" Type="http://schemas.openxmlformats.org/officeDocument/2006/relationships/image" Target="../media/image15.wmf"/></Relationships>
</file>

<file path=ppt/slides/_rels/slide13.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image" Target="../media/image17.jpeg"/><Relationship Id="rId7" Type="http://schemas.openxmlformats.org/officeDocument/2006/relationships/oleObject" Target="../embeddings/oleObject10.bin"/><Relationship Id="rId2" Type="http://schemas.openxmlformats.org/officeDocument/2006/relationships/slideLayout" Target="../slideLayouts/slideLayout1.xml"/><Relationship Id="rId1" Type="http://schemas.openxmlformats.org/officeDocument/2006/relationships/vmlDrawing" Target="../drawings/vmlDrawing8.vml"/><Relationship Id="rId6" Type="http://schemas.openxmlformats.org/officeDocument/2006/relationships/image" Target="../media/image18.wmf"/><Relationship Id="rId5" Type="http://schemas.openxmlformats.org/officeDocument/2006/relationships/oleObject" Target="../embeddings/oleObject9.bin"/><Relationship Id="rId4" Type="http://schemas.openxmlformats.org/officeDocument/2006/relationships/hyperlink" Target="mailto:aabdo@birzeit.edu"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aabdo@birzeit.edu" TargetMode="External"/><Relationship Id="rId2" Type="http://schemas.openxmlformats.org/officeDocument/2006/relationships/slideLayout" Target="../slideLayouts/slideLayout1.xml"/><Relationship Id="rId1" Type="http://schemas.openxmlformats.org/officeDocument/2006/relationships/vmlDrawing" Target="../drawings/vmlDrawing9.vml"/><Relationship Id="rId5" Type="http://schemas.openxmlformats.org/officeDocument/2006/relationships/image" Target="../media/image20.wmf"/><Relationship Id="rId4" Type="http://schemas.openxmlformats.org/officeDocument/2006/relationships/oleObject" Target="../embeddings/oleObject11.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hyperlink" Target="mailto:aabdo@birzeit.edu" TargetMode="External"/><Relationship Id="rId7" Type="http://schemas.openxmlformats.org/officeDocument/2006/relationships/image" Target="../media/image22.wmf"/><Relationship Id="rId2" Type="http://schemas.openxmlformats.org/officeDocument/2006/relationships/slideLayout" Target="../slideLayouts/slideLayout1.xml"/><Relationship Id="rId1" Type="http://schemas.openxmlformats.org/officeDocument/2006/relationships/vmlDrawing" Target="../drawings/vmlDrawing10.vml"/><Relationship Id="rId6" Type="http://schemas.openxmlformats.org/officeDocument/2006/relationships/oleObject" Target="../embeddings/oleObject13.bin"/><Relationship Id="rId5" Type="http://schemas.openxmlformats.org/officeDocument/2006/relationships/image" Target="../media/image21.wmf"/><Relationship Id="rId4" Type="http://schemas.openxmlformats.org/officeDocument/2006/relationships/oleObject" Target="../embeddings/oleObject12.bin"/><Relationship Id="rId9" Type="http://schemas.openxmlformats.org/officeDocument/2006/relationships/image" Target="../media/image23.wmf"/></Relationships>
</file>

<file path=ppt/slides/_rels/slide16.xml.rels><?xml version="1.0" encoding="UTF-8" standalone="yes"?>
<Relationships xmlns="http://schemas.openxmlformats.org/package/2006/relationships"><Relationship Id="rId2" Type="http://schemas.openxmlformats.org/officeDocument/2006/relationships/hyperlink" Target="mailto:aabdo@birzeit.edu"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mailto:aabdo@birzeit.edu"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hyperlink" Target="mailto:aabdo@birzeit.edu" TargetMode="External"/><Relationship Id="rId7" Type="http://schemas.openxmlformats.org/officeDocument/2006/relationships/image" Target="../media/image24.wmf"/><Relationship Id="rId2" Type="http://schemas.openxmlformats.org/officeDocument/2006/relationships/slideLayout" Target="../slideLayouts/slideLayout1.xml"/><Relationship Id="rId1" Type="http://schemas.openxmlformats.org/officeDocument/2006/relationships/vmlDrawing" Target="../drawings/vmlDrawing11.vml"/><Relationship Id="rId6" Type="http://schemas.openxmlformats.org/officeDocument/2006/relationships/oleObject" Target="../embeddings/oleObject15.bin"/><Relationship Id="rId11" Type="http://schemas.openxmlformats.org/officeDocument/2006/relationships/image" Target="../media/image26.wmf"/><Relationship Id="rId5" Type="http://schemas.openxmlformats.org/officeDocument/2006/relationships/image" Target="../media/image28.png"/><Relationship Id="rId10" Type="http://schemas.openxmlformats.org/officeDocument/2006/relationships/oleObject" Target="../embeddings/oleObject17.bin"/><Relationship Id="rId4" Type="http://schemas.openxmlformats.org/officeDocument/2006/relationships/image" Target="../media/image27.png"/><Relationship Id="rId9" Type="http://schemas.openxmlformats.org/officeDocument/2006/relationships/image" Target="../media/image25.wmf"/></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20.bin"/><Relationship Id="rId13" Type="http://schemas.openxmlformats.org/officeDocument/2006/relationships/image" Target="../media/image33.wmf"/><Relationship Id="rId3" Type="http://schemas.openxmlformats.org/officeDocument/2006/relationships/hyperlink" Target="mailto:aabdo@birzeit.edu" TargetMode="External"/><Relationship Id="rId7" Type="http://schemas.openxmlformats.org/officeDocument/2006/relationships/image" Target="../media/image30.wmf"/><Relationship Id="rId12" Type="http://schemas.openxmlformats.org/officeDocument/2006/relationships/oleObject" Target="../embeddings/oleObject22.bin"/><Relationship Id="rId2" Type="http://schemas.openxmlformats.org/officeDocument/2006/relationships/slideLayout" Target="../slideLayouts/slideLayout1.xml"/><Relationship Id="rId1" Type="http://schemas.openxmlformats.org/officeDocument/2006/relationships/vmlDrawing" Target="../drawings/vmlDrawing12.vml"/><Relationship Id="rId6" Type="http://schemas.openxmlformats.org/officeDocument/2006/relationships/oleObject" Target="../embeddings/oleObject19.bin"/><Relationship Id="rId11" Type="http://schemas.openxmlformats.org/officeDocument/2006/relationships/image" Target="../media/image32.wmf"/><Relationship Id="rId5" Type="http://schemas.openxmlformats.org/officeDocument/2006/relationships/image" Target="../media/image29.wmf"/><Relationship Id="rId15" Type="http://schemas.openxmlformats.org/officeDocument/2006/relationships/image" Target="../media/image34.wmf"/><Relationship Id="rId10" Type="http://schemas.openxmlformats.org/officeDocument/2006/relationships/oleObject" Target="../embeddings/oleObject21.bin"/><Relationship Id="rId4" Type="http://schemas.openxmlformats.org/officeDocument/2006/relationships/oleObject" Target="../embeddings/oleObject18.bin"/><Relationship Id="rId9" Type="http://schemas.openxmlformats.org/officeDocument/2006/relationships/image" Target="../media/image31.wmf"/><Relationship Id="rId14" Type="http://schemas.openxmlformats.org/officeDocument/2006/relationships/oleObject" Target="../embeddings/oleObject23.bin"/></Relationships>
</file>

<file path=ppt/slides/_rels/slide2.xml.rels><?xml version="1.0" encoding="UTF-8" standalone="yes"?>
<Relationships xmlns="http://schemas.openxmlformats.org/package/2006/relationships"><Relationship Id="rId2" Type="http://schemas.openxmlformats.org/officeDocument/2006/relationships/hyperlink" Target="mailto:aabdo@birzeit.edu"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26.bin"/><Relationship Id="rId13" Type="http://schemas.openxmlformats.org/officeDocument/2006/relationships/image" Target="../media/image39.wmf"/><Relationship Id="rId18" Type="http://schemas.openxmlformats.org/officeDocument/2006/relationships/oleObject" Target="../embeddings/oleObject31.bin"/><Relationship Id="rId3" Type="http://schemas.openxmlformats.org/officeDocument/2006/relationships/hyperlink" Target="mailto:aabdo@birzeit.edu" TargetMode="External"/><Relationship Id="rId21" Type="http://schemas.openxmlformats.org/officeDocument/2006/relationships/image" Target="../media/image43.wmf"/><Relationship Id="rId7" Type="http://schemas.openxmlformats.org/officeDocument/2006/relationships/image" Target="../media/image36.wmf"/><Relationship Id="rId12" Type="http://schemas.openxmlformats.org/officeDocument/2006/relationships/oleObject" Target="../embeddings/oleObject28.bin"/><Relationship Id="rId17" Type="http://schemas.openxmlformats.org/officeDocument/2006/relationships/image" Target="../media/image41.wmf"/><Relationship Id="rId2" Type="http://schemas.openxmlformats.org/officeDocument/2006/relationships/slideLayout" Target="../slideLayouts/slideLayout1.xml"/><Relationship Id="rId16" Type="http://schemas.openxmlformats.org/officeDocument/2006/relationships/oleObject" Target="../embeddings/oleObject30.bin"/><Relationship Id="rId20" Type="http://schemas.openxmlformats.org/officeDocument/2006/relationships/oleObject" Target="../embeddings/oleObject32.bin"/><Relationship Id="rId1" Type="http://schemas.openxmlformats.org/officeDocument/2006/relationships/vmlDrawing" Target="../drawings/vmlDrawing13.vml"/><Relationship Id="rId6" Type="http://schemas.openxmlformats.org/officeDocument/2006/relationships/oleObject" Target="../embeddings/oleObject25.bin"/><Relationship Id="rId11" Type="http://schemas.openxmlformats.org/officeDocument/2006/relationships/image" Target="../media/image38.wmf"/><Relationship Id="rId5" Type="http://schemas.openxmlformats.org/officeDocument/2006/relationships/image" Target="../media/image35.wmf"/><Relationship Id="rId15" Type="http://schemas.openxmlformats.org/officeDocument/2006/relationships/image" Target="../media/image40.wmf"/><Relationship Id="rId23" Type="http://schemas.openxmlformats.org/officeDocument/2006/relationships/image" Target="../media/image44.wmf"/><Relationship Id="rId10" Type="http://schemas.openxmlformats.org/officeDocument/2006/relationships/oleObject" Target="../embeddings/oleObject27.bin"/><Relationship Id="rId19" Type="http://schemas.openxmlformats.org/officeDocument/2006/relationships/image" Target="../media/image42.wmf"/><Relationship Id="rId4" Type="http://schemas.openxmlformats.org/officeDocument/2006/relationships/oleObject" Target="../embeddings/oleObject24.bin"/><Relationship Id="rId9" Type="http://schemas.openxmlformats.org/officeDocument/2006/relationships/image" Target="../media/image37.wmf"/><Relationship Id="rId14" Type="http://schemas.openxmlformats.org/officeDocument/2006/relationships/oleObject" Target="../embeddings/oleObject29.bin"/><Relationship Id="rId22" Type="http://schemas.openxmlformats.org/officeDocument/2006/relationships/oleObject" Target="../embeddings/oleObject33.bin"/></Relationships>
</file>

<file path=ppt/slides/_rels/slide21.xml.rels><?xml version="1.0" encoding="UTF-8" standalone="yes"?>
<Relationships xmlns="http://schemas.openxmlformats.org/package/2006/relationships"><Relationship Id="rId3" Type="http://schemas.openxmlformats.org/officeDocument/2006/relationships/image" Target="../media/image45.jpeg"/><Relationship Id="rId2" Type="http://schemas.openxmlformats.org/officeDocument/2006/relationships/hyperlink" Target="mailto:aabdo@birzeit.edu"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46.jpeg"/><Relationship Id="rId2" Type="http://schemas.openxmlformats.org/officeDocument/2006/relationships/hyperlink" Target="mailto:aabdo@birzeit.edu"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hyperlink" Target="mailto:aabdo@birzeit.edu"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mailto:aabdo@birzeit.edu"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mailto:aabdo@birzeit.edu" TargetMode="External"/><Relationship Id="rId7" Type="http://schemas.openxmlformats.org/officeDocument/2006/relationships/image" Target="../media/image49.wmf"/><Relationship Id="rId2" Type="http://schemas.openxmlformats.org/officeDocument/2006/relationships/slideLayout" Target="../slideLayouts/slideLayout1.xml"/><Relationship Id="rId1" Type="http://schemas.openxmlformats.org/officeDocument/2006/relationships/vmlDrawing" Target="../drawings/vmlDrawing14.vml"/><Relationship Id="rId6" Type="http://schemas.openxmlformats.org/officeDocument/2006/relationships/oleObject" Target="../embeddings/oleObject35.bin"/><Relationship Id="rId5" Type="http://schemas.openxmlformats.org/officeDocument/2006/relationships/image" Target="../media/image48.wmf"/><Relationship Id="rId4" Type="http://schemas.openxmlformats.org/officeDocument/2006/relationships/oleObject" Target="../embeddings/oleObject34.bin"/></Relationships>
</file>

<file path=ppt/slides/_rels/slide26.xml.rels><?xml version="1.0" encoding="UTF-8" standalone="yes"?>
<Relationships xmlns="http://schemas.openxmlformats.org/package/2006/relationships"><Relationship Id="rId2" Type="http://schemas.openxmlformats.org/officeDocument/2006/relationships/hyperlink" Target="mailto:aabdo@birzeit.edu"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hyperlink" Target="mailto:aabdo@birzeit.edu"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hyperlink" Target="mailto:aabdo@birzeit.edu"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hyperlink" Target="mailto:aabdo@birzeit.edu" TargetMode="External"/><Relationship Id="rId1" Type="http://schemas.openxmlformats.org/officeDocument/2006/relationships/slideLayout" Target="../slideLayouts/slideLayout1.xml"/><Relationship Id="rId4" Type="http://schemas.openxmlformats.org/officeDocument/2006/relationships/image" Target="../media/image52.png"/></Relationships>
</file>

<file path=ppt/slides/_rels/slide3.xml.rels><?xml version="1.0" encoding="UTF-8" standalone="yes"?>
<Relationships xmlns="http://schemas.openxmlformats.org/package/2006/relationships"><Relationship Id="rId3" Type="http://schemas.openxmlformats.org/officeDocument/2006/relationships/hyperlink" Target="mailto:aabdo@birzeit.edu"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53.jpeg"/><Relationship Id="rId2" Type="http://schemas.openxmlformats.org/officeDocument/2006/relationships/hyperlink" Target="mailto:aabdo@birzeit.edu" TargetMode="Externa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hyperlink" Target="mailto:aabdo@birzeit.edu"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38.bin"/><Relationship Id="rId13" Type="http://schemas.openxmlformats.org/officeDocument/2006/relationships/image" Target="../media/image58.wmf"/><Relationship Id="rId3" Type="http://schemas.openxmlformats.org/officeDocument/2006/relationships/hyperlink" Target="mailto:aabdo@birzeit.edu" TargetMode="External"/><Relationship Id="rId7" Type="http://schemas.openxmlformats.org/officeDocument/2006/relationships/image" Target="../media/image55.wmf"/><Relationship Id="rId12" Type="http://schemas.openxmlformats.org/officeDocument/2006/relationships/oleObject" Target="../embeddings/oleObject40.bin"/><Relationship Id="rId2" Type="http://schemas.openxmlformats.org/officeDocument/2006/relationships/slideLayout" Target="../slideLayouts/slideLayout1.xml"/><Relationship Id="rId1" Type="http://schemas.openxmlformats.org/officeDocument/2006/relationships/vmlDrawing" Target="../drawings/vmlDrawing15.vml"/><Relationship Id="rId6" Type="http://schemas.openxmlformats.org/officeDocument/2006/relationships/oleObject" Target="../embeddings/oleObject37.bin"/><Relationship Id="rId11" Type="http://schemas.openxmlformats.org/officeDocument/2006/relationships/image" Target="../media/image57.wmf"/><Relationship Id="rId5" Type="http://schemas.openxmlformats.org/officeDocument/2006/relationships/image" Target="../media/image54.wmf"/><Relationship Id="rId15" Type="http://schemas.openxmlformats.org/officeDocument/2006/relationships/image" Target="../media/image59.wmf"/><Relationship Id="rId10" Type="http://schemas.openxmlformats.org/officeDocument/2006/relationships/oleObject" Target="../embeddings/oleObject39.bin"/><Relationship Id="rId4" Type="http://schemas.openxmlformats.org/officeDocument/2006/relationships/oleObject" Target="../embeddings/oleObject36.bin"/><Relationship Id="rId9" Type="http://schemas.openxmlformats.org/officeDocument/2006/relationships/image" Target="../media/image56.wmf"/><Relationship Id="rId14" Type="http://schemas.openxmlformats.org/officeDocument/2006/relationships/oleObject" Target="../embeddings/oleObject41.bin"/></Relationships>
</file>

<file path=ppt/slides/_rels/slide33.xml.rels><?xml version="1.0" encoding="UTF-8" standalone="yes"?>
<Relationships xmlns="http://schemas.openxmlformats.org/package/2006/relationships"><Relationship Id="rId3" Type="http://schemas.openxmlformats.org/officeDocument/2006/relationships/hyperlink" Target="mailto:aabdo@birzeit.edu" TargetMode="External"/><Relationship Id="rId2" Type="http://schemas.openxmlformats.org/officeDocument/2006/relationships/slideLayout" Target="../slideLayouts/slideLayout1.xml"/><Relationship Id="rId1" Type="http://schemas.openxmlformats.org/officeDocument/2006/relationships/vmlDrawing" Target="../drawings/vmlDrawing16.vml"/><Relationship Id="rId5" Type="http://schemas.openxmlformats.org/officeDocument/2006/relationships/image" Target="../media/image60.wmf"/><Relationship Id="rId4" Type="http://schemas.openxmlformats.org/officeDocument/2006/relationships/oleObject" Target="../embeddings/oleObject42.bin"/></Relationships>
</file>

<file path=ppt/slides/_rels/slide34.xml.rels><?xml version="1.0" encoding="UTF-8" standalone="yes"?>
<Relationships xmlns="http://schemas.openxmlformats.org/package/2006/relationships"><Relationship Id="rId3" Type="http://schemas.openxmlformats.org/officeDocument/2006/relationships/image" Target="../media/image62.jpeg"/><Relationship Id="rId7" Type="http://schemas.openxmlformats.org/officeDocument/2006/relationships/image" Target="../media/image63.png"/><Relationship Id="rId2" Type="http://schemas.openxmlformats.org/officeDocument/2006/relationships/slideLayout" Target="../slideLayouts/slideLayout1.xml"/><Relationship Id="rId1" Type="http://schemas.openxmlformats.org/officeDocument/2006/relationships/vmlDrawing" Target="../drawings/vmlDrawing17.vml"/><Relationship Id="rId6" Type="http://schemas.openxmlformats.org/officeDocument/2006/relationships/image" Target="../media/image61.wmf"/><Relationship Id="rId5" Type="http://schemas.openxmlformats.org/officeDocument/2006/relationships/oleObject" Target="../embeddings/oleObject43.bin"/><Relationship Id="rId4" Type="http://schemas.openxmlformats.org/officeDocument/2006/relationships/hyperlink" Target="mailto:aabdo@birzeit.edu"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mailto:aabdo@birzeit.edu" TargetMode="External"/><Relationship Id="rId2" Type="http://schemas.openxmlformats.org/officeDocument/2006/relationships/image" Target="../media/image64.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mailto:aabdo@birzeit.edu" TargetMode="External"/><Relationship Id="rId2" Type="http://schemas.openxmlformats.org/officeDocument/2006/relationships/slideLayout" Target="../slideLayouts/slideLayout1.xml"/><Relationship Id="rId1" Type="http://schemas.openxmlformats.org/officeDocument/2006/relationships/vmlDrawing" Target="../drawings/vmlDrawing18.vml"/><Relationship Id="rId5" Type="http://schemas.openxmlformats.org/officeDocument/2006/relationships/image" Target="../media/image65.wmf"/><Relationship Id="rId4" Type="http://schemas.openxmlformats.org/officeDocument/2006/relationships/oleObject" Target="../embeddings/oleObject44.bin"/></Relationships>
</file>

<file path=ppt/slides/_rels/slide37.xml.rels><?xml version="1.0" encoding="UTF-8" standalone="yes"?>
<Relationships xmlns="http://schemas.openxmlformats.org/package/2006/relationships"><Relationship Id="rId3" Type="http://schemas.openxmlformats.org/officeDocument/2006/relationships/hyperlink" Target="mailto:aabdo@birzeit.edu" TargetMode="External"/><Relationship Id="rId7" Type="http://schemas.openxmlformats.org/officeDocument/2006/relationships/image" Target="../media/image67.wmf"/><Relationship Id="rId2" Type="http://schemas.openxmlformats.org/officeDocument/2006/relationships/slideLayout" Target="../slideLayouts/slideLayout1.xml"/><Relationship Id="rId1" Type="http://schemas.openxmlformats.org/officeDocument/2006/relationships/vmlDrawing" Target="../drawings/vmlDrawing19.vml"/><Relationship Id="rId6" Type="http://schemas.openxmlformats.org/officeDocument/2006/relationships/oleObject" Target="../embeddings/oleObject46.bin"/><Relationship Id="rId5" Type="http://schemas.openxmlformats.org/officeDocument/2006/relationships/image" Target="../media/image66.wmf"/><Relationship Id="rId4" Type="http://schemas.openxmlformats.org/officeDocument/2006/relationships/oleObject" Target="../embeddings/oleObject45.bin"/></Relationships>
</file>

<file path=ppt/slides/_rels/slide38.xml.rels><?xml version="1.0" encoding="UTF-8" standalone="yes"?>
<Relationships xmlns="http://schemas.openxmlformats.org/package/2006/relationships"><Relationship Id="rId8" Type="http://schemas.openxmlformats.org/officeDocument/2006/relationships/oleObject" Target="../embeddings/oleObject49.bin"/><Relationship Id="rId3" Type="http://schemas.openxmlformats.org/officeDocument/2006/relationships/hyperlink" Target="mailto:aabdo@birzeit.edu" TargetMode="External"/><Relationship Id="rId7" Type="http://schemas.openxmlformats.org/officeDocument/2006/relationships/image" Target="../media/image69.wmf"/><Relationship Id="rId2" Type="http://schemas.openxmlformats.org/officeDocument/2006/relationships/slideLayout" Target="../slideLayouts/slideLayout1.xml"/><Relationship Id="rId1" Type="http://schemas.openxmlformats.org/officeDocument/2006/relationships/vmlDrawing" Target="../drawings/vmlDrawing20.vml"/><Relationship Id="rId6" Type="http://schemas.openxmlformats.org/officeDocument/2006/relationships/oleObject" Target="../embeddings/oleObject48.bin"/><Relationship Id="rId5" Type="http://schemas.openxmlformats.org/officeDocument/2006/relationships/image" Target="../media/image68.wmf"/><Relationship Id="rId4" Type="http://schemas.openxmlformats.org/officeDocument/2006/relationships/oleObject" Target="../embeddings/oleObject47.bin"/><Relationship Id="rId9" Type="http://schemas.openxmlformats.org/officeDocument/2006/relationships/image" Target="../media/image70.wmf"/></Relationships>
</file>

<file path=ppt/slides/_rels/slide39.xml.rels><?xml version="1.0" encoding="UTF-8" standalone="yes"?>
<Relationships xmlns="http://schemas.openxmlformats.org/package/2006/relationships"><Relationship Id="rId2" Type="http://schemas.openxmlformats.org/officeDocument/2006/relationships/hyperlink" Target="mailto:aabdo@birzeit.edu"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hyperlink" Target="mailto:aabdo@birzeit.edu" TargetMode="External"/><Relationship Id="rId7"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image" Target="../media/image2.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hyperlink" Target="mailto:aabdo@birzeit.edu"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4.png"/><Relationship Id="rId5" Type="http://schemas.openxmlformats.org/officeDocument/2006/relationships/image" Target="../media/image6.e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hyperlink" Target="mailto:aabdo@birzeit.edu" TargetMode="External"/><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4.png"/><Relationship Id="rId5" Type="http://schemas.openxmlformats.org/officeDocument/2006/relationships/image" Target="../media/image7.emf"/><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aabdo@birzeit.edu" TargetMode="Externa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mailto:aabdo@birzeit.edu" TargetMode="Externa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hyperlink" Target="mailto:aabdo@birzeit.edu" TargetMode="External"/><Relationship Id="rId2" Type="http://schemas.openxmlformats.org/officeDocument/2006/relationships/slideLayout" Target="../slideLayouts/slideLayout1.xml"/><Relationship Id="rId1" Type="http://schemas.openxmlformats.org/officeDocument/2006/relationships/vmlDrawing" Target="../drawings/vmlDrawing4.vml"/><Relationship Id="rId5" Type="http://schemas.openxmlformats.org/officeDocument/2006/relationships/image" Target="../media/image10.wmf"/><Relationship Id="rId4" Type="http://schemas.openxmlformats.org/officeDocument/2006/relationships/oleObject" Target="../embeddings/oleObject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6934078" cy="369332"/>
          </a:xfrm>
          <a:prstGeom prst="rect">
            <a:avLst/>
          </a:prstGeom>
          <a:noFill/>
        </p:spPr>
        <p:txBody>
          <a:bodyPr wrap="none" rtlCol="0">
            <a:spAutoFit/>
          </a:bodyPr>
          <a:lstStyle/>
          <a:p>
            <a:r>
              <a:rPr lang="en-US" dirty="0" smtClean="0">
                <a:hlinkClick r:id="rId2"/>
              </a:rPr>
              <a:t>aabdo@birzeit.edu</a:t>
            </a:r>
            <a:r>
              <a:rPr lang="en-US" dirty="0" smtClean="0"/>
              <a:t>              </a:t>
            </a:r>
            <a:r>
              <a:rPr lang="en-US" dirty="0" smtClean="0"/>
              <a:t>Electrical Machine Fundamentals ENEE 4303 </a:t>
            </a:r>
            <a:endParaRPr lang="en-US" dirty="0"/>
          </a:p>
        </p:txBody>
      </p:sp>
      <p:sp>
        <p:nvSpPr>
          <p:cNvPr id="4" name="TextBox 3"/>
          <p:cNvSpPr txBox="1"/>
          <p:nvPr/>
        </p:nvSpPr>
        <p:spPr>
          <a:xfrm>
            <a:off x="1571604" y="2428868"/>
            <a:ext cx="5740289" cy="1138773"/>
          </a:xfrm>
          <a:prstGeom prst="rect">
            <a:avLst/>
          </a:prstGeom>
          <a:noFill/>
        </p:spPr>
        <p:txBody>
          <a:bodyPr wrap="none" rtlCol="0">
            <a:spAutoFit/>
          </a:bodyPr>
          <a:lstStyle/>
          <a:p>
            <a:pPr algn="ctr"/>
            <a:r>
              <a:rPr lang="en-US" sz="2800" dirty="0" smtClean="0">
                <a:solidFill>
                  <a:srgbClr val="1809E1"/>
                </a:solidFill>
              </a:rPr>
              <a:t>Chapter Three</a:t>
            </a:r>
          </a:p>
          <a:p>
            <a:pPr algn="ctr"/>
            <a:r>
              <a:rPr lang="en-US" sz="4000" dirty="0" smtClean="0">
                <a:solidFill>
                  <a:srgbClr val="FF0000"/>
                </a:solidFill>
              </a:rPr>
              <a:t>AC Machine Fundamentals</a:t>
            </a:r>
          </a:p>
        </p:txBody>
      </p:sp>
      <p:sp>
        <p:nvSpPr>
          <p:cNvPr id="6" name="Slide Number Placeholder 5"/>
          <p:cNvSpPr>
            <a:spLocks noGrp="1"/>
          </p:cNvSpPr>
          <p:nvPr>
            <p:ph type="sldNum" sz="quarter" idx="12"/>
          </p:nvPr>
        </p:nvSpPr>
        <p:spPr/>
        <p:txBody>
          <a:bodyPr/>
          <a:lstStyle/>
          <a:p>
            <a:fld id="{452AF6BE-ACB6-42ED-8393-926E1A62687C}"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3"/>
              </a:rPr>
              <a:t>aabdo@birzeit.edu</a:t>
            </a:r>
            <a:r>
              <a:rPr lang="en-US" dirty="0" smtClean="0"/>
              <a:t>                                 AC Machine Fundamentals                              </a:t>
            </a:r>
            <a:endParaRPr lang="en-US" dirty="0"/>
          </a:p>
        </p:txBody>
      </p:sp>
      <p:sp>
        <p:nvSpPr>
          <p:cNvPr id="6" name="Slide Number Placeholder 5"/>
          <p:cNvSpPr>
            <a:spLocks noGrp="1"/>
          </p:cNvSpPr>
          <p:nvPr>
            <p:ph type="sldNum" sz="quarter" idx="12"/>
          </p:nvPr>
        </p:nvSpPr>
        <p:spPr/>
        <p:txBody>
          <a:bodyPr/>
          <a:lstStyle/>
          <a:p>
            <a:fld id="{452AF6BE-ACB6-42ED-8393-926E1A62687C}" type="slidenum">
              <a:rPr lang="en-US" smtClean="0"/>
              <a:pPr/>
              <a:t>10</a:t>
            </a:fld>
            <a:endParaRPr lang="en-US"/>
          </a:p>
        </p:txBody>
      </p:sp>
      <p:sp>
        <p:nvSpPr>
          <p:cNvPr id="7" name="Rectangle 6"/>
          <p:cNvSpPr/>
          <p:nvPr/>
        </p:nvSpPr>
        <p:spPr>
          <a:xfrm>
            <a:off x="714348" y="428604"/>
            <a:ext cx="5553251" cy="461665"/>
          </a:xfrm>
          <a:prstGeom prst="rect">
            <a:avLst/>
          </a:prstGeom>
        </p:spPr>
        <p:txBody>
          <a:bodyPr wrap="none">
            <a:spAutoFit/>
          </a:bodyPr>
          <a:lstStyle/>
          <a:p>
            <a:r>
              <a:rPr lang="en-GB" sz="2400" b="1" dirty="0" smtClean="0">
                <a:solidFill>
                  <a:srgbClr val="0000FF"/>
                </a:solidFill>
              </a:rPr>
              <a:t>Voltage Induced in a Simple Rotating Loop</a:t>
            </a:r>
            <a:endParaRPr lang="en-US" sz="2400" dirty="0">
              <a:solidFill>
                <a:srgbClr val="0000FF"/>
              </a:solidFill>
            </a:endParaRPr>
          </a:p>
        </p:txBody>
      </p:sp>
      <p:sp>
        <p:nvSpPr>
          <p:cNvPr id="9" name="Rectangle 8"/>
          <p:cNvSpPr/>
          <p:nvPr/>
        </p:nvSpPr>
        <p:spPr>
          <a:xfrm>
            <a:off x="714348" y="1357298"/>
            <a:ext cx="7358114" cy="1865126"/>
          </a:xfrm>
          <a:prstGeom prst="rect">
            <a:avLst/>
          </a:prstGeom>
        </p:spPr>
        <p:txBody>
          <a:bodyPr wrap="square">
            <a:spAutoFit/>
          </a:bodyPr>
          <a:lstStyle/>
          <a:p>
            <a:pPr marL="342900" indent="-342900">
              <a:lnSpc>
                <a:spcPct val="80000"/>
              </a:lnSpc>
              <a:buFont typeface="Arial" pitchFamily="34" charset="0"/>
              <a:buChar char="•"/>
            </a:pPr>
            <a:r>
              <a:rPr lang="en-GB" dirty="0" smtClean="0"/>
              <a:t>Thus, </a:t>
            </a:r>
          </a:p>
          <a:p>
            <a:pPr>
              <a:lnSpc>
                <a:spcPct val="80000"/>
              </a:lnSpc>
            </a:pPr>
            <a:endParaRPr lang="en-GB" dirty="0" smtClean="0"/>
          </a:p>
          <a:p>
            <a:pPr>
              <a:lnSpc>
                <a:spcPct val="80000"/>
              </a:lnSpc>
            </a:pPr>
            <a:endParaRPr lang="en-GB" dirty="0" smtClean="0"/>
          </a:p>
          <a:p>
            <a:pPr>
              <a:lnSpc>
                <a:spcPct val="80000"/>
              </a:lnSpc>
            </a:pPr>
            <a:r>
              <a:rPr lang="en-GB" dirty="0" smtClean="0"/>
              <a:t>  </a:t>
            </a:r>
          </a:p>
          <a:p>
            <a:pPr marL="342900" indent="-342900">
              <a:lnSpc>
                <a:spcPct val="80000"/>
              </a:lnSpc>
              <a:buFont typeface="Arial" pitchFamily="34" charset="0"/>
              <a:buChar char="•"/>
            </a:pPr>
            <a:r>
              <a:rPr lang="en-GB" dirty="0" smtClean="0"/>
              <a:t>From here we may conclude that the induced voltage is dependent upon:</a:t>
            </a:r>
          </a:p>
          <a:p>
            <a:pPr marL="342900" indent="-342900">
              <a:lnSpc>
                <a:spcPct val="80000"/>
              </a:lnSpc>
              <a:buFont typeface="+mj-lt"/>
              <a:buAutoNum type="arabicPeriod"/>
            </a:pPr>
            <a:r>
              <a:rPr lang="en-GB" dirty="0" smtClean="0"/>
              <a:t> Flux level (</a:t>
            </a:r>
            <a:r>
              <a:rPr lang="en-GB" b="1" dirty="0" smtClean="0"/>
              <a:t>the B component</a:t>
            </a:r>
            <a:r>
              <a:rPr lang="en-GB" dirty="0" smtClean="0"/>
              <a:t>)</a:t>
            </a:r>
          </a:p>
          <a:p>
            <a:pPr marL="342900" indent="-342900">
              <a:lnSpc>
                <a:spcPct val="80000"/>
              </a:lnSpc>
              <a:buFont typeface="+mj-lt"/>
              <a:buAutoNum type="arabicPeriod"/>
            </a:pPr>
            <a:r>
              <a:rPr lang="en-GB" dirty="0" smtClean="0"/>
              <a:t> Speed of Rotation (</a:t>
            </a:r>
            <a:r>
              <a:rPr lang="en-GB" b="1" dirty="0" smtClean="0"/>
              <a:t>the v component</a:t>
            </a:r>
            <a:r>
              <a:rPr lang="en-GB" dirty="0" smtClean="0"/>
              <a:t>)</a:t>
            </a:r>
          </a:p>
          <a:p>
            <a:pPr marL="342900" indent="-342900">
              <a:lnSpc>
                <a:spcPct val="80000"/>
              </a:lnSpc>
              <a:buFont typeface="+mj-lt"/>
              <a:buAutoNum type="arabicPeriod"/>
            </a:pPr>
            <a:r>
              <a:rPr lang="en-GB" dirty="0" smtClean="0"/>
              <a:t> Machine Constants (</a:t>
            </a:r>
            <a:r>
              <a:rPr lang="en-GB" b="1" dirty="0" smtClean="0"/>
              <a:t>the </a:t>
            </a:r>
            <a:r>
              <a:rPr lang="en-GB" b="1" i="1" dirty="0" smtClean="0"/>
              <a:t>l</a:t>
            </a:r>
            <a:r>
              <a:rPr lang="en-GB" b="1" dirty="0" smtClean="0"/>
              <a:t> component and machine materials</a:t>
            </a:r>
            <a:r>
              <a:rPr lang="en-GB" dirty="0" smtClean="0"/>
              <a:t>)</a:t>
            </a:r>
            <a:endParaRPr lang="en-US" dirty="0" smtClean="0"/>
          </a:p>
        </p:txBody>
      </p:sp>
      <p:graphicFrame>
        <p:nvGraphicFramePr>
          <p:cNvPr id="5123" name="Object 5"/>
          <p:cNvGraphicFramePr>
            <a:graphicFrameLocks noChangeAspect="1"/>
          </p:cNvGraphicFramePr>
          <p:nvPr/>
        </p:nvGraphicFramePr>
        <p:xfrm>
          <a:off x="3000364" y="1643050"/>
          <a:ext cx="2127642" cy="428624"/>
        </p:xfrm>
        <a:graphic>
          <a:graphicData uri="http://schemas.openxmlformats.org/presentationml/2006/ole">
            <mc:AlternateContent xmlns:mc="http://schemas.openxmlformats.org/markup-compatibility/2006">
              <mc:Choice xmlns:v="urn:schemas-microsoft-com:vml" Requires="v">
                <p:oleObj spid="_x0000_s5126" name="Equation" r:id="rId4" imgW="1104840" imgH="228600" progId="Equation.3">
                  <p:embed/>
                </p:oleObj>
              </mc:Choice>
              <mc:Fallback>
                <p:oleObj name="Equation" r:id="rId4" imgW="1104840" imgH="22860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00364" y="1643050"/>
                        <a:ext cx="2127642" cy="4286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4" descr="4-4"/>
          <p:cNvPicPr>
            <a:picLocks noChangeAspect="1" noChangeArrowheads="1"/>
          </p:cNvPicPr>
          <p:nvPr/>
        </p:nvPicPr>
        <p:blipFill>
          <a:blip r:embed="rId3" cstate="print"/>
          <a:srcRect t="6256" b="18629"/>
          <a:stretch>
            <a:fillRect/>
          </a:stretch>
        </p:blipFill>
        <p:spPr bwMode="auto">
          <a:xfrm>
            <a:off x="357158" y="1643050"/>
            <a:ext cx="7621587" cy="2592387"/>
          </a:xfrm>
          <a:prstGeom prst="rect">
            <a:avLst/>
          </a:prstGeom>
          <a:noFill/>
          <a:ln w="9525">
            <a:noFill/>
            <a:miter lim="800000"/>
            <a:headEnd/>
            <a:tailEnd/>
          </a:ln>
        </p:spPr>
      </p:pic>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4"/>
              </a:rPr>
              <a:t>aabdo@birzeit.edu</a:t>
            </a:r>
            <a:r>
              <a:rPr lang="en-US" dirty="0" smtClean="0"/>
              <a:t>                                 AC Machine Fundamentals                              </a:t>
            </a:r>
            <a:endParaRPr lang="en-US" dirty="0"/>
          </a:p>
        </p:txBody>
      </p:sp>
      <p:sp>
        <p:nvSpPr>
          <p:cNvPr id="6" name="Slide Number Placeholder 5"/>
          <p:cNvSpPr>
            <a:spLocks noGrp="1"/>
          </p:cNvSpPr>
          <p:nvPr>
            <p:ph type="sldNum" sz="quarter" idx="12"/>
          </p:nvPr>
        </p:nvSpPr>
        <p:spPr/>
        <p:txBody>
          <a:bodyPr/>
          <a:lstStyle/>
          <a:p>
            <a:fld id="{452AF6BE-ACB6-42ED-8393-926E1A62687C}" type="slidenum">
              <a:rPr lang="en-US" smtClean="0"/>
              <a:pPr/>
              <a:t>11</a:t>
            </a:fld>
            <a:endParaRPr lang="en-US"/>
          </a:p>
        </p:txBody>
      </p:sp>
      <p:sp>
        <p:nvSpPr>
          <p:cNvPr id="7" name="Rectangle 2"/>
          <p:cNvSpPr txBox="1">
            <a:spLocks noChangeArrowheads="1"/>
          </p:cNvSpPr>
          <p:nvPr/>
        </p:nvSpPr>
        <p:spPr>
          <a:xfrm>
            <a:off x="785786" y="214290"/>
            <a:ext cx="6143668" cy="601663"/>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GB" sz="2400" b="1" i="0" u="none" strike="noStrike" kern="1200" cap="none" spc="0" normalizeH="0" baseline="0" noProof="0" dirty="0" smtClean="0">
                <a:ln>
                  <a:noFill/>
                </a:ln>
                <a:solidFill>
                  <a:srgbClr val="0000FF"/>
                </a:solidFill>
                <a:effectLst/>
                <a:uLnTx/>
                <a:uFillTx/>
                <a:latin typeface="+mj-lt"/>
                <a:ea typeface="+mj-ea"/>
                <a:cs typeface="+mj-cs"/>
              </a:rPr>
              <a:t>The Torque Induced in a Current-Carrying Loop</a:t>
            </a:r>
            <a:endParaRPr kumimoji="0" lang="en-US" sz="2400" b="0" i="0" u="none" strike="noStrike" kern="1200" cap="none" spc="0" normalizeH="0" baseline="0" noProof="0" dirty="0" smtClean="0">
              <a:ln>
                <a:noFill/>
              </a:ln>
              <a:solidFill>
                <a:srgbClr val="0000FF"/>
              </a:solidFill>
              <a:effectLst/>
              <a:uLnTx/>
              <a:uFillTx/>
              <a:latin typeface="+mj-lt"/>
              <a:ea typeface="+mj-ea"/>
              <a:cs typeface="+mj-cs"/>
            </a:endParaRPr>
          </a:p>
        </p:txBody>
      </p:sp>
      <p:sp>
        <p:nvSpPr>
          <p:cNvPr id="9" name="Rectangle 3"/>
          <p:cNvSpPr txBox="1">
            <a:spLocks noChangeArrowheads="1"/>
          </p:cNvSpPr>
          <p:nvPr/>
        </p:nvSpPr>
        <p:spPr>
          <a:xfrm>
            <a:off x="468313" y="1066800"/>
            <a:ext cx="7889901" cy="5065713"/>
          </a:xfrm>
          <a:prstGeom prst="rect">
            <a:avLst/>
          </a:prstGeom>
        </p:spPr>
        <p:txBody>
          <a:bodyPr vert="horz" lIns="91440" tIns="45720" rIns="91440" bIns="45720" rtlCol="0">
            <a:normAutofit/>
          </a:bodyPr>
          <a:lstStyle/>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GB" b="0" i="0" u="none" strike="noStrike" kern="1200" cap="none" spc="0" normalizeH="0" baseline="0" noProof="0" dirty="0" smtClean="0">
                <a:ln>
                  <a:noFill/>
                </a:ln>
                <a:effectLst/>
                <a:uLnTx/>
                <a:uFillTx/>
                <a:latin typeface="+mn-lt"/>
                <a:ea typeface="+mn-ea"/>
                <a:cs typeface="+mn-cs"/>
              </a:rPr>
              <a:t>Assume that the rotor loop is at some arbitrary angle θ </a:t>
            </a:r>
            <a:r>
              <a:rPr lang="en-GB" dirty="0" smtClean="0"/>
              <a:t>w</a:t>
            </a:r>
            <a:r>
              <a:rPr kumimoji="0" lang="en-US" b="0" i="0" u="none" strike="noStrike" kern="1200" cap="none" spc="0" normalizeH="0" baseline="0" noProof="0" dirty="0" err="1" smtClean="0">
                <a:ln>
                  <a:noFill/>
                </a:ln>
                <a:effectLst/>
                <a:uLnTx/>
                <a:uFillTx/>
                <a:latin typeface="+mn-lt"/>
                <a:ea typeface="+mn-ea"/>
                <a:cs typeface="+mn-cs"/>
              </a:rPr>
              <a:t>ith</a:t>
            </a:r>
            <a:r>
              <a:rPr kumimoji="0" lang="en-US" b="0" i="0" u="none" strike="noStrike" kern="1200" cap="none" spc="0" normalizeH="0" baseline="0" noProof="0" dirty="0" smtClean="0">
                <a:ln>
                  <a:noFill/>
                </a:ln>
                <a:effectLst/>
                <a:uLnTx/>
                <a:uFillTx/>
                <a:latin typeface="+mn-lt"/>
                <a:ea typeface="+mn-ea"/>
                <a:cs typeface="+mn-cs"/>
              </a:rPr>
              <a:t> </a:t>
            </a:r>
            <a:r>
              <a:rPr kumimoji="0" lang="en-GB" b="0" i="0" u="none" strike="noStrike" kern="1200" cap="none" spc="0" normalizeH="0" baseline="0" noProof="0" dirty="0" smtClean="0">
                <a:ln>
                  <a:noFill/>
                </a:ln>
                <a:effectLst/>
                <a:uLnTx/>
                <a:uFillTx/>
                <a:latin typeface="+mn-lt"/>
                <a:ea typeface="+mn-ea"/>
                <a:cs typeface="+mn-cs"/>
              </a:rPr>
              <a:t>respect to the magnetic field, and that current is flowing in the loop. </a:t>
            </a: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Ø"/>
              <a:tabLst/>
              <a:defRPr/>
            </a:pPr>
            <a:endParaRPr kumimoji="0" lang="en-GB" b="0" i="0" u="none" strike="noStrike" kern="1200" cap="none" spc="0" normalizeH="0" baseline="0" noProof="0" dirty="0" smtClean="0">
              <a:ln>
                <a:noFill/>
              </a:ln>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Ø"/>
              <a:tabLst/>
              <a:defRPr/>
            </a:pPr>
            <a:endParaRPr kumimoji="0" lang="en-GB" b="0" i="0" u="none" strike="noStrike" kern="1200" cap="none" spc="0" normalizeH="0" baseline="0" noProof="0" dirty="0" smtClean="0">
              <a:ln>
                <a:noFill/>
              </a:ln>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Ø"/>
              <a:tabLst/>
              <a:defRPr/>
            </a:pPr>
            <a:endParaRPr kumimoji="0" lang="en-GB" b="0" i="0" u="none" strike="noStrike" kern="1200" cap="none" spc="0" normalizeH="0" baseline="0" noProof="0" dirty="0" smtClean="0">
              <a:ln>
                <a:noFill/>
              </a:ln>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Ø"/>
              <a:tabLst/>
              <a:defRPr/>
            </a:pPr>
            <a:endParaRPr kumimoji="0" lang="en-GB" b="0" i="0" u="none" strike="noStrike" kern="1200" cap="none" spc="0" normalizeH="0" baseline="0" noProof="0" dirty="0" smtClean="0">
              <a:ln>
                <a:noFill/>
              </a:ln>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Ø"/>
              <a:tabLst/>
              <a:defRPr/>
            </a:pPr>
            <a:endParaRPr kumimoji="0" lang="en-GB" b="0" i="0" u="none" strike="noStrike" kern="1200" cap="none" spc="0" normalizeH="0" baseline="0" noProof="0" dirty="0" smtClean="0">
              <a:ln>
                <a:noFill/>
              </a:ln>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Ø"/>
              <a:tabLst/>
              <a:defRPr/>
            </a:pPr>
            <a:endParaRPr lang="en-GB" dirty="0" smtClean="0"/>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Ø"/>
              <a:tabLst/>
              <a:defRPr/>
            </a:pPr>
            <a:endParaRPr kumimoji="0" lang="en-GB" b="0" i="0" u="none" strike="noStrike" kern="1200" cap="none" spc="0" normalizeH="0" baseline="0" noProof="0" dirty="0" smtClean="0">
              <a:ln>
                <a:noFill/>
              </a:ln>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Ø"/>
              <a:tabLst/>
              <a:defRPr/>
            </a:pPr>
            <a:endParaRPr kumimoji="0" lang="en-GB" b="0" i="0" u="none" strike="noStrike" kern="1200" cap="none" spc="0" normalizeH="0" baseline="0" noProof="0" dirty="0" smtClean="0">
              <a:ln>
                <a:noFill/>
              </a:ln>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GB" b="0" i="0" u="none" strike="noStrike" kern="1200" cap="none" spc="0" normalizeH="0" baseline="0" noProof="0" dirty="0" smtClean="0">
                <a:ln>
                  <a:noFill/>
                </a:ln>
                <a:effectLst/>
                <a:uLnTx/>
                <a:uFillTx/>
                <a:latin typeface="+mn-lt"/>
                <a:ea typeface="+mn-ea"/>
                <a:cs typeface="+mn-cs"/>
              </a:rPr>
              <a:t>To determine the magnitude and direction of the torque,  examine the </a:t>
            </a:r>
            <a:r>
              <a:rPr kumimoji="0" lang="en-GB" b="0" i="0" u="none" strike="noStrike" kern="1200" cap="none" spc="0" normalizeH="0" baseline="0" noProof="0" dirty="0" err="1" smtClean="0">
                <a:ln>
                  <a:noFill/>
                </a:ln>
                <a:effectLst/>
                <a:uLnTx/>
                <a:uFillTx/>
                <a:latin typeface="+mn-lt"/>
                <a:ea typeface="+mn-ea"/>
                <a:cs typeface="+mn-cs"/>
              </a:rPr>
              <a:t>phasors</a:t>
            </a:r>
            <a:r>
              <a:rPr kumimoji="0" lang="en-GB" b="0" i="0" u="none" strike="noStrike" kern="1200" cap="none" spc="0" normalizeH="0" baseline="0" noProof="0" dirty="0" smtClean="0">
                <a:ln>
                  <a:noFill/>
                </a:ln>
                <a:effectLst/>
                <a:uLnTx/>
                <a:uFillTx/>
                <a:latin typeface="+mn-lt"/>
                <a:ea typeface="+mn-ea"/>
                <a:cs typeface="+mn-cs"/>
              </a:rPr>
              <a:t> below:</a:t>
            </a:r>
            <a:endParaRPr kumimoji="0" lang="en-US" b="0" i="0" u="none" strike="noStrike" kern="1200" cap="none" spc="0" normalizeH="0" baseline="0" noProof="0" dirty="0" smtClean="0">
              <a:ln>
                <a:noFill/>
              </a:ln>
              <a:effectLst/>
              <a:uLnTx/>
              <a:uFillTx/>
              <a:latin typeface="+mn-lt"/>
              <a:ea typeface="+mn-ea"/>
              <a:cs typeface="+mn-cs"/>
            </a:endParaRPr>
          </a:p>
        </p:txBody>
      </p:sp>
      <p:sp>
        <p:nvSpPr>
          <p:cNvPr id="11" name="Rectangle 10"/>
          <p:cNvSpPr/>
          <p:nvPr/>
        </p:nvSpPr>
        <p:spPr>
          <a:xfrm>
            <a:off x="500066" y="4929198"/>
            <a:ext cx="6858016" cy="923330"/>
          </a:xfrm>
          <a:prstGeom prst="rect">
            <a:avLst/>
          </a:prstGeom>
        </p:spPr>
        <p:txBody>
          <a:bodyPr wrap="square">
            <a:spAutoFit/>
          </a:bodyPr>
          <a:lstStyle/>
          <a:p>
            <a:pPr marL="342900" indent="-342900">
              <a:buFont typeface="Wingdings" pitchFamily="2" charset="2"/>
              <a:buChar char="Ø"/>
            </a:pPr>
            <a:r>
              <a:rPr lang="en-GB" dirty="0" smtClean="0"/>
              <a:t>The force on each segment of the loop is given by:</a:t>
            </a:r>
            <a:endParaRPr lang="en-GB" b="1" dirty="0" smtClean="0"/>
          </a:p>
          <a:p>
            <a:pPr algn="ctr"/>
            <a:r>
              <a:rPr lang="en-GB" b="1" dirty="0" smtClean="0"/>
              <a:t>        F</a:t>
            </a:r>
            <a:r>
              <a:rPr lang="en-GB" dirty="0" smtClean="0"/>
              <a:t> = </a:t>
            </a:r>
            <a:r>
              <a:rPr lang="en-GB" dirty="0" err="1" smtClean="0"/>
              <a:t>i</a:t>
            </a:r>
            <a:r>
              <a:rPr lang="en-GB" dirty="0" smtClean="0"/>
              <a:t> (</a:t>
            </a:r>
            <a:r>
              <a:rPr lang="en-GB" b="1" i="1" dirty="0" smtClean="0"/>
              <a:t>l x B</a:t>
            </a:r>
            <a:r>
              <a:rPr lang="en-GB" dirty="0" smtClean="0"/>
              <a:t> )</a:t>
            </a:r>
          </a:p>
          <a:p>
            <a:r>
              <a:rPr lang="en-GB" dirty="0" smtClean="0"/>
              <a:t>Torque on that segment, </a:t>
            </a:r>
            <a:endParaRPr lang="en-US" dirty="0" smtClean="0"/>
          </a:p>
        </p:txBody>
      </p:sp>
      <p:graphicFrame>
        <p:nvGraphicFramePr>
          <p:cNvPr id="8194" name="Object 5"/>
          <p:cNvGraphicFramePr>
            <a:graphicFrameLocks noChangeAspect="1"/>
          </p:cNvGraphicFramePr>
          <p:nvPr/>
        </p:nvGraphicFramePr>
        <p:xfrm>
          <a:off x="3500431" y="5825368"/>
          <a:ext cx="1428760" cy="412021"/>
        </p:xfrm>
        <a:graphic>
          <a:graphicData uri="http://schemas.openxmlformats.org/presentationml/2006/ole">
            <mc:AlternateContent xmlns:mc="http://schemas.openxmlformats.org/markup-compatibility/2006">
              <mc:Choice xmlns:v="urn:schemas-microsoft-com:vml" Requires="v">
                <p:oleObj spid="_x0000_s8197" name="Equation" r:id="rId5" imgW="748975" imgH="177723" progId="Equation.3">
                  <p:embed/>
                </p:oleObj>
              </mc:Choice>
              <mc:Fallback>
                <p:oleObj name="Equation" r:id="rId5" imgW="748975" imgH="177723"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00431" y="5825368"/>
                        <a:ext cx="1428760" cy="41202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Picture 3"/>
          <p:cNvPicPr>
            <a:picLocks noChangeAspect="1" noChangeArrowheads="1"/>
          </p:cNvPicPr>
          <p:nvPr/>
        </p:nvPicPr>
        <p:blipFill>
          <a:blip r:embed="rId3" cstate="print"/>
          <a:srcRect/>
          <a:stretch>
            <a:fillRect/>
          </a:stretch>
        </p:blipFill>
        <p:spPr bwMode="auto">
          <a:xfrm>
            <a:off x="6215074" y="4071942"/>
            <a:ext cx="2247900" cy="1257300"/>
          </a:xfrm>
          <a:prstGeom prst="rect">
            <a:avLst/>
          </a:prstGeom>
          <a:noFill/>
          <a:ln w="9525">
            <a:noFill/>
            <a:miter lim="800000"/>
            <a:headEnd/>
            <a:tailEnd/>
          </a:ln>
          <a:effectLst/>
        </p:spPr>
      </p:pic>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4"/>
              </a:rPr>
              <a:t>aabdo@birzeit.edu</a:t>
            </a:r>
            <a:r>
              <a:rPr lang="en-US" dirty="0" smtClean="0"/>
              <a:t>                                 AC Machine Fundamentals                              </a:t>
            </a:r>
            <a:endParaRPr lang="en-US" dirty="0"/>
          </a:p>
        </p:txBody>
      </p:sp>
      <p:sp>
        <p:nvSpPr>
          <p:cNvPr id="6" name="Slide Number Placeholder 5"/>
          <p:cNvSpPr>
            <a:spLocks noGrp="1"/>
          </p:cNvSpPr>
          <p:nvPr>
            <p:ph type="sldNum" sz="quarter" idx="12"/>
          </p:nvPr>
        </p:nvSpPr>
        <p:spPr/>
        <p:txBody>
          <a:bodyPr/>
          <a:lstStyle/>
          <a:p>
            <a:fld id="{452AF6BE-ACB6-42ED-8393-926E1A62687C}" type="slidenum">
              <a:rPr lang="en-US" smtClean="0"/>
              <a:pPr/>
              <a:t>12</a:t>
            </a:fld>
            <a:endParaRPr lang="en-US"/>
          </a:p>
        </p:txBody>
      </p:sp>
      <p:sp>
        <p:nvSpPr>
          <p:cNvPr id="9" name="Rectangle 2"/>
          <p:cNvSpPr txBox="1">
            <a:spLocks noChangeArrowheads="1"/>
          </p:cNvSpPr>
          <p:nvPr/>
        </p:nvSpPr>
        <p:spPr>
          <a:xfrm>
            <a:off x="785786" y="214290"/>
            <a:ext cx="6143668" cy="601663"/>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GB" sz="2400" b="1" i="0" u="none" strike="noStrike" kern="1200" cap="none" spc="0" normalizeH="0" baseline="0" noProof="0" dirty="0" smtClean="0">
                <a:ln>
                  <a:noFill/>
                </a:ln>
                <a:solidFill>
                  <a:srgbClr val="0000FF"/>
                </a:solidFill>
                <a:effectLst/>
                <a:uLnTx/>
                <a:uFillTx/>
                <a:latin typeface="+mj-lt"/>
                <a:ea typeface="+mj-ea"/>
                <a:cs typeface="+mj-cs"/>
              </a:rPr>
              <a:t>The Torque Induced in a Current-Carrying Loop</a:t>
            </a:r>
            <a:endParaRPr kumimoji="0" lang="en-US" sz="2400" b="0" i="0" u="none" strike="noStrike" kern="1200" cap="none" spc="0" normalizeH="0" baseline="0" noProof="0" dirty="0" smtClean="0">
              <a:ln>
                <a:noFill/>
              </a:ln>
              <a:solidFill>
                <a:srgbClr val="0000FF"/>
              </a:solidFill>
              <a:effectLst/>
              <a:uLnTx/>
              <a:uFillTx/>
              <a:latin typeface="+mj-lt"/>
              <a:ea typeface="+mj-ea"/>
              <a:cs typeface="+mj-cs"/>
            </a:endParaRPr>
          </a:p>
        </p:txBody>
      </p:sp>
      <p:sp>
        <p:nvSpPr>
          <p:cNvPr id="10" name="Rectangle 9"/>
          <p:cNvSpPr/>
          <p:nvPr/>
        </p:nvSpPr>
        <p:spPr>
          <a:xfrm>
            <a:off x="642910" y="1071546"/>
            <a:ext cx="7929618" cy="4579715"/>
          </a:xfrm>
          <a:prstGeom prst="rect">
            <a:avLst/>
          </a:prstGeom>
        </p:spPr>
        <p:txBody>
          <a:bodyPr wrap="square">
            <a:spAutoFit/>
          </a:bodyPr>
          <a:lstStyle/>
          <a:p>
            <a:pPr algn="just">
              <a:lnSpc>
                <a:spcPct val="90000"/>
              </a:lnSpc>
            </a:pPr>
            <a:r>
              <a:rPr lang="en-GB" dirty="0" smtClean="0"/>
              <a:t>1.   </a:t>
            </a:r>
            <a:r>
              <a:rPr lang="en-GB" u="sng" dirty="0" smtClean="0"/>
              <a:t>Segment </a:t>
            </a:r>
            <a:r>
              <a:rPr lang="en-GB" i="1" u="sng" dirty="0" err="1" smtClean="0"/>
              <a:t>ab</a:t>
            </a:r>
            <a:endParaRPr lang="en-GB" dirty="0" smtClean="0"/>
          </a:p>
          <a:p>
            <a:pPr marL="342900" indent="-342900" algn="just">
              <a:lnSpc>
                <a:spcPct val="90000"/>
              </a:lnSpc>
              <a:buFont typeface="Arial" pitchFamily="34" charset="0"/>
              <a:buChar char="•"/>
            </a:pPr>
            <a:r>
              <a:rPr lang="en-GB" dirty="0" smtClean="0"/>
              <a:t>The direction of the current is into the page, while the magnetic field B points to the right.    (</a:t>
            </a:r>
            <a:r>
              <a:rPr lang="en-GB" b="1" i="1" dirty="0" smtClean="0"/>
              <a:t>l x B</a:t>
            </a:r>
            <a:r>
              <a:rPr lang="en-GB" dirty="0" smtClean="0"/>
              <a:t>) points down.  Thus,</a:t>
            </a:r>
            <a:endParaRPr lang="en-GB" b="1" dirty="0" smtClean="0"/>
          </a:p>
          <a:p>
            <a:pPr algn="just">
              <a:lnSpc>
                <a:spcPct val="90000"/>
              </a:lnSpc>
            </a:pPr>
            <a:r>
              <a:rPr lang="en-GB" b="1" dirty="0" smtClean="0"/>
              <a:t>               </a:t>
            </a:r>
          </a:p>
          <a:p>
            <a:pPr algn="just">
              <a:lnSpc>
                <a:spcPct val="90000"/>
              </a:lnSpc>
            </a:pPr>
            <a:r>
              <a:rPr lang="en-GB" b="1" dirty="0" smtClean="0"/>
              <a:t>                           F</a:t>
            </a:r>
            <a:r>
              <a:rPr lang="en-GB" dirty="0" smtClean="0"/>
              <a:t> = </a:t>
            </a:r>
            <a:r>
              <a:rPr lang="en-GB" dirty="0" err="1" smtClean="0"/>
              <a:t>i</a:t>
            </a:r>
            <a:r>
              <a:rPr lang="en-GB" dirty="0" smtClean="0"/>
              <a:t> (</a:t>
            </a:r>
            <a:r>
              <a:rPr lang="en-GB" b="1" i="1" dirty="0" smtClean="0"/>
              <a:t>l x B</a:t>
            </a:r>
            <a:r>
              <a:rPr lang="en-GB" dirty="0" smtClean="0"/>
              <a:t> )=</a:t>
            </a:r>
            <a:r>
              <a:rPr lang="en-GB" b="1" i="1" dirty="0" smtClean="0"/>
              <a:t> </a:t>
            </a:r>
            <a:r>
              <a:rPr lang="en-GB" b="1" i="1" dirty="0" err="1" smtClean="0"/>
              <a:t>ilB</a:t>
            </a:r>
            <a:r>
              <a:rPr lang="en-GB" dirty="0" smtClean="0"/>
              <a:t>        down</a:t>
            </a:r>
          </a:p>
          <a:p>
            <a:pPr algn="just">
              <a:lnSpc>
                <a:spcPct val="90000"/>
              </a:lnSpc>
            </a:pPr>
            <a:endParaRPr lang="en-GB" dirty="0" smtClean="0"/>
          </a:p>
          <a:p>
            <a:pPr marL="342900" indent="-342900" algn="just">
              <a:lnSpc>
                <a:spcPct val="90000"/>
              </a:lnSpc>
              <a:buFont typeface="Arial" pitchFamily="34" charset="0"/>
              <a:buChar char="•"/>
            </a:pPr>
            <a:r>
              <a:rPr lang="en-GB" dirty="0" smtClean="0"/>
              <a:t>Resulting torque, clockwise</a:t>
            </a:r>
          </a:p>
          <a:p>
            <a:pPr algn="just">
              <a:lnSpc>
                <a:spcPct val="90000"/>
              </a:lnSpc>
            </a:pPr>
            <a:endParaRPr lang="en-GB" dirty="0" smtClean="0"/>
          </a:p>
          <a:p>
            <a:pPr algn="just">
              <a:lnSpc>
                <a:spcPct val="90000"/>
              </a:lnSpc>
            </a:pPr>
            <a:endParaRPr lang="en-GB" dirty="0" smtClean="0"/>
          </a:p>
          <a:p>
            <a:pPr algn="just">
              <a:lnSpc>
                <a:spcPct val="90000"/>
              </a:lnSpc>
            </a:pPr>
            <a:endParaRPr lang="en-GB" dirty="0" smtClean="0"/>
          </a:p>
          <a:p>
            <a:pPr algn="just">
              <a:lnSpc>
                <a:spcPct val="90000"/>
              </a:lnSpc>
            </a:pPr>
            <a:r>
              <a:rPr lang="en-GB" u="sng" dirty="0" smtClean="0"/>
              <a:t>2. Segment </a:t>
            </a:r>
            <a:r>
              <a:rPr lang="en-GB" i="1" u="sng" dirty="0" err="1" smtClean="0"/>
              <a:t>bc</a:t>
            </a:r>
            <a:endParaRPr lang="en-GB" dirty="0" smtClean="0"/>
          </a:p>
          <a:p>
            <a:pPr marL="342900" indent="-342900" algn="just">
              <a:lnSpc>
                <a:spcPct val="90000"/>
              </a:lnSpc>
              <a:buFont typeface="Arial" pitchFamily="34" charset="0"/>
              <a:buChar char="•"/>
            </a:pPr>
            <a:r>
              <a:rPr lang="en-GB" dirty="0" smtClean="0"/>
              <a:t>The direction of the current is in the plane of the page, while the magnetic field B points to the right.    (</a:t>
            </a:r>
            <a:r>
              <a:rPr lang="en-GB" b="1" i="1" dirty="0" smtClean="0"/>
              <a:t>l x B</a:t>
            </a:r>
            <a:r>
              <a:rPr lang="en-GB" dirty="0" smtClean="0"/>
              <a:t>) points into the page.  Thus,</a:t>
            </a:r>
            <a:endParaRPr lang="en-GB" b="1" dirty="0" smtClean="0"/>
          </a:p>
          <a:p>
            <a:pPr algn="just">
              <a:lnSpc>
                <a:spcPct val="90000"/>
              </a:lnSpc>
            </a:pPr>
            <a:r>
              <a:rPr lang="en-GB" b="1" dirty="0" smtClean="0"/>
              <a:t>           </a:t>
            </a:r>
          </a:p>
          <a:p>
            <a:pPr algn="just">
              <a:lnSpc>
                <a:spcPct val="90000"/>
              </a:lnSpc>
            </a:pPr>
            <a:r>
              <a:rPr lang="en-GB" b="1" dirty="0" smtClean="0"/>
              <a:t>                          F</a:t>
            </a:r>
            <a:r>
              <a:rPr lang="en-GB" dirty="0" smtClean="0"/>
              <a:t> = </a:t>
            </a:r>
            <a:r>
              <a:rPr lang="en-GB" dirty="0" err="1" smtClean="0"/>
              <a:t>i</a:t>
            </a:r>
            <a:r>
              <a:rPr lang="en-GB" dirty="0" smtClean="0"/>
              <a:t> (</a:t>
            </a:r>
            <a:r>
              <a:rPr lang="en-GB" b="1" i="1" dirty="0" smtClean="0"/>
              <a:t>l x B</a:t>
            </a:r>
            <a:r>
              <a:rPr lang="en-GB" dirty="0" smtClean="0"/>
              <a:t> ) =</a:t>
            </a:r>
            <a:r>
              <a:rPr lang="en-GB" b="1" i="1" dirty="0" smtClean="0"/>
              <a:t> </a:t>
            </a:r>
            <a:r>
              <a:rPr lang="en-GB" b="1" i="1" dirty="0" err="1" smtClean="0"/>
              <a:t>ilB</a:t>
            </a:r>
            <a:r>
              <a:rPr lang="en-GB" dirty="0" smtClean="0"/>
              <a:t>      into the page</a:t>
            </a:r>
          </a:p>
          <a:p>
            <a:pPr algn="just">
              <a:lnSpc>
                <a:spcPct val="90000"/>
              </a:lnSpc>
            </a:pPr>
            <a:endParaRPr lang="en-GB" dirty="0" smtClean="0"/>
          </a:p>
          <a:p>
            <a:pPr algn="just">
              <a:lnSpc>
                <a:spcPct val="90000"/>
              </a:lnSpc>
            </a:pPr>
            <a:endParaRPr lang="en-GB" dirty="0" smtClean="0"/>
          </a:p>
          <a:p>
            <a:pPr marL="342900" indent="-342900" algn="just">
              <a:lnSpc>
                <a:spcPct val="90000"/>
              </a:lnSpc>
              <a:buFont typeface="Arial" pitchFamily="34" charset="0"/>
              <a:buChar char="•"/>
            </a:pPr>
            <a:r>
              <a:rPr lang="en-GB" dirty="0" smtClean="0"/>
              <a:t>Resulting torque is zero, since vector r and </a:t>
            </a:r>
            <a:r>
              <a:rPr lang="en-GB" i="1" dirty="0" smtClean="0"/>
              <a:t>l</a:t>
            </a:r>
            <a:r>
              <a:rPr lang="en-GB" dirty="0" smtClean="0"/>
              <a:t> are parallel and the angle </a:t>
            </a:r>
            <a:r>
              <a:rPr lang="en-GB" dirty="0" err="1" smtClean="0"/>
              <a:t>θ</a:t>
            </a:r>
            <a:r>
              <a:rPr lang="en-GB" baseline="-25000" dirty="0" err="1" smtClean="0"/>
              <a:t>bc</a:t>
            </a:r>
            <a:r>
              <a:rPr lang="en-GB" dirty="0" smtClean="0"/>
              <a:t> is 0.</a:t>
            </a:r>
            <a:endParaRPr lang="en-US" dirty="0" smtClean="0"/>
          </a:p>
        </p:txBody>
      </p:sp>
      <p:pic>
        <p:nvPicPr>
          <p:cNvPr id="11" name="Picture 5" descr="4-5"/>
          <p:cNvPicPr>
            <a:picLocks noChangeAspect="1" noChangeArrowheads="1"/>
          </p:cNvPicPr>
          <p:nvPr/>
        </p:nvPicPr>
        <p:blipFill>
          <a:blip r:embed="rId5" cstate="print"/>
          <a:srcRect l="8513" r="53732" b="66667"/>
          <a:stretch>
            <a:fillRect/>
          </a:stretch>
        </p:blipFill>
        <p:spPr bwMode="auto">
          <a:xfrm>
            <a:off x="6429388" y="1776410"/>
            <a:ext cx="2232025" cy="1295400"/>
          </a:xfrm>
          <a:prstGeom prst="rect">
            <a:avLst/>
          </a:prstGeom>
          <a:noFill/>
          <a:ln w="9525">
            <a:noFill/>
            <a:miter lim="800000"/>
            <a:headEnd/>
            <a:tailEnd/>
          </a:ln>
        </p:spPr>
      </p:pic>
      <p:graphicFrame>
        <p:nvGraphicFramePr>
          <p:cNvPr id="9218" name="Object 6"/>
          <p:cNvGraphicFramePr>
            <a:graphicFrameLocks noChangeAspect="1"/>
          </p:cNvGraphicFramePr>
          <p:nvPr/>
        </p:nvGraphicFramePr>
        <p:xfrm>
          <a:off x="1928794" y="2857496"/>
          <a:ext cx="1854217" cy="363349"/>
        </p:xfrm>
        <a:graphic>
          <a:graphicData uri="http://schemas.openxmlformats.org/presentationml/2006/ole">
            <mc:AlternateContent xmlns:mc="http://schemas.openxmlformats.org/markup-compatibility/2006">
              <mc:Choice xmlns:v="urn:schemas-microsoft-com:vml" Requires="v">
                <p:oleObj spid="_x0000_s9225" name="Equation" r:id="rId6" imgW="1168200" imgH="228600" progId="Equation.3">
                  <p:embed/>
                </p:oleObj>
              </mc:Choice>
              <mc:Fallback>
                <p:oleObj name="Equation" r:id="rId6" imgW="1168200" imgH="228600"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28794" y="2857496"/>
                        <a:ext cx="1854217" cy="36334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20" name="Object 9"/>
          <p:cNvGraphicFramePr>
            <a:graphicFrameLocks noChangeAspect="1"/>
          </p:cNvGraphicFramePr>
          <p:nvPr/>
        </p:nvGraphicFramePr>
        <p:xfrm>
          <a:off x="2047878" y="5773104"/>
          <a:ext cx="2238370" cy="368949"/>
        </p:xfrm>
        <a:graphic>
          <a:graphicData uri="http://schemas.openxmlformats.org/presentationml/2006/ole">
            <mc:AlternateContent xmlns:mc="http://schemas.openxmlformats.org/markup-compatibility/2006">
              <mc:Choice xmlns:v="urn:schemas-microsoft-com:vml" Requires="v">
                <p:oleObj spid="_x0000_s9226" name="Equation" r:id="rId8" imgW="1384200" imgH="228600" progId="Equation.3">
                  <p:embed/>
                </p:oleObj>
              </mc:Choice>
              <mc:Fallback>
                <p:oleObj name="Equation" r:id="rId8" imgW="1384200" imgH="228600" progId="Equation.3">
                  <p:embed/>
                  <p:pic>
                    <p:nvPicPr>
                      <p:cNvPr id="0"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47878" y="5773104"/>
                        <a:ext cx="2238370" cy="3689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5" descr="4-5"/>
          <p:cNvPicPr>
            <a:picLocks noChangeAspect="1" noChangeArrowheads="1"/>
          </p:cNvPicPr>
          <p:nvPr/>
        </p:nvPicPr>
        <p:blipFill>
          <a:blip r:embed="rId3" cstate="print"/>
          <a:srcRect l="59666" t="53717" r="8647" b="11070"/>
          <a:stretch>
            <a:fillRect/>
          </a:stretch>
        </p:blipFill>
        <p:spPr bwMode="auto">
          <a:xfrm>
            <a:off x="7143768" y="4000504"/>
            <a:ext cx="2000232" cy="1357322"/>
          </a:xfrm>
          <a:prstGeom prst="rect">
            <a:avLst/>
          </a:prstGeom>
          <a:noFill/>
          <a:ln w="9525">
            <a:noFill/>
            <a:miter lim="800000"/>
            <a:headEnd/>
            <a:tailEnd/>
          </a:ln>
        </p:spPr>
      </p:pic>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4"/>
              </a:rPr>
              <a:t>aabdo@birzeit.edu</a:t>
            </a:r>
            <a:r>
              <a:rPr lang="en-US" dirty="0" smtClean="0"/>
              <a:t>                                 AC Machine Fundamentals                              </a:t>
            </a:r>
            <a:endParaRPr lang="en-US" dirty="0"/>
          </a:p>
        </p:txBody>
      </p:sp>
      <p:sp>
        <p:nvSpPr>
          <p:cNvPr id="6" name="Slide Number Placeholder 5"/>
          <p:cNvSpPr>
            <a:spLocks noGrp="1"/>
          </p:cNvSpPr>
          <p:nvPr>
            <p:ph type="sldNum" sz="quarter" idx="12"/>
          </p:nvPr>
        </p:nvSpPr>
        <p:spPr/>
        <p:txBody>
          <a:bodyPr/>
          <a:lstStyle/>
          <a:p>
            <a:fld id="{452AF6BE-ACB6-42ED-8393-926E1A62687C}" type="slidenum">
              <a:rPr lang="en-US" smtClean="0"/>
              <a:pPr/>
              <a:t>13</a:t>
            </a:fld>
            <a:endParaRPr lang="en-US"/>
          </a:p>
        </p:txBody>
      </p:sp>
      <p:sp>
        <p:nvSpPr>
          <p:cNvPr id="7" name="Rectangle 2"/>
          <p:cNvSpPr txBox="1">
            <a:spLocks noChangeArrowheads="1"/>
          </p:cNvSpPr>
          <p:nvPr/>
        </p:nvSpPr>
        <p:spPr>
          <a:xfrm>
            <a:off x="785786" y="214290"/>
            <a:ext cx="6143668" cy="601663"/>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GB" sz="2400" b="1" i="0" u="none" strike="noStrike" kern="1200" cap="none" spc="0" normalizeH="0" baseline="0" noProof="0" dirty="0" smtClean="0">
                <a:ln>
                  <a:noFill/>
                </a:ln>
                <a:solidFill>
                  <a:srgbClr val="0000FF"/>
                </a:solidFill>
                <a:effectLst/>
                <a:uLnTx/>
                <a:uFillTx/>
                <a:latin typeface="+mj-lt"/>
                <a:ea typeface="+mj-ea"/>
                <a:cs typeface="+mj-cs"/>
              </a:rPr>
              <a:t>The Torque Induced in a Current-Carrying Loop</a:t>
            </a:r>
            <a:endParaRPr kumimoji="0" lang="en-US" sz="2400" b="0" i="0" u="none" strike="noStrike" kern="1200" cap="none" spc="0" normalizeH="0" baseline="0" noProof="0" dirty="0" smtClean="0">
              <a:ln>
                <a:noFill/>
              </a:ln>
              <a:solidFill>
                <a:srgbClr val="0000FF"/>
              </a:solidFill>
              <a:effectLst/>
              <a:uLnTx/>
              <a:uFillTx/>
              <a:latin typeface="+mj-lt"/>
              <a:ea typeface="+mj-ea"/>
              <a:cs typeface="+mj-cs"/>
            </a:endParaRPr>
          </a:p>
        </p:txBody>
      </p:sp>
      <p:sp>
        <p:nvSpPr>
          <p:cNvPr id="9" name="Rectangle 8"/>
          <p:cNvSpPr/>
          <p:nvPr/>
        </p:nvSpPr>
        <p:spPr>
          <a:xfrm>
            <a:off x="642910" y="1071546"/>
            <a:ext cx="7572428" cy="4524315"/>
          </a:xfrm>
          <a:prstGeom prst="rect">
            <a:avLst/>
          </a:prstGeom>
        </p:spPr>
        <p:txBody>
          <a:bodyPr wrap="square">
            <a:spAutoFit/>
          </a:bodyPr>
          <a:lstStyle/>
          <a:p>
            <a:pPr algn="just">
              <a:lnSpc>
                <a:spcPct val="80000"/>
              </a:lnSpc>
            </a:pPr>
            <a:r>
              <a:rPr lang="en-GB" dirty="0" smtClean="0"/>
              <a:t>3.   </a:t>
            </a:r>
            <a:r>
              <a:rPr lang="en-GB" u="sng" dirty="0" smtClean="0"/>
              <a:t>Segment </a:t>
            </a:r>
            <a:r>
              <a:rPr lang="en-GB" i="1" u="sng" dirty="0" err="1" smtClean="0"/>
              <a:t>cd</a:t>
            </a:r>
            <a:endParaRPr lang="en-GB" dirty="0" smtClean="0"/>
          </a:p>
          <a:p>
            <a:pPr algn="just">
              <a:lnSpc>
                <a:spcPct val="80000"/>
              </a:lnSpc>
            </a:pPr>
            <a:r>
              <a:rPr lang="en-GB" dirty="0" smtClean="0"/>
              <a:t>The direction of the current is out of the page, while the magnetic field B points to the right.    (</a:t>
            </a:r>
            <a:r>
              <a:rPr lang="en-GB" b="1" i="1" dirty="0" smtClean="0"/>
              <a:t>l x B</a:t>
            </a:r>
            <a:r>
              <a:rPr lang="en-GB" dirty="0" smtClean="0"/>
              <a:t>) points up.  Thus,</a:t>
            </a:r>
            <a:endParaRPr lang="en-GB" b="1" dirty="0" smtClean="0"/>
          </a:p>
          <a:p>
            <a:pPr algn="just">
              <a:lnSpc>
                <a:spcPct val="80000"/>
              </a:lnSpc>
            </a:pPr>
            <a:r>
              <a:rPr lang="en-GB" b="1" dirty="0" smtClean="0"/>
              <a:t>           </a:t>
            </a:r>
          </a:p>
          <a:p>
            <a:pPr algn="just">
              <a:lnSpc>
                <a:spcPct val="80000"/>
              </a:lnSpc>
            </a:pPr>
            <a:r>
              <a:rPr lang="en-GB" b="1" dirty="0" smtClean="0"/>
              <a:t>                                  F</a:t>
            </a:r>
            <a:r>
              <a:rPr lang="en-GB" dirty="0" smtClean="0"/>
              <a:t> = </a:t>
            </a:r>
            <a:r>
              <a:rPr lang="en-GB" dirty="0" err="1" smtClean="0"/>
              <a:t>i</a:t>
            </a:r>
            <a:r>
              <a:rPr lang="en-GB" dirty="0" smtClean="0"/>
              <a:t> (</a:t>
            </a:r>
            <a:r>
              <a:rPr lang="en-GB" b="1" i="1" dirty="0" smtClean="0"/>
              <a:t>l x B</a:t>
            </a:r>
            <a:r>
              <a:rPr lang="en-GB" dirty="0" smtClean="0"/>
              <a:t> )=</a:t>
            </a:r>
            <a:r>
              <a:rPr lang="en-GB" b="1" i="1" dirty="0" smtClean="0"/>
              <a:t> </a:t>
            </a:r>
            <a:r>
              <a:rPr lang="en-GB" b="1" i="1" dirty="0" err="1" smtClean="0"/>
              <a:t>ilB</a:t>
            </a:r>
            <a:r>
              <a:rPr lang="en-GB" dirty="0" smtClean="0"/>
              <a:t>    up</a:t>
            </a:r>
          </a:p>
          <a:p>
            <a:pPr algn="just">
              <a:lnSpc>
                <a:spcPct val="80000"/>
              </a:lnSpc>
            </a:pPr>
            <a:endParaRPr lang="en-GB" dirty="0" smtClean="0"/>
          </a:p>
          <a:p>
            <a:pPr algn="just">
              <a:lnSpc>
                <a:spcPct val="80000"/>
              </a:lnSpc>
            </a:pPr>
            <a:r>
              <a:rPr lang="en-GB" dirty="0" smtClean="0"/>
              <a:t>Resulting torque,  </a:t>
            </a:r>
          </a:p>
          <a:p>
            <a:pPr algn="just">
              <a:lnSpc>
                <a:spcPct val="80000"/>
              </a:lnSpc>
            </a:pPr>
            <a:r>
              <a:rPr lang="en-GB" dirty="0" smtClean="0"/>
              <a:t>	</a:t>
            </a:r>
          </a:p>
          <a:p>
            <a:pPr algn="just">
              <a:lnSpc>
                <a:spcPct val="80000"/>
              </a:lnSpc>
            </a:pPr>
            <a:endParaRPr lang="en-GB" dirty="0" smtClean="0"/>
          </a:p>
          <a:p>
            <a:pPr algn="just">
              <a:lnSpc>
                <a:spcPct val="80000"/>
              </a:lnSpc>
            </a:pPr>
            <a:endParaRPr lang="en-GB" dirty="0" smtClean="0"/>
          </a:p>
          <a:p>
            <a:pPr algn="just">
              <a:lnSpc>
                <a:spcPct val="80000"/>
              </a:lnSpc>
            </a:pPr>
            <a:r>
              <a:rPr lang="en-GB" dirty="0" smtClean="0"/>
              <a:t>                                                                          clockwise</a:t>
            </a:r>
          </a:p>
          <a:p>
            <a:pPr algn="just">
              <a:lnSpc>
                <a:spcPct val="80000"/>
              </a:lnSpc>
            </a:pPr>
            <a:r>
              <a:rPr lang="en-GB" dirty="0" smtClean="0"/>
              <a:t>					</a:t>
            </a:r>
          </a:p>
          <a:p>
            <a:pPr algn="just">
              <a:lnSpc>
                <a:spcPct val="80000"/>
              </a:lnSpc>
            </a:pPr>
            <a:r>
              <a:rPr lang="en-GB" dirty="0" smtClean="0"/>
              <a:t>4.   </a:t>
            </a:r>
            <a:r>
              <a:rPr lang="en-GB" u="sng" dirty="0" smtClean="0"/>
              <a:t>Segment </a:t>
            </a:r>
            <a:r>
              <a:rPr lang="en-GB" i="1" u="sng" dirty="0" err="1" smtClean="0"/>
              <a:t>da</a:t>
            </a:r>
            <a:endParaRPr lang="en-GB" dirty="0" smtClean="0"/>
          </a:p>
          <a:p>
            <a:pPr algn="just">
              <a:lnSpc>
                <a:spcPct val="80000"/>
              </a:lnSpc>
            </a:pPr>
            <a:r>
              <a:rPr lang="en-GB" dirty="0" smtClean="0"/>
              <a:t>The direction of the current is in the plane of the page, while the magnetic field B points to the right.    (</a:t>
            </a:r>
            <a:r>
              <a:rPr lang="en-GB" b="1" i="1" dirty="0" smtClean="0"/>
              <a:t>l x B</a:t>
            </a:r>
            <a:r>
              <a:rPr lang="en-GB" dirty="0" smtClean="0"/>
              <a:t>) points out of the page.  Thus,</a:t>
            </a:r>
            <a:endParaRPr lang="en-GB" b="1" dirty="0" smtClean="0"/>
          </a:p>
          <a:p>
            <a:pPr algn="just">
              <a:lnSpc>
                <a:spcPct val="80000"/>
              </a:lnSpc>
            </a:pPr>
            <a:endParaRPr lang="en-GB" b="1" dirty="0" smtClean="0"/>
          </a:p>
          <a:p>
            <a:pPr algn="just">
              <a:lnSpc>
                <a:spcPct val="80000"/>
              </a:lnSpc>
            </a:pPr>
            <a:r>
              <a:rPr lang="en-GB" b="1" dirty="0" smtClean="0"/>
              <a:t>                                   F</a:t>
            </a:r>
            <a:r>
              <a:rPr lang="en-GB" dirty="0" smtClean="0"/>
              <a:t> = </a:t>
            </a:r>
            <a:r>
              <a:rPr lang="en-GB" dirty="0" err="1" smtClean="0"/>
              <a:t>i</a:t>
            </a:r>
            <a:r>
              <a:rPr lang="en-GB" dirty="0" smtClean="0"/>
              <a:t> (</a:t>
            </a:r>
            <a:r>
              <a:rPr lang="en-GB" b="1" i="1" dirty="0" smtClean="0"/>
              <a:t>l x B</a:t>
            </a:r>
            <a:r>
              <a:rPr lang="en-GB" dirty="0" smtClean="0"/>
              <a:t> )=</a:t>
            </a:r>
            <a:r>
              <a:rPr lang="en-GB" b="1" i="1" dirty="0" smtClean="0"/>
              <a:t> </a:t>
            </a:r>
            <a:r>
              <a:rPr lang="en-GB" b="1" i="1" dirty="0" err="1" smtClean="0"/>
              <a:t>ilB</a:t>
            </a:r>
            <a:r>
              <a:rPr lang="en-GB" dirty="0" smtClean="0"/>
              <a:t>  out of the page</a:t>
            </a:r>
          </a:p>
          <a:p>
            <a:pPr algn="just">
              <a:lnSpc>
                <a:spcPct val="80000"/>
              </a:lnSpc>
            </a:pPr>
            <a:endParaRPr lang="en-GB" dirty="0" smtClean="0"/>
          </a:p>
          <a:p>
            <a:pPr algn="just">
              <a:lnSpc>
                <a:spcPct val="80000"/>
              </a:lnSpc>
            </a:pPr>
            <a:endParaRPr lang="en-GB" dirty="0" smtClean="0"/>
          </a:p>
          <a:p>
            <a:pPr algn="just">
              <a:lnSpc>
                <a:spcPct val="80000"/>
              </a:lnSpc>
            </a:pPr>
            <a:r>
              <a:rPr lang="en-GB" dirty="0" smtClean="0"/>
              <a:t>Resulting torque is zero, since vector r and </a:t>
            </a:r>
            <a:r>
              <a:rPr lang="en-GB" i="1" dirty="0" smtClean="0"/>
              <a:t>l</a:t>
            </a:r>
            <a:r>
              <a:rPr lang="en-GB" dirty="0" smtClean="0"/>
              <a:t> are parallel and the angle </a:t>
            </a:r>
            <a:r>
              <a:rPr lang="en-GB" dirty="0" err="1" smtClean="0"/>
              <a:t>θ</a:t>
            </a:r>
            <a:r>
              <a:rPr lang="en-GB" baseline="-25000" dirty="0" err="1" smtClean="0"/>
              <a:t>da</a:t>
            </a:r>
            <a:r>
              <a:rPr lang="en-GB" dirty="0" smtClean="0"/>
              <a:t> is 0.</a:t>
            </a:r>
          </a:p>
        </p:txBody>
      </p:sp>
      <p:pic>
        <p:nvPicPr>
          <p:cNvPr id="10" name="Picture 4" descr="4-5"/>
          <p:cNvPicPr>
            <a:picLocks noChangeAspect="1" noChangeArrowheads="1"/>
          </p:cNvPicPr>
          <p:nvPr/>
        </p:nvPicPr>
        <p:blipFill>
          <a:blip r:embed="rId3" cstate="print"/>
          <a:srcRect l="8513" t="53717" r="53732" b="14787"/>
          <a:stretch>
            <a:fillRect/>
          </a:stretch>
        </p:blipFill>
        <p:spPr bwMode="auto">
          <a:xfrm>
            <a:off x="6143636" y="1785926"/>
            <a:ext cx="2232025" cy="1223962"/>
          </a:xfrm>
          <a:prstGeom prst="rect">
            <a:avLst/>
          </a:prstGeom>
          <a:noFill/>
          <a:ln w="9525">
            <a:noFill/>
            <a:miter lim="800000"/>
            <a:headEnd/>
            <a:tailEnd/>
          </a:ln>
        </p:spPr>
      </p:pic>
      <p:graphicFrame>
        <p:nvGraphicFramePr>
          <p:cNvPr id="26626" name="Object 6"/>
          <p:cNvGraphicFramePr>
            <a:graphicFrameLocks noChangeAspect="1"/>
          </p:cNvGraphicFramePr>
          <p:nvPr/>
        </p:nvGraphicFramePr>
        <p:xfrm>
          <a:off x="2214546" y="2827683"/>
          <a:ext cx="2084390" cy="815631"/>
        </p:xfrm>
        <a:graphic>
          <a:graphicData uri="http://schemas.openxmlformats.org/presentationml/2006/ole">
            <mc:AlternateContent xmlns:mc="http://schemas.openxmlformats.org/markup-compatibility/2006">
              <mc:Choice xmlns:v="urn:schemas-microsoft-com:vml" Requires="v">
                <p:oleObj spid="_x0000_s26632" name="Equation" r:id="rId5" imgW="1168200" imgH="457200" progId="Equation.3">
                  <p:embed/>
                </p:oleObj>
              </mc:Choice>
              <mc:Fallback>
                <p:oleObj name="Equation" r:id="rId5" imgW="1168200" imgH="45720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14546" y="2827683"/>
                        <a:ext cx="2084390" cy="81563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627" name="Object 9"/>
          <p:cNvGraphicFramePr>
            <a:graphicFrameLocks noChangeAspect="1"/>
          </p:cNvGraphicFramePr>
          <p:nvPr/>
        </p:nvGraphicFramePr>
        <p:xfrm>
          <a:off x="2285984" y="5572140"/>
          <a:ext cx="2079645" cy="722713"/>
        </p:xfrm>
        <a:graphic>
          <a:graphicData uri="http://schemas.openxmlformats.org/presentationml/2006/ole">
            <mc:AlternateContent xmlns:mc="http://schemas.openxmlformats.org/markup-compatibility/2006">
              <mc:Choice xmlns:v="urn:schemas-microsoft-com:vml" Requires="v">
                <p:oleObj spid="_x0000_s26633" name="Equation" r:id="rId7" imgW="1168200" imgH="406080" progId="Equation.3">
                  <p:embed/>
                </p:oleObj>
              </mc:Choice>
              <mc:Fallback>
                <p:oleObj name="Equation" r:id="rId7" imgW="1168200" imgH="406080" progId="Equation.3">
                  <p:embed/>
                  <p:pic>
                    <p:nvPicPr>
                      <p:cNvPr id="0"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5984" y="5572140"/>
                        <a:ext cx="2079645" cy="7227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3"/>
              </a:rPr>
              <a:t>aabdo@birzeit.edu</a:t>
            </a:r>
            <a:r>
              <a:rPr lang="en-US" dirty="0" smtClean="0"/>
              <a:t>                                 AC Machine Fundamentals                              </a:t>
            </a:r>
            <a:endParaRPr lang="en-US" dirty="0"/>
          </a:p>
        </p:txBody>
      </p:sp>
      <p:sp>
        <p:nvSpPr>
          <p:cNvPr id="6" name="Slide Number Placeholder 5"/>
          <p:cNvSpPr>
            <a:spLocks noGrp="1"/>
          </p:cNvSpPr>
          <p:nvPr>
            <p:ph type="sldNum" sz="quarter" idx="12"/>
          </p:nvPr>
        </p:nvSpPr>
        <p:spPr/>
        <p:txBody>
          <a:bodyPr/>
          <a:lstStyle/>
          <a:p>
            <a:fld id="{452AF6BE-ACB6-42ED-8393-926E1A62687C}" type="slidenum">
              <a:rPr lang="en-US" smtClean="0"/>
              <a:pPr/>
              <a:t>14</a:t>
            </a:fld>
            <a:endParaRPr lang="en-US"/>
          </a:p>
        </p:txBody>
      </p:sp>
      <p:sp>
        <p:nvSpPr>
          <p:cNvPr id="7" name="Rectangle 2"/>
          <p:cNvSpPr txBox="1">
            <a:spLocks noChangeArrowheads="1"/>
          </p:cNvSpPr>
          <p:nvPr/>
        </p:nvSpPr>
        <p:spPr>
          <a:xfrm>
            <a:off x="785786" y="214290"/>
            <a:ext cx="6143668" cy="601663"/>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GB" sz="2400" b="1" i="0" u="none" strike="noStrike" kern="1200" cap="none" spc="0" normalizeH="0" baseline="0" noProof="0" dirty="0" smtClean="0">
                <a:ln>
                  <a:noFill/>
                </a:ln>
                <a:solidFill>
                  <a:srgbClr val="0000FF"/>
                </a:solidFill>
                <a:effectLst/>
                <a:uLnTx/>
                <a:uFillTx/>
                <a:latin typeface="+mj-lt"/>
                <a:ea typeface="+mj-ea"/>
                <a:cs typeface="+mj-cs"/>
              </a:rPr>
              <a:t>The Torque Induced in a Current-Carrying Loop</a:t>
            </a:r>
            <a:endParaRPr kumimoji="0" lang="en-US" sz="2400" b="0" i="0" u="none" strike="noStrike" kern="1200" cap="none" spc="0" normalizeH="0" baseline="0" noProof="0" dirty="0" smtClean="0">
              <a:ln>
                <a:noFill/>
              </a:ln>
              <a:solidFill>
                <a:srgbClr val="0000FF"/>
              </a:solidFill>
              <a:effectLst/>
              <a:uLnTx/>
              <a:uFillTx/>
              <a:latin typeface="+mj-lt"/>
              <a:ea typeface="+mj-ea"/>
              <a:cs typeface="+mj-cs"/>
            </a:endParaRPr>
          </a:p>
        </p:txBody>
      </p:sp>
      <p:sp>
        <p:nvSpPr>
          <p:cNvPr id="9" name="Rectangle 8"/>
          <p:cNvSpPr/>
          <p:nvPr/>
        </p:nvSpPr>
        <p:spPr>
          <a:xfrm>
            <a:off x="428596" y="1142984"/>
            <a:ext cx="7929618" cy="3970318"/>
          </a:xfrm>
          <a:prstGeom prst="rect">
            <a:avLst/>
          </a:prstGeom>
        </p:spPr>
        <p:txBody>
          <a:bodyPr wrap="square">
            <a:spAutoFit/>
          </a:bodyPr>
          <a:lstStyle/>
          <a:p>
            <a:pPr marL="342900" indent="-342900">
              <a:buFont typeface="Wingdings" pitchFamily="2" charset="2"/>
              <a:buChar char="Ø"/>
            </a:pPr>
            <a:r>
              <a:rPr lang="en-GB" dirty="0" smtClean="0"/>
              <a:t>The total  induced torque on the loop:</a:t>
            </a:r>
          </a:p>
          <a:p>
            <a:pPr marL="342900" indent="-342900">
              <a:buFont typeface="Wingdings" pitchFamily="2" charset="2"/>
              <a:buChar char="Ø"/>
            </a:pPr>
            <a:endParaRPr lang="en-GB" dirty="0" smtClean="0"/>
          </a:p>
          <a:p>
            <a:pPr marL="342900" indent="-342900">
              <a:buFont typeface="Wingdings" pitchFamily="2" charset="2"/>
              <a:buChar char="Ø"/>
            </a:pPr>
            <a:endParaRPr lang="en-GB" dirty="0" smtClean="0"/>
          </a:p>
          <a:p>
            <a:pPr marL="342900" indent="-342900">
              <a:buFont typeface="Wingdings" pitchFamily="2" charset="2"/>
              <a:buChar char="Ø"/>
            </a:pPr>
            <a:endParaRPr lang="en-GB" dirty="0" smtClean="0"/>
          </a:p>
          <a:p>
            <a:pPr marL="342900" indent="-342900">
              <a:buFont typeface="Wingdings" pitchFamily="2" charset="2"/>
              <a:buChar char="Ø"/>
            </a:pPr>
            <a:endParaRPr lang="en-GB" dirty="0" smtClean="0"/>
          </a:p>
          <a:p>
            <a:pPr marL="342900" indent="-342900">
              <a:buFont typeface="Wingdings" pitchFamily="2" charset="2"/>
              <a:buChar char="Ø"/>
            </a:pPr>
            <a:endParaRPr lang="en-GB" dirty="0" smtClean="0"/>
          </a:p>
          <a:p>
            <a:pPr marL="342900" indent="-342900">
              <a:buFont typeface="Wingdings" pitchFamily="2" charset="2"/>
              <a:buChar char="Ø"/>
            </a:pPr>
            <a:endParaRPr lang="en-GB" dirty="0" smtClean="0"/>
          </a:p>
          <a:p>
            <a:pPr marL="342900" indent="-342900">
              <a:buFont typeface="Wingdings" pitchFamily="2" charset="2"/>
              <a:buChar char="Ø"/>
            </a:pPr>
            <a:endParaRPr lang="en-GB" dirty="0" smtClean="0"/>
          </a:p>
          <a:p>
            <a:pPr marL="342900" indent="-342900">
              <a:buFont typeface="Wingdings" pitchFamily="2" charset="2"/>
              <a:buChar char="Ø"/>
            </a:pPr>
            <a:endParaRPr lang="en-GB" dirty="0" smtClean="0"/>
          </a:p>
          <a:p>
            <a:pPr marL="342900" indent="-342900">
              <a:buFont typeface="Wingdings" pitchFamily="2" charset="2"/>
              <a:buChar char="Ø"/>
            </a:pPr>
            <a:endParaRPr lang="en-GB" dirty="0" smtClean="0"/>
          </a:p>
          <a:p>
            <a:pPr marL="342900" indent="-342900">
              <a:buFont typeface="Wingdings" pitchFamily="2" charset="2"/>
              <a:buChar char="Ø"/>
            </a:pPr>
            <a:endParaRPr lang="en-GB" dirty="0" smtClean="0"/>
          </a:p>
          <a:p>
            <a:pPr marL="342900" indent="-342900" algn="just">
              <a:buFont typeface="Wingdings" pitchFamily="2" charset="2"/>
              <a:buChar char="Ø"/>
            </a:pPr>
            <a:r>
              <a:rPr lang="en-GB" dirty="0" smtClean="0"/>
              <a:t>Note : The </a:t>
            </a:r>
            <a:r>
              <a:rPr lang="en-GB" b="1" dirty="0" smtClean="0">
                <a:solidFill>
                  <a:srgbClr val="FF0000"/>
                </a:solidFill>
              </a:rPr>
              <a:t>torque is maximum </a:t>
            </a:r>
            <a:r>
              <a:rPr lang="en-GB" dirty="0" smtClean="0"/>
              <a:t>when the plane of the loop is parallel to the magnetic field, and the </a:t>
            </a:r>
            <a:r>
              <a:rPr lang="en-GB" b="1" dirty="0" smtClean="0">
                <a:solidFill>
                  <a:srgbClr val="FF0000"/>
                </a:solidFill>
              </a:rPr>
              <a:t>torque is zero</a:t>
            </a:r>
            <a:r>
              <a:rPr lang="en-GB" dirty="0" smtClean="0">
                <a:solidFill>
                  <a:srgbClr val="FF0000"/>
                </a:solidFill>
              </a:rPr>
              <a:t> </a:t>
            </a:r>
            <a:r>
              <a:rPr lang="en-GB" dirty="0" smtClean="0"/>
              <a:t>when the plane of the loop is perpendicular to the magnetic field.</a:t>
            </a:r>
            <a:endParaRPr lang="en-US" dirty="0"/>
          </a:p>
        </p:txBody>
      </p:sp>
      <p:graphicFrame>
        <p:nvGraphicFramePr>
          <p:cNvPr id="27650" name="Object 4"/>
          <p:cNvGraphicFramePr>
            <a:graphicFrameLocks noChangeAspect="1"/>
          </p:cNvGraphicFramePr>
          <p:nvPr/>
        </p:nvGraphicFramePr>
        <p:xfrm>
          <a:off x="2071670" y="1714488"/>
          <a:ext cx="3584589" cy="1817745"/>
        </p:xfrm>
        <a:graphic>
          <a:graphicData uri="http://schemas.openxmlformats.org/presentationml/2006/ole">
            <mc:AlternateContent xmlns:mc="http://schemas.openxmlformats.org/markup-compatibility/2006">
              <mc:Choice xmlns:v="urn:schemas-microsoft-com:vml" Requires="v">
                <p:oleObj spid="_x0000_s27653" name="Equation" r:id="rId4" imgW="1803240" imgH="914400" progId="Equation.3">
                  <p:embed/>
                </p:oleObj>
              </mc:Choice>
              <mc:Fallback>
                <p:oleObj name="Equation" r:id="rId4" imgW="1803240" imgH="9144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71670" y="1714488"/>
                        <a:ext cx="3584589" cy="181774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3"/>
              </a:rPr>
              <a:t>aabdo@birzeit.edu</a:t>
            </a:r>
            <a:r>
              <a:rPr lang="en-US" dirty="0" smtClean="0"/>
              <a:t>                                 AC Machine Fundamentals                              </a:t>
            </a:r>
            <a:endParaRPr lang="en-US" dirty="0"/>
          </a:p>
        </p:txBody>
      </p:sp>
      <p:sp>
        <p:nvSpPr>
          <p:cNvPr id="6" name="Slide Number Placeholder 5"/>
          <p:cNvSpPr>
            <a:spLocks noGrp="1"/>
          </p:cNvSpPr>
          <p:nvPr>
            <p:ph type="sldNum" sz="quarter" idx="12"/>
          </p:nvPr>
        </p:nvSpPr>
        <p:spPr/>
        <p:txBody>
          <a:bodyPr/>
          <a:lstStyle/>
          <a:p>
            <a:fld id="{452AF6BE-ACB6-42ED-8393-926E1A62687C}" type="slidenum">
              <a:rPr lang="en-US" smtClean="0"/>
              <a:pPr/>
              <a:t>15</a:t>
            </a:fld>
            <a:endParaRPr lang="en-US"/>
          </a:p>
        </p:txBody>
      </p:sp>
      <p:sp>
        <p:nvSpPr>
          <p:cNvPr id="7" name="Rectangle 2"/>
          <p:cNvSpPr txBox="1">
            <a:spLocks noChangeArrowheads="1"/>
          </p:cNvSpPr>
          <p:nvPr/>
        </p:nvSpPr>
        <p:spPr>
          <a:xfrm>
            <a:off x="785786" y="214290"/>
            <a:ext cx="6143668" cy="601663"/>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GB" sz="2400" b="1" i="0" u="none" strike="noStrike" kern="1200" cap="none" spc="0" normalizeH="0" baseline="0" noProof="0" dirty="0" smtClean="0">
                <a:ln>
                  <a:noFill/>
                </a:ln>
                <a:solidFill>
                  <a:srgbClr val="0000FF"/>
                </a:solidFill>
                <a:effectLst/>
                <a:uLnTx/>
                <a:uFillTx/>
                <a:latin typeface="+mj-lt"/>
                <a:ea typeface="+mj-ea"/>
                <a:cs typeface="+mj-cs"/>
              </a:rPr>
              <a:t>The Torque Induced in a Current-Carrying Loop</a:t>
            </a:r>
            <a:endParaRPr kumimoji="0" lang="en-US" sz="2400" b="0" i="0" u="none" strike="noStrike" kern="1200" cap="none" spc="0" normalizeH="0" baseline="0" noProof="0" dirty="0" smtClean="0">
              <a:ln>
                <a:noFill/>
              </a:ln>
              <a:solidFill>
                <a:srgbClr val="0000FF"/>
              </a:solidFill>
              <a:effectLst/>
              <a:uLnTx/>
              <a:uFillTx/>
              <a:latin typeface="+mj-lt"/>
              <a:ea typeface="+mj-ea"/>
              <a:cs typeface="+mj-cs"/>
            </a:endParaRPr>
          </a:p>
        </p:txBody>
      </p:sp>
      <p:sp>
        <p:nvSpPr>
          <p:cNvPr id="9" name="Rectangle 8"/>
          <p:cNvSpPr/>
          <p:nvPr/>
        </p:nvSpPr>
        <p:spPr>
          <a:xfrm>
            <a:off x="500034" y="1028343"/>
            <a:ext cx="7572428" cy="5355312"/>
          </a:xfrm>
          <a:prstGeom prst="rect">
            <a:avLst/>
          </a:prstGeom>
        </p:spPr>
        <p:txBody>
          <a:bodyPr wrap="square">
            <a:spAutoFit/>
          </a:bodyPr>
          <a:lstStyle/>
          <a:p>
            <a:pPr marL="342900" lvl="0" indent="-342900">
              <a:buFont typeface="Wingdings" pitchFamily="2" charset="2"/>
              <a:buChar char="Ø"/>
            </a:pPr>
            <a:r>
              <a:rPr lang="en-GB" b="1" dirty="0" smtClean="0"/>
              <a:t>Alternative way to express </a:t>
            </a:r>
            <a:r>
              <a:rPr lang="en-GB" b="1" dirty="0" err="1" smtClean="0"/>
              <a:t>e</a:t>
            </a:r>
            <a:r>
              <a:rPr lang="en-GB" b="1" baseline="-25000" dirty="0" err="1" smtClean="0"/>
              <a:t>ind</a:t>
            </a:r>
            <a:r>
              <a:rPr lang="en-GB" b="1" dirty="0" smtClean="0"/>
              <a:t>:</a:t>
            </a:r>
          </a:p>
          <a:p>
            <a:pPr marL="342900" indent="-342900">
              <a:buFont typeface="Wingdings" pitchFamily="2" charset="2"/>
              <a:buChar char="Ø"/>
            </a:pPr>
            <a:endParaRPr lang="en-GB" dirty="0" smtClean="0"/>
          </a:p>
          <a:p>
            <a:pPr marL="342900" indent="-342900">
              <a:buFont typeface="Wingdings" pitchFamily="2" charset="2"/>
              <a:buChar char="Ø"/>
            </a:pPr>
            <a:r>
              <a:rPr lang="en-GB" dirty="0" smtClean="0"/>
              <a:t>The current flowing in the wire loop will generate a magnetic flux density :</a:t>
            </a:r>
          </a:p>
          <a:p>
            <a:endParaRPr lang="en-GB" dirty="0" smtClean="0"/>
          </a:p>
          <a:p>
            <a:endParaRPr lang="en-GB" dirty="0" smtClean="0"/>
          </a:p>
          <a:p>
            <a:r>
              <a:rPr lang="en-GB" dirty="0" smtClean="0"/>
              <a:t>  </a:t>
            </a:r>
          </a:p>
          <a:p>
            <a:r>
              <a:rPr lang="en-GB" dirty="0" smtClean="0"/>
              <a:t> </a:t>
            </a:r>
          </a:p>
          <a:p>
            <a:r>
              <a:rPr lang="en-GB" dirty="0" smtClean="0"/>
              <a:t> where G = factor depending on loop geometry.</a:t>
            </a:r>
          </a:p>
          <a:p>
            <a:endParaRPr lang="en-GB" dirty="0" smtClean="0"/>
          </a:p>
          <a:p>
            <a:pPr marL="342900" indent="-342900">
              <a:buFont typeface="Wingdings" pitchFamily="2" charset="2"/>
              <a:buChar char="Ø"/>
            </a:pPr>
            <a:r>
              <a:rPr lang="en-GB" dirty="0" smtClean="0"/>
              <a:t>Hence, since loop area </a:t>
            </a:r>
            <a:r>
              <a:rPr lang="en-GB" i="1" dirty="0" smtClean="0"/>
              <a:t>A</a:t>
            </a:r>
            <a:r>
              <a:rPr lang="en-GB" dirty="0" smtClean="0"/>
              <a:t>=</a:t>
            </a:r>
            <a:r>
              <a:rPr lang="en-GB" i="1" dirty="0" smtClean="0"/>
              <a:t>2rl</a:t>
            </a:r>
            <a:r>
              <a:rPr lang="en-GB" dirty="0" smtClean="0"/>
              <a:t>, by substituting :</a:t>
            </a:r>
          </a:p>
          <a:p>
            <a:endParaRPr lang="en-GB" dirty="0" smtClean="0"/>
          </a:p>
          <a:p>
            <a:endParaRPr lang="en-GB" dirty="0" smtClean="0"/>
          </a:p>
          <a:p>
            <a:endParaRPr lang="en-GB" dirty="0" smtClean="0"/>
          </a:p>
          <a:p>
            <a:endParaRPr lang="en-GB" dirty="0" smtClean="0"/>
          </a:p>
          <a:p>
            <a:r>
              <a:rPr lang="en-GB" dirty="0" smtClean="0"/>
              <a:t>Or</a:t>
            </a:r>
          </a:p>
          <a:p>
            <a:endParaRPr lang="en-GB" dirty="0" smtClean="0"/>
          </a:p>
          <a:p>
            <a:r>
              <a:rPr lang="en-GB" dirty="0" smtClean="0"/>
              <a:t>  where </a:t>
            </a:r>
            <a:r>
              <a:rPr lang="en-GB" i="1" dirty="0" smtClean="0"/>
              <a:t>k = AG/</a:t>
            </a:r>
            <a:r>
              <a:rPr lang="en-GB" i="1" dirty="0" smtClean="0">
                <a:sym typeface="Symbol" pitchFamily="18" charset="2"/>
              </a:rPr>
              <a:t></a:t>
            </a:r>
            <a:r>
              <a:rPr lang="en-GB" dirty="0" smtClean="0"/>
              <a:t>.</a:t>
            </a:r>
          </a:p>
          <a:p>
            <a:endParaRPr lang="en-GB" dirty="0" smtClean="0"/>
          </a:p>
          <a:p>
            <a:endParaRPr lang="en-US" dirty="0" smtClean="0"/>
          </a:p>
        </p:txBody>
      </p:sp>
      <p:graphicFrame>
        <p:nvGraphicFramePr>
          <p:cNvPr id="28674" name="Object 6"/>
          <p:cNvGraphicFramePr>
            <a:graphicFrameLocks noChangeAspect="1"/>
          </p:cNvGraphicFramePr>
          <p:nvPr/>
        </p:nvGraphicFramePr>
        <p:xfrm>
          <a:off x="3357554" y="2000240"/>
          <a:ext cx="1428760" cy="671181"/>
        </p:xfrm>
        <a:graphic>
          <a:graphicData uri="http://schemas.openxmlformats.org/presentationml/2006/ole">
            <mc:AlternateContent xmlns:mc="http://schemas.openxmlformats.org/markup-compatibility/2006">
              <mc:Choice xmlns:v="urn:schemas-microsoft-com:vml" Requires="v">
                <p:oleObj spid="_x0000_s28683" name="Equation" r:id="rId4" imgW="965200" imgH="558800" progId="Equation.3">
                  <p:embed/>
                </p:oleObj>
              </mc:Choice>
              <mc:Fallback>
                <p:oleObj name="Equation" r:id="rId4" imgW="965200" imgH="55880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57554" y="2000240"/>
                        <a:ext cx="1428760" cy="67118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675" name="Object 8"/>
          <p:cNvGraphicFramePr>
            <a:graphicFrameLocks noChangeAspect="1"/>
          </p:cNvGraphicFramePr>
          <p:nvPr/>
        </p:nvGraphicFramePr>
        <p:xfrm>
          <a:off x="2714612" y="4004067"/>
          <a:ext cx="3014670" cy="1282321"/>
        </p:xfrm>
        <a:graphic>
          <a:graphicData uri="http://schemas.openxmlformats.org/presentationml/2006/ole">
            <mc:AlternateContent xmlns:mc="http://schemas.openxmlformats.org/markup-compatibility/2006">
              <mc:Choice xmlns:v="urn:schemas-microsoft-com:vml" Requires="v">
                <p:oleObj spid="_x0000_s28684" name="Equation" r:id="rId6" imgW="1701720" imgH="723600" progId="Equation.3">
                  <p:embed/>
                </p:oleObj>
              </mc:Choice>
              <mc:Fallback>
                <p:oleObj name="Equation" r:id="rId6" imgW="1701720" imgH="723600" progId="Equation.3">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14612" y="4004067"/>
                        <a:ext cx="3014670" cy="128232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676" name="Object 10"/>
          <p:cNvGraphicFramePr>
            <a:graphicFrameLocks noChangeAspect="1"/>
          </p:cNvGraphicFramePr>
          <p:nvPr/>
        </p:nvGraphicFramePr>
        <p:xfrm>
          <a:off x="2714612" y="5715016"/>
          <a:ext cx="2377984" cy="511394"/>
        </p:xfrm>
        <a:graphic>
          <a:graphicData uri="http://schemas.openxmlformats.org/presentationml/2006/ole">
            <mc:AlternateContent xmlns:mc="http://schemas.openxmlformats.org/markup-compatibility/2006">
              <mc:Choice xmlns:v="urn:schemas-microsoft-com:vml" Requires="v">
                <p:oleObj spid="_x0000_s28685" name="Equation" r:id="rId8" imgW="1180800" imgH="253800" progId="Equation.3">
                  <p:embed/>
                </p:oleObj>
              </mc:Choice>
              <mc:Fallback>
                <p:oleObj name="Equation" r:id="rId8" imgW="1180800" imgH="253800" progId="Equation.3">
                  <p:embed/>
                  <p:pic>
                    <p:nvPicPr>
                      <p:cNvPr id="0"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14612" y="5715016"/>
                        <a:ext cx="2377984" cy="5113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2"/>
              </a:rPr>
              <a:t>aabdo@birzeit.edu</a:t>
            </a:r>
            <a:r>
              <a:rPr lang="en-US" dirty="0" smtClean="0"/>
              <a:t>                                 AC Machine Fundamentals                              </a:t>
            </a:r>
            <a:endParaRPr lang="en-US" dirty="0"/>
          </a:p>
        </p:txBody>
      </p:sp>
      <p:sp>
        <p:nvSpPr>
          <p:cNvPr id="6" name="Slide Number Placeholder 5"/>
          <p:cNvSpPr>
            <a:spLocks noGrp="1"/>
          </p:cNvSpPr>
          <p:nvPr>
            <p:ph type="sldNum" sz="quarter" idx="12"/>
          </p:nvPr>
        </p:nvSpPr>
        <p:spPr/>
        <p:txBody>
          <a:bodyPr/>
          <a:lstStyle/>
          <a:p>
            <a:fld id="{452AF6BE-ACB6-42ED-8393-926E1A62687C}" type="slidenum">
              <a:rPr lang="en-US" smtClean="0"/>
              <a:pPr/>
              <a:t>16</a:t>
            </a:fld>
            <a:endParaRPr lang="en-US"/>
          </a:p>
        </p:txBody>
      </p:sp>
      <p:sp>
        <p:nvSpPr>
          <p:cNvPr id="7" name="Rectangle 2"/>
          <p:cNvSpPr txBox="1">
            <a:spLocks noChangeArrowheads="1"/>
          </p:cNvSpPr>
          <p:nvPr/>
        </p:nvSpPr>
        <p:spPr>
          <a:xfrm>
            <a:off x="785786" y="214290"/>
            <a:ext cx="6143668" cy="601663"/>
          </a:xfrm>
          <a:prstGeom prst="rect">
            <a:avLst/>
          </a:prstGeom>
        </p:spPr>
        <p:txBody>
          <a:bodyPr vert="horz" lIns="91440" tIns="45720" rIns="91440" bIns="45720" rtlCol="0" anchor="ctr">
            <a:normAutofit/>
          </a:bodyPr>
          <a:lstStyle/>
          <a:p>
            <a:pPr lvl="0">
              <a:spcBef>
                <a:spcPct val="0"/>
              </a:spcBef>
              <a:defRPr/>
            </a:pPr>
            <a:r>
              <a:rPr lang="en-US" sz="2400" b="1" dirty="0" smtClean="0">
                <a:solidFill>
                  <a:srgbClr val="0000FF"/>
                </a:solidFill>
              </a:rPr>
              <a:t>Factors Affecting Torque in Real Machines</a:t>
            </a:r>
            <a:endParaRPr kumimoji="0" lang="en-US" sz="2400" b="1" i="0" u="none" strike="noStrike" kern="1200" cap="none" spc="0" normalizeH="0" baseline="0" noProof="0" dirty="0" smtClean="0">
              <a:ln>
                <a:noFill/>
              </a:ln>
              <a:solidFill>
                <a:srgbClr val="0000FF"/>
              </a:solidFill>
              <a:effectLst/>
              <a:uLnTx/>
              <a:uFillTx/>
              <a:latin typeface="+mj-lt"/>
              <a:ea typeface="+mj-ea"/>
              <a:cs typeface="+mj-cs"/>
            </a:endParaRPr>
          </a:p>
        </p:txBody>
      </p:sp>
      <p:sp>
        <p:nvSpPr>
          <p:cNvPr id="9" name="Rectangle 8"/>
          <p:cNvSpPr/>
          <p:nvPr/>
        </p:nvSpPr>
        <p:spPr>
          <a:xfrm>
            <a:off x="714348" y="1142984"/>
            <a:ext cx="4572000" cy="1754326"/>
          </a:xfrm>
          <a:prstGeom prst="rect">
            <a:avLst/>
          </a:prstGeom>
        </p:spPr>
        <p:txBody>
          <a:bodyPr>
            <a:spAutoFit/>
          </a:bodyPr>
          <a:lstStyle/>
          <a:p>
            <a:pPr marL="342900" indent="-342900">
              <a:lnSpc>
                <a:spcPct val="150000"/>
              </a:lnSpc>
              <a:buFont typeface="+mj-lt"/>
              <a:buAutoNum type="arabicPeriod"/>
            </a:pPr>
            <a:r>
              <a:rPr lang="en-GB" dirty="0" smtClean="0"/>
              <a:t>Strength of the </a:t>
            </a:r>
            <a:r>
              <a:rPr lang="en-GB" b="1" dirty="0" smtClean="0"/>
              <a:t>rotor magnetic field</a:t>
            </a:r>
            <a:endParaRPr lang="en-GB" dirty="0" smtClean="0"/>
          </a:p>
          <a:p>
            <a:pPr marL="342900" indent="-342900">
              <a:lnSpc>
                <a:spcPct val="150000"/>
              </a:lnSpc>
              <a:buFont typeface="+mj-lt"/>
              <a:buAutoNum type="arabicPeriod"/>
            </a:pPr>
            <a:r>
              <a:rPr lang="en-GB" dirty="0" smtClean="0"/>
              <a:t>Strength of </a:t>
            </a:r>
            <a:r>
              <a:rPr lang="en-GB" b="1" dirty="0" smtClean="0"/>
              <a:t>external (stator) magnetic field</a:t>
            </a:r>
          </a:p>
          <a:p>
            <a:pPr marL="342900" indent="-342900">
              <a:lnSpc>
                <a:spcPct val="150000"/>
              </a:lnSpc>
              <a:buFont typeface="+mj-lt"/>
              <a:buAutoNum type="arabicPeriod"/>
            </a:pPr>
            <a:r>
              <a:rPr lang="en-GB" b="1" dirty="0" smtClean="0"/>
              <a:t>Angle</a:t>
            </a:r>
            <a:r>
              <a:rPr lang="en-GB" dirty="0" smtClean="0"/>
              <a:t> between the two fields</a:t>
            </a:r>
            <a:endParaRPr lang="en-GB" b="1" dirty="0" smtClean="0"/>
          </a:p>
          <a:p>
            <a:pPr marL="342900" indent="-342900">
              <a:lnSpc>
                <a:spcPct val="150000"/>
              </a:lnSpc>
              <a:buFont typeface="+mj-lt"/>
              <a:buAutoNum type="arabicPeriod"/>
            </a:pPr>
            <a:r>
              <a:rPr lang="en-GB" b="1" dirty="0" smtClean="0"/>
              <a:t>Machine constants</a:t>
            </a:r>
            <a:r>
              <a:rPr lang="en-GB" dirty="0" smtClean="0"/>
              <a:t> </a:t>
            </a:r>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928662" y="1857364"/>
            <a:ext cx="7500990" cy="928694"/>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2"/>
              </a:rPr>
              <a:t>aabdo@birzeit.edu</a:t>
            </a:r>
            <a:r>
              <a:rPr lang="en-US" dirty="0" smtClean="0"/>
              <a:t>                                 AC Machine Fundamentals                              </a:t>
            </a:r>
            <a:endParaRPr lang="en-US" dirty="0"/>
          </a:p>
        </p:txBody>
      </p:sp>
      <p:sp>
        <p:nvSpPr>
          <p:cNvPr id="4" name="TextBox 3"/>
          <p:cNvSpPr txBox="1"/>
          <p:nvPr/>
        </p:nvSpPr>
        <p:spPr>
          <a:xfrm>
            <a:off x="571472" y="357166"/>
            <a:ext cx="4352923" cy="523220"/>
          </a:xfrm>
          <a:prstGeom prst="rect">
            <a:avLst/>
          </a:prstGeom>
          <a:noFill/>
        </p:spPr>
        <p:txBody>
          <a:bodyPr wrap="none" rtlCol="0">
            <a:spAutoFit/>
          </a:bodyPr>
          <a:lstStyle/>
          <a:p>
            <a:r>
              <a:rPr lang="en-GB" sz="2800" b="1" dirty="0" smtClean="0">
                <a:solidFill>
                  <a:srgbClr val="0000FF"/>
                </a:solidFill>
              </a:rPr>
              <a:t>The Rotating Magnetic Field</a:t>
            </a:r>
            <a:endParaRPr lang="en-US" sz="2800" dirty="0" smtClean="0">
              <a:solidFill>
                <a:srgbClr val="0000FF"/>
              </a:solidFill>
            </a:endParaRPr>
          </a:p>
        </p:txBody>
      </p:sp>
      <p:sp>
        <p:nvSpPr>
          <p:cNvPr id="6" name="Slide Number Placeholder 5"/>
          <p:cNvSpPr>
            <a:spLocks noGrp="1"/>
          </p:cNvSpPr>
          <p:nvPr>
            <p:ph type="sldNum" sz="quarter" idx="12"/>
          </p:nvPr>
        </p:nvSpPr>
        <p:spPr/>
        <p:txBody>
          <a:bodyPr/>
          <a:lstStyle/>
          <a:p>
            <a:fld id="{452AF6BE-ACB6-42ED-8393-926E1A62687C}" type="slidenum">
              <a:rPr lang="en-US" smtClean="0"/>
              <a:pPr/>
              <a:t>17</a:t>
            </a:fld>
            <a:endParaRPr lang="en-US"/>
          </a:p>
        </p:txBody>
      </p:sp>
      <p:sp>
        <p:nvSpPr>
          <p:cNvPr id="7" name="Rectangle 6"/>
          <p:cNvSpPr/>
          <p:nvPr/>
        </p:nvSpPr>
        <p:spPr>
          <a:xfrm>
            <a:off x="357158" y="1142984"/>
            <a:ext cx="8001056" cy="3637919"/>
          </a:xfrm>
          <a:prstGeom prst="rect">
            <a:avLst/>
          </a:prstGeom>
        </p:spPr>
        <p:txBody>
          <a:bodyPr wrap="square">
            <a:spAutoFit/>
          </a:bodyPr>
          <a:lstStyle/>
          <a:p>
            <a:pPr marL="533400" indent="-533400" algn="just">
              <a:lnSpc>
                <a:spcPct val="80000"/>
              </a:lnSpc>
              <a:buFont typeface="Wingdings" pitchFamily="2" charset="2"/>
              <a:buChar char="Ø"/>
            </a:pPr>
            <a:r>
              <a:rPr lang="en-GB" b="1" dirty="0" smtClean="0"/>
              <a:t>Torque</a:t>
            </a:r>
            <a:r>
              <a:rPr lang="en-GB" dirty="0" smtClean="0"/>
              <a:t> is produced to </a:t>
            </a:r>
            <a:r>
              <a:rPr lang="en-GB" b="1" dirty="0" smtClean="0"/>
              <a:t>align</a:t>
            </a:r>
            <a:r>
              <a:rPr lang="en-GB" dirty="0" smtClean="0"/>
              <a:t> </a:t>
            </a:r>
            <a:r>
              <a:rPr lang="en-GB" b="1" dirty="0" smtClean="0"/>
              <a:t>rotor</a:t>
            </a:r>
            <a:r>
              <a:rPr lang="en-GB" dirty="0" smtClean="0"/>
              <a:t> (loop) magnetic </a:t>
            </a:r>
            <a:r>
              <a:rPr lang="en-GB" b="1" dirty="0" smtClean="0"/>
              <a:t>field</a:t>
            </a:r>
            <a:r>
              <a:rPr lang="en-GB" dirty="0" smtClean="0"/>
              <a:t> </a:t>
            </a:r>
            <a:r>
              <a:rPr lang="en-GB" b="1" dirty="0" smtClean="0"/>
              <a:t>with stator</a:t>
            </a:r>
            <a:r>
              <a:rPr lang="en-GB" dirty="0" smtClean="0"/>
              <a:t> magnetic </a:t>
            </a:r>
            <a:r>
              <a:rPr lang="en-GB" b="1" dirty="0" smtClean="0"/>
              <a:t>field</a:t>
            </a:r>
            <a:r>
              <a:rPr lang="en-GB" dirty="0" smtClean="0"/>
              <a:t>.</a:t>
            </a:r>
          </a:p>
          <a:p>
            <a:pPr marL="533400" indent="-533400" algn="just">
              <a:lnSpc>
                <a:spcPct val="80000"/>
              </a:lnSpc>
              <a:buFont typeface="Wingdings" pitchFamily="2" charset="2"/>
              <a:buChar char="Ø"/>
            </a:pPr>
            <a:endParaRPr lang="en-GB" dirty="0" smtClean="0"/>
          </a:p>
          <a:p>
            <a:pPr marL="533400" indent="-533400" algn="just">
              <a:lnSpc>
                <a:spcPct val="80000"/>
              </a:lnSpc>
              <a:buFont typeface="Wingdings" pitchFamily="2" charset="2"/>
              <a:buChar char="Ø"/>
            </a:pPr>
            <a:endParaRPr lang="en-GB" dirty="0" smtClean="0"/>
          </a:p>
          <a:p>
            <a:pPr marL="533400" indent="-533400" algn="just">
              <a:lnSpc>
                <a:spcPct val="80000"/>
              </a:lnSpc>
              <a:buFont typeface="Wingdings" pitchFamily="2" charset="2"/>
              <a:buChar char="Ø"/>
            </a:pPr>
            <a:r>
              <a:rPr lang="en-GB" dirty="0" smtClean="0"/>
              <a:t>If </a:t>
            </a:r>
            <a:r>
              <a:rPr lang="en-GB" b="1" dirty="0" smtClean="0"/>
              <a:t>stator magnetic field </a:t>
            </a:r>
            <a:r>
              <a:rPr lang="en-GB" dirty="0" smtClean="0"/>
              <a:t>is</a:t>
            </a:r>
            <a:r>
              <a:rPr lang="en-GB" b="1" dirty="0" smtClean="0"/>
              <a:t> rotated</a:t>
            </a:r>
            <a:r>
              <a:rPr lang="en-GB" dirty="0" smtClean="0"/>
              <a:t>, torque will cause rotor to </a:t>
            </a:r>
            <a:r>
              <a:rPr lang="en-GB" b="1" dirty="0" smtClean="0"/>
              <a:t>‘chase’</a:t>
            </a:r>
            <a:r>
              <a:rPr lang="en-GB" dirty="0" smtClean="0"/>
              <a:t> the rotating stator magnetic field.</a:t>
            </a:r>
          </a:p>
          <a:p>
            <a:pPr marL="533400" indent="-533400" algn="just">
              <a:lnSpc>
                <a:spcPct val="80000"/>
              </a:lnSpc>
              <a:buFont typeface="Wingdings" pitchFamily="2" charset="2"/>
              <a:buChar char="Ø"/>
            </a:pPr>
            <a:endParaRPr lang="en-GB" b="1" dirty="0" smtClean="0"/>
          </a:p>
          <a:p>
            <a:pPr marL="533400" indent="-533400" algn="just">
              <a:lnSpc>
                <a:spcPct val="80000"/>
              </a:lnSpc>
              <a:buFont typeface="Wingdings" pitchFamily="2" charset="2"/>
              <a:buChar char="Ø"/>
            </a:pPr>
            <a:endParaRPr lang="en-GB" b="1" dirty="0" smtClean="0"/>
          </a:p>
          <a:p>
            <a:pPr marL="533400" indent="-533400" algn="just">
              <a:lnSpc>
                <a:spcPct val="80000"/>
              </a:lnSpc>
              <a:buFont typeface="Wingdings" pitchFamily="2" charset="2"/>
              <a:buChar char="Ø"/>
            </a:pPr>
            <a:r>
              <a:rPr lang="en-GB" dirty="0" smtClean="0"/>
              <a:t>How to create a rotating stator magnetic field?</a:t>
            </a:r>
          </a:p>
          <a:p>
            <a:pPr marL="533400" indent="-533400" algn="just">
              <a:lnSpc>
                <a:spcPct val="80000"/>
              </a:lnSpc>
            </a:pPr>
            <a:r>
              <a:rPr lang="en-GB" dirty="0" smtClean="0"/>
              <a:t>          Use a set of </a:t>
            </a:r>
            <a:r>
              <a:rPr lang="en-GB" b="1" dirty="0" smtClean="0"/>
              <a:t>three-phase windings displaced by 120</a:t>
            </a:r>
            <a:r>
              <a:rPr lang="en-GB" b="1" dirty="0" smtClean="0">
                <a:sym typeface="Symbol" pitchFamily="18" charset="2"/>
              </a:rPr>
              <a:t></a:t>
            </a:r>
            <a:r>
              <a:rPr lang="en-GB" dirty="0" smtClean="0"/>
              <a:t> </a:t>
            </a:r>
            <a:r>
              <a:rPr lang="en-GB" b="1" dirty="0" smtClean="0"/>
              <a:t>electrical</a:t>
            </a:r>
            <a:r>
              <a:rPr lang="en-GB" dirty="0" smtClean="0"/>
              <a:t> around the machine circumference.</a:t>
            </a:r>
          </a:p>
          <a:p>
            <a:pPr marL="533400" indent="-533400" algn="just">
              <a:lnSpc>
                <a:spcPct val="80000"/>
              </a:lnSpc>
              <a:buFont typeface="Wingdings" pitchFamily="2" charset="2"/>
              <a:buChar char="Ø"/>
            </a:pPr>
            <a:endParaRPr lang="en-GB" dirty="0" smtClean="0"/>
          </a:p>
          <a:p>
            <a:pPr marL="533400" indent="-533400" algn="just">
              <a:lnSpc>
                <a:spcPct val="80000"/>
              </a:lnSpc>
            </a:pPr>
            <a:endParaRPr lang="en-GB" dirty="0" smtClean="0"/>
          </a:p>
          <a:p>
            <a:pPr marL="533400" indent="-533400" algn="just">
              <a:lnSpc>
                <a:spcPct val="80000"/>
              </a:lnSpc>
              <a:buFont typeface="Wingdings" pitchFamily="2" charset="2"/>
              <a:buChar char="Ø"/>
            </a:pPr>
            <a:r>
              <a:rPr lang="en-GB" dirty="0" smtClean="0"/>
              <a:t>Fundamental principle – </a:t>
            </a:r>
            <a:r>
              <a:rPr lang="en-GB" b="1" i="1" dirty="0" smtClean="0">
                <a:solidFill>
                  <a:srgbClr val="FF0000"/>
                </a:solidFill>
              </a:rPr>
              <a:t>a 3-phase set of currents, each of equal magnitude and differing in phase by 120º, flows in a 3-phase winding, then it will produce a rotating magnetic field of constant magnitude</a:t>
            </a:r>
            <a:r>
              <a:rPr lang="en-US" dirty="0" smtClean="0"/>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3"/>
              </a:rPr>
              <a:t>aabdo@birzeit.edu</a:t>
            </a:r>
            <a:r>
              <a:rPr lang="en-US" dirty="0" smtClean="0"/>
              <a:t>                                 AC Machine Fundamentals                              </a:t>
            </a:r>
            <a:endParaRPr lang="en-US" dirty="0"/>
          </a:p>
        </p:txBody>
      </p:sp>
      <p:sp>
        <p:nvSpPr>
          <p:cNvPr id="4" name="TextBox 3"/>
          <p:cNvSpPr txBox="1"/>
          <p:nvPr/>
        </p:nvSpPr>
        <p:spPr>
          <a:xfrm>
            <a:off x="571472" y="357166"/>
            <a:ext cx="4352923" cy="523220"/>
          </a:xfrm>
          <a:prstGeom prst="rect">
            <a:avLst/>
          </a:prstGeom>
          <a:noFill/>
        </p:spPr>
        <p:txBody>
          <a:bodyPr wrap="none" rtlCol="0">
            <a:spAutoFit/>
          </a:bodyPr>
          <a:lstStyle/>
          <a:p>
            <a:r>
              <a:rPr lang="en-GB" sz="2800" b="1" dirty="0" smtClean="0">
                <a:solidFill>
                  <a:srgbClr val="0000FF"/>
                </a:solidFill>
              </a:rPr>
              <a:t>The Rotating Magnetic Field</a:t>
            </a:r>
            <a:endParaRPr lang="en-US" sz="2800" dirty="0" smtClean="0">
              <a:solidFill>
                <a:srgbClr val="1809E1"/>
              </a:solidFill>
            </a:endParaRPr>
          </a:p>
        </p:txBody>
      </p:sp>
      <p:sp>
        <p:nvSpPr>
          <p:cNvPr id="6" name="Slide Number Placeholder 5"/>
          <p:cNvSpPr>
            <a:spLocks noGrp="1"/>
          </p:cNvSpPr>
          <p:nvPr>
            <p:ph type="sldNum" sz="quarter" idx="12"/>
          </p:nvPr>
        </p:nvSpPr>
        <p:spPr/>
        <p:txBody>
          <a:bodyPr/>
          <a:lstStyle/>
          <a:p>
            <a:fld id="{452AF6BE-ACB6-42ED-8393-926E1A62687C}" type="slidenum">
              <a:rPr lang="en-US" smtClean="0"/>
              <a:pPr/>
              <a:t>18</a:t>
            </a:fld>
            <a:endParaRPr lang="en-US"/>
          </a:p>
        </p:txBody>
      </p:sp>
      <p:sp>
        <p:nvSpPr>
          <p:cNvPr id="7" name="Rectangle 6"/>
          <p:cNvSpPr/>
          <p:nvPr/>
        </p:nvSpPr>
        <p:spPr>
          <a:xfrm>
            <a:off x="5357818" y="3500438"/>
            <a:ext cx="3500486" cy="461665"/>
          </a:xfrm>
          <a:prstGeom prst="rect">
            <a:avLst/>
          </a:prstGeom>
        </p:spPr>
        <p:txBody>
          <a:bodyPr wrap="square">
            <a:spAutoFit/>
          </a:bodyPr>
          <a:lstStyle/>
          <a:p>
            <a:pPr algn="just"/>
            <a:r>
              <a:rPr lang="en-US" sz="1200" dirty="0" smtClean="0"/>
              <a:t>(b) The magnetizing intensity vector </a:t>
            </a:r>
            <a:r>
              <a:rPr lang="en-US" sz="1200" dirty="0" err="1" smtClean="0"/>
              <a:t>H</a:t>
            </a:r>
            <a:r>
              <a:rPr lang="en-US" sz="1200" i="1" dirty="0" err="1" smtClean="0"/>
              <a:t>aa</a:t>
            </a:r>
            <a:r>
              <a:rPr lang="en-US" sz="1200" dirty="0" smtClean="0"/>
              <a:t>'(t) produced by a current flowing in coil </a:t>
            </a:r>
            <a:r>
              <a:rPr lang="en-US" sz="1200" i="1" dirty="0" err="1" smtClean="0"/>
              <a:t>aa</a:t>
            </a:r>
            <a:r>
              <a:rPr lang="en-US" sz="1200" i="1" dirty="0" smtClean="0"/>
              <a:t>' .</a:t>
            </a:r>
            <a:endParaRPr lang="en-US" sz="1200" dirty="0"/>
          </a:p>
        </p:txBody>
      </p:sp>
      <p:pic>
        <p:nvPicPr>
          <p:cNvPr id="29698" name="Picture 2"/>
          <p:cNvPicPr>
            <a:picLocks noChangeAspect="1" noChangeArrowheads="1"/>
          </p:cNvPicPr>
          <p:nvPr/>
        </p:nvPicPr>
        <p:blipFill>
          <a:blip r:embed="rId4" cstate="print"/>
          <a:srcRect/>
          <a:stretch>
            <a:fillRect/>
          </a:stretch>
        </p:blipFill>
        <p:spPr bwMode="auto">
          <a:xfrm>
            <a:off x="714349" y="928671"/>
            <a:ext cx="3071833" cy="2571768"/>
          </a:xfrm>
          <a:prstGeom prst="rect">
            <a:avLst/>
          </a:prstGeom>
          <a:noFill/>
          <a:ln w="9525">
            <a:noFill/>
            <a:miter lim="800000"/>
            <a:headEnd/>
            <a:tailEnd/>
          </a:ln>
          <a:effectLst/>
        </p:spPr>
      </p:pic>
      <p:pic>
        <p:nvPicPr>
          <p:cNvPr id="29700" name="Picture 4"/>
          <p:cNvPicPr>
            <a:picLocks noChangeAspect="1" noChangeArrowheads="1"/>
          </p:cNvPicPr>
          <p:nvPr/>
        </p:nvPicPr>
        <p:blipFill>
          <a:blip r:embed="rId5" cstate="print"/>
          <a:srcRect/>
          <a:stretch>
            <a:fillRect/>
          </a:stretch>
        </p:blipFill>
        <p:spPr bwMode="auto">
          <a:xfrm>
            <a:off x="5572132" y="928670"/>
            <a:ext cx="2760962" cy="2571768"/>
          </a:xfrm>
          <a:prstGeom prst="rect">
            <a:avLst/>
          </a:prstGeom>
          <a:noFill/>
          <a:ln w="9525">
            <a:noFill/>
            <a:miter lim="800000"/>
            <a:headEnd/>
            <a:tailEnd/>
          </a:ln>
          <a:effectLst/>
        </p:spPr>
      </p:pic>
      <p:sp>
        <p:nvSpPr>
          <p:cNvPr id="10" name="Rectangle 9"/>
          <p:cNvSpPr/>
          <p:nvPr/>
        </p:nvSpPr>
        <p:spPr>
          <a:xfrm>
            <a:off x="428596" y="3500438"/>
            <a:ext cx="4214842" cy="830997"/>
          </a:xfrm>
          <a:prstGeom prst="rect">
            <a:avLst/>
          </a:prstGeom>
        </p:spPr>
        <p:txBody>
          <a:bodyPr wrap="square">
            <a:spAutoFit/>
          </a:bodyPr>
          <a:lstStyle/>
          <a:p>
            <a:pPr algn="just"/>
            <a:r>
              <a:rPr lang="en-US" sz="1200" dirty="0" smtClean="0"/>
              <a:t>(a) A simple three phase stator. Currents in this stator are assumed positive if they flow into the unprimed end and out the primed end of the coils. The magnetizing intensities produced by each coil are also shown. </a:t>
            </a:r>
            <a:endParaRPr lang="en-US" sz="1200" dirty="0"/>
          </a:p>
        </p:txBody>
      </p:sp>
      <p:sp>
        <p:nvSpPr>
          <p:cNvPr id="11" name="Rectangle 10"/>
          <p:cNvSpPr/>
          <p:nvPr/>
        </p:nvSpPr>
        <p:spPr>
          <a:xfrm>
            <a:off x="428596" y="4500570"/>
            <a:ext cx="8143932" cy="646331"/>
          </a:xfrm>
          <a:prstGeom prst="rect">
            <a:avLst/>
          </a:prstGeom>
        </p:spPr>
        <p:txBody>
          <a:bodyPr wrap="square">
            <a:spAutoFit/>
          </a:bodyPr>
          <a:lstStyle/>
          <a:p>
            <a:pPr marL="342900" indent="-342900">
              <a:buFont typeface="Wingdings" pitchFamily="2" charset="2"/>
              <a:buChar char="Ø"/>
            </a:pPr>
            <a:r>
              <a:rPr lang="en-GB" dirty="0" smtClean="0"/>
              <a:t>Let’s apply a set of currents to the stator above and see what happens at specific instants of time.  Assume currents in the 3 coils are:</a:t>
            </a:r>
            <a:endParaRPr lang="en-US" dirty="0" smtClean="0"/>
          </a:p>
        </p:txBody>
      </p:sp>
      <p:graphicFrame>
        <p:nvGraphicFramePr>
          <p:cNvPr id="29701" name="Object 7"/>
          <p:cNvGraphicFramePr>
            <a:graphicFrameLocks noChangeAspect="1"/>
          </p:cNvGraphicFramePr>
          <p:nvPr/>
        </p:nvGraphicFramePr>
        <p:xfrm>
          <a:off x="857224" y="5143512"/>
          <a:ext cx="1951052" cy="366699"/>
        </p:xfrm>
        <a:graphic>
          <a:graphicData uri="http://schemas.openxmlformats.org/presentationml/2006/ole">
            <mc:AlternateContent xmlns:mc="http://schemas.openxmlformats.org/markup-compatibility/2006">
              <mc:Choice xmlns:v="urn:schemas-microsoft-com:vml" Requires="v">
                <p:oleObj spid="_x0000_s29710" name="Equation" r:id="rId6" imgW="1193760" imgH="228600" progId="Equation.3">
                  <p:embed/>
                </p:oleObj>
              </mc:Choice>
              <mc:Fallback>
                <p:oleObj name="Equation" r:id="rId6" imgW="1193760" imgH="228600" progId="Equation.3">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7224" y="5143512"/>
                        <a:ext cx="1951052" cy="36669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702" name="Object 8"/>
          <p:cNvGraphicFramePr>
            <a:graphicFrameLocks noChangeAspect="1"/>
          </p:cNvGraphicFramePr>
          <p:nvPr/>
        </p:nvGraphicFramePr>
        <p:xfrm>
          <a:off x="838771" y="5500702"/>
          <a:ext cx="3304601" cy="368856"/>
        </p:xfrm>
        <a:graphic>
          <a:graphicData uri="http://schemas.openxmlformats.org/presentationml/2006/ole">
            <mc:AlternateContent xmlns:mc="http://schemas.openxmlformats.org/markup-compatibility/2006">
              <mc:Choice xmlns:v="urn:schemas-microsoft-com:vml" Requires="v">
                <p:oleObj spid="_x0000_s29711" name="Equation" r:id="rId8" imgW="1650960" imgH="228600" progId="Equation.3">
                  <p:embed/>
                </p:oleObj>
              </mc:Choice>
              <mc:Fallback>
                <p:oleObj name="Equation" r:id="rId8" imgW="1650960" imgH="228600" progId="Equation.3">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38771" y="5500702"/>
                        <a:ext cx="3304601" cy="36885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703" name="Object 9"/>
          <p:cNvGraphicFramePr>
            <a:graphicFrameLocks noChangeAspect="1"/>
          </p:cNvGraphicFramePr>
          <p:nvPr/>
        </p:nvGraphicFramePr>
        <p:xfrm>
          <a:off x="857224" y="5846226"/>
          <a:ext cx="3301365" cy="368856"/>
        </p:xfrm>
        <a:graphic>
          <a:graphicData uri="http://schemas.openxmlformats.org/presentationml/2006/ole">
            <mc:AlternateContent xmlns:mc="http://schemas.openxmlformats.org/markup-compatibility/2006">
              <mc:Choice xmlns:v="urn:schemas-microsoft-com:vml" Requires="v">
                <p:oleObj spid="_x0000_s29712" name="Equation" r:id="rId10" imgW="1650960" imgH="228600" progId="Equation.3">
                  <p:embed/>
                </p:oleObj>
              </mc:Choice>
              <mc:Fallback>
                <p:oleObj name="Equation" r:id="rId10" imgW="1650960" imgH="228600" progId="Equation.3">
                  <p:embed/>
                  <p:pic>
                    <p:nvPicPr>
                      <p:cNvPr id="0" name="Object 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57224" y="5846226"/>
                        <a:ext cx="3301365" cy="36885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3"/>
              </a:rPr>
              <a:t>aabdo@birzeit.edu</a:t>
            </a:r>
            <a:r>
              <a:rPr lang="en-US" dirty="0" smtClean="0"/>
              <a:t>                                 AC Machine Fundamentals                              </a:t>
            </a:r>
            <a:endParaRPr lang="en-US" dirty="0"/>
          </a:p>
        </p:txBody>
      </p:sp>
      <p:sp>
        <p:nvSpPr>
          <p:cNvPr id="4" name="TextBox 3"/>
          <p:cNvSpPr txBox="1"/>
          <p:nvPr/>
        </p:nvSpPr>
        <p:spPr>
          <a:xfrm>
            <a:off x="571472" y="357166"/>
            <a:ext cx="4352923" cy="523220"/>
          </a:xfrm>
          <a:prstGeom prst="rect">
            <a:avLst/>
          </a:prstGeom>
          <a:noFill/>
        </p:spPr>
        <p:txBody>
          <a:bodyPr wrap="none" rtlCol="0">
            <a:spAutoFit/>
          </a:bodyPr>
          <a:lstStyle/>
          <a:p>
            <a:r>
              <a:rPr lang="en-GB" sz="2800" b="1" dirty="0" smtClean="0">
                <a:solidFill>
                  <a:srgbClr val="0000FF"/>
                </a:solidFill>
              </a:rPr>
              <a:t>The Rotating Magnetic Field</a:t>
            </a:r>
            <a:endParaRPr lang="en-US" sz="2800" dirty="0" smtClean="0">
              <a:solidFill>
                <a:srgbClr val="1809E1"/>
              </a:solidFill>
            </a:endParaRPr>
          </a:p>
        </p:txBody>
      </p:sp>
      <p:sp>
        <p:nvSpPr>
          <p:cNvPr id="6" name="Slide Number Placeholder 5"/>
          <p:cNvSpPr>
            <a:spLocks noGrp="1"/>
          </p:cNvSpPr>
          <p:nvPr>
            <p:ph type="sldNum" sz="quarter" idx="12"/>
          </p:nvPr>
        </p:nvSpPr>
        <p:spPr/>
        <p:txBody>
          <a:bodyPr/>
          <a:lstStyle/>
          <a:p>
            <a:fld id="{452AF6BE-ACB6-42ED-8393-926E1A62687C}" type="slidenum">
              <a:rPr lang="en-US" smtClean="0"/>
              <a:pPr/>
              <a:t>19</a:t>
            </a:fld>
            <a:endParaRPr lang="en-US"/>
          </a:p>
        </p:txBody>
      </p:sp>
      <p:sp>
        <p:nvSpPr>
          <p:cNvPr id="7" name="Rectangle 6"/>
          <p:cNvSpPr/>
          <p:nvPr/>
        </p:nvSpPr>
        <p:spPr>
          <a:xfrm>
            <a:off x="571472" y="1285860"/>
            <a:ext cx="8072494" cy="2862322"/>
          </a:xfrm>
          <a:prstGeom prst="rect">
            <a:avLst/>
          </a:prstGeom>
        </p:spPr>
        <p:txBody>
          <a:bodyPr wrap="square">
            <a:spAutoFit/>
          </a:bodyPr>
          <a:lstStyle/>
          <a:p>
            <a:pPr marL="342900" indent="-342900">
              <a:buFont typeface="Wingdings" pitchFamily="2" charset="2"/>
              <a:buChar char="Ø"/>
            </a:pPr>
            <a:r>
              <a:rPr lang="en-GB" dirty="0" smtClean="0"/>
              <a:t>The current in coil </a:t>
            </a:r>
            <a:r>
              <a:rPr lang="en-GB" dirty="0" err="1" smtClean="0"/>
              <a:t>aa</a:t>
            </a:r>
            <a:r>
              <a:rPr lang="en-GB" dirty="0" smtClean="0"/>
              <a:t>’ flows into the “a” end of the coil and out the ”a’” end of the coil.  It produces the magnetic field intensity:</a:t>
            </a:r>
          </a:p>
          <a:p>
            <a:pPr marL="342900" indent="-342900">
              <a:buFont typeface="Wingdings" pitchFamily="2" charset="2"/>
              <a:buChar char="Ø"/>
            </a:pPr>
            <a:endParaRPr lang="en-GB" dirty="0" smtClean="0"/>
          </a:p>
          <a:p>
            <a:pPr marL="342900" indent="-342900">
              <a:buFont typeface="Wingdings" pitchFamily="2" charset="2"/>
              <a:buChar char="Ø"/>
            </a:pPr>
            <a:endParaRPr lang="en-GB" dirty="0" smtClean="0"/>
          </a:p>
          <a:p>
            <a:pPr marL="342900" indent="-342900">
              <a:buFont typeface="Wingdings" pitchFamily="2" charset="2"/>
              <a:buChar char="Ø"/>
            </a:pPr>
            <a:endParaRPr lang="en-GB" dirty="0" smtClean="0"/>
          </a:p>
          <a:p>
            <a:pPr marL="342900" indent="-342900">
              <a:buFont typeface="Wingdings" pitchFamily="2" charset="2"/>
              <a:buChar char="Ø"/>
            </a:pPr>
            <a:endParaRPr lang="en-GB" dirty="0" smtClean="0"/>
          </a:p>
          <a:p>
            <a:pPr marL="342900" indent="-342900">
              <a:buFont typeface="Wingdings" pitchFamily="2" charset="2"/>
              <a:buChar char="Ø"/>
            </a:pPr>
            <a:endParaRPr lang="en-GB" dirty="0" smtClean="0"/>
          </a:p>
          <a:p>
            <a:pPr marL="342900" indent="-342900">
              <a:buFont typeface="Wingdings" pitchFamily="2" charset="2"/>
              <a:buChar char="Ø"/>
            </a:pPr>
            <a:endParaRPr lang="en-GB" dirty="0" smtClean="0"/>
          </a:p>
          <a:p>
            <a:pPr marL="342900" indent="-342900"/>
            <a:endParaRPr lang="en-GB" dirty="0" smtClean="0"/>
          </a:p>
          <a:p>
            <a:pPr marL="342900" indent="-342900">
              <a:buFont typeface="Wingdings" pitchFamily="2" charset="2"/>
              <a:buChar char="Ø"/>
            </a:pPr>
            <a:r>
              <a:rPr lang="en-GB" dirty="0" smtClean="0"/>
              <a:t>The flux densities equations are:</a:t>
            </a:r>
            <a:endParaRPr lang="en-US" dirty="0" smtClean="0"/>
          </a:p>
        </p:txBody>
      </p:sp>
      <p:graphicFrame>
        <p:nvGraphicFramePr>
          <p:cNvPr id="9" name="Object 4"/>
          <p:cNvGraphicFramePr>
            <a:graphicFrameLocks noChangeAspect="1"/>
          </p:cNvGraphicFramePr>
          <p:nvPr/>
        </p:nvGraphicFramePr>
        <p:xfrm>
          <a:off x="1500166" y="2071678"/>
          <a:ext cx="5151438" cy="439737"/>
        </p:xfrm>
        <a:graphic>
          <a:graphicData uri="http://schemas.openxmlformats.org/presentationml/2006/ole">
            <mc:AlternateContent xmlns:mc="http://schemas.openxmlformats.org/markup-compatibility/2006">
              <mc:Choice xmlns:v="urn:schemas-microsoft-com:vml" Requires="v">
                <p:oleObj spid="_x0000_s30740" name="Equation" r:id="rId4" imgW="2222280" imgH="228600" progId="Equation.3">
                  <p:embed/>
                </p:oleObj>
              </mc:Choice>
              <mc:Fallback>
                <p:oleObj name="Equation" r:id="rId4" imgW="2222280" imgH="2286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00166" y="2071678"/>
                        <a:ext cx="5151438" cy="439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5"/>
          <p:cNvGraphicFramePr>
            <a:graphicFrameLocks noChangeAspect="1"/>
          </p:cNvGraphicFramePr>
          <p:nvPr/>
        </p:nvGraphicFramePr>
        <p:xfrm>
          <a:off x="1500166" y="2500306"/>
          <a:ext cx="6553200" cy="439737"/>
        </p:xfrm>
        <a:graphic>
          <a:graphicData uri="http://schemas.openxmlformats.org/presentationml/2006/ole">
            <mc:AlternateContent xmlns:mc="http://schemas.openxmlformats.org/markup-compatibility/2006">
              <mc:Choice xmlns:v="urn:schemas-microsoft-com:vml" Requires="v">
                <p:oleObj spid="_x0000_s30741" name="Equation" r:id="rId6" imgW="2844720" imgH="228600" progId="Equation.3">
                  <p:embed/>
                </p:oleObj>
              </mc:Choice>
              <mc:Fallback>
                <p:oleObj name="Equation" r:id="rId6" imgW="2844720" imgH="22860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00166" y="2500306"/>
                        <a:ext cx="6553200" cy="439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6"/>
          <p:cNvGraphicFramePr>
            <a:graphicFrameLocks noChangeAspect="1"/>
          </p:cNvGraphicFramePr>
          <p:nvPr/>
        </p:nvGraphicFramePr>
        <p:xfrm>
          <a:off x="1500166" y="3000372"/>
          <a:ext cx="6580188" cy="439737"/>
        </p:xfrm>
        <a:graphic>
          <a:graphicData uri="http://schemas.openxmlformats.org/presentationml/2006/ole">
            <mc:AlternateContent xmlns:mc="http://schemas.openxmlformats.org/markup-compatibility/2006">
              <mc:Choice xmlns:v="urn:schemas-microsoft-com:vml" Requires="v">
                <p:oleObj spid="_x0000_s30742" name="Equation" r:id="rId8" imgW="2869920" imgH="228600" progId="Equation.3">
                  <p:embed/>
                </p:oleObj>
              </mc:Choice>
              <mc:Fallback>
                <p:oleObj name="Equation" r:id="rId8" imgW="2869920" imgH="228600" progId="Equation.3">
                  <p:embed/>
                  <p:pic>
                    <p:nvPicPr>
                      <p:cNvPr id="0"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00166" y="3000372"/>
                        <a:ext cx="6580188" cy="439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7"/>
          <p:cNvGraphicFramePr>
            <a:graphicFrameLocks noChangeAspect="1"/>
          </p:cNvGraphicFramePr>
          <p:nvPr/>
        </p:nvGraphicFramePr>
        <p:xfrm>
          <a:off x="1581153" y="4286256"/>
          <a:ext cx="3490913" cy="439738"/>
        </p:xfrm>
        <a:graphic>
          <a:graphicData uri="http://schemas.openxmlformats.org/presentationml/2006/ole">
            <mc:AlternateContent xmlns:mc="http://schemas.openxmlformats.org/markup-compatibility/2006">
              <mc:Choice xmlns:v="urn:schemas-microsoft-com:vml" Requires="v">
                <p:oleObj spid="_x0000_s30743" name="Equation" r:id="rId10" imgW="1523880" imgH="228600" progId="Equation.3">
                  <p:embed/>
                </p:oleObj>
              </mc:Choice>
              <mc:Fallback>
                <p:oleObj name="Equation" r:id="rId10" imgW="1523880" imgH="228600" progId="Equation.3">
                  <p:embed/>
                  <p:pic>
                    <p:nvPicPr>
                      <p:cNvPr id="0" name="Object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581153" y="4286256"/>
                        <a:ext cx="3490913" cy="439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Object 8"/>
          <p:cNvGraphicFramePr>
            <a:graphicFrameLocks noChangeAspect="1"/>
          </p:cNvGraphicFramePr>
          <p:nvPr/>
        </p:nvGraphicFramePr>
        <p:xfrm>
          <a:off x="1579576" y="4786322"/>
          <a:ext cx="4921250" cy="439738"/>
        </p:xfrm>
        <a:graphic>
          <a:graphicData uri="http://schemas.openxmlformats.org/presentationml/2006/ole">
            <mc:AlternateContent xmlns:mc="http://schemas.openxmlformats.org/markup-compatibility/2006">
              <mc:Choice xmlns:v="urn:schemas-microsoft-com:vml" Requires="v">
                <p:oleObj spid="_x0000_s30744" name="Equation" r:id="rId12" imgW="2145960" imgH="228600" progId="Equation.3">
                  <p:embed/>
                </p:oleObj>
              </mc:Choice>
              <mc:Fallback>
                <p:oleObj name="Equation" r:id="rId12" imgW="2145960" imgH="228600" progId="Equation.3">
                  <p:embed/>
                  <p:pic>
                    <p:nvPicPr>
                      <p:cNvPr id="0" name="Object 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579576" y="4786322"/>
                        <a:ext cx="4921250" cy="439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Object 9"/>
          <p:cNvGraphicFramePr>
            <a:graphicFrameLocks noChangeAspect="1"/>
          </p:cNvGraphicFramePr>
          <p:nvPr/>
        </p:nvGraphicFramePr>
        <p:xfrm>
          <a:off x="1571604" y="5286388"/>
          <a:ext cx="4979988" cy="439737"/>
        </p:xfrm>
        <a:graphic>
          <a:graphicData uri="http://schemas.openxmlformats.org/presentationml/2006/ole">
            <mc:AlternateContent xmlns:mc="http://schemas.openxmlformats.org/markup-compatibility/2006">
              <mc:Choice xmlns:v="urn:schemas-microsoft-com:vml" Requires="v">
                <p:oleObj spid="_x0000_s30745" name="Equation" r:id="rId14" imgW="2171520" imgH="228600" progId="Equation.3">
                  <p:embed/>
                </p:oleObj>
              </mc:Choice>
              <mc:Fallback>
                <p:oleObj name="Equation" r:id="rId14" imgW="2171520" imgH="228600" progId="Equation.3">
                  <p:embed/>
                  <p:pic>
                    <p:nvPicPr>
                      <p:cNvPr id="0" name="Object 9"/>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571604" y="5286388"/>
                        <a:ext cx="4979988" cy="439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Rectangle 10"/>
          <p:cNvSpPr>
            <a:spLocks noChangeArrowheads="1"/>
          </p:cNvSpPr>
          <p:nvPr/>
        </p:nvSpPr>
        <p:spPr bwMode="auto">
          <a:xfrm>
            <a:off x="1476375" y="5857892"/>
            <a:ext cx="2601913" cy="457200"/>
          </a:xfrm>
          <a:prstGeom prst="rect">
            <a:avLst/>
          </a:prstGeom>
          <a:noFill/>
          <a:ln w="9525">
            <a:noFill/>
            <a:miter lim="800000"/>
            <a:headEnd/>
            <a:tailEnd/>
          </a:ln>
        </p:spPr>
        <p:txBody>
          <a:bodyPr wrap="none" anchor="ctr">
            <a:spAutoFit/>
          </a:bodyPr>
          <a:lstStyle/>
          <a:p>
            <a:r>
              <a:rPr lang="en-GB" dirty="0"/>
              <a:t>Where </a:t>
            </a:r>
            <a:r>
              <a:rPr lang="en-GB" i="1" dirty="0"/>
              <a:t>B</a:t>
            </a:r>
            <a:r>
              <a:rPr lang="en-GB" i="1" baseline="-25000" dirty="0"/>
              <a:t>M</a:t>
            </a:r>
            <a:r>
              <a:rPr lang="en-GB" i="1" dirty="0"/>
              <a:t> = </a:t>
            </a:r>
            <a:r>
              <a:rPr lang="en-GB" i="1" dirty="0">
                <a:latin typeface="Times New Roman" pitchFamily="18" charset="0"/>
              </a:rPr>
              <a:t>µ</a:t>
            </a:r>
            <a:r>
              <a:rPr lang="en-GB" i="1" dirty="0"/>
              <a:t> H</a:t>
            </a:r>
            <a:r>
              <a:rPr lang="en-GB" i="1" baseline="-25000" dirty="0"/>
              <a:t>M</a:t>
            </a:r>
            <a:r>
              <a:rPr lang="en-US" i="1" baseline="-25000" dirty="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2"/>
              </a:rPr>
              <a:t>aabdo@birzeit.edu</a:t>
            </a:r>
            <a:r>
              <a:rPr lang="en-US" dirty="0" smtClean="0"/>
              <a:t>                                 AC Machine Fundamentals                              </a:t>
            </a:r>
            <a:endParaRPr lang="en-US" dirty="0"/>
          </a:p>
        </p:txBody>
      </p:sp>
      <p:sp>
        <p:nvSpPr>
          <p:cNvPr id="4" name="TextBox 3"/>
          <p:cNvSpPr txBox="1"/>
          <p:nvPr/>
        </p:nvSpPr>
        <p:spPr>
          <a:xfrm>
            <a:off x="571472" y="357166"/>
            <a:ext cx="1999778" cy="523220"/>
          </a:xfrm>
          <a:prstGeom prst="rect">
            <a:avLst/>
          </a:prstGeom>
          <a:noFill/>
        </p:spPr>
        <p:txBody>
          <a:bodyPr wrap="none" rtlCol="0">
            <a:spAutoFit/>
          </a:bodyPr>
          <a:lstStyle/>
          <a:p>
            <a:r>
              <a:rPr lang="en-US" sz="2800" dirty="0" smtClean="0">
                <a:solidFill>
                  <a:srgbClr val="1809E1"/>
                </a:solidFill>
              </a:rPr>
              <a:t>Introduction</a:t>
            </a:r>
          </a:p>
        </p:txBody>
      </p:sp>
      <p:sp>
        <p:nvSpPr>
          <p:cNvPr id="6" name="Slide Number Placeholder 5"/>
          <p:cNvSpPr>
            <a:spLocks noGrp="1"/>
          </p:cNvSpPr>
          <p:nvPr>
            <p:ph type="sldNum" sz="quarter" idx="12"/>
          </p:nvPr>
        </p:nvSpPr>
        <p:spPr/>
        <p:txBody>
          <a:bodyPr/>
          <a:lstStyle/>
          <a:p>
            <a:fld id="{452AF6BE-ACB6-42ED-8393-926E1A62687C}" type="slidenum">
              <a:rPr lang="en-US" smtClean="0"/>
              <a:pPr/>
              <a:t>2</a:t>
            </a:fld>
            <a:endParaRPr lang="en-US"/>
          </a:p>
        </p:txBody>
      </p:sp>
      <p:sp>
        <p:nvSpPr>
          <p:cNvPr id="7" name="Rectangle 6"/>
          <p:cNvSpPr/>
          <p:nvPr/>
        </p:nvSpPr>
        <p:spPr>
          <a:xfrm>
            <a:off x="357158" y="1142984"/>
            <a:ext cx="8358246" cy="646331"/>
          </a:xfrm>
          <a:prstGeom prst="rect">
            <a:avLst/>
          </a:prstGeom>
        </p:spPr>
        <p:txBody>
          <a:bodyPr wrap="square">
            <a:spAutoFit/>
          </a:bodyPr>
          <a:lstStyle/>
          <a:p>
            <a:pPr marL="342900" indent="-342900">
              <a:buFont typeface="Wingdings" pitchFamily="2" charset="2"/>
              <a:buChar char="Ø"/>
            </a:pPr>
            <a:r>
              <a:rPr lang="en-US" b="1" dirty="0" smtClean="0"/>
              <a:t>Ac machines </a:t>
            </a:r>
            <a:r>
              <a:rPr lang="en-US" dirty="0" smtClean="0"/>
              <a:t>are </a:t>
            </a:r>
            <a:r>
              <a:rPr lang="en-US" dirty="0" smtClean="0">
                <a:solidFill>
                  <a:srgbClr val="FF0000"/>
                </a:solidFill>
              </a:rPr>
              <a:t>generators that convert mechanical energy to ac electrical energy</a:t>
            </a:r>
            <a:r>
              <a:rPr lang="en-US" dirty="0" smtClean="0"/>
              <a:t> and </a:t>
            </a:r>
            <a:r>
              <a:rPr lang="en-US" dirty="0" smtClean="0">
                <a:solidFill>
                  <a:srgbClr val="0000FF"/>
                </a:solidFill>
              </a:rPr>
              <a:t>motors that convert ac electrical energy to mechanical energy.</a:t>
            </a:r>
            <a:endParaRPr lang="en-US" dirty="0">
              <a:solidFill>
                <a:srgbClr val="0000FF"/>
              </a:solidFill>
            </a:endParaRPr>
          </a:p>
        </p:txBody>
      </p:sp>
      <p:sp>
        <p:nvSpPr>
          <p:cNvPr id="9" name="Rectangle 8"/>
          <p:cNvSpPr/>
          <p:nvPr/>
        </p:nvSpPr>
        <p:spPr>
          <a:xfrm>
            <a:off x="428596" y="2214554"/>
            <a:ext cx="8143932" cy="3139321"/>
          </a:xfrm>
          <a:prstGeom prst="rect">
            <a:avLst/>
          </a:prstGeom>
        </p:spPr>
        <p:txBody>
          <a:bodyPr wrap="square">
            <a:spAutoFit/>
          </a:bodyPr>
          <a:lstStyle/>
          <a:p>
            <a:r>
              <a:rPr lang="en-US" dirty="0" smtClean="0"/>
              <a:t>There are two major classes of ac machines:</a:t>
            </a:r>
          </a:p>
          <a:p>
            <a:pPr marL="342900" indent="-342900">
              <a:buFont typeface="+mj-lt"/>
              <a:buAutoNum type="arabicPeriod"/>
            </a:pPr>
            <a:r>
              <a:rPr lang="en-US" b="1" dirty="0" smtClean="0"/>
              <a:t>Synchronous machines: </a:t>
            </a:r>
          </a:p>
          <a:p>
            <a:r>
              <a:rPr lang="en-US" dirty="0" smtClean="0"/>
              <a:t>Synchronous machines are motors and generators whose magnetic field current is supplied by a separate dc power source, </a:t>
            </a:r>
          </a:p>
          <a:p>
            <a:endParaRPr lang="en-US" dirty="0" smtClean="0"/>
          </a:p>
          <a:p>
            <a:r>
              <a:rPr lang="en-US" b="1" dirty="0" smtClean="0"/>
              <a:t>2 .   Induction machines:</a:t>
            </a:r>
          </a:p>
          <a:p>
            <a:r>
              <a:rPr lang="en-US" dirty="0" smtClean="0"/>
              <a:t>Induction machines are motors and generators whose field current is supplied by magnetic induction (transformer action) into their field windings. </a:t>
            </a:r>
          </a:p>
          <a:p>
            <a:endParaRPr lang="en-US" dirty="0" smtClean="0"/>
          </a:p>
          <a:p>
            <a:pPr marL="342900" indent="-342900">
              <a:buFont typeface="Wingdings" pitchFamily="2" charset="2"/>
              <a:buChar char="Ø"/>
            </a:pPr>
            <a:r>
              <a:rPr lang="en-US" dirty="0" smtClean="0"/>
              <a:t>The field circuits of most synchronous and induction machines are located on their rotors.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3"/>
              </a:rPr>
              <a:t>aabdo@birzeit.edu</a:t>
            </a:r>
            <a:r>
              <a:rPr lang="en-US" dirty="0" smtClean="0"/>
              <a:t>                                 AC Machine Fundamentals                              </a:t>
            </a:r>
            <a:endParaRPr lang="en-US" dirty="0"/>
          </a:p>
        </p:txBody>
      </p:sp>
      <p:sp>
        <p:nvSpPr>
          <p:cNvPr id="4" name="TextBox 3"/>
          <p:cNvSpPr txBox="1"/>
          <p:nvPr/>
        </p:nvSpPr>
        <p:spPr>
          <a:xfrm>
            <a:off x="571472" y="357166"/>
            <a:ext cx="4352923" cy="523220"/>
          </a:xfrm>
          <a:prstGeom prst="rect">
            <a:avLst/>
          </a:prstGeom>
          <a:noFill/>
        </p:spPr>
        <p:txBody>
          <a:bodyPr wrap="none" rtlCol="0">
            <a:spAutoFit/>
          </a:bodyPr>
          <a:lstStyle/>
          <a:p>
            <a:r>
              <a:rPr lang="en-GB" sz="2800" b="1" dirty="0" smtClean="0">
                <a:solidFill>
                  <a:srgbClr val="0000FF"/>
                </a:solidFill>
              </a:rPr>
              <a:t>The Rotating Magnetic Field</a:t>
            </a:r>
            <a:endParaRPr lang="en-US" sz="2800" dirty="0" smtClean="0">
              <a:solidFill>
                <a:srgbClr val="1809E1"/>
              </a:solidFill>
            </a:endParaRPr>
          </a:p>
        </p:txBody>
      </p:sp>
      <p:sp>
        <p:nvSpPr>
          <p:cNvPr id="6" name="Slide Number Placeholder 5"/>
          <p:cNvSpPr>
            <a:spLocks noGrp="1"/>
          </p:cNvSpPr>
          <p:nvPr>
            <p:ph type="sldNum" sz="quarter" idx="12"/>
          </p:nvPr>
        </p:nvSpPr>
        <p:spPr/>
        <p:txBody>
          <a:bodyPr/>
          <a:lstStyle/>
          <a:p>
            <a:fld id="{452AF6BE-ACB6-42ED-8393-926E1A62687C}" type="slidenum">
              <a:rPr lang="en-US" smtClean="0"/>
              <a:pPr/>
              <a:t>20</a:t>
            </a:fld>
            <a:endParaRPr lang="en-US"/>
          </a:p>
        </p:txBody>
      </p:sp>
      <p:sp>
        <p:nvSpPr>
          <p:cNvPr id="7" name="Slide Number Placeholder 7"/>
          <p:cNvSpPr txBox="1">
            <a:spLocks/>
          </p:cNvSpPr>
          <p:nvPr/>
        </p:nvSpPr>
        <p:spPr>
          <a:xfrm>
            <a:off x="6781800" y="6324600"/>
            <a:ext cx="1905000" cy="457200"/>
          </a:xfrm>
          <a:prstGeom prst="rect">
            <a:avLst/>
          </a:prstGeom>
          <a:noFill/>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DB835412-01F4-4216-ADE3-9F5CC66BB5C2}" type="slidenum">
              <a:rPr kumimoji="0" lang="zh-TW" altLang="en-US" sz="1200" b="0" i="0" u="none" strike="noStrike" kern="1200" cap="none" spc="0" normalizeH="0" baseline="0" noProof="0" smtClean="0">
                <a:ln>
                  <a:noFill/>
                </a:ln>
                <a:solidFill>
                  <a:schemeClr val="tx1">
                    <a:tint val="75000"/>
                  </a:schemeClr>
                </a:solidFill>
                <a:effectLst/>
                <a:uLnTx/>
                <a:uFillTx/>
                <a:latin typeface="+mn-lt"/>
                <a:ea typeface="新細明體"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altLang="zh-TW" sz="1200" b="0" i="0" u="none" strike="noStrike" kern="1200" cap="none" spc="0" normalizeH="0" baseline="0" noProof="0" smtClean="0">
              <a:ln>
                <a:noFill/>
              </a:ln>
              <a:solidFill>
                <a:schemeClr val="tx1">
                  <a:tint val="75000"/>
                </a:schemeClr>
              </a:solidFill>
              <a:effectLst/>
              <a:uLnTx/>
              <a:uFillTx/>
              <a:latin typeface="+mn-lt"/>
              <a:ea typeface="新細明體" pitchFamily="18" charset="-120"/>
              <a:cs typeface="+mn-cs"/>
            </a:endParaRPr>
          </a:p>
        </p:txBody>
      </p:sp>
      <p:sp>
        <p:nvSpPr>
          <p:cNvPr id="9" name="Rectangle 3"/>
          <p:cNvSpPr txBox="1">
            <a:spLocks noChangeArrowheads="1"/>
          </p:cNvSpPr>
          <p:nvPr/>
        </p:nvSpPr>
        <p:spPr>
          <a:xfrm>
            <a:off x="468313" y="1066800"/>
            <a:ext cx="4167187" cy="5065713"/>
          </a:xfrm>
          <a:prstGeom prst="rect">
            <a:avLst/>
          </a:prstGeom>
        </p:spPr>
        <p:txBody>
          <a:bodyPr vert="horz" lIns="91440" tIns="45720" rIns="91440" bIns="45720" rtlCol="0">
            <a:norm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effectLst/>
                <a:uLnTx/>
                <a:uFillTx/>
                <a:latin typeface="+mn-lt"/>
                <a:ea typeface="+mn-ea"/>
                <a:cs typeface="+mn-cs"/>
              </a:rPr>
              <a:t>At</a:t>
            </a:r>
          </a:p>
        </p:txBody>
      </p:sp>
      <p:graphicFrame>
        <p:nvGraphicFramePr>
          <p:cNvPr id="10" name="Object 20"/>
          <p:cNvGraphicFramePr>
            <a:graphicFrameLocks noGrp="1" noChangeAspect="1"/>
          </p:cNvGraphicFramePr>
          <p:nvPr/>
        </p:nvGraphicFramePr>
        <p:xfrm>
          <a:off x="5219700" y="1484313"/>
          <a:ext cx="1424002" cy="384175"/>
        </p:xfrm>
        <a:graphic>
          <a:graphicData uri="http://schemas.openxmlformats.org/presentationml/2006/ole">
            <mc:AlternateContent xmlns:mc="http://schemas.openxmlformats.org/markup-compatibility/2006">
              <mc:Choice xmlns:v="urn:schemas-microsoft-com:vml" Requires="v">
                <p:oleObj spid="_x0000_s33824" name="Equation" r:id="rId4" imgW="558720" imgH="177480" progId="Equation.3">
                  <p:embed/>
                </p:oleObj>
              </mc:Choice>
              <mc:Fallback>
                <p:oleObj name="Equation" r:id="rId4" imgW="558720" imgH="177480" progId="Equation.3">
                  <p:embed/>
                  <p:pic>
                    <p:nvPicPr>
                      <p:cNvPr id="0" name="Object 20"/>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19700" y="1484313"/>
                        <a:ext cx="1424002" cy="384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4"/>
          <p:cNvGraphicFramePr>
            <a:graphicFrameLocks noChangeAspect="1"/>
          </p:cNvGraphicFramePr>
          <p:nvPr/>
        </p:nvGraphicFramePr>
        <p:xfrm>
          <a:off x="755650" y="1557338"/>
          <a:ext cx="1173144" cy="400050"/>
        </p:xfrm>
        <a:graphic>
          <a:graphicData uri="http://schemas.openxmlformats.org/presentationml/2006/ole">
            <mc:AlternateContent xmlns:mc="http://schemas.openxmlformats.org/markup-compatibility/2006">
              <mc:Choice xmlns:v="urn:schemas-microsoft-com:vml" Requires="v">
                <p:oleObj spid="_x0000_s33825" name="Equation" r:id="rId6" imgW="482400" imgH="177480" progId="Equation.3">
                  <p:embed/>
                </p:oleObj>
              </mc:Choice>
              <mc:Fallback>
                <p:oleObj name="Equation" r:id="rId6" imgW="482400" imgH="17748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55650" y="1557338"/>
                        <a:ext cx="1173144" cy="400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5"/>
          <p:cNvGraphicFramePr>
            <a:graphicFrameLocks noChangeAspect="1"/>
          </p:cNvGraphicFramePr>
          <p:nvPr/>
        </p:nvGraphicFramePr>
        <p:xfrm>
          <a:off x="684213" y="2636838"/>
          <a:ext cx="3425825" cy="365125"/>
        </p:xfrm>
        <a:graphic>
          <a:graphicData uri="http://schemas.openxmlformats.org/presentationml/2006/ole">
            <mc:AlternateContent xmlns:mc="http://schemas.openxmlformats.org/markup-compatibility/2006">
              <mc:Choice xmlns:v="urn:schemas-microsoft-com:vml" Requires="v">
                <p:oleObj spid="_x0000_s33826" name="Equation" r:id="rId8" imgW="1815840" imgH="228600" progId="Equation.3">
                  <p:embed/>
                </p:oleObj>
              </mc:Choice>
              <mc:Fallback>
                <p:oleObj name="Equation" r:id="rId8" imgW="1815840" imgH="22860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84213" y="2636838"/>
                        <a:ext cx="3425825" cy="365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Object 6"/>
          <p:cNvGraphicFramePr>
            <a:graphicFrameLocks noChangeAspect="1"/>
          </p:cNvGraphicFramePr>
          <p:nvPr/>
        </p:nvGraphicFramePr>
        <p:xfrm>
          <a:off x="684213" y="3141663"/>
          <a:ext cx="3370262" cy="357187"/>
        </p:xfrm>
        <a:graphic>
          <a:graphicData uri="http://schemas.openxmlformats.org/presentationml/2006/ole">
            <mc:AlternateContent xmlns:mc="http://schemas.openxmlformats.org/markup-compatibility/2006">
              <mc:Choice xmlns:v="urn:schemas-microsoft-com:vml" Requires="v">
                <p:oleObj spid="_x0000_s33827" name="Equation" r:id="rId10" imgW="1815840" imgH="228600" progId="Equation.3">
                  <p:embed/>
                </p:oleObj>
              </mc:Choice>
              <mc:Fallback>
                <p:oleObj name="Equation" r:id="rId10" imgW="1815840" imgH="228600" progId="Equation.3">
                  <p:embed/>
                  <p:pic>
                    <p:nvPicPr>
                      <p:cNvPr id="0"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84213" y="3141663"/>
                        <a:ext cx="3370262" cy="3571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Object 7"/>
          <p:cNvGraphicFramePr>
            <a:graphicFrameLocks noChangeAspect="1"/>
          </p:cNvGraphicFramePr>
          <p:nvPr/>
        </p:nvGraphicFramePr>
        <p:xfrm>
          <a:off x="684213" y="2133600"/>
          <a:ext cx="1046162" cy="401638"/>
        </p:xfrm>
        <a:graphic>
          <a:graphicData uri="http://schemas.openxmlformats.org/presentationml/2006/ole">
            <mc:AlternateContent xmlns:mc="http://schemas.openxmlformats.org/markup-compatibility/2006">
              <mc:Choice xmlns:v="urn:schemas-microsoft-com:vml" Requires="v">
                <p:oleObj spid="_x0000_s33828" name="Equation" r:id="rId12" imgW="495000" imgH="228600" progId="Equation.3">
                  <p:embed/>
                </p:oleObj>
              </mc:Choice>
              <mc:Fallback>
                <p:oleObj name="Equation" r:id="rId12" imgW="495000" imgH="228600" progId="Equation.3">
                  <p:embed/>
                  <p:pic>
                    <p:nvPicPr>
                      <p:cNvPr id="0" name="Object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84213" y="2133600"/>
                        <a:ext cx="1046162" cy="4016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Rectangle 9"/>
          <p:cNvSpPr>
            <a:spLocks noChangeArrowheads="1"/>
          </p:cNvSpPr>
          <p:nvPr/>
        </p:nvSpPr>
        <p:spPr bwMode="auto">
          <a:xfrm>
            <a:off x="-214346" y="3571876"/>
            <a:ext cx="4143404" cy="646331"/>
          </a:xfrm>
          <a:prstGeom prst="rect">
            <a:avLst/>
          </a:prstGeom>
          <a:noFill/>
          <a:ln w="9525">
            <a:noFill/>
            <a:miter lim="800000"/>
            <a:headEnd/>
            <a:tailEnd/>
          </a:ln>
        </p:spPr>
        <p:txBody>
          <a:bodyPr wrap="square" anchor="ctr">
            <a:spAutoFit/>
          </a:bodyPr>
          <a:lstStyle/>
          <a:p>
            <a:pPr indent="457200"/>
            <a:r>
              <a:rPr lang="en-GB" sz="1800" dirty="0">
                <a:latin typeface="Arial" charset="0"/>
                <a:cs typeface="Times New Roman" pitchFamily="18" charset="0"/>
              </a:rPr>
              <a:t>The total magnetic field from all</a:t>
            </a:r>
          </a:p>
          <a:p>
            <a:pPr indent="457200"/>
            <a:r>
              <a:rPr lang="en-GB" sz="1800" dirty="0">
                <a:latin typeface="Arial" charset="0"/>
                <a:cs typeface="Times New Roman" pitchFamily="18" charset="0"/>
              </a:rPr>
              <a:t> three coils added together will </a:t>
            </a:r>
            <a:r>
              <a:rPr lang="en-GB" sz="1800" dirty="0" smtClean="0">
                <a:latin typeface="Arial" charset="0"/>
                <a:cs typeface="Times New Roman" pitchFamily="18" charset="0"/>
              </a:rPr>
              <a:t>be</a:t>
            </a:r>
            <a:endParaRPr lang="en-US" sz="1800" dirty="0">
              <a:latin typeface="Arial" charset="0"/>
            </a:endParaRPr>
          </a:p>
        </p:txBody>
      </p:sp>
      <p:graphicFrame>
        <p:nvGraphicFramePr>
          <p:cNvPr id="16" name="Object 8"/>
          <p:cNvGraphicFramePr>
            <a:graphicFrameLocks noChangeAspect="1"/>
          </p:cNvGraphicFramePr>
          <p:nvPr/>
        </p:nvGraphicFramePr>
        <p:xfrm>
          <a:off x="365125" y="4429132"/>
          <a:ext cx="4273550" cy="1797050"/>
        </p:xfrm>
        <a:graphic>
          <a:graphicData uri="http://schemas.openxmlformats.org/presentationml/2006/ole">
            <mc:AlternateContent xmlns:mc="http://schemas.openxmlformats.org/markup-compatibility/2006">
              <mc:Choice xmlns:v="urn:schemas-microsoft-com:vml" Requires="v">
                <p:oleObj spid="_x0000_s33829" name="Equation" r:id="rId14" imgW="2831760" imgH="1193760" progId="Equation.3">
                  <p:embed/>
                </p:oleObj>
              </mc:Choice>
              <mc:Fallback>
                <p:oleObj name="Equation" r:id="rId14" imgW="2831760" imgH="1193760" progId="Equation.3">
                  <p:embed/>
                  <p:pic>
                    <p:nvPicPr>
                      <p:cNvPr id="0" name="Object 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65125" y="4429132"/>
                        <a:ext cx="4273550" cy="1797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 name="Rectangle 10"/>
          <p:cNvSpPr>
            <a:spLocks noChangeArrowheads="1"/>
          </p:cNvSpPr>
          <p:nvPr/>
        </p:nvSpPr>
        <p:spPr bwMode="auto">
          <a:xfrm>
            <a:off x="0" y="3519488"/>
            <a:ext cx="9144000" cy="0"/>
          </a:xfrm>
          <a:prstGeom prst="rect">
            <a:avLst/>
          </a:prstGeom>
          <a:noFill/>
          <a:ln w="9525">
            <a:noFill/>
            <a:miter lim="800000"/>
            <a:headEnd/>
            <a:tailEnd/>
          </a:ln>
        </p:spPr>
        <p:txBody>
          <a:bodyPr wrap="none" anchor="ctr">
            <a:spAutoFit/>
          </a:bodyPr>
          <a:lstStyle/>
          <a:p>
            <a:endParaRPr lang="ar-SA">
              <a:latin typeface="Arial" charset="0"/>
            </a:endParaRPr>
          </a:p>
        </p:txBody>
      </p:sp>
      <p:sp>
        <p:nvSpPr>
          <p:cNvPr id="18" name="Rectangle 18"/>
          <p:cNvSpPr>
            <a:spLocks noChangeArrowheads="1"/>
          </p:cNvSpPr>
          <p:nvPr/>
        </p:nvSpPr>
        <p:spPr bwMode="auto">
          <a:xfrm>
            <a:off x="4500562" y="3500438"/>
            <a:ext cx="4392612" cy="1190625"/>
          </a:xfrm>
          <a:prstGeom prst="rect">
            <a:avLst/>
          </a:prstGeom>
          <a:noFill/>
          <a:ln w="9525">
            <a:noFill/>
            <a:miter lim="800000"/>
            <a:headEnd/>
            <a:tailEnd/>
          </a:ln>
        </p:spPr>
        <p:txBody>
          <a:bodyPr anchor="ctr">
            <a:spAutoFit/>
          </a:bodyPr>
          <a:lstStyle/>
          <a:p>
            <a:pPr indent="457200"/>
            <a:r>
              <a:rPr lang="en-GB" sz="1800" dirty="0">
                <a:latin typeface="Arial" charset="0"/>
                <a:cs typeface="Times New Roman" pitchFamily="18" charset="0"/>
              </a:rPr>
              <a:t>The total magnetic field from all</a:t>
            </a:r>
          </a:p>
          <a:p>
            <a:pPr indent="457200"/>
            <a:r>
              <a:rPr lang="en-GB" sz="1800" dirty="0">
                <a:latin typeface="Arial" charset="0"/>
                <a:cs typeface="Times New Roman" pitchFamily="18" charset="0"/>
              </a:rPr>
              <a:t> three coils added together will be</a:t>
            </a:r>
            <a:endParaRPr lang="en-US" sz="1800" dirty="0">
              <a:latin typeface="Arial" charset="0"/>
            </a:endParaRPr>
          </a:p>
          <a:p>
            <a:pPr indent="457200" eaLnBrk="0" hangingPunct="0"/>
            <a:endParaRPr lang="en-US" sz="1800" dirty="0">
              <a:latin typeface="Arial" charset="0"/>
            </a:endParaRPr>
          </a:p>
          <a:p>
            <a:pPr indent="457200" eaLnBrk="0" hangingPunct="0"/>
            <a:endParaRPr lang="en-US" sz="1800" dirty="0">
              <a:latin typeface="Arial" charset="0"/>
            </a:endParaRPr>
          </a:p>
        </p:txBody>
      </p:sp>
      <p:graphicFrame>
        <p:nvGraphicFramePr>
          <p:cNvPr id="19" name="Object 19"/>
          <p:cNvGraphicFramePr>
            <a:graphicFrameLocks noChangeAspect="1"/>
          </p:cNvGraphicFramePr>
          <p:nvPr/>
        </p:nvGraphicFramePr>
        <p:xfrm>
          <a:off x="4857752" y="4429132"/>
          <a:ext cx="4159250" cy="1428760"/>
        </p:xfrm>
        <a:graphic>
          <a:graphicData uri="http://schemas.openxmlformats.org/presentationml/2006/ole">
            <mc:AlternateContent xmlns:mc="http://schemas.openxmlformats.org/markup-compatibility/2006">
              <mc:Choice xmlns:v="urn:schemas-microsoft-com:vml" Requires="v">
                <p:oleObj spid="_x0000_s33830" name="Equation" r:id="rId16" imgW="2755800" imgH="914400" progId="Equation.3">
                  <p:embed/>
                </p:oleObj>
              </mc:Choice>
              <mc:Fallback>
                <p:oleObj name="Equation" r:id="rId16" imgW="2755800" imgH="914400" progId="Equation.3">
                  <p:embed/>
                  <p:pic>
                    <p:nvPicPr>
                      <p:cNvPr id="0" name="Object 1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857752" y="4429132"/>
                        <a:ext cx="4159250" cy="142876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 name="Line 21"/>
          <p:cNvSpPr>
            <a:spLocks noChangeShapeType="1"/>
          </p:cNvSpPr>
          <p:nvPr/>
        </p:nvSpPr>
        <p:spPr bwMode="auto">
          <a:xfrm>
            <a:off x="4716463" y="1125538"/>
            <a:ext cx="0" cy="5183187"/>
          </a:xfrm>
          <a:prstGeom prst="line">
            <a:avLst/>
          </a:prstGeom>
          <a:noFill/>
          <a:ln w="9525">
            <a:solidFill>
              <a:schemeClr val="tx1"/>
            </a:solidFill>
            <a:miter lim="800000"/>
            <a:headEnd/>
            <a:tailEnd/>
          </a:ln>
        </p:spPr>
        <p:txBody>
          <a:bodyPr wrap="none"/>
          <a:lstStyle/>
          <a:p>
            <a:endParaRPr lang="en-US"/>
          </a:p>
        </p:txBody>
      </p:sp>
      <p:graphicFrame>
        <p:nvGraphicFramePr>
          <p:cNvPr id="21" name="Object 22"/>
          <p:cNvGraphicFramePr>
            <a:graphicFrameLocks noChangeAspect="1"/>
          </p:cNvGraphicFramePr>
          <p:nvPr/>
        </p:nvGraphicFramePr>
        <p:xfrm>
          <a:off x="5148263" y="2492375"/>
          <a:ext cx="3044825" cy="425450"/>
        </p:xfrm>
        <a:graphic>
          <a:graphicData uri="http://schemas.openxmlformats.org/presentationml/2006/ole">
            <mc:AlternateContent xmlns:mc="http://schemas.openxmlformats.org/markup-compatibility/2006">
              <mc:Choice xmlns:v="urn:schemas-microsoft-com:vml" Requires="v">
                <p:oleObj spid="_x0000_s33831" name="Equation" r:id="rId18" imgW="1396800" imgH="228600" progId="Equation.3">
                  <p:embed/>
                </p:oleObj>
              </mc:Choice>
              <mc:Fallback>
                <p:oleObj name="Equation" r:id="rId18" imgW="1396800" imgH="228600" progId="Equation.3">
                  <p:embed/>
                  <p:pic>
                    <p:nvPicPr>
                      <p:cNvPr id="0" name="Object 22"/>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148263" y="2492375"/>
                        <a:ext cx="3044825" cy="425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 name="Object 23"/>
          <p:cNvGraphicFramePr>
            <a:graphicFrameLocks noChangeAspect="1"/>
          </p:cNvGraphicFramePr>
          <p:nvPr/>
        </p:nvGraphicFramePr>
        <p:xfrm>
          <a:off x="5170488" y="2932113"/>
          <a:ext cx="3073400" cy="425450"/>
        </p:xfrm>
        <a:graphic>
          <a:graphicData uri="http://schemas.openxmlformats.org/presentationml/2006/ole">
            <mc:AlternateContent xmlns:mc="http://schemas.openxmlformats.org/markup-compatibility/2006">
              <mc:Choice xmlns:v="urn:schemas-microsoft-com:vml" Requires="v">
                <p:oleObj spid="_x0000_s33832" name="Equation" r:id="rId20" imgW="1409400" imgH="228600" progId="Equation.3">
                  <p:embed/>
                </p:oleObj>
              </mc:Choice>
              <mc:Fallback>
                <p:oleObj name="Equation" r:id="rId20" imgW="1409400" imgH="228600" progId="Equation.3">
                  <p:embed/>
                  <p:pic>
                    <p:nvPicPr>
                      <p:cNvPr id="0" name="Object 23"/>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5170488" y="2932113"/>
                        <a:ext cx="3073400" cy="425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Object 24"/>
          <p:cNvGraphicFramePr>
            <a:graphicFrameLocks noChangeAspect="1"/>
          </p:cNvGraphicFramePr>
          <p:nvPr/>
        </p:nvGraphicFramePr>
        <p:xfrm>
          <a:off x="5148263" y="1995488"/>
          <a:ext cx="1884362" cy="425450"/>
        </p:xfrm>
        <a:graphic>
          <a:graphicData uri="http://schemas.openxmlformats.org/presentationml/2006/ole">
            <mc:AlternateContent xmlns:mc="http://schemas.openxmlformats.org/markup-compatibility/2006">
              <mc:Choice xmlns:v="urn:schemas-microsoft-com:vml" Requires="v">
                <p:oleObj spid="_x0000_s33833" name="Equation" r:id="rId22" imgW="863280" imgH="228600" progId="Equation.3">
                  <p:embed/>
                </p:oleObj>
              </mc:Choice>
              <mc:Fallback>
                <p:oleObj name="Equation" r:id="rId22" imgW="863280" imgH="228600" progId="Equation.3">
                  <p:embed/>
                  <p:pic>
                    <p:nvPicPr>
                      <p:cNvPr id="0" name="Object 24"/>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5148263" y="1995488"/>
                        <a:ext cx="1884362" cy="425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TextBox 23"/>
          <p:cNvSpPr txBox="1"/>
          <p:nvPr/>
        </p:nvSpPr>
        <p:spPr>
          <a:xfrm>
            <a:off x="5072066" y="4774180"/>
            <a:ext cx="545342" cy="369332"/>
          </a:xfrm>
          <a:prstGeom prst="rect">
            <a:avLst/>
          </a:prstGeom>
          <a:solidFill>
            <a:schemeClr val="bg1"/>
          </a:solidFill>
          <a:ln>
            <a:solidFill>
              <a:schemeClr val="bg1"/>
            </a:solidFill>
          </a:ln>
        </p:spPr>
        <p:txBody>
          <a:bodyPr wrap="none" rtlCol="0">
            <a:spAutoFit/>
          </a:bodyPr>
          <a:lstStyle/>
          <a:p>
            <a:r>
              <a:rPr lang="en-US" dirty="0" smtClean="0"/>
              <a:t>=B</a:t>
            </a:r>
            <a:r>
              <a:rPr lang="en-US" sz="1100" dirty="0" smtClean="0"/>
              <a:t>M</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2"/>
              </a:rPr>
              <a:t>aabdo@birzeit.edu</a:t>
            </a:r>
            <a:r>
              <a:rPr lang="en-US" dirty="0" smtClean="0"/>
              <a:t>                                 AC Machine Fundamentals                              </a:t>
            </a:r>
            <a:endParaRPr lang="en-US" dirty="0"/>
          </a:p>
        </p:txBody>
      </p:sp>
      <p:sp>
        <p:nvSpPr>
          <p:cNvPr id="4" name="TextBox 3"/>
          <p:cNvSpPr txBox="1"/>
          <p:nvPr/>
        </p:nvSpPr>
        <p:spPr>
          <a:xfrm>
            <a:off x="571472" y="357166"/>
            <a:ext cx="4352923" cy="523220"/>
          </a:xfrm>
          <a:prstGeom prst="rect">
            <a:avLst/>
          </a:prstGeom>
          <a:noFill/>
        </p:spPr>
        <p:txBody>
          <a:bodyPr wrap="none" rtlCol="0">
            <a:spAutoFit/>
          </a:bodyPr>
          <a:lstStyle/>
          <a:p>
            <a:r>
              <a:rPr lang="en-GB" sz="2800" b="1" dirty="0" smtClean="0">
                <a:solidFill>
                  <a:srgbClr val="0000FF"/>
                </a:solidFill>
              </a:rPr>
              <a:t>The Rotating Magnetic Field</a:t>
            </a:r>
            <a:endParaRPr lang="en-US" sz="2800" dirty="0" smtClean="0">
              <a:solidFill>
                <a:srgbClr val="1809E1"/>
              </a:solidFill>
            </a:endParaRPr>
          </a:p>
        </p:txBody>
      </p:sp>
      <p:sp>
        <p:nvSpPr>
          <p:cNvPr id="6" name="Slide Number Placeholder 5"/>
          <p:cNvSpPr>
            <a:spLocks noGrp="1"/>
          </p:cNvSpPr>
          <p:nvPr>
            <p:ph type="sldNum" sz="quarter" idx="12"/>
          </p:nvPr>
        </p:nvSpPr>
        <p:spPr/>
        <p:txBody>
          <a:bodyPr/>
          <a:lstStyle/>
          <a:p>
            <a:fld id="{452AF6BE-ACB6-42ED-8393-926E1A62687C}" type="slidenum">
              <a:rPr lang="en-US" smtClean="0"/>
              <a:pPr/>
              <a:t>21</a:t>
            </a:fld>
            <a:endParaRPr lang="en-US"/>
          </a:p>
        </p:txBody>
      </p:sp>
      <p:sp>
        <p:nvSpPr>
          <p:cNvPr id="7" name="Rectangle 6"/>
          <p:cNvSpPr/>
          <p:nvPr/>
        </p:nvSpPr>
        <p:spPr>
          <a:xfrm>
            <a:off x="500034" y="1142984"/>
            <a:ext cx="8143932" cy="4524315"/>
          </a:xfrm>
          <a:prstGeom prst="rect">
            <a:avLst/>
          </a:prstGeom>
        </p:spPr>
        <p:txBody>
          <a:bodyPr wrap="square">
            <a:spAutoFit/>
          </a:bodyPr>
          <a:lstStyle/>
          <a:p>
            <a:pPr marL="342900" indent="-342900">
              <a:buFont typeface="Wingdings" pitchFamily="2" charset="2"/>
              <a:buChar char="Ø"/>
            </a:pPr>
            <a:r>
              <a:rPr lang="en-US" dirty="0" smtClean="0"/>
              <a:t>The resulting magnetic flux</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pPr marL="342900" indent="-342900">
              <a:buFont typeface="Wingdings" pitchFamily="2" charset="2"/>
              <a:buChar char="Ø"/>
            </a:pPr>
            <a:r>
              <a:rPr lang="en-GB" b="1" i="1" dirty="0" smtClean="0">
                <a:solidFill>
                  <a:srgbClr val="FF0000"/>
                </a:solidFill>
              </a:rPr>
              <a:t>At any time t, the magnetic field will have the same magnitude 1.5 B</a:t>
            </a:r>
            <a:r>
              <a:rPr lang="en-GB" b="1" i="1" baseline="-25000" dirty="0" smtClean="0">
                <a:solidFill>
                  <a:srgbClr val="FF0000"/>
                </a:solidFill>
              </a:rPr>
              <a:t>M</a:t>
            </a:r>
            <a:r>
              <a:rPr lang="en-GB" b="1" i="1" dirty="0" smtClean="0">
                <a:solidFill>
                  <a:srgbClr val="FF0000"/>
                </a:solidFill>
              </a:rPr>
              <a:t> and it will continue to rotate at angular velocity </a:t>
            </a:r>
            <a:r>
              <a:rPr lang="en-GB" b="1" i="1" dirty="0" smtClean="0">
                <a:solidFill>
                  <a:srgbClr val="FF0000"/>
                </a:solidFill>
                <a:latin typeface="Symbol" pitchFamily="18" charset="2"/>
              </a:rPr>
              <a:t>w</a:t>
            </a:r>
            <a:r>
              <a:rPr lang="en-GB" b="1" i="1" dirty="0" smtClean="0">
                <a:solidFill>
                  <a:srgbClr val="FF0000"/>
                </a:solidFill>
              </a:rPr>
              <a:t>.</a:t>
            </a:r>
            <a:r>
              <a:rPr lang="en-GB" dirty="0" smtClean="0">
                <a:solidFill>
                  <a:srgbClr val="FF0000"/>
                </a:solidFill>
              </a:rPr>
              <a:t> </a:t>
            </a:r>
            <a:endParaRPr lang="en-US" dirty="0">
              <a:solidFill>
                <a:srgbClr val="FF0000"/>
              </a:solidFill>
            </a:endParaRPr>
          </a:p>
        </p:txBody>
      </p:sp>
      <p:pic>
        <p:nvPicPr>
          <p:cNvPr id="9" name="Picture 4" descr="4-9"/>
          <p:cNvPicPr>
            <a:picLocks noChangeAspect="1" noChangeArrowheads="1"/>
          </p:cNvPicPr>
          <p:nvPr/>
        </p:nvPicPr>
        <p:blipFill>
          <a:blip r:embed="rId3" cstate="print"/>
          <a:srcRect/>
          <a:stretch>
            <a:fillRect/>
          </a:stretch>
        </p:blipFill>
        <p:spPr bwMode="auto">
          <a:xfrm>
            <a:off x="1331913" y="1700213"/>
            <a:ext cx="6175375" cy="34020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2"/>
              </a:rPr>
              <a:t>aabdo@birzeit.edu</a:t>
            </a:r>
            <a:r>
              <a:rPr lang="en-US" dirty="0" smtClean="0"/>
              <a:t>                                 AC Machine Fundamentals                              </a:t>
            </a:r>
            <a:endParaRPr lang="en-US" dirty="0"/>
          </a:p>
        </p:txBody>
      </p:sp>
      <p:sp>
        <p:nvSpPr>
          <p:cNvPr id="4" name="TextBox 3"/>
          <p:cNvSpPr txBox="1"/>
          <p:nvPr/>
        </p:nvSpPr>
        <p:spPr>
          <a:xfrm>
            <a:off x="571472" y="357166"/>
            <a:ext cx="4352923" cy="523220"/>
          </a:xfrm>
          <a:prstGeom prst="rect">
            <a:avLst/>
          </a:prstGeom>
          <a:noFill/>
        </p:spPr>
        <p:txBody>
          <a:bodyPr wrap="none" rtlCol="0">
            <a:spAutoFit/>
          </a:bodyPr>
          <a:lstStyle/>
          <a:p>
            <a:r>
              <a:rPr lang="en-GB" sz="2800" b="1" dirty="0" smtClean="0">
                <a:solidFill>
                  <a:srgbClr val="0000FF"/>
                </a:solidFill>
              </a:rPr>
              <a:t>The Rotating Magnetic Field</a:t>
            </a:r>
            <a:endParaRPr lang="en-US" sz="2800" dirty="0" smtClean="0">
              <a:solidFill>
                <a:srgbClr val="1809E1"/>
              </a:solidFill>
            </a:endParaRPr>
          </a:p>
        </p:txBody>
      </p:sp>
      <p:sp>
        <p:nvSpPr>
          <p:cNvPr id="6" name="Slide Number Placeholder 5"/>
          <p:cNvSpPr>
            <a:spLocks noGrp="1"/>
          </p:cNvSpPr>
          <p:nvPr>
            <p:ph type="sldNum" sz="quarter" idx="12"/>
          </p:nvPr>
        </p:nvSpPr>
        <p:spPr/>
        <p:txBody>
          <a:bodyPr/>
          <a:lstStyle/>
          <a:p>
            <a:fld id="{452AF6BE-ACB6-42ED-8393-926E1A62687C}" type="slidenum">
              <a:rPr lang="en-US" smtClean="0"/>
              <a:pPr/>
              <a:t>22</a:t>
            </a:fld>
            <a:endParaRPr lang="en-US"/>
          </a:p>
        </p:txBody>
      </p:sp>
      <p:sp>
        <p:nvSpPr>
          <p:cNvPr id="7" name="Rectangle 6"/>
          <p:cNvSpPr/>
          <p:nvPr/>
        </p:nvSpPr>
        <p:spPr>
          <a:xfrm>
            <a:off x="357158" y="3714752"/>
            <a:ext cx="8429684" cy="2086725"/>
          </a:xfrm>
          <a:prstGeom prst="rect">
            <a:avLst/>
          </a:prstGeom>
        </p:spPr>
        <p:txBody>
          <a:bodyPr wrap="square">
            <a:spAutoFit/>
          </a:bodyPr>
          <a:lstStyle/>
          <a:p>
            <a:pPr marL="342900" indent="-342900">
              <a:lnSpc>
                <a:spcPct val="80000"/>
              </a:lnSpc>
              <a:buFont typeface="Wingdings" pitchFamily="2" charset="2"/>
              <a:buChar char="Ø"/>
            </a:pPr>
            <a:endParaRPr lang="en-GB" dirty="0" smtClean="0"/>
          </a:p>
          <a:p>
            <a:pPr marL="342900" indent="-342900">
              <a:lnSpc>
                <a:spcPct val="80000"/>
              </a:lnSpc>
              <a:buFont typeface="Wingdings" pitchFamily="2" charset="2"/>
              <a:buChar char="Ø"/>
            </a:pPr>
            <a:r>
              <a:rPr lang="en-GB" dirty="0" smtClean="0"/>
              <a:t>These magnetic poles complete one mechanical rotation around the stator surface for each electrical cycle of the applied current.</a:t>
            </a:r>
            <a:endParaRPr lang="en-US" dirty="0" smtClean="0"/>
          </a:p>
          <a:p>
            <a:pPr marL="342900" indent="-342900">
              <a:lnSpc>
                <a:spcPct val="80000"/>
              </a:lnSpc>
              <a:buFont typeface="Wingdings" pitchFamily="2" charset="2"/>
              <a:buChar char="Ø"/>
            </a:pPr>
            <a:endParaRPr lang="en-US" dirty="0" smtClean="0"/>
          </a:p>
          <a:p>
            <a:pPr marL="342900" indent="-342900">
              <a:lnSpc>
                <a:spcPct val="80000"/>
              </a:lnSpc>
              <a:buFont typeface="Wingdings" pitchFamily="2" charset="2"/>
              <a:buChar char="Ø"/>
            </a:pPr>
            <a:r>
              <a:rPr lang="en-GB" dirty="0" smtClean="0"/>
              <a:t> The mechanical speed of rotation of the magnetic field in revolutions per second is equal to electric frequency in hertz:</a:t>
            </a:r>
          </a:p>
          <a:p>
            <a:pPr marL="342900" indent="-342900">
              <a:lnSpc>
                <a:spcPct val="80000"/>
              </a:lnSpc>
              <a:buFont typeface="Courier New" pitchFamily="49" charset="0"/>
              <a:buChar char="o"/>
            </a:pPr>
            <a:r>
              <a:rPr lang="en-GB" dirty="0" err="1" smtClean="0"/>
              <a:t>f</a:t>
            </a:r>
            <a:r>
              <a:rPr lang="en-GB" baseline="-25000" dirty="0" err="1" smtClean="0"/>
              <a:t>e</a:t>
            </a:r>
            <a:r>
              <a:rPr lang="en-GB" dirty="0" smtClean="0"/>
              <a:t> (hertz) = f</a:t>
            </a:r>
            <a:r>
              <a:rPr lang="en-GB" baseline="-25000" dirty="0" smtClean="0"/>
              <a:t>m</a:t>
            </a:r>
            <a:r>
              <a:rPr lang="en-GB" dirty="0" smtClean="0"/>
              <a:t> (revolutions per second)   two poles</a:t>
            </a:r>
          </a:p>
          <a:p>
            <a:pPr marL="342900" indent="-342900">
              <a:lnSpc>
                <a:spcPct val="80000"/>
              </a:lnSpc>
              <a:buFont typeface="Courier New" pitchFamily="49" charset="0"/>
              <a:buChar char="o"/>
            </a:pPr>
            <a:r>
              <a:rPr lang="en-GB" dirty="0" err="1" smtClean="0"/>
              <a:t>ω</a:t>
            </a:r>
            <a:r>
              <a:rPr lang="en-GB" baseline="-25000" dirty="0" err="1" smtClean="0"/>
              <a:t>e</a:t>
            </a:r>
            <a:r>
              <a:rPr lang="en-GB" dirty="0" smtClean="0"/>
              <a:t> (radians per second) = </a:t>
            </a:r>
            <a:r>
              <a:rPr lang="en-GB" dirty="0" err="1" smtClean="0"/>
              <a:t>ω</a:t>
            </a:r>
            <a:r>
              <a:rPr lang="en-GB" baseline="-25000" dirty="0" err="1" smtClean="0"/>
              <a:t>m</a:t>
            </a:r>
            <a:r>
              <a:rPr lang="en-GB" dirty="0" smtClean="0"/>
              <a:t> (radians per second)   two poles</a:t>
            </a:r>
          </a:p>
          <a:p>
            <a:pPr marL="342900" indent="-342900">
              <a:lnSpc>
                <a:spcPct val="80000"/>
              </a:lnSpc>
              <a:buFont typeface="Courier New" pitchFamily="49" charset="0"/>
              <a:buChar char="o"/>
            </a:pPr>
            <a:r>
              <a:rPr lang="en-GB" dirty="0" smtClean="0"/>
              <a:t>The windings on the 2-pole stator above occur in the order  a – c’ – b – a’ – c – b’</a:t>
            </a:r>
            <a:endParaRPr lang="en-US" dirty="0" smtClean="0"/>
          </a:p>
        </p:txBody>
      </p:sp>
      <p:pic>
        <p:nvPicPr>
          <p:cNvPr id="9" name="Picture 4" descr="4-10-2"/>
          <p:cNvPicPr>
            <a:picLocks noChangeAspect="1" noChangeArrowheads="1"/>
          </p:cNvPicPr>
          <p:nvPr/>
        </p:nvPicPr>
        <p:blipFill>
          <a:blip r:embed="rId3" cstate="print"/>
          <a:srcRect l="10223" t="20834" r="43198"/>
          <a:stretch>
            <a:fillRect/>
          </a:stretch>
        </p:blipFill>
        <p:spPr bwMode="auto">
          <a:xfrm>
            <a:off x="5357818" y="642918"/>
            <a:ext cx="3233737" cy="3298825"/>
          </a:xfrm>
          <a:prstGeom prst="rect">
            <a:avLst/>
          </a:prstGeom>
          <a:noFill/>
          <a:ln w="9525">
            <a:noFill/>
            <a:miter lim="800000"/>
            <a:headEnd/>
            <a:tailEnd/>
          </a:ln>
        </p:spPr>
      </p:pic>
      <p:sp>
        <p:nvSpPr>
          <p:cNvPr id="10" name="Rectangle 9"/>
          <p:cNvSpPr/>
          <p:nvPr/>
        </p:nvSpPr>
        <p:spPr>
          <a:xfrm>
            <a:off x="357158" y="1514291"/>
            <a:ext cx="4572000" cy="1200329"/>
          </a:xfrm>
          <a:prstGeom prst="rect">
            <a:avLst/>
          </a:prstGeom>
        </p:spPr>
        <p:txBody>
          <a:bodyPr>
            <a:spAutoFit/>
          </a:bodyPr>
          <a:lstStyle/>
          <a:p>
            <a:pPr marL="342900" indent="-342900" algn="just">
              <a:lnSpc>
                <a:spcPct val="80000"/>
              </a:lnSpc>
              <a:buFont typeface="Wingdings" pitchFamily="2" charset="2"/>
              <a:buChar char="Ø"/>
            </a:pPr>
            <a:r>
              <a:rPr lang="en-GB" dirty="0" smtClean="0"/>
              <a:t>The following figure shows that the rotating magnetic field in this stator can be represented  as a north pole (the flux leaves the stator) and a south pole ( flux enters the stator).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2"/>
              </a:rPr>
              <a:t>aabdo@birzeit.edu</a:t>
            </a:r>
            <a:r>
              <a:rPr lang="en-US" dirty="0" smtClean="0"/>
              <a:t>                                 AC Machine Fundamentals                              </a:t>
            </a:r>
            <a:endParaRPr lang="en-US" dirty="0"/>
          </a:p>
        </p:txBody>
      </p:sp>
      <p:sp>
        <p:nvSpPr>
          <p:cNvPr id="4" name="TextBox 3"/>
          <p:cNvSpPr txBox="1"/>
          <p:nvPr/>
        </p:nvSpPr>
        <p:spPr>
          <a:xfrm>
            <a:off x="576267" y="357166"/>
            <a:ext cx="4352923" cy="523220"/>
          </a:xfrm>
          <a:prstGeom prst="rect">
            <a:avLst/>
          </a:prstGeom>
          <a:noFill/>
        </p:spPr>
        <p:txBody>
          <a:bodyPr wrap="none" rtlCol="0">
            <a:spAutoFit/>
          </a:bodyPr>
          <a:lstStyle/>
          <a:p>
            <a:r>
              <a:rPr lang="en-GB" sz="2800" b="1" dirty="0" smtClean="0">
                <a:solidFill>
                  <a:srgbClr val="0000FF"/>
                </a:solidFill>
              </a:rPr>
              <a:t>The Rotating Magnetic Field</a:t>
            </a:r>
            <a:endParaRPr lang="en-US" sz="2800" dirty="0" smtClean="0">
              <a:solidFill>
                <a:srgbClr val="1809E1"/>
              </a:solidFill>
            </a:endParaRPr>
          </a:p>
        </p:txBody>
      </p:sp>
      <p:sp>
        <p:nvSpPr>
          <p:cNvPr id="6" name="Slide Number Placeholder 5"/>
          <p:cNvSpPr>
            <a:spLocks noGrp="1"/>
          </p:cNvSpPr>
          <p:nvPr>
            <p:ph type="sldNum" sz="quarter" idx="12"/>
          </p:nvPr>
        </p:nvSpPr>
        <p:spPr/>
        <p:txBody>
          <a:bodyPr/>
          <a:lstStyle/>
          <a:p>
            <a:fld id="{452AF6BE-ACB6-42ED-8393-926E1A62687C}" type="slidenum">
              <a:rPr lang="en-US" smtClean="0"/>
              <a:pPr/>
              <a:t>23</a:t>
            </a:fld>
            <a:endParaRPr lang="en-US"/>
          </a:p>
        </p:txBody>
      </p:sp>
      <p:sp>
        <p:nvSpPr>
          <p:cNvPr id="7" name="Rectangle 3"/>
          <p:cNvSpPr txBox="1">
            <a:spLocks noChangeArrowheads="1"/>
          </p:cNvSpPr>
          <p:nvPr/>
        </p:nvSpPr>
        <p:spPr>
          <a:xfrm>
            <a:off x="428597" y="1000108"/>
            <a:ext cx="3643338" cy="5065713"/>
          </a:xfrm>
          <a:prstGeom prst="rect">
            <a:avLst/>
          </a:prstGeom>
        </p:spPr>
        <p:txBody>
          <a:bodyPr vert="horz" lIns="91440" tIns="45720" rIns="91440" bIns="45720" rtlCol="0">
            <a:normAutofit/>
          </a:bodyPr>
          <a:lstStyle/>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GB" b="0" i="0" u="none" strike="noStrike" kern="1200" cap="none" spc="0" normalizeH="0" baseline="0" noProof="0" dirty="0" smtClean="0">
                <a:ln>
                  <a:noFill/>
                </a:ln>
                <a:effectLst/>
                <a:uLnTx/>
                <a:uFillTx/>
                <a:latin typeface="+mn-lt"/>
                <a:ea typeface="+mn-ea"/>
                <a:cs typeface="+mn-cs"/>
              </a:rPr>
              <a:t>If we were to double the amount of windings, hence the sequence of windings will be as follows:</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b="0" i="0" u="none" strike="noStrike" kern="1200" cap="none" spc="0" normalizeH="0" baseline="0" noProof="0" dirty="0" smtClean="0">
              <a:ln>
                <a:noFill/>
              </a:ln>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tabLst/>
              <a:defRPr/>
            </a:pPr>
            <a:r>
              <a:rPr lang="en-GB" dirty="0" smtClean="0"/>
              <a:t>       </a:t>
            </a:r>
            <a:r>
              <a:rPr kumimoji="0" lang="en-GB" b="0" i="0" u="none" strike="noStrike" kern="1200" cap="none" spc="0" normalizeH="0" baseline="0" noProof="0" dirty="0" smtClean="0">
                <a:ln>
                  <a:noFill/>
                </a:ln>
                <a:effectLst/>
                <a:uLnTx/>
                <a:uFillTx/>
                <a:latin typeface="+mn-lt"/>
                <a:ea typeface="+mn-ea"/>
                <a:cs typeface="+mn-cs"/>
              </a:rPr>
              <a:t>a1 – c2’ – b1 – a1’ – c1 – b1’ – a2 – c1’ – b2 – a2’ – c2 – b2’</a:t>
            </a: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b="0" i="0" u="none" strike="noStrike" kern="1200" cap="none" spc="0" normalizeH="0" baseline="0" noProof="0" dirty="0" smtClean="0">
              <a:ln>
                <a:noFill/>
              </a:ln>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GB" b="0" i="0" u="none" strike="noStrike" kern="1200" cap="none" spc="0" normalizeH="0" baseline="0" noProof="0" dirty="0" smtClean="0">
                <a:ln>
                  <a:noFill/>
                </a:ln>
                <a:effectLst/>
                <a:uLnTx/>
                <a:uFillTx/>
                <a:latin typeface="+mn-lt"/>
                <a:ea typeface="+mn-ea"/>
                <a:cs typeface="+mn-cs"/>
              </a:rPr>
              <a:t>For a three-phase set of currents, this stator will have 2 north poles and 2 south poles produced in the stator winding, (refer figure (b)):</a:t>
            </a:r>
            <a:endParaRPr kumimoji="0" lang="en-US" b="0" i="0" u="none" strike="noStrike" kern="1200" cap="none" spc="0" normalizeH="0" baseline="0" noProof="0" dirty="0" smtClean="0">
              <a:ln>
                <a:noFill/>
              </a:ln>
              <a:effectLst/>
              <a:uLnTx/>
              <a:uFillTx/>
              <a:latin typeface="+mn-lt"/>
              <a:ea typeface="+mn-ea"/>
              <a:cs typeface="+mn-cs"/>
            </a:endParaRPr>
          </a:p>
        </p:txBody>
      </p:sp>
      <p:sp>
        <p:nvSpPr>
          <p:cNvPr id="10" name="Text Box 6"/>
          <p:cNvSpPr txBox="1">
            <a:spLocks noChangeArrowheads="1"/>
          </p:cNvSpPr>
          <p:nvPr/>
        </p:nvSpPr>
        <p:spPr bwMode="auto">
          <a:xfrm>
            <a:off x="3929058" y="5072074"/>
            <a:ext cx="5214942" cy="1169551"/>
          </a:xfrm>
          <a:prstGeom prst="rect">
            <a:avLst/>
          </a:prstGeom>
          <a:noFill/>
          <a:ln w="9525">
            <a:noFill/>
            <a:miter lim="800000"/>
            <a:headEnd/>
            <a:tailEnd/>
          </a:ln>
        </p:spPr>
        <p:txBody>
          <a:bodyPr wrap="square">
            <a:spAutoFit/>
          </a:bodyPr>
          <a:lstStyle/>
          <a:p>
            <a:pPr algn="just">
              <a:spcBef>
                <a:spcPct val="50000"/>
              </a:spcBef>
            </a:pPr>
            <a:r>
              <a:rPr lang="en-GB" sz="1400" dirty="0"/>
              <a:t>(a)  A simple four-pole stator winding.  (b)  The resulting stator magnetic poles.  Notice that there are moving poles </a:t>
            </a:r>
            <a:r>
              <a:rPr lang="en-GB" sz="1400" dirty="0" smtClean="0"/>
              <a:t>of alternating </a:t>
            </a:r>
            <a:r>
              <a:rPr lang="en-GB" sz="1400" dirty="0"/>
              <a:t>polarity every 90° around the stator surface.  (c)  a winding diagram of the stator as seen from its inner surface, showing how the stator currents produce north and south magnetic poles.</a:t>
            </a:r>
            <a:endParaRPr lang="en-US" sz="1400" dirty="0"/>
          </a:p>
        </p:txBody>
      </p:sp>
      <p:pic>
        <p:nvPicPr>
          <p:cNvPr id="36866" name="Picture 2"/>
          <p:cNvPicPr>
            <a:picLocks noChangeAspect="1" noChangeArrowheads="1"/>
          </p:cNvPicPr>
          <p:nvPr/>
        </p:nvPicPr>
        <p:blipFill>
          <a:blip r:embed="rId3" cstate="print"/>
          <a:srcRect/>
          <a:stretch>
            <a:fillRect/>
          </a:stretch>
        </p:blipFill>
        <p:spPr bwMode="auto">
          <a:xfrm>
            <a:off x="4143372" y="785794"/>
            <a:ext cx="5000628" cy="421484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2"/>
              </a:rPr>
              <a:t>aabdo@birzeit.edu</a:t>
            </a:r>
            <a:r>
              <a:rPr lang="en-US" dirty="0" smtClean="0"/>
              <a:t>                                 AC Machine Fundamentals                              </a:t>
            </a:r>
            <a:endParaRPr lang="en-US" dirty="0"/>
          </a:p>
        </p:txBody>
      </p:sp>
      <p:sp>
        <p:nvSpPr>
          <p:cNvPr id="4" name="TextBox 3"/>
          <p:cNvSpPr txBox="1"/>
          <p:nvPr/>
        </p:nvSpPr>
        <p:spPr>
          <a:xfrm>
            <a:off x="571472" y="357166"/>
            <a:ext cx="4352923" cy="523220"/>
          </a:xfrm>
          <a:prstGeom prst="rect">
            <a:avLst/>
          </a:prstGeom>
          <a:noFill/>
        </p:spPr>
        <p:txBody>
          <a:bodyPr wrap="none" rtlCol="0">
            <a:spAutoFit/>
          </a:bodyPr>
          <a:lstStyle/>
          <a:p>
            <a:r>
              <a:rPr lang="en-GB" sz="2800" b="1" dirty="0" smtClean="0">
                <a:solidFill>
                  <a:srgbClr val="0000FF"/>
                </a:solidFill>
              </a:rPr>
              <a:t>The Rotating Magnetic Field</a:t>
            </a:r>
            <a:endParaRPr lang="en-US" sz="2800" dirty="0" smtClean="0">
              <a:solidFill>
                <a:srgbClr val="1809E1"/>
              </a:solidFill>
            </a:endParaRPr>
          </a:p>
        </p:txBody>
      </p:sp>
      <p:sp>
        <p:nvSpPr>
          <p:cNvPr id="6" name="Slide Number Placeholder 5"/>
          <p:cNvSpPr>
            <a:spLocks noGrp="1"/>
          </p:cNvSpPr>
          <p:nvPr>
            <p:ph type="sldNum" sz="quarter" idx="12"/>
          </p:nvPr>
        </p:nvSpPr>
        <p:spPr/>
        <p:txBody>
          <a:bodyPr/>
          <a:lstStyle/>
          <a:p>
            <a:fld id="{452AF6BE-ACB6-42ED-8393-926E1A62687C}" type="slidenum">
              <a:rPr lang="en-US" smtClean="0"/>
              <a:pPr/>
              <a:t>24</a:t>
            </a:fld>
            <a:endParaRPr lang="en-US"/>
          </a:p>
        </p:txBody>
      </p:sp>
      <p:sp>
        <p:nvSpPr>
          <p:cNvPr id="7" name="Rectangle 6"/>
          <p:cNvSpPr/>
          <p:nvPr/>
        </p:nvSpPr>
        <p:spPr>
          <a:xfrm>
            <a:off x="571472" y="1071546"/>
            <a:ext cx="8143932" cy="3582519"/>
          </a:xfrm>
          <a:prstGeom prst="rect">
            <a:avLst/>
          </a:prstGeom>
        </p:spPr>
        <p:txBody>
          <a:bodyPr wrap="square">
            <a:spAutoFit/>
          </a:bodyPr>
          <a:lstStyle/>
          <a:p>
            <a:pPr marL="342900" indent="-342900" algn="just">
              <a:lnSpc>
                <a:spcPct val="90000"/>
              </a:lnSpc>
              <a:buFont typeface="Wingdings" pitchFamily="2" charset="2"/>
              <a:buChar char="Ø"/>
            </a:pPr>
            <a:r>
              <a:rPr lang="en-GB" dirty="0" smtClean="0"/>
              <a:t>In this winding, a pole moves only halfway around the stator surface in one electrical cycle. </a:t>
            </a:r>
          </a:p>
          <a:p>
            <a:pPr marL="342900" indent="-342900" algn="just">
              <a:lnSpc>
                <a:spcPct val="90000"/>
              </a:lnSpc>
              <a:buFont typeface="Wingdings" pitchFamily="2" charset="2"/>
              <a:buChar char="Ø"/>
            </a:pPr>
            <a:endParaRPr lang="en-GB" dirty="0" smtClean="0"/>
          </a:p>
          <a:p>
            <a:pPr marL="342900" indent="-342900" algn="just">
              <a:lnSpc>
                <a:spcPct val="90000"/>
              </a:lnSpc>
              <a:buFont typeface="Wingdings" pitchFamily="2" charset="2"/>
              <a:buChar char="Ø"/>
            </a:pPr>
            <a:r>
              <a:rPr lang="en-GB" dirty="0" smtClean="0"/>
              <a:t>Since one electrical cycle is 360 electrical degrees, and mechanical motion is 180 mechanical degrees, the relationship between the electrical angle </a:t>
            </a:r>
            <a:r>
              <a:rPr lang="en-GB" dirty="0" err="1" smtClean="0"/>
              <a:t>θ</a:t>
            </a:r>
            <a:r>
              <a:rPr lang="en-GB" baseline="-25000" dirty="0" err="1" smtClean="0"/>
              <a:t>e</a:t>
            </a:r>
            <a:r>
              <a:rPr lang="en-GB" dirty="0" smtClean="0"/>
              <a:t> and the mechanical </a:t>
            </a:r>
            <a:r>
              <a:rPr lang="en-GB" dirty="0" err="1" smtClean="0"/>
              <a:t>θ</a:t>
            </a:r>
            <a:r>
              <a:rPr lang="en-GB" baseline="-25000" dirty="0" err="1" smtClean="0"/>
              <a:t>m</a:t>
            </a:r>
            <a:r>
              <a:rPr lang="en-GB" dirty="0" smtClean="0"/>
              <a:t> in this stator is</a:t>
            </a:r>
          </a:p>
          <a:p>
            <a:pPr marL="342900" indent="-342900" algn="just">
              <a:lnSpc>
                <a:spcPct val="90000"/>
              </a:lnSpc>
            </a:pPr>
            <a:r>
              <a:rPr lang="en-GB" dirty="0" smtClean="0"/>
              <a:t>                                          </a:t>
            </a:r>
          </a:p>
          <a:p>
            <a:pPr marL="342900" indent="-342900" algn="just">
              <a:lnSpc>
                <a:spcPct val="90000"/>
              </a:lnSpc>
            </a:pPr>
            <a:r>
              <a:rPr lang="en-GB" dirty="0" smtClean="0"/>
              <a:t>                                                            </a:t>
            </a:r>
            <a:r>
              <a:rPr lang="en-GB" dirty="0" err="1" smtClean="0"/>
              <a:t>θs</a:t>
            </a:r>
            <a:r>
              <a:rPr lang="en-GB" baseline="-25000" dirty="0" err="1" smtClean="0"/>
              <a:t>e</a:t>
            </a:r>
            <a:r>
              <a:rPr lang="en-GB" dirty="0" smtClean="0"/>
              <a:t> </a:t>
            </a:r>
            <a:r>
              <a:rPr lang="en-GB" smtClean="0"/>
              <a:t>= 2θs</a:t>
            </a:r>
            <a:r>
              <a:rPr lang="en-GB" baseline="-25000" smtClean="0"/>
              <a:t>m</a:t>
            </a:r>
            <a:endParaRPr lang="en-GB" baseline="-25000" dirty="0" smtClean="0"/>
          </a:p>
          <a:p>
            <a:pPr marL="342900" indent="-342900" algn="just">
              <a:lnSpc>
                <a:spcPct val="90000"/>
              </a:lnSpc>
              <a:buFont typeface="Wingdings" pitchFamily="2" charset="2"/>
              <a:buChar char="Ø"/>
            </a:pPr>
            <a:endParaRPr lang="en-GB" dirty="0" smtClean="0"/>
          </a:p>
          <a:p>
            <a:pPr marL="342900" indent="-342900" algn="just">
              <a:lnSpc>
                <a:spcPct val="90000"/>
              </a:lnSpc>
              <a:buFont typeface="Wingdings" pitchFamily="2" charset="2"/>
              <a:buChar char="Ø"/>
            </a:pPr>
            <a:r>
              <a:rPr lang="en-GB" dirty="0" smtClean="0"/>
              <a:t>Thus, for a four pole winding, the electrical frequency of the current is twice the mechanical frequency of rotation:</a:t>
            </a:r>
          </a:p>
          <a:p>
            <a:pPr marL="342900" indent="-342900" algn="just">
              <a:lnSpc>
                <a:spcPct val="90000"/>
              </a:lnSpc>
            </a:pPr>
            <a:r>
              <a:rPr lang="en-GB" dirty="0" smtClean="0"/>
              <a:t>                                                   </a:t>
            </a:r>
          </a:p>
          <a:p>
            <a:pPr marL="342900" indent="-342900" algn="just">
              <a:lnSpc>
                <a:spcPct val="90000"/>
              </a:lnSpc>
            </a:pPr>
            <a:r>
              <a:rPr lang="en-GB" dirty="0" smtClean="0"/>
              <a:t>                                                            </a:t>
            </a:r>
            <a:r>
              <a:rPr lang="en-GB" dirty="0" err="1" smtClean="0"/>
              <a:t>f</a:t>
            </a:r>
            <a:r>
              <a:rPr lang="en-GB" baseline="-25000" dirty="0" err="1" smtClean="0"/>
              <a:t>e</a:t>
            </a:r>
            <a:r>
              <a:rPr lang="en-GB" dirty="0" smtClean="0"/>
              <a:t> = 2f</a:t>
            </a:r>
            <a:r>
              <a:rPr lang="en-GB" baseline="-25000" dirty="0" smtClean="0"/>
              <a:t>m</a:t>
            </a:r>
          </a:p>
          <a:p>
            <a:pPr marL="342900" indent="-342900" algn="just">
              <a:lnSpc>
                <a:spcPct val="90000"/>
              </a:lnSpc>
            </a:pPr>
            <a:r>
              <a:rPr lang="en-GB" dirty="0" smtClean="0"/>
              <a:t>                                                          </a:t>
            </a:r>
            <a:r>
              <a:rPr lang="en-GB" dirty="0" err="1" smtClean="0"/>
              <a:t>ω</a:t>
            </a:r>
            <a:r>
              <a:rPr lang="en-GB" baseline="-25000" dirty="0" err="1" smtClean="0"/>
              <a:t>e</a:t>
            </a:r>
            <a:r>
              <a:rPr lang="en-GB" dirty="0" smtClean="0"/>
              <a:t> = 2ω</a:t>
            </a:r>
            <a:r>
              <a:rPr lang="en-GB" baseline="-25000" dirty="0" smtClean="0"/>
              <a:t>m</a:t>
            </a:r>
            <a:endParaRPr lang="en-US" baseline="-250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3"/>
              </a:rPr>
              <a:t>aabdo@birzeit.edu</a:t>
            </a:r>
            <a:r>
              <a:rPr lang="en-US" dirty="0" smtClean="0"/>
              <a:t>                                 AC Machine Fundamentals                              </a:t>
            </a:r>
            <a:endParaRPr lang="en-US" dirty="0"/>
          </a:p>
        </p:txBody>
      </p:sp>
      <p:sp>
        <p:nvSpPr>
          <p:cNvPr id="4" name="TextBox 3"/>
          <p:cNvSpPr txBox="1"/>
          <p:nvPr/>
        </p:nvSpPr>
        <p:spPr>
          <a:xfrm>
            <a:off x="571472" y="357166"/>
            <a:ext cx="4352923" cy="523220"/>
          </a:xfrm>
          <a:prstGeom prst="rect">
            <a:avLst/>
          </a:prstGeom>
          <a:noFill/>
        </p:spPr>
        <p:txBody>
          <a:bodyPr wrap="none" rtlCol="0">
            <a:spAutoFit/>
          </a:bodyPr>
          <a:lstStyle/>
          <a:p>
            <a:r>
              <a:rPr lang="en-GB" sz="2800" b="1" dirty="0" smtClean="0">
                <a:solidFill>
                  <a:srgbClr val="0000FF"/>
                </a:solidFill>
              </a:rPr>
              <a:t>The Rotating Magnetic Field</a:t>
            </a:r>
            <a:endParaRPr lang="en-US" sz="2800" dirty="0" smtClean="0">
              <a:solidFill>
                <a:srgbClr val="1809E1"/>
              </a:solidFill>
            </a:endParaRPr>
          </a:p>
        </p:txBody>
      </p:sp>
      <p:sp>
        <p:nvSpPr>
          <p:cNvPr id="6" name="Slide Number Placeholder 5"/>
          <p:cNvSpPr>
            <a:spLocks noGrp="1"/>
          </p:cNvSpPr>
          <p:nvPr>
            <p:ph type="sldNum" sz="quarter" idx="12"/>
          </p:nvPr>
        </p:nvSpPr>
        <p:spPr/>
        <p:txBody>
          <a:bodyPr/>
          <a:lstStyle/>
          <a:p>
            <a:fld id="{452AF6BE-ACB6-42ED-8393-926E1A62687C}" type="slidenum">
              <a:rPr lang="en-US" smtClean="0"/>
              <a:pPr/>
              <a:t>25</a:t>
            </a:fld>
            <a:endParaRPr lang="en-US"/>
          </a:p>
        </p:txBody>
      </p:sp>
      <p:sp>
        <p:nvSpPr>
          <p:cNvPr id="7" name="Rectangle 6"/>
          <p:cNvSpPr/>
          <p:nvPr/>
        </p:nvSpPr>
        <p:spPr>
          <a:xfrm>
            <a:off x="500034" y="1214422"/>
            <a:ext cx="7143800" cy="3416320"/>
          </a:xfrm>
          <a:prstGeom prst="rect">
            <a:avLst/>
          </a:prstGeom>
        </p:spPr>
        <p:txBody>
          <a:bodyPr wrap="square">
            <a:spAutoFit/>
          </a:bodyPr>
          <a:lstStyle/>
          <a:p>
            <a:r>
              <a:rPr lang="en-GB" dirty="0" smtClean="0"/>
              <a:t>Therefore the general format will be as follows:</a:t>
            </a:r>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r>
              <a:rPr lang="en-GB" dirty="0" smtClean="0"/>
              <a:t>Also,</a:t>
            </a:r>
          </a:p>
          <a:p>
            <a:r>
              <a:rPr lang="en-GB" dirty="0" smtClean="0"/>
              <a:t>	</a:t>
            </a:r>
            <a:r>
              <a:rPr lang="en-US" dirty="0" smtClean="0"/>
              <a:t> </a:t>
            </a:r>
          </a:p>
        </p:txBody>
      </p:sp>
      <p:graphicFrame>
        <p:nvGraphicFramePr>
          <p:cNvPr id="34818" name="Object 6"/>
          <p:cNvGraphicFramePr>
            <a:graphicFrameLocks noChangeAspect="1"/>
          </p:cNvGraphicFramePr>
          <p:nvPr/>
        </p:nvGraphicFramePr>
        <p:xfrm>
          <a:off x="3643306" y="1643050"/>
          <a:ext cx="1012820" cy="1837091"/>
        </p:xfrm>
        <a:graphic>
          <a:graphicData uri="http://schemas.openxmlformats.org/presentationml/2006/ole">
            <mc:AlternateContent xmlns:mc="http://schemas.openxmlformats.org/markup-compatibility/2006">
              <mc:Choice xmlns:v="urn:schemas-microsoft-com:vml" Requires="v">
                <p:oleObj spid="_x0000_s34824" r:id="rId4" imgW="673100" imgH="1206500" progId="">
                  <p:embed/>
                </p:oleObj>
              </mc:Choice>
              <mc:Fallback>
                <p:oleObj r:id="rId4" imgW="673100" imgH="1206500" progId="">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43306" y="1643050"/>
                        <a:ext cx="1012820" cy="183709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819" name="Object 8"/>
          <p:cNvGraphicFramePr>
            <a:graphicFrameLocks noChangeAspect="1"/>
          </p:cNvGraphicFramePr>
          <p:nvPr/>
        </p:nvGraphicFramePr>
        <p:xfrm>
          <a:off x="1071538" y="3789777"/>
          <a:ext cx="6342062" cy="1568049"/>
        </p:xfrm>
        <a:graphic>
          <a:graphicData uri="http://schemas.openxmlformats.org/presentationml/2006/ole">
            <mc:AlternateContent xmlns:mc="http://schemas.openxmlformats.org/markup-compatibility/2006">
              <mc:Choice xmlns:v="urn:schemas-microsoft-com:vml" Requires="v">
                <p:oleObj spid="_x0000_s34825" r:id="rId6" imgW="3302000" imgH="812800" progId="">
                  <p:embed/>
                </p:oleObj>
              </mc:Choice>
              <mc:Fallback>
                <p:oleObj r:id="rId6" imgW="3302000" imgH="812800" progId="">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71538" y="3789777"/>
                        <a:ext cx="6342062" cy="156804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500034" y="1142984"/>
            <a:ext cx="7929618" cy="785818"/>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2"/>
              </a:rPr>
              <a:t>aabdo@birzeit.edu</a:t>
            </a:r>
            <a:r>
              <a:rPr lang="en-US" dirty="0" smtClean="0"/>
              <a:t>                                 AC Machine Fundamentals                              </a:t>
            </a:r>
            <a:endParaRPr lang="en-US" dirty="0"/>
          </a:p>
        </p:txBody>
      </p:sp>
      <p:sp>
        <p:nvSpPr>
          <p:cNvPr id="4" name="TextBox 3"/>
          <p:cNvSpPr txBox="1"/>
          <p:nvPr/>
        </p:nvSpPr>
        <p:spPr>
          <a:xfrm>
            <a:off x="571472" y="357166"/>
            <a:ext cx="6576800" cy="461665"/>
          </a:xfrm>
          <a:prstGeom prst="rect">
            <a:avLst/>
          </a:prstGeom>
          <a:noFill/>
        </p:spPr>
        <p:txBody>
          <a:bodyPr wrap="none" rtlCol="0">
            <a:spAutoFit/>
          </a:bodyPr>
          <a:lstStyle/>
          <a:p>
            <a:r>
              <a:rPr lang="en-GB" sz="2400" b="1" dirty="0" smtClean="0">
                <a:solidFill>
                  <a:srgbClr val="0000FF"/>
                </a:solidFill>
              </a:rPr>
              <a:t>Reversing the direction of Magnetic Field Rotation</a:t>
            </a:r>
            <a:endParaRPr lang="en-US" sz="2400" dirty="0" smtClean="0">
              <a:solidFill>
                <a:srgbClr val="0000FF"/>
              </a:solidFill>
            </a:endParaRPr>
          </a:p>
        </p:txBody>
      </p:sp>
      <p:sp>
        <p:nvSpPr>
          <p:cNvPr id="6" name="Slide Number Placeholder 5"/>
          <p:cNvSpPr>
            <a:spLocks noGrp="1"/>
          </p:cNvSpPr>
          <p:nvPr>
            <p:ph type="sldNum" sz="quarter" idx="12"/>
          </p:nvPr>
        </p:nvSpPr>
        <p:spPr/>
        <p:txBody>
          <a:bodyPr/>
          <a:lstStyle/>
          <a:p>
            <a:fld id="{452AF6BE-ACB6-42ED-8393-926E1A62687C}" type="slidenum">
              <a:rPr lang="en-US" smtClean="0"/>
              <a:pPr/>
              <a:t>26</a:t>
            </a:fld>
            <a:endParaRPr lang="en-US"/>
          </a:p>
        </p:txBody>
      </p:sp>
      <p:sp>
        <p:nvSpPr>
          <p:cNvPr id="7" name="Rectangle 6"/>
          <p:cNvSpPr/>
          <p:nvPr/>
        </p:nvSpPr>
        <p:spPr>
          <a:xfrm>
            <a:off x="571472" y="1214422"/>
            <a:ext cx="7500990" cy="646331"/>
          </a:xfrm>
          <a:prstGeom prst="rect">
            <a:avLst/>
          </a:prstGeom>
        </p:spPr>
        <p:txBody>
          <a:bodyPr wrap="square">
            <a:spAutoFit/>
          </a:bodyPr>
          <a:lstStyle/>
          <a:p>
            <a:r>
              <a:rPr lang="en-GB" i="1" dirty="0" smtClean="0"/>
              <a:t>If the current in any two of the 3 coils is swapped, the direction of the magnetic field’s rotation will be reversed.</a:t>
            </a:r>
            <a:endParaRPr lang="en-GB" dirty="0" smtClean="0"/>
          </a:p>
        </p:txBody>
      </p:sp>
      <p:sp>
        <p:nvSpPr>
          <p:cNvPr id="10" name="Rectangle 9"/>
          <p:cNvSpPr/>
          <p:nvPr/>
        </p:nvSpPr>
        <p:spPr>
          <a:xfrm>
            <a:off x="571472" y="2571744"/>
            <a:ext cx="8072494" cy="461665"/>
          </a:xfrm>
          <a:prstGeom prst="rect">
            <a:avLst/>
          </a:prstGeom>
        </p:spPr>
        <p:txBody>
          <a:bodyPr wrap="square">
            <a:spAutoFit/>
          </a:bodyPr>
          <a:lstStyle/>
          <a:p>
            <a:r>
              <a:rPr lang="en-GB" sz="2400" b="1" dirty="0" err="1" smtClean="0">
                <a:solidFill>
                  <a:srgbClr val="0000FF"/>
                </a:solidFill>
              </a:rPr>
              <a:t>Magnetomotive</a:t>
            </a:r>
            <a:r>
              <a:rPr lang="en-GB" sz="2400" b="1" dirty="0" smtClean="0">
                <a:solidFill>
                  <a:srgbClr val="0000FF"/>
                </a:solidFill>
              </a:rPr>
              <a:t> Force and Flux Distribution on AC Machines</a:t>
            </a:r>
            <a:endParaRPr lang="en-US" sz="2400" dirty="0">
              <a:solidFill>
                <a:srgbClr val="0000FF"/>
              </a:solidFill>
            </a:endParaRPr>
          </a:p>
        </p:txBody>
      </p:sp>
      <p:sp>
        <p:nvSpPr>
          <p:cNvPr id="11" name="Rectangle 10"/>
          <p:cNvSpPr/>
          <p:nvPr/>
        </p:nvSpPr>
        <p:spPr>
          <a:xfrm>
            <a:off x="714348" y="3286124"/>
            <a:ext cx="7929618" cy="1477328"/>
          </a:xfrm>
          <a:prstGeom prst="rect">
            <a:avLst/>
          </a:prstGeom>
        </p:spPr>
        <p:txBody>
          <a:bodyPr wrap="square">
            <a:spAutoFit/>
          </a:bodyPr>
          <a:lstStyle/>
          <a:p>
            <a:r>
              <a:rPr lang="en-GB" dirty="0" smtClean="0"/>
              <a:t>Assumptions in previous sections:</a:t>
            </a:r>
          </a:p>
          <a:p>
            <a:r>
              <a:rPr lang="en-GB" dirty="0" smtClean="0"/>
              <a:t>   - Flux produced inside an ac machine is in free space</a:t>
            </a:r>
          </a:p>
          <a:p>
            <a:r>
              <a:rPr lang="en-GB" dirty="0" smtClean="0"/>
              <a:t>   - Direction of flux density produced by a coil of wire is perpendicular to the plane    </a:t>
            </a:r>
          </a:p>
          <a:p>
            <a:r>
              <a:rPr lang="en-GB" dirty="0" smtClean="0"/>
              <a:t>      of the coil</a:t>
            </a:r>
          </a:p>
          <a:p>
            <a:r>
              <a:rPr lang="en-GB" dirty="0" smtClean="0"/>
              <a:t>   - Direction of flux given by the right hand rule.</a:t>
            </a:r>
          </a:p>
        </p:txBody>
      </p:sp>
      <p:sp>
        <p:nvSpPr>
          <p:cNvPr id="12" name="Rectangle 11"/>
          <p:cNvSpPr/>
          <p:nvPr/>
        </p:nvSpPr>
        <p:spPr>
          <a:xfrm>
            <a:off x="714348" y="4929198"/>
            <a:ext cx="7929618" cy="923330"/>
          </a:xfrm>
          <a:prstGeom prst="rect">
            <a:avLst/>
          </a:prstGeom>
        </p:spPr>
        <p:txBody>
          <a:bodyPr wrap="square">
            <a:spAutoFit/>
          </a:bodyPr>
          <a:lstStyle/>
          <a:p>
            <a:r>
              <a:rPr lang="en-GB" dirty="0" smtClean="0"/>
              <a:t>However, the flux in a real machine does not follow these assumptions, since there is a ferromagnetic rotor in the centre of the machine with a small air gap between the rotor and the stator.</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2"/>
              </a:rPr>
              <a:t>aabdo@birzeit.edu</a:t>
            </a:r>
            <a:r>
              <a:rPr lang="en-US" dirty="0" smtClean="0"/>
              <a:t>                                 AC Machine Fundamentals                              </a:t>
            </a:r>
            <a:endParaRPr lang="en-US" dirty="0"/>
          </a:p>
        </p:txBody>
      </p:sp>
      <p:sp>
        <p:nvSpPr>
          <p:cNvPr id="6" name="Slide Number Placeholder 5"/>
          <p:cNvSpPr>
            <a:spLocks noGrp="1"/>
          </p:cNvSpPr>
          <p:nvPr>
            <p:ph type="sldNum" sz="quarter" idx="12"/>
          </p:nvPr>
        </p:nvSpPr>
        <p:spPr/>
        <p:txBody>
          <a:bodyPr/>
          <a:lstStyle/>
          <a:p>
            <a:fld id="{452AF6BE-ACB6-42ED-8393-926E1A62687C}" type="slidenum">
              <a:rPr lang="en-US" smtClean="0"/>
              <a:pPr/>
              <a:t>27</a:t>
            </a:fld>
            <a:endParaRPr lang="en-US"/>
          </a:p>
        </p:txBody>
      </p:sp>
      <p:sp>
        <p:nvSpPr>
          <p:cNvPr id="7" name="Rectangle 6"/>
          <p:cNvSpPr/>
          <p:nvPr/>
        </p:nvSpPr>
        <p:spPr>
          <a:xfrm>
            <a:off x="571472" y="467005"/>
            <a:ext cx="8072494" cy="461665"/>
          </a:xfrm>
          <a:prstGeom prst="rect">
            <a:avLst/>
          </a:prstGeom>
        </p:spPr>
        <p:txBody>
          <a:bodyPr wrap="square">
            <a:spAutoFit/>
          </a:bodyPr>
          <a:lstStyle/>
          <a:p>
            <a:r>
              <a:rPr lang="en-GB" sz="2400" b="1" dirty="0" err="1" smtClean="0">
                <a:solidFill>
                  <a:srgbClr val="0000FF"/>
                </a:solidFill>
              </a:rPr>
              <a:t>Magnetomotive</a:t>
            </a:r>
            <a:r>
              <a:rPr lang="en-GB" sz="2400" b="1" dirty="0" smtClean="0">
                <a:solidFill>
                  <a:srgbClr val="0000FF"/>
                </a:solidFill>
              </a:rPr>
              <a:t> Force and Flux Distribution on AC Machines</a:t>
            </a:r>
            <a:endParaRPr lang="en-US" sz="2400" dirty="0">
              <a:solidFill>
                <a:srgbClr val="0000FF"/>
              </a:solidFill>
            </a:endParaRPr>
          </a:p>
        </p:txBody>
      </p:sp>
      <p:sp>
        <p:nvSpPr>
          <p:cNvPr id="9" name="Rectangle 8"/>
          <p:cNvSpPr/>
          <p:nvPr/>
        </p:nvSpPr>
        <p:spPr>
          <a:xfrm>
            <a:off x="642910" y="1285860"/>
            <a:ext cx="7929618" cy="923330"/>
          </a:xfrm>
          <a:prstGeom prst="rect">
            <a:avLst/>
          </a:prstGeom>
        </p:spPr>
        <p:txBody>
          <a:bodyPr wrap="square">
            <a:spAutoFit/>
          </a:bodyPr>
          <a:lstStyle/>
          <a:p>
            <a:r>
              <a:rPr lang="en-GB" dirty="0" smtClean="0"/>
              <a:t>The rotor:</a:t>
            </a:r>
          </a:p>
          <a:p>
            <a:pPr marL="342900" indent="-342900">
              <a:buFont typeface="+mj-lt"/>
              <a:buAutoNum type="arabicPeriod"/>
            </a:pPr>
            <a:r>
              <a:rPr lang="en-GB" dirty="0" smtClean="0"/>
              <a:t> can be cylindrical (a) (</a:t>
            </a:r>
            <a:r>
              <a:rPr lang="en-GB" dirty="0" err="1" smtClean="0"/>
              <a:t>nonsalient</a:t>
            </a:r>
            <a:r>
              <a:rPr lang="en-GB" dirty="0" smtClean="0"/>
              <a:t>-pole), or</a:t>
            </a:r>
          </a:p>
          <a:p>
            <a:pPr marL="342900" indent="-342900">
              <a:buFont typeface="+mj-lt"/>
              <a:buAutoNum type="arabicPeriod"/>
            </a:pPr>
            <a:r>
              <a:rPr lang="en-GB" dirty="0" smtClean="0"/>
              <a:t> it can have pole faces projecting out from its surface (b) (salient pole). </a:t>
            </a:r>
            <a:endParaRPr lang="en-US" dirty="0"/>
          </a:p>
        </p:txBody>
      </p:sp>
      <p:pic>
        <p:nvPicPr>
          <p:cNvPr id="35842" name="Picture 2"/>
          <p:cNvPicPr>
            <a:picLocks noChangeAspect="1" noChangeArrowheads="1"/>
          </p:cNvPicPr>
          <p:nvPr/>
        </p:nvPicPr>
        <p:blipFill>
          <a:blip r:embed="rId3" cstate="print"/>
          <a:srcRect/>
          <a:stretch>
            <a:fillRect/>
          </a:stretch>
        </p:blipFill>
        <p:spPr bwMode="auto">
          <a:xfrm>
            <a:off x="1785918" y="2714620"/>
            <a:ext cx="5419725" cy="27146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2"/>
              </a:rPr>
              <a:t>aabdo@birzeit.edu</a:t>
            </a:r>
            <a:r>
              <a:rPr lang="en-US" dirty="0" smtClean="0"/>
              <a:t>                                 AC Machine Fundamentals                              </a:t>
            </a:r>
            <a:endParaRPr lang="en-US" dirty="0"/>
          </a:p>
        </p:txBody>
      </p:sp>
      <p:sp>
        <p:nvSpPr>
          <p:cNvPr id="6" name="Slide Number Placeholder 5"/>
          <p:cNvSpPr>
            <a:spLocks noGrp="1"/>
          </p:cNvSpPr>
          <p:nvPr>
            <p:ph type="sldNum" sz="quarter" idx="12"/>
          </p:nvPr>
        </p:nvSpPr>
        <p:spPr/>
        <p:txBody>
          <a:bodyPr/>
          <a:lstStyle/>
          <a:p>
            <a:fld id="{452AF6BE-ACB6-42ED-8393-926E1A62687C}" type="slidenum">
              <a:rPr lang="en-US" smtClean="0"/>
              <a:pPr/>
              <a:t>28</a:t>
            </a:fld>
            <a:endParaRPr lang="en-US"/>
          </a:p>
        </p:txBody>
      </p:sp>
      <p:sp>
        <p:nvSpPr>
          <p:cNvPr id="7" name="Rectangle 6"/>
          <p:cNvSpPr/>
          <p:nvPr/>
        </p:nvSpPr>
        <p:spPr>
          <a:xfrm>
            <a:off x="571472" y="1142984"/>
            <a:ext cx="7929618" cy="2862322"/>
          </a:xfrm>
          <a:prstGeom prst="rect">
            <a:avLst/>
          </a:prstGeom>
        </p:spPr>
        <p:txBody>
          <a:bodyPr wrap="square">
            <a:spAutoFit/>
          </a:bodyPr>
          <a:lstStyle/>
          <a:p>
            <a:pPr marL="342900" indent="-342900" algn="just">
              <a:buFont typeface="Wingdings" pitchFamily="2" charset="2"/>
              <a:buChar char="Ø"/>
            </a:pPr>
            <a:r>
              <a:rPr lang="en-GB" dirty="0" smtClean="0"/>
              <a:t>The reluctance of the air gap in this machine is much higher than the reluctances of either the rotor or the stator, so the flux density vector </a:t>
            </a:r>
            <a:r>
              <a:rPr lang="en-GB" b="1" dirty="0" smtClean="0"/>
              <a:t>B</a:t>
            </a:r>
            <a:r>
              <a:rPr lang="en-GB" dirty="0" smtClean="0"/>
              <a:t> takes the shortest possible path across the air gap and jumps perpendicularly between the rotor and the stator.  </a:t>
            </a:r>
          </a:p>
          <a:p>
            <a:pPr marL="342900" indent="-342900" algn="just">
              <a:buFont typeface="Wingdings" pitchFamily="2" charset="2"/>
              <a:buChar char="Ø"/>
            </a:pPr>
            <a:endParaRPr lang="en-GB" dirty="0" smtClean="0"/>
          </a:p>
          <a:p>
            <a:pPr marL="342900" indent="-342900" algn="just">
              <a:buFont typeface="Wingdings" pitchFamily="2" charset="2"/>
              <a:buChar char="Ø"/>
            </a:pPr>
            <a:endParaRPr lang="en-GB" dirty="0" smtClean="0"/>
          </a:p>
          <a:p>
            <a:pPr marL="342900" indent="-342900" algn="just">
              <a:buFont typeface="Wingdings" pitchFamily="2" charset="2"/>
              <a:buChar char="Ø"/>
            </a:pPr>
            <a:r>
              <a:rPr lang="en-GB" dirty="0" smtClean="0"/>
              <a:t>To produce a sinusoidal voltage in a machine like this, the magnitude of the flux density vector </a:t>
            </a:r>
            <a:r>
              <a:rPr lang="en-GB" b="1" dirty="0" smtClean="0"/>
              <a:t>B</a:t>
            </a:r>
            <a:r>
              <a:rPr lang="en-GB" dirty="0" smtClean="0"/>
              <a:t> must vary in a sinusoidal manner along the surface of the air gap.  The flux density will vary </a:t>
            </a:r>
            <a:r>
              <a:rPr lang="en-GB" dirty="0" err="1" smtClean="0"/>
              <a:t>sinusoidally</a:t>
            </a:r>
            <a:r>
              <a:rPr lang="en-GB" dirty="0" smtClean="0"/>
              <a:t> only if the magnetizing intensity </a:t>
            </a:r>
            <a:r>
              <a:rPr lang="en-GB" b="1" dirty="0" smtClean="0"/>
              <a:t>H </a:t>
            </a:r>
            <a:r>
              <a:rPr lang="en-GB" dirty="0" smtClean="0"/>
              <a:t>(and </a:t>
            </a:r>
            <a:r>
              <a:rPr lang="en-GB" dirty="0" err="1" smtClean="0"/>
              <a:t>mmf</a:t>
            </a:r>
            <a:r>
              <a:rPr lang="en-GB" dirty="0" smtClean="0"/>
              <a:t>) varies in a sinusoidal manner along the surface of the air gap. </a:t>
            </a:r>
            <a:endParaRPr lang="en-US" dirty="0" smtClean="0"/>
          </a:p>
        </p:txBody>
      </p:sp>
      <p:sp>
        <p:nvSpPr>
          <p:cNvPr id="9" name="Rectangle 8"/>
          <p:cNvSpPr/>
          <p:nvPr/>
        </p:nvSpPr>
        <p:spPr>
          <a:xfrm>
            <a:off x="571472" y="467005"/>
            <a:ext cx="8072494" cy="461665"/>
          </a:xfrm>
          <a:prstGeom prst="rect">
            <a:avLst/>
          </a:prstGeom>
        </p:spPr>
        <p:txBody>
          <a:bodyPr wrap="square">
            <a:spAutoFit/>
          </a:bodyPr>
          <a:lstStyle/>
          <a:p>
            <a:r>
              <a:rPr lang="en-GB" sz="2400" b="1" dirty="0" err="1" smtClean="0">
                <a:solidFill>
                  <a:srgbClr val="0000FF"/>
                </a:solidFill>
              </a:rPr>
              <a:t>Magnetomotive</a:t>
            </a:r>
            <a:r>
              <a:rPr lang="en-GB" sz="2400" b="1" dirty="0" smtClean="0">
                <a:solidFill>
                  <a:srgbClr val="0000FF"/>
                </a:solidFill>
              </a:rPr>
              <a:t> Force and Flux Distribution on AC Machines</a:t>
            </a:r>
            <a:endParaRPr lang="en-US" sz="2400" dirty="0">
              <a:solidFill>
                <a:srgbClr val="0000FF"/>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2"/>
              </a:rPr>
              <a:t>aabdo@birzeit.edu</a:t>
            </a:r>
            <a:r>
              <a:rPr lang="en-US" dirty="0" smtClean="0"/>
              <a:t>                                 AC Machine Fundamentals                              </a:t>
            </a:r>
            <a:endParaRPr lang="en-US" dirty="0"/>
          </a:p>
        </p:txBody>
      </p:sp>
      <p:sp>
        <p:nvSpPr>
          <p:cNvPr id="6" name="Slide Number Placeholder 5"/>
          <p:cNvSpPr>
            <a:spLocks noGrp="1"/>
          </p:cNvSpPr>
          <p:nvPr>
            <p:ph type="sldNum" sz="quarter" idx="12"/>
          </p:nvPr>
        </p:nvSpPr>
        <p:spPr/>
        <p:txBody>
          <a:bodyPr/>
          <a:lstStyle/>
          <a:p>
            <a:fld id="{452AF6BE-ACB6-42ED-8393-926E1A62687C}" type="slidenum">
              <a:rPr lang="en-US" smtClean="0"/>
              <a:pPr/>
              <a:t>29</a:t>
            </a:fld>
            <a:endParaRPr lang="en-US"/>
          </a:p>
        </p:txBody>
      </p:sp>
      <p:sp>
        <p:nvSpPr>
          <p:cNvPr id="7" name="Rectangle 6"/>
          <p:cNvSpPr/>
          <p:nvPr/>
        </p:nvSpPr>
        <p:spPr>
          <a:xfrm>
            <a:off x="571472" y="467005"/>
            <a:ext cx="8072494" cy="461665"/>
          </a:xfrm>
          <a:prstGeom prst="rect">
            <a:avLst/>
          </a:prstGeom>
        </p:spPr>
        <p:txBody>
          <a:bodyPr wrap="square">
            <a:spAutoFit/>
          </a:bodyPr>
          <a:lstStyle/>
          <a:p>
            <a:r>
              <a:rPr lang="en-GB" sz="2400" b="1" dirty="0" err="1" smtClean="0">
                <a:solidFill>
                  <a:srgbClr val="0000FF"/>
                </a:solidFill>
              </a:rPr>
              <a:t>Magnetomotive</a:t>
            </a:r>
            <a:r>
              <a:rPr lang="en-GB" sz="2400" b="1" dirty="0" smtClean="0">
                <a:solidFill>
                  <a:srgbClr val="0000FF"/>
                </a:solidFill>
              </a:rPr>
              <a:t> Force and Flux Distribution on AC Machines</a:t>
            </a:r>
            <a:endParaRPr lang="en-US" sz="2400" dirty="0">
              <a:solidFill>
                <a:srgbClr val="0000FF"/>
              </a:solidFill>
            </a:endParaRPr>
          </a:p>
        </p:txBody>
      </p:sp>
      <p:sp>
        <p:nvSpPr>
          <p:cNvPr id="9" name="Rectangle 8"/>
          <p:cNvSpPr/>
          <p:nvPr/>
        </p:nvSpPr>
        <p:spPr>
          <a:xfrm>
            <a:off x="714348" y="1000108"/>
            <a:ext cx="7643866" cy="1200329"/>
          </a:xfrm>
          <a:prstGeom prst="rect">
            <a:avLst/>
          </a:prstGeom>
        </p:spPr>
        <p:txBody>
          <a:bodyPr wrap="square">
            <a:spAutoFit/>
          </a:bodyPr>
          <a:lstStyle/>
          <a:p>
            <a:pPr algn="just"/>
            <a:r>
              <a:rPr lang="en-GB" b="1" dirty="0" smtClean="0"/>
              <a:t>To achieve a sinusoidal variation of </a:t>
            </a:r>
            <a:r>
              <a:rPr lang="en-GB" b="1" dirty="0" err="1" smtClean="0"/>
              <a:t>mmf</a:t>
            </a:r>
            <a:r>
              <a:rPr lang="en-GB" b="1" dirty="0" smtClean="0"/>
              <a:t> along the surface of the air gap is</a:t>
            </a:r>
          </a:p>
          <a:p>
            <a:pPr marL="342900" indent="-342900" algn="just">
              <a:buFont typeface="Wingdings" pitchFamily="2" charset="2"/>
              <a:buChar char="Ø"/>
            </a:pPr>
            <a:r>
              <a:rPr lang="en-GB" dirty="0" smtClean="0"/>
              <a:t>to distribute the turns of the winding that produces the </a:t>
            </a:r>
            <a:r>
              <a:rPr lang="en-GB" dirty="0" err="1" smtClean="0"/>
              <a:t>mmf</a:t>
            </a:r>
            <a:r>
              <a:rPr lang="en-GB" dirty="0" smtClean="0"/>
              <a:t> in closely spaced slots around the surface of the machine and</a:t>
            </a:r>
          </a:p>
          <a:p>
            <a:pPr marL="342900" indent="-342900" algn="just">
              <a:buFont typeface="Wingdings" pitchFamily="2" charset="2"/>
              <a:buChar char="Ø"/>
            </a:pPr>
            <a:r>
              <a:rPr lang="en-GB" dirty="0" smtClean="0"/>
              <a:t>to vary the number of conductors in each slot in a sinusoidal manner.</a:t>
            </a:r>
            <a:endParaRPr lang="en-US" dirty="0"/>
          </a:p>
        </p:txBody>
      </p:sp>
      <p:pic>
        <p:nvPicPr>
          <p:cNvPr id="37890" name="Picture 2"/>
          <p:cNvPicPr>
            <a:picLocks noChangeAspect="1" noChangeArrowheads="1"/>
          </p:cNvPicPr>
          <p:nvPr/>
        </p:nvPicPr>
        <p:blipFill>
          <a:blip r:embed="rId3" cstate="print"/>
          <a:srcRect/>
          <a:stretch>
            <a:fillRect/>
          </a:stretch>
        </p:blipFill>
        <p:spPr bwMode="auto">
          <a:xfrm>
            <a:off x="0" y="2786058"/>
            <a:ext cx="4143375" cy="2971800"/>
          </a:xfrm>
          <a:prstGeom prst="rect">
            <a:avLst/>
          </a:prstGeom>
          <a:noFill/>
          <a:ln w="9525">
            <a:noFill/>
            <a:miter lim="800000"/>
            <a:headEnd/>
            <a:tailEnd/>
          </a:ln>
          <a:effectLst/>
        </p:spPr>
      </p:pic>
      <p:pic>
        <p:nvPicPr>
          <p:cNvPr id="37891" name="Picture 3"/>
          <p:cNvPicPr>
            <a:picLocks noChangeAspect="1" noChangeArrowheads="1"/>
          </p:cNvPicPr>
          <p:nvPr/>
        </p:nvPicPr>
        <p:blipFill>
          <a:blip r:embed="rId4" cstate="print"/>
          <a:srcRect/>
          <a:stretch>
            <a:fillRect/>
          </a:stretch>
        </p:blipFill>
        <p:spPr bwMode="auto">
          <a:xfrm>
            <a:off x="4286248" y="2143116"/>
            <a:ext cx="4271977" cy="3806269"/>
          </a:xfrm>
          <a:prstGeom prst="rect">
            <a:avLst/>
          </a:prstGeom>
          <a:noFill/>
          <a:ln w="9525">
            <a:noFill/>
            <a:miter lim="800000"/>
            <a:headEnd/>
            <a:tailEnd/>
          </a:ln>
          <a:effectLst/>
        </p:spPr>
      </p:pic>
      <p:sp>
        <p:nvSpPr>
          <p:cNvPr id="10" name="Rectangle 9"/>
          <p:cNvSpPr/>
          <p:nvPr/>
        </p:nvSpPr>
        <p:spPr>
          <a:xfrm>
            <a:off x="285720" y="5715016"/>
            <a:ext cx="3429024" cy="523220"/>
          </a:xfrm>
          <a:prstGeom prst="rect">
            <a:avLst/>
          </a:prstGeom>
        </p:spPr>
        <p:txBody>
          <a:bodyPr wrap="square">
            <a:spAutoFit/>
          </a:bodyPr>
          <a:lstStyle/>
          <a:p>
            <a:r>
              <a:rPr lang="en-US" sz="1400" dirty="0" smtClean="0">
                <a:latin typeface="Times New Roman" pitchFamily="18" charset="0"/>
              </a:rPr>
              <a:t>A cylindrical rotor with </a:t>
            </a:r>
            <a:r>
              <a:rPr lang="en-US" sz="1400" dirty="0" err="1" smtClean="0">
                <a:latin typeface="Times New Roman" pitchFamily="18" charset="0"/>
              </a:rPr>
              <a:t>sinusoidally</a:t>
            </a:r>
            <a:r>
              <a:rPr lang="en-US" sz="1400" dirty="0" smtClean="0">
                <a:latin typeface="Times New Roman" pitchFamily="18" charset="0"/>
              </a:rPr>
              <a:t> varying air-gap flux density</a:t>
            </a:r>
            <a:endParaRPr lang="en-US" sz="1400" dirty="0">
              <a:latin typeface="Times New Roman" pitchFamily="18" charset="0"/>
            </a:endParaRPr>
          </a:p>
        </p:txBody>
      </p:sp>
      <p:sp>
        <p:nvSpPr>
          <p:cNvPr id="11" name="Rectangle 10"/>
          <p:cNvSpPr/>
          <p:nvPr/>
        </p:nvSpPr>
        <p:spPr>
          <a:xfrm>
            <a:off x="4714876" y="5835867"/>
            <a:ext cx="4286280" cy="307777"/>
          </a:xfrm>
          <a:prstGeom prst="rect">
            <a:avLst/>
          </a:prstGeom>
        </p:spPr>
        <p:txBody>
          <a:bodyPr wrap="square">
            <a:spAutoFit/>
          </a:bodyPr>
          <a:lstStyle/>
          <a:p>
            <a:r>
              <a:rPr lang="en-US" sz="1400" dirty="0" smtClean="0">
                <a:latin typeface="Times New Roman" pitchFamily="18" charset="0"/>
              </a:rPr>
              <a:t>The </a:t>
            </a:r>
            <a:r>
              <a:rPr lang="en-US" sz="1400" dirty="0" err="1" smtClean="0">
                <a:latin typeface="Times New Roman" pitchFamily="18" charset="0"/>
              </a:rPr>
              <a:t>mmf</a:t>
            </a:r>
            <a:r>
              <a:rPr lang="en-US" sz="1400" dirty="0" smtClean="0">
                <a:latin typeface="Times New Roman" pitchFamily="18" charset="0"/>
              </a:rPr>
              <a:t> or H or B as a function of angle in the air gap</a:t>
            </a:r>
            <a:endParaRPr lang="en-US" sz="1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4" descr="4-1"/>
          <p:cNvPicPr>
            <a:picLocks noChangeAspect="1" noChangeArrowheads="1"/>
          </p:cNvPicPr>
          <p:nvPr/>
        </p:nvPicPr>
        <p:blipFill>
          <a:blip r:embed="rId2" cstate="print"/>
          <a:srcRect t="6403" b="6729"/>
          <a:stretch>
            <a:fillRect/>
          </a:stretch>
        </p:blipFill>
        <p:spPr bwMode="auto">
          <a:xfrm>
            <a:off x="1357290" y="2978168"/>
            <a:ext cx="6340478" cy="2951162"/>
          </a:xfrm>
          <a:prstGeom prst="rect">
            <a:avLst/>
          </a:prstGeom>
          <a:noFill/>
          <a:ln w="9525">
            <a:noFill/>
            <a:miter lim="800000"/>
            <a:headEnd/>
            <a:tailEnd/>
          </a:ln>
        </p:spPr>
      </p:pic>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3"/>
              </a:rPr>
              <a:t>aabdo@birzeit.edu</a:t>
            </a:r>
            <a:r>
              <a:rPr lang="en-US" dirty="0" smtClean="0"/>
              <a:t>                                 AC Machine Fundamentals                              </a:t>
            </a:r>
            <a:endParaRPr lang="en-US" dirty="0"/>
          </a:p>
        </p:txBody>
      </p:sp>
      <p:sp>
        <p:nvSpPr>
          <p:cNvPr id="6" name="Slide Number Placeholder 5"/>
          <p:cNvSpPr>
            <a:spLocks noGrp="1"/>
          </p:cNvSpPr>
          <p:nvPr>
            <p:ph type="sldNum" sz="quarter" idx="12"/>
          </p:nvPr>
        </p:nvSpPr>
        <p:spPr/>
        <p:txBody>
          <a:bodyPr/>
          <a:lstStyle/>
          <a:p>
            <a:fld id="{452AF6BE-ACB6-42ED-8393-926E1A62687C}" type="slidenum">
              <a:rPr lang="en-US" smtClean="0"/>
              <a:pPr/>
              <a:t>3</a:t>
            </a:fld>
            <a:endParaRPr lang="en-US"/>
          </a:p>
        </p:txBody>
      </p:sp>
      <p:sp>
        <p:nvSpPr>
          <p:cNvPr id="7" name="Rectangle 2"/>
          <p:cNvSpPr txBox="1">
            <a:spLocks noChangeArrowheads="1"/>
          </p:cNvSpPr>
          <p:nvPr/>
        </p:nvSpPr>
        <p:spPr>
          <a:xfrm>
            <a:off x="500034" y="357166"/>
            <a:ext cx="6286544" cy="601663"/>
          </a:xfrm>
          <a:prstGeom prst="rect">
            <a:avLst/>
          </a:prstGeom>
        </p:spPr>
        <p:txBody>
          <a:bodyPr vert="horz" lIns="91440" tIns="45720" rIns="91440" bIns="45720" rtlCol="0" anchor="ctr">
            <a:normAutofit fontScale="92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GB" sz="2400" b="1" i="0" u="none" strike="noStrike" kern="1200" cap="none" spc="0" normalizeH="0" baseline="0" noProof="0" dirty="0" smtClean="0">
                <a:ln>
                  <a:noFill/>
                </a:ln>
                <a:solidFill>
                  <a:srgbClr val="0000FF"/>
                </a:solidFill>
                <a:effectLst/>
                <a:uLnTx/>
                <a:uFillTx/>
                <a:latin typeface="+mj-lt"/>
                <a:ea typeface="+mj-ea"/>
                <a:cs typeface="+mj-cs"/>
              </a:rPr>
              <a:t>Simple Rotating Loop in a Uniform Magnetic Field</a:t>
            </a:r>
            <a:endParaRPr kumimoji="0" lang="en-US" sz="2400" b="1" i="0" u="none" strike="noStrike" kern="1200" cap="none" spc="0" normalizeH="0" baseline="0" noProof="0" dirty="0" smtClean="0">
              <a:ln>
                <a:noFill/>
              </a:ln>
              <a:solidFill>
                <a:srgbClr val="0000FF"/>
              </a:solidFill>
              <a:effectLst/>
              <a:uLnTx/>
              <a:uFillTx/>
              <a:latin typeface="+mj-lt"/>
              <a:ea typeface="+mj-ea"/>
              <a:cs typeface="+mj-cs"/>
            </a:endParaRPr>
          </a:p>
        </p:txBody>
      </p:sp>
      <p:sp>
        <p:nvSpPr>
          <p:cNvPr id="9" name="Rectangle 8"/>
          <p:cNvSpPr/>
          <p:nvPr/>
        </p:nvSpPr>
        <p:spPr>
          <a:xfrm>
            <a:off x="571472" y="1000108"/>
            <a:ext cx="8072494" cy="1809726"/>
          </a:xfrm>
          <a:prstGeom prst="rect">
            <a:avLst/>
          </a:prstGeom>
        </p:spPr>
        <p:txBody>
          <a:bodyPr wrap="square">
            <a:spAutoFit/>
          </a:bodyPr>
          <a:lstStyle/>
          <a:p>
            <a:pPr marL="342900" indent="-342900" algn="just">
              <a:buFont typeface="Wingdings" pitchFamily="2" charset="2"/>
              <a:buChar char="Ø"/>
            </a:pPr>
            <a:r>
              <a:rPr lang="en-US" dirty="0" smtClean="0"/>
              <a:t>A loop of wire in a uniform magnetic field is the simplest possible machine that produces a sinusoidal ac voltage.</a:t>
            </a:r>
          </a:p>
          <a:p>
            <a:pPr algn="just"/>
            <a:endParaRPr lang="en-GB" dirty="0" smtClean="0"/>
          </a:p>
          <a:p>
            <a:pPr marL="342900" indent="-342900" algn="just">
              <a:lnSpc>
                <a:spcPct val="80000"/>
              </a:lnSpc>
              <a:buFont typeface="Wingdings" pitchFamily="2" charset="2"/>
              <a:buChar char="Ø"/>
            </a:pPr>
            <a:r>
              <a:rPr lang="en-GB" dirty="0" smtClean="0"/>
              <a:t>The figure below shows a simple rotating loop in a uniform magnetic field. </a:t>
            </a:r>
          </a:p>
          <a:p>
            <a:pPr marL="342900" indent="-342900" algn="just">
              <a:lnSpc>
                <a:spcPct val="80000"/>
              </a:lnSpc>
              <a:buAutoNum type="alphaLcParenBoth"/>
            </a:pPr>
            <a:r>
              <a:rPr lang="en-GB" dirty="0" smtClean="0"/>
              <a:t>is the front view and (b) is the view of the coil.</a:t>
            </a:r>
          </a:p>
          <a:p>
            <a:pPr marL="342900" indent="-342900" algn="just">
              <a:lnSpc>
                <a:spcPct val="80000"/>
              </a:lnSpc>
            </a:pPr>
            <a:endParaRPr lang="en-GB" dirty="0" smtClean="0"/>
          </a:p>
          <a:p>
            <a:pPr marL="342900" indent="-342900" algn="just">
              <a:lnSpc>
                <a:spcPct val="80000"/>
              </a:lnSpc>
              <a:buFont typeface="Wingdings" pitchFamily="2" charset="2"/>
              <a:buChar char="Ø"/>
            </a:pPr>
            <a:r>
              <a:rPr lang="en-GB" dirty="0" smtClean="0"/>
              <a:t>The rotating part is called </a:t>
            </a:r>
            <a:r>
              <a:rPr lang="en-GB" b="1" dirty="0" smtClean="0"/>
              <a:t>the rotor</a:t>
            </a:r>
            <a:r>
              <a:rPr lang="en-GB" dirty="0" smtClean="0"/>
              <a:t>, and the stationary part is called </a:t>
            </a:r>
            <a:r>
              <a:rPr lang="en-GB" b="1" dirty="0" smtClean="0"/>
              <a:t>the stator</a:t>
            </a:r>
            <a:r>
              <a:rPr lang="en-GB" dirty="0" smtClean="0"/>
              <a:t>.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2"/>
              </a:rPr>
              <a:t>aabdo@birzeit.edu</a:t>
            </a:r>
            <a:r>
              <a:rPr lang="en-US" dirty="0" smtClean="0"/>
              <a:t>                                 AC Machine Fundamentals                              </a:t>
            </a:r>
            <a:endParaRPr lang="en-US" dirty="0"/>
          </a:p>
        </p:txBody>
      </p:sp>
      <p:sp>
        <p:nvSpPr>
          <p:cNvPr id="6" name="Slide Number Placeholder 5"/>
          <p:cNvSpPr>
            <a:spLocks noGrp="1"/>
          </p:cNvSpPr>
          <p:nvPr>
            <p:ph type="sldNum" sz="quarter" idx="12"/>
          </p:nvPr>
        </p:nvSpPr>
        <p:spPr/>
        <p:txBody>
          <a:bodyPr/>
          <a:lstStyle/>
          <a:p>
            <a:fld id="{452AF6BE-ACB6-42ED-8393-926E1A62687C}" type="slidenum">
              <a:rPr lang="en-US" smtClean="0"/>
              <a:pPr/>
              <a:t>30</a:t>
            </a:fld>
            <a:endParaRPr lang="en-US"/>
          </a:p>
        </p:txBody>
      </p:sp>
      <p:sp>
        <p:nvSpPr>
          <p:cNvPr id="7" name="Rectangle 6"/>
          <p:cNvSpPr/>
          <p:nvPr/>
        </p:nvSpPr>
        <p:spPr>
          <a:xfrm>
            <a:off x="571472" y="467005"/>
            <a:ext cx="8072494" cy="461665"/>
          </a:xfrm>
          <a:prstGeom prst="rect">
            <a:avLst/>
          </a:prstGeom>
        </p:spPr>
        <p:txBody>
          <a:bodyPr wrap="square">
            <a:spAutoFit/>
          </a:bodyPr>
          <a:lstStyle/>
          <a:p>
            <a:r>
              <a:rPr lang="en-GB" sz="2400" b="1" dirty="0" smtClean="0">
                <a:solidFill>
                  <a:srgbClr val="0000FF"/>
                </a:solidFill>
              </a:rPr>
              <a:t>Induced Voltage in AC Machines</a:t>
            </a:r>
            <a:endParaRPr lang="en-US" sz="2400" dirty="0">
              <a:solidFill>
                <a:srgbClr val="0000FF"/>
              </a:solidFill>
            </a:endParaRPr>
          </a:p>
        </p:txBody>
      </p:sp>
      <p:sp>
        <p:nvSpPr>
          <p:cNvPr id="9" name="Rectangle 8"/>
          <p:cNvSpPr/>
          <p:nvPr/>
        </p:nvSpPr>
        <p:spPr>
          <a:xfrm>
            <a:off x="571472" y="1071546"/>
            <a:ext cx="6429420" cy="369332"/>
          </a:xfrm>
          <a:prstGeom prst="rect">
            <a:avLst/>
          </a:prstGeom>
        </p:spPr>
        <p:txBody>
          <a:bodyPr wrap="square">
            <a:spAutoFit/>
          </a:bodyPr>
          <a:lstStyle/>
          <a:p>
            <a:r>
              <a:rPr lang="en-GB" b="1" u="sng" dirty="0" smtClean="0"/>
              <a:t>The induced voltage in a Coil on a Two-Pole Stator</a:t>
            </a:r>
            <a:endParaRPr lang="en-US" dirty="0"/>
          </a:p>
        </p:txBody>
      </p:sp>
      <p:sp>
        <p:nvSpPr>
          <p:cNvPr id="10" name="Rectangle 9"/>
          <p:cNvSpPr/>
          <p:nvPr/>
        </p:nvSpPr>
        <p:spPr>
          <a:xfrm>
            <a:off x="571472" y="1500174"/>
            <a:ext cx="7929618" cy="1200329"/>
          </a:xfrm>
          <a:prstGeom prst="rect">
            <a:avLst/>
          </a:prstGeom>
        </p:spPr>
        <p:txBody>
          <a:bodyPr wrap="square">
            <a:spAutoFit/>
          </a:bodyPr>
          <a:lstStyle/>
          <a:p>
            <a:pPr algn="just"/>
            <a:r>
              <a:rPr lang="en-GB" dirty="0" smtClean="0"/>
              <a:t>Previously, discussions were made related to induced 3 phase currents producing a rotating magnetic field. Now, lets look into the fact that a rotating magnetic field may produce voltages in the stator.   The Figures below show a rotating rotor with a </a:t>
            </a:r>
            <a:r>
              <a:rPr lang="en-GB" dirty="0" err="1" smtClean="0"/>
              <a:t>sinusoidally</a:t>
            </a:r>
            <a:r>
              <a:rPr lang="en-GB" dirty="0" smtClean="0"/>
              <a:t> distributed magnetic field in the centre of a stationary coil. </a:t>
            </a:r>
            <a:endParaRPr lang="en-US" dirty="0" smtClean="0"/>
          </a:p>
        </p:txBody>
      </p:sp>
      <p:pic>
        <p:nvPicPr>
          <p:cNvPr id="11" name="Picture 4" descr="4-15-a"/>
          <p:cNvPicPr>
            <a:picLocks noChangeAspect="1" noChangeArrowheads="1"/>
          </p:cNvPicPr>
          <p:nvPr/>
        </p:nvPicPr>
        <p:blipFill>
          <a:blip r:embed="rId3" cstate="print"/>
          <a:srcRect/>
          <a:stretch>
            <a:fillRect/>
          </a:stretch>
        </p:blipFill>
        <p:spPr bwMode="auto">
          <a:xfrm>
            <a:off x="2571736" y="2722579"/>
            <a:ext cx="3673475" cy="2992437"/>
          </a:xfrm>
          <a:prstGeom prst="rect">
            <a:avLst/>
          </a:prstGeom>
          <a:noFill/>
          <a:ln w="9525">
            <a:noFill/>
            <a:miter lim="800000"/>
            <a:headEnd/>
            <a:tailEnd/>
          </a:ln>
        </p:spPr>
      </p:pic>
      <p:sp>
        <p:nvSpPr>
          <p:cNvPr id="12" name="Rectangle 11"/>
          <p:cNvSpPr/>
          <p:nvPr/>
        </p:nvSpPr>
        <p:spPr>
          <a:xfrm>
            <a:off x="2143108" y="5643578"/>
            <a:ext cx="4572000" cy="646331"/>
          </a:xfrm>
          <a:prstGeom prst="rect">
            <a:avLst/>
          </a:prstGeom>
        </p:spPr>
        <p:txBody>
          <a:bodyPr>
            <a:spAutoFit/>
          </a:bodyPr>
          <a:lstStyle/>
          <a:p>
            <a:r>
              <a:rPr lang="en-US" b="1" dirty="0" smtClean="0">
                <a:latin typeface="Times New Roman" pitchFamily="18" charset="0"/>
              </a:rPr>
              <a:t>A rotating rotor magnetic field inside a stationary stator coil</a:t>
            </a:r>
            <a:endParaRPr lang="en-US" b="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2"/>
              </a:rPr>
              <a:t>aabdo@birzeit.edu</a:t>
            </a:r>
            <a:r>
              <a:rPr lang="en-US" dirty="0" smtClean="0"/>
              <a:t>                                 AC Machine Fundamentals                              </a:t>
            </a:r>
            <a:endParaRPr lang="en-US" dirty="0"/>
          </a:p>
        </p:txBody>
      </p:sp>
      <p:sp>
        <p:nvSpPr>
          <p:cNvPr id="6" name="Slide Number Placeholder 5"/>
          <p:cNvSpPr>
            <a:spLocks noGrp="1"/>
          </p:cNvSpPr>
          <p:nvPr>
            <p:ph type="sldNum" sz="quarter" idx="12"/>
          </p:nvPr>
        </p:nvSpPr>
        <p:spPr/>
        <p:txBody>
          <a:bodyPr/>
          <a:lstStyle/>
          <a:p>
            <a:fld id="{452AF6BE-ACB6-42ED-8393-926E1A62687C}" type="slidenum">
              <a:rPr lang="en-US" smtClean="0"/>
              <a:pPr/>
              <a:t>31</a:t>
            </a:fld>
            <a:endParaRPr lang="en-US"/>
          </a:p>
        </p:txBody>
      </p:sp>
      <p:sp>
        <p:nvSpPr>
          <p:cNvPr id="7" name="Rectangle 6"/>
          <p:cNvSpPr/>
          <p:nvPr/>
        </p:nvSpPr>
        <p:spPr>
          <a:xfrm>
            <a:off x="571472" y="467005"/>
            <a:ext cx="8072494" cy="461665"/>
          </a:xfrm>
          <a:prstGeom prst="rect">
            <a:avLst/>
          </a:prstGeom>
        </p:spPr>
        <p:txBody>
          <a:bodyPr wrap="square">
            <a:spAutoFit/>
          </a:bodyPr>
          <a:lstStyle/>
          <a:p>
            <a:r>
              <a:rPr lang="en-GB" sz="2400" b="1" dirty="0" smtClean="0">
                <a:solidFill>
                  <a:srgbClr val="0000FF"/>
                </a:solidFill>
              </a:rPr>
              <a:t>Induced Voltage in AC Machines</a:t>
            </a:r>
            <a:endParaRPr lang="en-US" sz="2400" dirty="0">
              <a:solidFill>
                <a:srgbClr val="0000FF"/>
              </a:solidFill>
            </a:endParaRPr>
          </a:p>
        </p:txBody>
      </p:sp>
      <p:sp>
        <p:nvSpPr>
          <p:cNvPr id="9" name="Rectangle 8"/>
          <p:cNvSpPr/>
          <p:nvPr/>
        </p:nvSpPr>
        <p:spPr>
          <a:xfrm>
            <a:off x="642910" y="1357298"/>
            <a:ext cx="7858180" cy="1200329"/>
          </a:xfrm>
          <a:prstGeom prst="rect">
            <a:avLst/>
          </a:prstGeom>
        </p:spPr>
        <p:txBody>
          <a:bodyPr wrap="square">
            <a:spAutoFit/>
          </a:bodyPr>
          <a:lstStyle/>
          <a:p>
            <a:pPr marL="342900" indent="-342900" algn="just">
              <a:buFont typeface="Wingdings" pitchFamily="2" charset="2"/>
              <a:buChar char="Ø"/>
            </a:pPr>
            <a:r>
              <a:rPr lang="en-GB" dirty="0" smtClean="0"/>
              <a:t>The previous equation was derived for the case of a moving wire in a stationary magnetic field. </a:t>
            </a:r>
          </a:p>
          <a:p>
            <a:pPr algn="just"/>
            <a:r>
              <a:rPr lang="en-GB" b="1" dirty="0" smtClean="0">
                <a:solidFill>
                  <a:srgbClr val="0000FF"/>
                </a:solidFill>
              </a:rPr>
              <a:t>In this case, the wire is stationary and the magnetic field is moving, so the equation for induced voltage does not directly apply.</a:t>
            </a:r>
          </a:p>
        </p:txBody>
      </p:sp>
      <p:sp>
        <p:nvSpPr>
          <p:cNvPr id="10" name="Rectangle 9"/>
          <p:cNvSpPr/>
          <p:nvPr/>
        </p:nvSpPr>
        <p:spPr>
          <a:xfrm>
            <a:off x="642910" y="2857496"/>
            <a:ext cx="7858180" cy="2308324"/>
          </a:xfrm>
          <a:prstGeom prst="rect">
            <a:avLst/>
          </a:prstGeom>
        </p:spPr>
        <p:txBody>
          <a:bodyPr wrap="square">
            <a:spAutoFit/>
          </a:bodyPr>
          <a:lstStyle/>
          <a:p>
            <a:pPr marL="342900" indent="-342900" algn="just">
              <a:buFont typeface="Wingdings" pitchFamily="2" charset="2"/>
              <a:buChar char="Ø"/>
            </a:pPr>
            <a:r>
              <a:rPr lang="en-US" dirty="0" smtClean="0"/>
              <a:t>To use it, we must be in a frame of reference where the magnetic field appears to be stationary. If we </a:t>
            </a:r>
            <a:r>
              <a:rPr lang="en-US" b="1" i="1" dirty="0" smtClean="0"/>
              <a:t>"sit on the magnetic field" </a:t>
            </a:r>
            <a:r>
              <a:rPr lang="en-US" dirty="0" smtClean="0"/>
              <a:t>so that the held appears to be stationary, the sides of the coil will appear to go by at an apparent velocity </a:t>
            </a:r>
            <a:r>
              <a:rPr lang="en-US" dirty="0" err="1" smtClean="0"/>
              <a:t>v</a:t>
            </a:r>
            <a:r>
              <a:rPr lang="en-US" sz="1100" dirty="0" err="1" smtClean="0"/>
              <a:t>reI</a:t>
            </a:r>
            <a:r>
              <a:rPr lang="en-US" dirty="0" smtClean="0"/>
              <a:t>, and the equation can be applied.</a:t>
            </a:r>
            <a:r>
              <a:rPr lang="en-GB" dirty="0" smtClean="0"/>
              <a:t>  </a:t>
            </a:r>
          </a:p>
          <a:p>
            <a:pPr algn="just"/>
            <a:endParaRPr lang="en-GB" dirty="0" smtClean="0"/>
          </a:p>
          <a:p>
            <a:pPr algn="just"/>
            <a:endParaRPr lang="en-GB" dirty="0" smtClean="0"/>
          </a:p>
          <a:p>
            <a:pPr marL="342900" indent="-342900" algn="just">
              <a:buFont typeface="Wingdings" pitchFamily="2" charset="2"/>
              <a:buChar char="Ø"/>
            </a:pPr>
            <a:r>
              <a:rPr lang="en-GB" dirty="0" smtClean="0"/>
              <a:t>The total voltage induced in the coil will be the sum of the voltages induced in each of its four sides. </a:t>
            </a:r>
            <a:endParaRPr lang="en-US"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3"/>
              </a:rPr>
              <a:t>aabdo@birzeit.edu</a:t>
            </a:r>
            <a:r>
              <a:rPr lang="en-US" dirty="0" smtClean="0"/>
              <a:t>                                 AC Machine Fundamentals                              </a:t>
            </a:r>
            <a:endParaRPr lang="en-US" dirty="0"/>
          </a:p>
        </p:txBody>
      </p:sp>
      <p:sp>
        <p:nvSpPr>
          <p:cNvPr id="6" name="Slide Number Placeholder 5"/>
          <p:cNvSpPr>
            <a:spLocks noGrp="1"/>
          </p:cNvSpPr>
          <p:nvPr>
            <p:ph type="sldNum" sz="quarter" idx="12"/>
          </p:nvPr>
        </p:nvSpPr>
        <p:spPr/>
        <p:txBody>
          <a:bodyPr/>
          <a:lstStyle/>
          <a:p>
            <a:fld id="{452AF6BE-ACB6-42ED-8393-926E1A62687C}" type="slidenum">
              <a:rPr lang="en-US" smtClean="0"/>
              <a:pPr/>
              <a:t>32</a:t>
            </a:fld>
            <a:endParaRPr lang="en-US"/>
          </a:p>
        </p:txBody>
      </p:sp>
      <p:sp>
        <p:nvSpPr>
          <p:cNvPr id="7" name="Rectangle 6"/>
          <p:cNvSpPr/>
          <p:nvPr/>
        </p:nvSpPr>
        <p:spPr>
          <a:xfrm>
            <a:off x="571472" y="467005"/>
            <a:ext cx="8072494" cy="461665"/>
          </a:xfrm>
          <a:prstGeom prst="rect">
            <a:avLst/>
          </a:prstGeom>
        </p:spPr>
        <p:txBody>
          <a:bodyPr wrap="square">
            <a:spAutoFit/>
          </a:bodyPr>
          <a:lstStyle/>
          <a:p>
            <a:r>
              <a:rPr lang="en-GB" sz="2400" b="1" dirty="0" smtClean="0">
                <a:solidFill>
                  <a:srgbClr val="0000FF"/>
                </a:solidFill>
              </a:rPr>
              <a:t>Induced Voltage in AC Machines</a:t>
            </a:r>
            <a:endParaRPr lang="en-US" sz="2400" dirty="0">
              <a:solidFill>
                <a:srgbClr val="0000FF"/>
              </a:solidFill>
            </a:endParaRPr>
          </a:p>
        </p:txBody>
      </p:sp>
      <p:sp>
        <p:nvSpPr>
          <p:cNvPr id="9" name="Rectangle 8"/>
          <p:cNvSpPr/>
          <p:nvPr/>
        </p:nvSpPr>
        <p:spPr>
          <a:xfrm>
            <a:off x="571472" y="1285860"/>
            <a:ext cx="4460324" cy="369332"/>
          </a:xfrm>
          <a:prstGeom prst="rect">
            <a:avLst/>
          </a:prstGeom>
        </p:spPr>
        <p:txBody>
          <a:bodyPr wrap="none">
            <a:spAutoFit/>
          </a:bodyPr>
          <a:lstStyle/>
          <a:p>
            <a:r>
              <a:rPr lang="en-US" dirty="0" smtClean="0"/>
              <a:t>Therefore, the total voltage on the coil will be</a:t>
            </a:r>
            <a:endParaRPr lang="en-US" dirty="0"/>
          </a:p>
        </p:txBody>
      </p:sp>
      <p:sp>
        <p:nvSpPr>
          <p:cNvPr id="10" name="Rectangle 9"/>
          <p:cNvSpPr/>
          <p:nvPr/>
        </p:nvSpPr>
        <p:spPr>
          <a:xfrm>
            <a:off x="642910" y="2143116"/>
            <a:ext cx="8001056" cy="3194721"/>
          </a:xfrm>
          <a:prstGeom prst="rect">
            <a:avLst/>
          </a:prstGeom>
        </p:spPr>
        <p:txBody>
          <a:bodyPr wrap="square">
            <a:spAutoFit/>
          </a:bodyPr>
          <a:lstStyle/>
          <a:p>
            <a:pPr>
              <a:lnSpc>
                <a:spcPct val="80000"/>
              </a:lnSpc>
            </a:pPr>
            <a:r>
              <a:rPr lang="en-GB" dirty="0" smtClean="0"/>
              <a:t>	</a:t>
            </a:r>
          </a:p>
          <a:p>
            <a:pPr>
              <a:lnSpc>
                <a:spcPct val="80000"/>
              </a:lnSpc>
            </a:pPr>
            <a:endParaRPr lang="en-GB" dirty="0" smtClean="0"/>
          </a:p>
          <a:p>
            <a:pPr>
              <a:lnSpc>
                <a:spcPct val="80000"/>
              </a:lnSpc>
            </a:pPr>
            <a:r>
              <a:rPr lang="en-GB" dirty="0" smtClean="0"/>
              <a:t>Since,	</a:t>
            </a:r>
          </a:p>
          <a:p>
            <a:pPr>
              <a:lnSpc>
                <a:spcPct val="80000"/>
              </a:lnSpc>
            </a:pPr>
            <a:endParaRPr lang="en-GB" dirty="0" smtClean="0"/>
          </a:p>
          <a:p>
            <a:pPr>
              <a:lnSpc>
                <a:spcPct val="80000"/>
              </a:lnSpc>
            </a:pPr>
            <a:r>
              <a:rPr lang="en-GB" dirty="0" smtClean="0"/>
              <a:t>Therefore,</a:t>
            </a:r>
          </a:p>
          <a:p>
            <a:pPr>
              <a:lnSpc>
                <a:spcPct val="80000"/>
              </a:lnSpc>
            </a:pPr>
            <a:endParaRPr lang="en-GB" dirty="0" smtClean="0"/>
          </a:p>
          <a:p>
            <a:pPr>
              <a:lnSpc>
                <a:spcPct val="80000"/>
              </a:lnSpc>
            </a:pPr>
            <a:r>
              <a:rPr lang="en-GB" dirty="0" smtClean="0"/>
              <a:t>	</a:t>
            </a:r>
          </a:p>
          <a:p>
            <a:pPr>
              <a:lnSpc>
                <a:spcPct val="80000"/>
              </a:lnSpc>
            </a:pPr>
            <a:r>
              <a:rPr lang="en-GB" dirty="0" smtClean="0"/>
              <a:t>Since,</a:t>
            </a:r>
          </a:p>
          <a:p>
            <a:pPr>
              <a:lnSpc>
                <a:spcPct val="80000"/>
              </a:lnSpc>
            </a:pPr>
            <a:r>
              <a:rPr lang="en-GB" dirty="0" smtClean="0"/>
              <a:t>	</a:t>
            </a:r>
          </a:p>
          <a:p>
            <a:pPr>
              <a:lnSpc>
                <a:spcPct val="80000"/>
              </a:lnSpc>
            </a:pPr>
            <a:r>
              <a:rPr lang="en-GB" dirty="0" smtClean="0"/>
              <a:t>And the angular mechanical velocity should be equal to the angular electrical velocity,</a:t>
            </a:r>
          </a:p>
          <a:p>
            <a:pPr>
              <a:lnSpc>
                <a:spcPct val="80000"/>
              </a:lnSpc>
            </a:pPr>
            <a:endParaRPr lang="en-GB" dirty="0" smtClean="0"/>
          </a:p>
          <a:p>
            <a:pPr>
              <a:lnSpc>
                <a:spcPct val="80000"/>
              </a:lnSpc>
            </a:pPr>
            <a:r>
              <a:rPr lang="en-GB" dirty="0" smtClean="0"/>
              <a:t>	</a:t>
            </a:r>
          </a:p>
          <a:p>
            <a:pPr>
              <a:lnSpc>
                <a:spcPct val="80000"/>
              </a:lnSpc>
            </a:pPr>
            <a:r>
              <a:rPr lang="en-GB" dirty="0" smtClean="0"/>
              <a:t>or (taking into account number of turns of windings),</a:t>
            </a:r>
          </a:p>
        </p:txBody>
      </p:sp>
      <p:graphicFrame>
        <p:nvGraphicFramePr>
          <p:cNvPr id="11" name="Object 4"/>
          <p:cNvGraphicFramePr>
            <a:graphicFrameLocks noChangeAspect="1"/>
          </p:cNvGraphicFramePr>
          <p:nvPr/>
        </p:nvGraphicFramePr>
        <p:xfrm>
          <a:off x="2285984" y="1857364"/>
          <a:ext cx="4254494" cy="473019"/>
        </p:xfrm>
        <a:graphic>
          <a:graphicData uri="http://schemas.openxmlformats.org/presentationml/2006/ole">
            <mc:AlternateContent xmlns:mc="http://schemas.openxmlformats.org/markup-compatibility/2006">
              <mc:Choice xmlns:v="urn:schemas-microsoft-com:vml" Requires="v">
                <p:oleObj spid="_x0000_s43030" r:id="rId4" imgW="2044700" imgH="228600" progId="">
                  <p:embed/>
                </p:oleObj>
              </mc:Choice>
              <mc:Fallback>
                <p:oleObj r:id="rId4" imgW="2044700" imgH="228600" progId="">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5984" y="1857364"/>
                        <a:ext cx="4254494" cy="4730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Rectangle 7"/>
          <p:cNvSpPr>
            <a:spLocks noChangeArrowheads="1"/>
          </p:cNvSpPr>
          <p:nvPr/>
        </p:nvSpPr>
        <p:spPr bwMode="auto">
          <a:xfrm>
            <a:off x="-285784" y="3646506"/>
            <a:ext cx="9144000" cy="0"/>
          </a:xfrm>
          <a:prstGeom prst="rect">
            <a:avLst/>
          </a:prstGeom>
          <a:noFill/>
          <a:ln w="9525">
            <a:noFill/>
            <a:miter lim="800000"/>
            <a:headEnd/>
            <a:tailEnd/>
          </a:ln>
        </p:spPr>
        <p:txBody>
          <a:bodyPr wrap="none" anchor="ctr">
            <a:spAutoFit/>
          </a:bodyPr>
          <a:lstStyle/>
          <a:p>
            <a:endParaRPr lang="ar-SA"/>
          </a:p>
        </p:txBody>
      </p:sp>
      <p:graphicFrame>
        <p:nvGraphicFramePr>
          <p:cNvPr id="13" name="Object 6"/>
          <p:cNvGraphicFramePr>
            <a:graphicFrameLocks noChangeAspect="1"/>
          </p:cNvGraphicFramePr>
          <p:nvPr/>
        </p:nvGraphicFramePr>
        <p:xfrm>
          <a:off x="1693829" y="2513031"/>
          <a:ext cx="1008062" cy="463550"/>
        </p:xfrm>
        <a:graphic>
          <a:graphicData uri="http://schemas.openxmlformats.org/presentationml/2006/ole">
            <mc:AlternateContent xmlns:mc="http://schemas.openxmlformats.org/markup-compatibility/2006">
              <mc:Choice xmlns:v="urn:schemas-microsoft-com:vml" Requires="v">
                <p:oleObj spid="_x0000_s43031" r:id="rId6" imgW="495085" imgH="228501" progId="">
                  <p:embed/>
                </p:oleObj>
              </mc:Choice>
              <mc:Fallback>
                <p:oleObj r:id="rId6" imgW="495085" imgH="228501" progId="">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93829" y="2513031"/>
                        <a:ext cx="1008062" cy="463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Object 8"/>
          <p:cNvGraphicFramePr>
            <a:graphicFrameLocks noChangeAspect="1"/>
          </p:cNvGraphicFramePr>
          <p:nvPr/>
        </p:nvGraphicFramePr>
        <p:xfrm>
          <a:off x="2341529" y="2963881"/>
          <a:ext cx="3313112" cy="473075"/>
        </p:xfrm>
        <a:graphic>
          <a:graphicData uri="http://schemas.openxmlformats.org/presentationml/2006/ole">
            <mc:AlternateContent xmlns:mc="http://schemas.openxmlformats.org/markup-compatibility/2006">
              <mc:Choice xmlns:v="urn:schemas-microsoft-com:vml" Requires="v">
                <p:oleObj spid="_x0000_s43032" r:id="rId8" imgW="1562100" imgH="228600" progId="">
                  <p:embed/>
                </p:oleObj>
              </mc:Choice>
              <mc:Fallback>
                <p:oleObj r:id="rId8" imgW="1562100" imgH="228600" progId="">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341529" y="2963881"/>
                        <a:ext cx="3313112" cy="473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 name="Object 10"/>
          <p:cNvGraphicFramePr>
            <a:graphicFrameLocks noChangeAspect="1"/>
          </p:cNvGraphicFramePr>
          <p:nvPr/>
        </p:nvGraphicFramePr>
        <p:xfrm>
          <a:off x="1693829" y="3621092"/>
          <a:ext cx="1223962" cy="450850"/>
        </p:xfrm>
        <a:graphic>
          <a:graphicData uri="http://schemas.openxmlformats.org/presentationml/2006/ole">
            <mc:AlternateContent xmlns:mc="http://schemas.openxmlformats.org/markup-compatibility/2006">
              <mc:Choice xmlns:v="urn:schemas-microsoft-com:vml" Requires="v">
                <p:oleObj spid="_x0000_s43033" r:id="rId10" imgW="622030" imgH="228501" progId="">
                  <p:embed/>
                </p:oleObj>
              </mc:Choice>
              <mc:Fallback>
                <p:oleObj r:id="rId10" imgW="622030" imgH="228501" progId="">
                  <p:embed/>
                  <p:pic>
                    <p:nvPicPr>
                      <p:cNvPr id="0" name="Object 1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693829" y="3621092"/>
                        <a:ext cx="1223962" cy="450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 name="Object 12"/>
          <p:cNvGraphicFramePr>
            <a:graphicFrameLocks noChangeAspect="1"/>
          </p:cNvGraphicFramePr>
          <p:nvPr/>
        </p:nvGraphicFramePr>
        <p:xfrm>
          <a:off x="3143240" y="4500570"/>
          <a:ext cx="2376488" cy="477837"/>
        </p:xfrm>
        <a:graphic>
          <a:graphicData uri="http://schemas.openxmlformats.org/presentationml/2006/ole">
            <mc:AlternateContent xmlns:mc="http://schemas.openxmlformats.org/markup-compatibility/2006">
              <mc:Choice xmlns:v="urn:schemas-microsoft-com:vml" Requires="v">
                <p:oleObj spid="_x0000_s43034" r:id="rId12" imgW="1130300" imgH="228600" progId="">
                  <p:embed/>
                </p:oleObj>
              </mc:Choice>
              <mc:Fallback>
                <p:oleObj r:id="rId12" imgW="1130300" imgH="228600" progId="">
                  <p:embed/>
                  <p:pic>
                    <p:nvPicPr>
                      <p:cNvPr id="0" name="Object 1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143240" y="4500570"/>
                        <a:ext cx="2376488" cy="477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 name="Object 14"/>
          <p:cNvGraphicFramePr>
            <a:graphicFrameLocks noChangeAspect="1"/>
          </p:cNvGraphicFramePr>
          <p:nvPr/>
        </p:nvGraphicFramePr>
        <p:xfrm>
          <a:off x="3268669" y="5500702"/>
          <a:ext cx="2232025" cy="390525"/>
        </p:xfrm>
        <a:graphic>
          <a:graphicData uri="http://schemas.openxmlformats.org/presentationml/2006/ole">
            <mc:AlternateContent xmlns:mc="http://schemas.openxmlformats.org/markup-compatibility/2006">
              <mc:Choice xmlns:v="urn:schemas-microsoft-com:vml" Requires="v">
                <p:oleObj spid="_x0000_s43035" r:id="rId14" imgW="1295400" imgH="228600" progId="">
                  <p:embed/>
                </p:oleObj>
              </mc:Choice>
              <mc:Fallback>
                <p:oleObj r:id="rId14" imgW="1295400" imgH="228600" progId="">
                  <p:embed/>
                  <p:pic>
                    <p:nvPicPr>
                      <p:cNvPr id="0" name="Object 1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268669" y="5500702"/>
                        <a:ext cx="2232025" cy="39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3"/>
              </a:rPr>
              <a:t>aabdo@birzeit.edu</a:t>
            </a:r>
            <a:r>
              <a:rPr lang="en-US" dirty="0" smtClean="0"/>
              <a:t>                                 AC Machine Fundamentals                              </a:t>
            </a:r>
            <a:endParaRPr lang="en-US" dirty="0"/>
          </a:p>
        </p:txBody>
      </p:sp>
      <p:sp>
        <p:nvSpPr>
          <p:cNvPr id="6" name="Slide Number Placeholder 5"/>
          <p:cNvSpPr>
            <a:spLocks noGrp="1"/>
          </p:cNvSpPr>
          <p:nvPr>
            <p:ph type="sldNum" sz="quarter" idx="12"/>
          </p:nvPr>
        </p:nvSpPr>
        <p:spPr/>
        <p:txBody>
          <a:bodyPr/>
          <a:lstStyle/>
          <a:p>
            <a:fld id="{452AF6BE-ACB6-42ED-8393-926E1A62687C}" type="slidenum">
              <a:rPr lang="en-US" smtClean="0"/>
              <a:pPr/>
              <a:t>33</a:t>
            </a:fld>
            <a:endParaRPr lang="en-US"/>
          </a:p>
        </p:txBody>
      </p:sp>
      <p:sp>
        <p:nvSpPr>
          <p:cNvPr id="7" name="Rectangle 6"/>
          <p:cNvSpPr/>
          <p:nvPr/>
        </p:nvSpPr>
        <p:spPr>
          <a:xfrm>
            <a:off x="571472" y="467005"/>
            <a:ext cx="8072494" cy="461665"/>
          </a:xfrm>
          <a:prstGeom prst="rect">
            <a:avLst/>
          </a:prstGeom>
        </p:spPr>
        <p:txBody>
          <a:bodyPr wrap="square">
            <a:spAutoFit/>
          </a:bodyPr>
          <a:lstStyle/>
          <a:p>
            <a:r>
              <a:rPr lang="en-GB" sz="2400" b="1" dirty="0" smtClean="0">
                <a:solidFill>
                  <a:srgbClr val="0000FF"/>
                </a:solidFill>
              </a:rPr>
              <a:t>The Induced Voltage in a 3-Phase Set of Coils</a:t>
            </a:r>
            <a:endParaRPr lang="en-US" sz="2400" dirty="0">
              <a:solidFill>
                <a:srgbClr val="0000FF"/>
              </a:solidFill>
            </a:endParaRPr>
          </a:p>
        </p:txBody>
      </p:sp>
      <p:sp>
        <p:nvSpPr>
          <p:cNvPr id="9" name="Rectangle 8"/>
          <p:cNvSpPr/>
          <p:nvPr/>
        </p:nvSpPr>
        <p:spPr>
          <a:xfrm>
            <a:off x="571472" y="1305342"/>
            <a:ext cx="7858180" cy="3970318"/>
          </a:xfrm>
          <a:prstGeom prst="rect">
            <a:avLst/>
          </a:prstGeom>
        </p:spPr>
        <p:txBody>
          <a:bodyPr wrap="square">
            <a:spAutoFit/>
          </a:bodyPr>
          <a:lstStyle/>
          <a:p>
            <a:pPr marL="342900" indent="-342900">
              <a:buFont typeface="Wingdings" pitchFamily="2" charset="2"/>
              <a:buChar char="Ø"/>
            </a:pPr>
            <a:r>
              <a:rPr lang="en-GB" dirty="0" smtClean="0"/>
              <a:t>If the stator now has 3 sets of different windings as such that the stator voltage induced due to the rotating magnetic field produced by the rotor will have a phase difference of 120</a:t>
            </a:r>
            <a:r>
              <a:rPr lang="en-GB" baseline="30000" dirty="0" smtClean="0"/>
              <a:t>o</a:t>
            </a:r>
            <a:r>
              <a:rPr lang="en-GB" dirty="0" smtClean="0"/>
              <a:t>, the induced voltages at each phase will be as follows:</a:t>
            </a:r>
          </a:p>
          <a:p>
            <a:pPr marL="342900" indent="-342900">
              <a:buFont typeface="Wingdings" pitchFamily="2" charset="2"/>
              <a:buChar char="Ø"/>
            </a:pPr>
            <a:endParaRPr lang="en-GB" dirty="0" smtClean="0"/>
          </a:p>
          <a:p>
            <a:pPr marL="342900" indent="-342900">
              <a:buFont typeface="Wingdings" pitchFamily="2" charset="2"/>
              <a:buChar char="Ø"/>
            </a:pPr>
            <a:endParaRPr lang="en-GB" dirty="0" smtClean="0"/>
          </a:p>
          <a:p>
            <a:pPr marL="342900" indent="-342900">
              <a:buFont typeface="Wingdings" pitchFamily="2" charset="2"/>
              <a:buChar char="Ø"/>
            </a:pPr>
            <a:endParaRPr lang="en-GB" dirty="0" smtClean="0"/>
          </a:p>
          <a:p>
            <a:pPr marL="342900" indent="-342900">
              <a:buFont typeface="Wingdings" pitchFamily="2" charset="2"/>
              <a:buChar char="Ø"/>
            </a:pPr>
            <a:endParaRPr lang="en-GB" dirty="0" smtClean="0"/>
          </a:p>
          <a:p>
            <a:pPr marL="342900" indent="-342900">
              <a:buFont typeface="Wingdings" pitchFamily="2" charset="2"/>
              <a:buChar char="Ø"/>
            </a:pPr>
            <a:endParaRPr lang="en-GB" dirty="0" smtClean="0"/>
          </a:p>
          <a:p>
            <a:pPr marL="342900" indent="-342900">
              <a:buFont typeface="Wingdings" pitchFamily="2" charset="2"/>
              <a:buChar char="Ø"/>
            </a:pPr>
            <a:endParaRPr lang="en-GB" dirty="0" smtClean="0"/>
          </a:p>
          <a:p>
            <a:pPr marL="342900" indent="-342900">
              <a:buFont typeface="Wingdings" pitchFamily="2" charset="2"/>
              <a:buChar char="Ø"/>
            </a:pPr>
            <a:endParaRPr lang="en-GB" dirty="0" smtClean="0"/>
          </a:p>
          <a:p>
            <a:pPr marL="342900" indent="-342900">
              <a:buFont typeface="Wingdings" pitchFamily="2" charset="2"/>
              <a:buChar char="Ø"/>
            </a:pPr>
            <a:r>
              <a:rPr lang="en-GB" dirty="0" smtClean="0"/>
              <a:t>Therefore, a 3 phase set of currents flowing into the stator windings and hence generating a rotating magnetic field (earlier case), and at the same time, a rotating magnetic field produced by the rotor will be able to generate 3 phase voltages in a stator.</a:t>
            </a:r>
            <a:endParaRPr lang="en-US" dirty="0" smtClean="0"/>
          </a:p>
        </p:txBody>
      </p:sp>
      <p:graphicFrame>
        <p:nvGraphicFramePr>
          <p:cNvPr id="54274" name="Object 4"/>
          <p:cNvGraphicFramePr>
            <a:graphicFrameLocks noChangeAspect="1"/>
          </p:cNvGraphicFramePr>
          <p:nvPr/>
        </p:nvGraphicFramePr>
        <p:xfrm>
          <a:off x="2571736" y="2500306"/>
          <a:ext cx="3240088" cy="1265237"/>
        </p:xfrm>
        <a:graphic>
          <a:graphicData uri="http://schemas.openxmlformats.org/presentationml/2006/ole">
            <mc:AlternateContent xmlns:mc="http://schemas.openxmlformats.org/markup-compatibility/2006">
              <mc:Choice xmlns:v="urn:schemas-microsoft-com:vml" Requires="v">
                <p:oleObj spid="_x0000_s54277" r:id="rId4" imgW="1816100" imgH="711200" progId="">
                  <p:embed/>
                </p:oleObj>
              </mc:Choice>
              <mc:Fallback>
                <p:oleObj r:id="rId4" imgW="1816100" imgH="711200" progId="">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71736" y="2500306"/>
                        <a:ext cx="3240088" cy="12652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2428860" y="3071810"/>
            <a:ext cx="2214578" cy="1285884"/>
          </a:xfrm>
          <a:prstGeom prst="roundRect">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4" descr="4-16"/>
          <p:cNvPicPr>
            <a:picLocks noChangeAspect="1" noChangeArrowheads="1"/>
          </p:cNvPicPr>
          <p:nvPr/>
        </p:nvPicPr>
        <p:blipFill>
          <a:blip r:embed="rId3" cstate="print"/>
          <a:srcRect l="13478" b="5092"/>
          <a:stretch>
            <a:fillRect/>
          </a:stretch>
        </p:blipFill>
        <p:spPr bwMode="auto">
          <a:xfrm>
            <a:off x="6372225" y="1142984"/>
            <a:ext cx="2771775" cy="2781300"/>
          </a:xfrm>
          <a:prstGeom prst="rect">
            <a:avLst/>
          </a:prstGeom>
          <a:noFill/>
          <a:ln w="9525">
            <a:noFill/>
            <a:miter lim="800000"/>
            <a:headEnd/>
            <a:tailEnd/>
          </a:ln>
        </p:spPr>
      </p:pic>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4"/>
              </a:rPr>
              <a:t>aabdo@birzeit.edu</a:t>
            </a:r>
            <a:r>
              <a:rPr lang="en-US" dirty="0" smtClean="0"/>
              <a:t>                                 AC Machine Fundamentals                              </a:t>
            </a:r>
            <a:endParaRPr lang="en-US" dirty="0"/>
          </a:p>
        </p:txBody>
      </p:sp>
      <p:sp>
        <p:nvSpPr>
          <p:cNvPr id="6" name="Slide Number Placeholder 5"/>
          <p:cNvSpPr>
            <a:spLocks noGrp="1"/>
          </p:cNvSpPr>
          <p:nvPr>
            <p:ph type="sldNum" sz="quarter" idx="12"/>
          </p:nvPr>
        </p:nvSpPr>
        <p:spPr/>
        <p:txBody>
          <a:bodyPr/>
          <a:lstStyle/>
          <a:p>
            <a:fld id="{452AF6BE-ACB6-42ED-8393-926E1A62687C}" type="slidenum">
              <a:rPr lang="en-US" smtClean="0"/>
              <a:pPr/>
              <a:t>34</a:t>
            </a:fld>
            <a:endParaRPr lang="en-US"/>
          </a:p>
        </p:txBody>
      </p:sp>
      <p:sp>
        <p:nvSpPr>
          <p:cNvPr id="7" name="Rectangle 6"/>
          <p:cNvSpPr/>
          <p:nvPr/>
        </p:nvSpPr>
        <p:spPr>
          <a:xfrm>
            <a:off x="571472" y="467005"/>
            <a:ext cx="8072494" cy="461665"/>
          </a:xfrm>
          <a:prstGeom prst="rect">
            <a:avLst/>
          </a:prstGeom>
        </p:spPr>
        <p:txBody>
          <a:bodyPr wrap="square">
            <a:spAutoFit/>
          </a:bodyPr>
          <a:lstStyle/>
          <a:p>
            <a:r>
              <a:rPr lang="en-GB" sz="2400" b="1" dirty="0" smtClean="0">
                <a:solidFill>
                  <a:srgbClr val="0000FF"/>
                </a:solidFill>
              </a:rPr>
              <a:t>The Induced Voltage in a 3-Phase Set of Coils</a:t>
            </a:r>
            <a:endParaRPr lang="en-US" sz="2400" dirty="0">
              <a:solidFill>
                <a:srgbClr val="0000FF"/>
              </a:solidFill>
            </a:endParaRPr>
          </a:p>
        </p:txBody>
      </p:sp>
      <p:sp>
        <p:nvSpPr>
          <p:cNvPr id="9" name="Rectangle 8"/>
          <p:cNvSpPr/>
          <p:nvPr/>
        </p:nvSpPr>
        <p:spPr>
          <a:xfrm>
            <a:off x="428596" y="1000108"/>
            <a:ext cx="7500990" cy="5232202"/>
          </a:xfrm>
          <a:prstGeom prst="rect">
            <a:avLst/>
          </a:prstGeom>
        </p:spPr>
        <p:txBody>
          <a:bodyPr wrap="square">
            <a:spAutoFit/>
          </a:bodyPr>
          <a:lstStyle/>
          <a:p>
            <a:pPr marL="342900" indent="-342900" algn="just">
              <a:buFont typeface="Wingdings" pitchFamily="2" charset="2"/>
              <a:buChar char="Ø"/>
            </a:pPr>
            <a:r>
              <a:rPr lang="en-GB" dirty="0" smtClean="0"/>
              <a:t>Referring to the induced voltage derived earlier, the maximum induced voltage is when sin has a value of 1, hence,</a:t>
            </a:r>
          </a:p>
          <a:p>
            <a:pPr marL="342900" indent="-342900" algn="just"/>
            <a:r>
              <a:rPr lang="en-GB" dirty="0" smtClean="0"/>
              <a:t>	</a:t>
            </a:r>
          </a:p>
          <a:p>
            <a:pPr marL="342900" indent="-342900" algn="just">
              <a:buFont typeface="Wingdings" pitchFamily="2" charset="2"/>
              <a:buChar char="Ø"/>
            </a:pPr>
            <a:endParaRPr lang="en-GB" dirty="0" smtClean="0"/>
          </a:p>
          <a:p>
            <a:pPr marL="342900" indent="-342900" algn="just">
              <a:buFont typeface="Wingdings" pitchFamily="2" charset="2"/>
              <a:buChar char="Ø"/>
            </a:pPr>
            <a:endParaRPr lang="en-GB" dirty="0" smtClean="0"/>
          </a:p>
          <a:p>
            <a:pPr marL="342900" indent="-342900" algn="just"/>
            <a:endParaRPr lang="en-GB" dirty="0" smtClean="0"/>
          </a:p>
          <a:p>
            <a:pPr marL="342900" indent="-342900" algn="just">
              <a:buFont typeface="Wingdings" pitchFamily="2" charset="2"/>
              <a:buChar char="Ø"/>
            </a:pPr>
            <a:r>
              <a:rPr lang="en-GB" dirty="0" smtClean="0"/>
              <a:t>Therefore, the </a:t>
            </a:r>
            <a:r>
              <a:rPr lang="en-GB" dirty="0" err="1" smtClean="0"/>
              <a:t>rms</a:t>
            </a:r>
            <a:r>
              <a:rPr lang="en-GB" dirty="0" smtClean="0"/>
              <a:t> voltage at the 3 phase stator:</a:t>
            </a:r>
          </a:p>
          <a:p>
            <a:pPr marL="342900" indent="-342900" algn="just"/>
            <a:endParaRPr lang="en-GB" dirty="0" smtClean="0"/>
          </a:p>
          <a:p>
            <a:pPr marL="342900" indent="-342900" algn="just"/>
            <a:endParaRPr lang="en-GB" dirty="0" smtClean="0"/>
          </a:p>
          <a:p>
            <a:pPr marL="342900" indent="-342900" algn="just"/>
            <a:endParaRPr lang="en-GB" dirty="0" smtClean="0"/>
          </a:p>
          <a:p>
            <a:pPr marL="342900" indent="-342900" algn="just"/>
            <a:endParaRPr lang="en-GB" dirty="0" smtClean="0"/>
          </a:p>
          <a:p>
            <a:pPr marL="342900" indent="-342900" algn="just"/>
            <a:r>
              <a:rPr lang="en-GB" dirty="0" smtClean="0"/>
              <a:t>	</a:t>
            </a:r>
            <a:endParaRPr lang="ar-SA" dirty="0" smtClean="0"/>
          </a:p>
          <a:p>
            <a:pPr marL="342900" indent="-342900" algn="just"/>
            <a:endParaRPr lang="en-GB" dirty="0" smtClean="0"/>
          </a:p>
          <a:p>
            <a:pPr marL="342900" indent="-342900" algn="just">
              <a:buFont typeface="Wingdings" pitchFamily="2" charset="2"/>
              <a:buChar char="Ø"/>
            </a:pPr>
            <a:r>
              <a:rPr lang="en-GB" dirty="0" smtClean="0"/>
              <a:t>Note: These are induced voltages at each phase, as for the line-line voltage values; it will depend upon how the stator windings are connected, whether as Y or D.</a:t>
            </a:r>
            <a:endParaRPr lang="en-US" dirty="0" smtClean="0"/>
          </a:p>
          <a:p>
            <a:pPr marL="342900" indent="-342900" algn="just">
              <a:buFont typeface="Wingdings" pitchFamily="2" charset="2"/>
              <a:buChar char="Ø"/>
            </a:pPr>
            <a:endParaRPr lang="en-US" dirty="0" smtClean="0"/>
          </a:p>
          <a:p>
            <a:pPr marL="342900" indent="-342900" algn="ctr"/>
            <a:r>
              <a:rPr lang="en-US" sz="2800" b="1" dirty="0" smtClean="0">
                <a:solidFill>
                  <a:srgbClr val="FF0000"/>
                </a:solidFill>
              </a:rPr>
              <a:t>Solve  Example 3-2</a:t>
            </a:r>
          </a:p>
        </p:txBody>
      </p:sp>
      <p:graphicFrame>
        <p:nvGraphicFramePr>
          <p:cNvPr id="55298" name="Object 5"/>
          <p:cNvGraphicFramePr>
            <a:graphicFrameLocks noChangeAspect="1"/>
          </p:cNvGraphicFramePr>
          <p:nvPr/>
        </p:nvGraphicFramePr>
        <p:xfrm>
          <a:off x="1214414" y="1785926"/>
          <a:ext cx="3744913" cy="781050"/>
        </p:xfrm>
        <a:graphic>
          <a:graphicData uri="http://schemas.openxmlformats.org/presentationml/2006/ole">
            <mc:AlternateContent xmlns:mc="http://schemas.openxmlformats.org/markup-compatibility/2006">
              <mc:Choice xmlns:v="urn:schemas-microsoft-com:vml" Requires="v">
                <p:oleObj spid="_x0000_s55301" r:id="rId5" imgW="2197100" imgH="457200" progId="">
                  <p:embed/>
                </p:oleObj>
              </mc:Choice>
              <mc:Fallback>
                <p:oleObj r:id="rId5" imgW="2197100" imgH="457200" progId="">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14414" y="1785926"/>
                        <a:ext cx="3744913" cy="781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Text Box 9"/>
          <p:cNvSpPr txBox="1">
            <a:spLocks noChangeArrowheads="1"/>
          </p:cNvSpPr>
          <p:nvPr/>
        </p:nvSpPr>
        <p:spPr bwMode="auto">
          <a:xfrm>
            <a:off x="6400800" y="3929070"/>
            <a:ext cx="2743200" cy="571500"/>
          </a:xfrm>
          <a:prstGeom prst="rect">
            <a:avLst/>
          </a:prstGeom>
          <a:solidFill>
            <a:srgbClr val="FFFFFF"/>
          </a:solidFill>
          <a:ln w="9525">
            <a:noFill/>
            <a:miter lim="800000"/>
            <a:headEnd/>
            <a:tailEnd/>
          </a:ln>
        </p:spPr>
        <p:txBody>
          <a:bodyPr/>
          <a:lstStyle/>
          <a:p>
            <a:r>
              <a:rPr lang="en-US" sz="1200" dirty="0">
                <a:latin typeface="Times New Roman" pitchFamily="18" charset="0"/>
              </a:rPr>
              <a:t>The production of three-phase voltages from three coils spaced 120º apart</a:t>
            </a:r>
            <a:endParaRPr lang="en-US" sz="1200" dirty="0"/>
          </a:p>
        </p:txBody>
      </p:sp>
      <p:pic>
        <p:nvPicPr>
          <p:cNvPr id="55300" name="Picture 4"/>
          <p:cNvPicPr>
            <a:picLocks noChangeAspect="1" noChangeArrowheads="1"/>
          </p:cNvPicPr>
          <p:nvPr/>
        </p:nvPicPr>
        <p:blipFill>
          <a:blip r:embed="rId7" cstate="print"/>
          <a:srcRect/>
          <a:stretch>
            <a:fillRect/>
          </a:stretch>
        </p:blipFill>
        <p:spPr bwMode="auto">
          <a:xfrm>
            <a:off x="2571736" y="3195643"/>
            <a:ext cx="1847850" cy="1019175"/>
          </a:xfrm>
          <a:prstGeom prst="rect">
            <a:avLst/>
          </a:prstGeom>
          <a:noFill/>
          <a:ln w="38100">
            <a:solidFill>
              <a:srgbClr val="FF0000">
                <a:alpha val="0"/>
              </a:srgbClr>
            </a:solidFill>
            <a:miter lim="800000"/>
            <a:headEnd/>
            <a:tailEnd/>
          </a:ln>
          <a:effec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3" name="Picture 1"/>
          <p:cNvPicPr>
            <a:picLocks noChangeAspect="1" noChangeArrowheads="1"/>
          </p:cNvPicPr>
          <p:nvPr/>
        </p:nvPicPr>
        <p:blipFill>
          <a:blip r:embed="rId2" cstate="print"/>
          <a:srcRect/>
          <a:stretch>
            <a:fillRect/>
          </a:stretch>
        </p:blipFill>
        <p:spPr bwMode="auto">
          <a:xfrm>
            <a:off x="4857752" y="714356"/>
            <a:ext cx="4286248" cy="4071966"/>
          </a:xfrm>
          <a:prstGeom prst="rect">
            <a:avLst/>
          </a:prstGeom>
          <a:noFill/>
          <a:ln w="9525">
            <a:noFill/>
            <a:miter lim="800000"/>
            <a:headEnd/>
            <a:tailEnd/>
          </a:ln>
          <a:effectLst/>
        </p:spPr>
      </p:pic>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3"/>
              </a:rPr>
              <a:t>aabdo@birzeit.edu</a:t>
            </a:r>
            <a:r>
              <a:rPr lang="en-US" dirty="0" smtClean="0"/>
              <a:t>                                 AC Machine Fundamentals                              </a:t>
            </a:r>
            <a:endParaRPr lang="en-US" dirty="0"/>
          </a:p>
        </p:txBody>
      </p:sp>
      <p:sp>
        <p:nvSpPr>
          <p:cNvPr id="6" name="Slide Number Placeholder 5"/>
          <p:cNvSpPr>
            <a:spLocks noGrp="1"/>
          </p:cNvSpPr>
          <p:nvPr>
            <p:ph type="sldNum" sz="quarter" idx="12"/>
          </p:nvPr>
        </p:nvSpPr>
        <p:spPr/>
        <p:txBody>
          <a:bodyPr/>
          <a:lstStyle/>
          <a:p>
            <a:fld id="{452AF6BE-ACB6-42ED-8393-926E1A62687C}" type="slidenum">
              <a:rPr lang="en-US" smtClean="0"/>
              <a:pPr/>
              <a:t>35</a:t>
            </a:fld>
            <a:endParaRPr lang="en-US"/>
          </a:p>
        </p:txBody>
      </p:sp>
      <p:sp>
        <p:nvSpPr>
          <p:cNvPr id="7" name="Rectangle 6"/>
          <p:cNvSpPr/>
          <p:nvPr/>
        </p:nvSpPr>
        <p:spPr>
          <a:xfrm>
            <a:off x="571472" y="467005"/>
            <a:ext cx="8072494" cy="461665"/>
          </a:xfrm>
          <a:prstGeom prst="rect">
            <a:avLst/>
          </a:prstGeom>
        </p:spPr>
        <p:txBody>
          <a:bodyPr wrap="square">
            <a:spAutoFit/>
          </a:bodyPr>
          <a:lstStyle/>
          <a:p>
            <a:r>
              <a:rPr lang="en-GB" sz="2400" b="1" dirty="0" smtClean="0">
                <a:solidFill>
                  <a:srgbClr val="0000FF"/>
                </a:solidFill>
              </a:rPr>
              <a:t>Induced Torque in an AC Machines</a:t>
            </a:r>
            <a:endParaRPr lang="en-US" sz="2400" dirty="0">
              <a:solidFill>
                <a:srgbClr val="0000FF"/>
              </a:solidFill>
            </a:endParaRPr>
          </a:p>
        </p:txBody>
      </p:sp>
      <p:sp>
        <p:nvSpPr>
          <p:cNvPr id="9" name="Rectangle 8"/>
          <p:cNvSpPr/>
          <p:nvPr/>
        </p:nvSpPr>
        <p:spPr>
          <a:xfrm>
            <a:off x="714348" y="1285860"/>
            <a:ext cx="4071966" cy="4247317"/>
          </a:xfrm>
          <a:prstGeom prst="rect">
            <a:avLst/>
          </a:prstGeom>
        </p:spPr>
        <p:txBody>
          <a:bodyPr wrap="square">
            <a:spAutoFit/>
          </a:bodyPr>
          <a:lstStyle/>
          <a:p>
            <a:pPr marL="342900" indent="-342900" algn="just">
              <a:buFont typeface="Wingdings" pitchFamily="2" charset="2"/>
              <a:buChar char="Ø"/>
            </a:pPr>
            <a:r>
              <a:rPr lang="en-GB" dirty="0" smtClean="0"/>
              <a:t>In ac machines under normal operating conditions, there are 2 magnetic fields present :</a:t>
            </a:r>
          </a:p>
          <a:p>
            <a:pPr marL="342900" indent="-342900" algn="just"/>
            <a:endParaRPr lang="en-GB" dirty="0" smtClean="0"/>
          </a:p>
          <a:p>
            <a:pPr marL="342900" indent="-342900" algn="just">
              <a:buFont typeface="+mj-lt"/>
              <a:buAutoNum type="arabicPeriod"/>
            </a:pPr>
            <a:r>
              <a:rPr lang="en-GB" dirty="0" smtClean="0"/>
              <a:t>a magnetic field from the rotor circuit and, </a:t>
            </a:r>
          </a:p>
          <a:p>
            <a:pPr marL="342900" indent="-342900" algn="just">
              <a:buFont typeface="+mj-lt"/>
              <a:buAutoNum type="arabicPeriod"/>
            </a:pPr>
            <a:r>
              <a:rPr lang="en-GB" dirty="0" smtClean="0"/>
              <a:t>another magnetic field from the stator circuit. </a:t>
            </a:r>
          </a:p>
          <a:p>
            <a:pPr marL="342900" indent="-342900" algn="just">
              <a:buFont typeface="+mj-lt"/>
              <a:buAutoNum type="arabicPeriod"/>
            </a:pPr>
            <a:endParaRPr lang="en-GB" dirty="0" smtClean="0"/>
          </a:p>
          <a:p>
            <a:pPr marL="342900" indent="-342900" algn="just"/>
            <a:r>
              <a:rPr lang="en-GB" dirty="0" smtClean="0"/>
              <a:t>      </a:t>
            </a:r>
            <a:r>
              <a:rPr lang="en-GB" b="1" dirty="0" smtClean="0">
                <a:solidFill>
                  <a:srgbClr val="FF0000"/>
                </a:solidFill>
              </a:rPr>
              <a:t>The interaction of these two magnetic fields produces the torque in the machine, just as 2 permanent magnets near each other will experience a torque, which causes them to line up. </a:t>
            </a:r>
            <a:endParaRPr lang="en-US" b="1" dirty="0" smtClean="0">
              <a:solidFill>
                <a:srgbClr val="FF0000"/>
              </a:solidFill>
            </a:endParaRPr>
          </a:p>
        </p:txBody>
      </p:sp>
      <p:sp>
        <p:nvSpPr>
          <p:cNvPr id="11" name="Text Box 5"/>
          <p:cNvSpPr txBox="1">
            <a:spLocks noChangeArrowheads="1"/>
          </p:cNvSpPr>
          <p:nvPr/>
        </p:nvSpPr>
        <p:spPr bwMode="auto">
          <a:xfrm>
            <a:off x="5572132" y="4857760"/>
            <a:ext cx="2900363" cy="914400"/>
          </a:xfrm>
          <a:prstGeom prst="rect">
            <a:avLst/>
          </a:prstGeom>
          <a:solidFill>
            <a:srgbClr val="FFFFFF"/>
          </a:solidFill>
          <a:ln w="9525">
            <a:noFill/>
            <a:miter lim="800000"/>
            <a:headEnd/>
            <a:tailEnd/>
          </a:ln>
        </p:spPr>
        <p:txBody>
          <a:bodyPr/>
          <a:lstStyle/>
          <a:p>
            <a:pPr algn="just"/>
            <a:r>
              <a:rPr lang="en-US" sz="1600" dirty="0">
                <a:latin typeface="Times New Roman" pitchFamily="18" charset="0"/>
              </a:rPr>
              <a:t>A simplified ac machine with a sinusoidal stator flux distribution and a single coil of wire mounted in the rotor.</a:t>
            </a:r>
            <a:endParaRPr lang="en-US" sz="16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3"/>
              </a:rPr>
              <a:t>aabdo@birzeit.edu</a:t>
            </a:r>
            <a:r>
              <a:rPr lang="en-US" dirty="0" smtClean="0"/>
              <a:t>                                 AC Machine Fundamentals                              </a:t>
            </a:r>
            <a:endParaRPr lang="en-US" dirty="0"/>
          </a:p>
        </p:txBody>
      </p:sp>
      <p:sp>
        <p:nvSpPr>
          <p:cNvPr id="6" name="Slide Number Placeholder 5"/>
          <p:cNvSpPr>
            <a:spLocks noGrp="1"/>
          </p:cNvSpPr>
          <p:nvPr>
            <p:ph type="sldNum" sz="quarter" idx="12"/>
          </p:nvPr>
        </p:nvSpPr>
        <p:spPr/>
        <p:txBody>
          <a:bodyPr/>
          <a:lstStyle/>
          <a:p>
            <a:fld id="{452AF6BE-ACB6-42ED-8393-926E1A62687C}" type="slidenum">
              <a:rPr lang="en-US" smtClean="0"/>
              <a:pPr/>
              <a:t>36</a:t>
            </a:fld>
            <a:endParaRPr lang="en-US"/>
          </a:p>
        </p:txBody>
      </p:sp>
      <p:sp>
        <p:nvSpPr>
          <p:cNvPr id="9" name="Rectangle 8"/>
          <p:cNvSpPr/>
          <p:nvPr/>
        </p:nvSpPr>
        <p:spPr>
          <a:xfrm>
            <a:off x="571472" y="467005"/>
            <a:ext cx="8072494" cy="461665"/>
          </a:xfrm>
          <a:prstGeom prst="rect">
            <a:avLst/>
          </a:prstGeom>
        </p:spPr>
        <p:txBody>
          <a:bodyPr wrap="square">
            <a:spAutoFit/>
          </a:bodyPr>
          <a:lstStyle/>
          <a:p>
            <a:r>
              <a:rPr lang="en-GB" sz="2400" b="1" dirty="0" smtClean="0">
                <a:solidFill>
                  <a:srgbClr val="0000FF"/>
                </a:solidFill>
              </a:rPr>
              <a:t>Induced Torque in an AC Machines</a:t>
            </a:r>
            <a:endParaRPr lang="en-US" sz="2400" dirty="0">
              <a:solidFill>
                <a:srgbClr val="0000FF"/>
              </a:solidFill>
            </a:endParaRPr>
          </a:p>
        </p:txBody>
      </p:sp>
      <p:sp>
        <p:nvSpPr>
          <p:cNvPr id="10" name="Rectangle 9"/>
          <p:cNvSpPr/>
          <p:nvPr/>
        </p:nvSpPr>
        <p:spPr>
          <a:xfrm>
            <a:off x="571472" y="1142984"/>
            <a:ext cx="7929618" cy="4358116"/>
          </a:xfrm>
          <a:prstGeom prst="rect">
            <a:avLst/>
          </a:prstGeom>
        </p:spPr>
        <p:txBody>
          <a:bodyPr wrap="square">
            <a:spAutoFit/>
          </a:bodyPr>
          <a:lstStyle/>
          <a:p>
            <a:pPr marL="342900" indent="-342900">
              <a:lnSpc>
                <a:spcPct val="90000"/>
              </a:lnSpc>
              <a:buFont typeface="Wingdings" pitchFamily="2" charset="2"/>
              <a:buChar char="Ø"/>
            </a:pPr>
            <a:r>
              <a:rPr lang="en-GB" dirty="0" smtClean="0"/>
              <a:t>There will also be current flowing through the rotor windings (this will create another magnetic field originating from the wire), which will create force that can be found using the right hand rule</a:t>
            </a:r>
          </a:p>
          <a:p>
            <a:pPr marL="342900" indent="-342900">
              <a:lnSpc>
                <a:spcPct val="90000"/>
              </a:lnSpc>
              <a:buFont typeface="Wingdings" pitchFamily="2" charset="2"/>
              <a:buChar char="Ø"/>
            </a:pPr>
            <a:endParaRPr lang="en-GB" dirty="0" smtClean="0"/>
          </a:p>
          <a:p>
            <a:pPr marL="342900" indent="-342900">
              <a:lnSpc>
                <a:spcPct val="90000"/>
              </a:lnSpc>
              <a:buFont typeface="Wingdings" pitchFamily="2" charset="2"/>
              <a:buChar char="Ø"/>
            </a:pPr>
            <a:r>
              <a:rPr lang="en-GB" dirty="0" smtClean="0"/>
              <a:t>The stator flux density distribution in this machine is</a:t>
            </a:r>
          </a:p>
          <a:p>
            <a:pPr marL="342900" indent="-342900" algn="ctr">
              <a:lnSpc>
                <a:spcPct val="90000"/>
              </a:lnSpc>
            </a:pPr>
            <a:r>
              <a:rPr lang="en-GB" dirty="0" smtClean="0"/>
              <a:t>         </a:t>
            </a:r>
          </a:p>
          <a:p>
            <a:pPr marL="342900" indent="-342900" algn="ctr">
              <a:lnSpc>
                <a:spcPct val="90000"/>
              </a:lnSpc>
            </a:pPr>
            <a:r>
              <a:rPr lang="en-GB" sz="2000" dirty="0" smtClean="0"/>
              <a:t>B</a:t>
            </a:r>
            <a:r>
              <a:rPr lang="en-GB" sz="2000" baseline="-25000" dirty="0" smtClean="0"/>
              <a:t>S</a:t>
            </a:r>
            <a:r>
              <a:rPr lang="en-GB" sz="2000" dirty="0" smtClean="0"/>
              <a:t>(α)=B</a:t>
            </a:r>
            <a:r>
              <a:rPr lang="en-GB" sz="2000" baseline="-25000" dirty="0" smtClean="0"/>
              <a:t>S</a:t>
            </a:r>
            <a:r>
              <a:rPr lang="en-GB" sz="2000" dirty="0" smtClean="0"/>
              <a:t> sin α</a:t>
            </a:r>
          </a:p>
          <a:p>
            <a:pPr marL="342900" indent="-342900" algn="ctr">
              <a:lnSpc>
                <a:spcPct val="90000"/>
              </a:lnSpc>
            </a:pPr>
            <a:endParaRPr lang="en-GB" dirty="0" smtClean="0"/>
          </a:p>
          <a:p>
            <a:pPr marL="342900" indent="-342900">
              <a:lnSpc>
                <a:spcPct val="90000"/>
              </a:lnSpc>
              <a:buFont typeface="Wingdings" pitchFamily="2" charset="2"/>
              <a:buChar char="Ø"/>
            </a:pPr>
            <a:r>
              <a:rPr lang="en-GB" dirty="0" smtClean="0"/>
              <a:t>Where B</a:t>
            </a:r>
            <a:r>
              <a:rPr lang="en-GB" baseline="-25000" dirty="0" smtClean="0"/>
              <a:t>S</a:t>
            </a:r>
            <a:r>
              <a:rPr lang="en-GB" dirty="0" smtClean="0"/>
              <a:t> is the magnitude of the peak flux density; B</a:t>
            </a:r>
            <a:r>
              <a:rPr lang="en-GB" baseline="-25000" dirty="0" smtClean="0"/>
              <a:t>S</a:t>
            </a:r>
            <a:r>
              <a:rPr lang="en-GB" dirty="0" smtClean="0"/>
              <a:t> (α) is positive when the flux density vector points </a:t>
            </a:r>
            <a:r>
              <a:rPr lang="en-GB" dirty="0" err="1" smtClean="0"/>
              <a:t>radially</a:t>
            </a:r>
            <a:r>
              <a:rPr lang="en-GB" dirty="0" smtClean="0"/>
              <a:t> outward from the rotor surface to the stator surface. </a:t>
            </a:r>
          </a:p>
          <a:p>
            <a:pPr marL="342900" indent="-342900">
              <a:lnSpc>
                <a:spcPct val="90000"/>
              </a:lnSpc>
            </a:pPr>
            <a:r>
              <a:rPr lang="en-GB" dirty="0" smtClean="0"/>
              <a:t> </a:t>
            </a:r>
          </a:p>
          <a:p>
            <a:pPr marL="342900" indent="-342900">
              <a:lnSpc>
                <a:spcPct val="90000"/>
              </a:lnSpc>
              <a:buFont typeface="Wingdings" pitchFamily="2" charset="2"/>
              <a:buChar char="Ø"/>
            </a:pPr>
            <a:r>
              <a:rPr lang="en-GB" b="1" dirty="0" smtClean="0">
                <a:solidFill>
                  <a:srgbClr val="0000FF"/>
                </a:solidFill>
              </a:rPr>
              <a:t>How much torque is produced in the rotor of this simplified ac machine?</a:t>
            </a:r>
          </a:p>
          <a:p>
            <a:pPr marL="342900" indent="-342900">
              <a:lnSpc>
                <a:spcPct val="90000"/>
              </a:lnSpc>
            </a:pPr>
            <a:r>
              <a:rPr lang="en-GB" dirty="0" smtClean="0"/>
              <a:t>       This is done by analyzing the force and torque on each of the two conductors separately:</a:t>
            </a:r>
          </a:p>
          <a:p>
            <a:pPr marL="342900" indent="-342900">
              <a:lnSpc>
                <a:spcPct val="90000"/>
              </a:lnSpc>
            </a:pPr>
            <a:endParaRPr lang="en-GB" dirty="0" smtClean="0"/>
          </a:p>
          <a:p>
            <a:pPr marL="342900" indent="-342900">
              <a:lnSpc>
                <a:spcPct val="90000"/>
              </a:lnSpc>
            </a:pPr>
            <a:r>
              <a:rPr lang="en-GB" dirty="0" smtClean="0"/>
              <a:t>      The induced force on conductor </a:t>
            </a:r>
            <a:r>
              <a:rPr lang="en-GB" i="1" dirty="0" smtClean="0"/>
              <a:t>l</a:t>
            </a:r>
            <a:r>
              <a:rPr lang="en-GB" dirty="0" smtClean="0"/>
              <a:t> is</a:t>
            </a:r>
            <a:endParaRPr lang="en-US" dirty="0" smtClean="0"/>
          </a:p>
        </p:txBody>
      </p:sp>
      <p:graphicFrame>
        <p:nvGraphicFramePr>
          <p:cNvPr id="56322" name="Object 4"/>
          <p:cNvGraphicFramePr>
            <a:graphicFrameLocks noChangeAspect="1"/>
          </p:cNvGraphicFramePr>
          <p:nvPr/>
        </p:nvGraphicFramePr>
        <p:xfrm>
          <a:off x="4786314" y="5383232"/>
          <a:ext cx="1566862" cy="903288"/>
        </p:xfrm>
        <a:graphic>
          <a:graphicData uri="http://schemas.openxmlformats.org/presentationml/2006/ole">
            <mc:AlternateContent xmlns:mc="http://schemas.openxmlformats.org/markup-compatibility/2006">
              <mc:Choice xmlns:v="urn:schemas-microsoft-com:vml" Requires="v">
                <p:oleObj spid="_x0000_s56325" r:id="rId4" imgW="837836" imgH="482391" progId="">
                  <p:embed/>
                </p:oleObj>
              </mc:Choice>
              <mc:Fallback>
                <p:oleObj r:id="rId4" imgW="837836" imgH="482391" progId="">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86314" y="5383232"/>
                        <a:ext cx="1566862" cy="903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3"/>
              </a:rPr>
              <a:t>aabdo@birzeit.edu</a:t>
            </a:r>
            <a:r>
              <a:rPr lang="en-US" dirty="0" smtClean="0"/>
              <a:t>                                 AC Machine Fundamentals                              </a:t>
            </a:r>
            <a:endParaRPr lang="en-US" dirty="0"/>
          </a:p>
        </p:txBody>
      </p:sp>
      <p:sp>
        <p:nvSpPr>
          <p:cNvPr id="6" name="Slide Number Placeholder 5"/>
          <p:cNvSpPr>
            <a:spLocks noGrp="1"/>
          </p:cNvSpPr>
          <p:nvPr>
            <p:ph type="sldNum" sz="quarter" idx="12"/>
          </p:nvPr>
        </p:nvSpPr>
        <p:spPr/>
        <p:txBody>
          <a:bodyPr/>
          <a:lstStyle/>
          <a:p>
            <a:fld id="{452AF6BE-ACB6-42ED-8393-926E1A62687C}" type="slidenum">
              <a:rPr lang="en-US" smtClean="0"/>
              <a:pPr/>
              <a:t>37</a:t>
            </a:fld>
            <a:endParaRPr lang="en-US"/>
          </a:p>
        </p:txBody>
      </p:sp>
      <p:sp>
        <p:nvSpPr>
          <p:cNvPr id="9" name="Rectangle 8"/>
          <p:cNvSpPr/>
          <p:nvPr/>
        </p:nvSpPr>
        <p:spPr>
          <a:xfrm>
            <a:off x="571472" y="467005"/>
            <a:ext cx="8072494" cy="461665"/>
          </a:xfrm>
          <a:prstGeom prst="rect">
            <a:avLst/>
          </a:prstGeom>
        </p:spPr>
        <p:txBody>
          <a:bodyPr wrap="square">
            <a:spAutoFit/>
          </a:bodyPr>
          <a:lstStyle/>
          <a:p>
            <a:r>
              <a:rPr lang="en-GB" sz="2400" b="1" dirty="0" smtClean="0">
                <a:solidFill>
                  <a:srgbClr val="0000FF"/>
                </a:solidFill>
              </a:rPr>
              <a:t>Induced Torque in an AC Machines</a:t>
            </a:r>
            <a:endParaRPr lang="en-US" sz="2400" dirty="0">
              <a:solidFill>
                <a:srgbClr val="0000FF"/>
              </a:solidFill>
            </a:endParaRPr>
          </a:p>
        </p:txBody>
      </p:sp>
      <p:sp>
        <p:nvSpPr>
          <p:cNvPr id="10" name="Rectangle 9"/>
          <p:cNvSpPr/>
          <p:nvPr/>
        </p:nvSpPr>
        <p:spPr>
          <a:xfrm>
            <a:off x="714348" y="1142984"/>
            <a:ext cx="7715304" cy="4247317"/>
          </a:xfrm>
          <a:prstGeom prst="rect">
            <a:avLst/>
          </a:prstGeom>
        </p:spPr>
        <p:txBody>
          <a:bodyPr wrap="square">
            <a:spAutoFit/>
          </a:bodyPr>
          <a:lstStyle/>
          <a:p>
            <a:pPr marL="342900" indent="-342900">
              <a:buFont typeface="Wingdings" pitchFamily="2" charset="2"/>
              <a:buChar char="Ø"/>
            </a:pPr>
            <a:r>
              <a:rPr lang="en-GB" dirty="0" smtClean="0"/>
              <a:t>Hence torque at conductor 1:</a:t>
            </a:r>
          </a:p>
          <a:p>
            <a:pPr marL="342900" indent="-342900"/>
            <a:r>
              <a:rPr lang="en-GB" dirty="0" smtClean="0"/>
              <a:t>	</a:t>
            </a:r>
          </a:p>
          <a:p>
            <a:pPr marL="342900" indent="-342900">
              <a:buFont typeface="Wingdings" pitchFamily="2" charset="2"/>
              <a:buChar char="Ø"/>
            </a:pPr>
            <a:endParaRPr lang="en-GB" dirty="0" smtClean="0"/>
          </a:p>
          <a:p>
            <a:pPr marL="342900" indent="-342900">
              <a:buFont typeface="Wingdings" pitchFamily="2" charset="2"/>
              <a:buChar char="Ø"/>
            </a:pPr>
            <a:endParaRPr lang="en-GB" dirty="0" smtClean="0"/>
          </a:p>
          <a:p>
            <a:pPr marL="342900" indent="-342900">
              <a:buFont typeface="Wingdings" pitchFamily="2" charset="2"/>
              <a:buChar char="Ø"/>
            </a:pPr>
            <a:endParaRPr lang="en-GB" dirty="0" smtClean="0"/>
          </a:p>
          <a:p>
            <a:pPr marL="342900" indent="-342900">
              <a:buFont typeface="Wingdings" pitchFamily="2" charset="2"/>
              <a:buChar char="Ø"/>
            </a:pPr>
            <a:r>
              <a:rPr lang="en-GB" dirty="0" smtClean="0"/>
              <a:t>The same may be found for conductor 2, hence the total torque induced:</a:t>
            </a:r>
          </a:p>
          <a:p>
            <a:pPr marL="342900" indent="-342900">
              <a:buFont typeface="Wingdings" pitchFamily="2" charset="2"/>
              <a:buChar char="Ø"/>
            </a:pPr>
            <a:endParaRPr lang="en-GB" dirty="0" smtClean="0"/>
          </a:p>
          <a:p>
            <a:pPr marL="342900" indent="-342900">
              <a:buFont typeface="Wingdings" pitchFamily="2" charset="2"/>
              <a:buChar char="Ø"/>
            </a:pPr>
            <a:endParaRPr lang="en-GB" dirty="0" smtClean="0"/>
          </a:p>
          <a:p>
            <a:pPr marL="342900" indent="-342900">
              <a:buFont typeface="Wingdings" pitchFamily="2" charset="2"/>
              <a:buChar char="Ø"/>
            </a:pPr>
            <a:endParaRPr lang="en-GB" dirty="0" smtClean="0"/>
          </a:p>
          <a:p>
            <a:pPr marL="342900" indent="-342900">
              <a:buFont typeface="Wingdings" pitchFamily="2" charset="2"/>
              <a:buChar char="Ø"/>
            </a:pPr>
            <a:endParaRPr lang="en-GB" dirty="0" smtClean="0"/>
          </a:p>
          <a:p>
            <a:pPr marL="342900" indent="-342900">
              <a:buFont typeface="Wingdings" pitchFamily="2" charset="2"/>
              <a:buChar char="Ø"/>
            </a:pPr>
            <a:r>
              <a:rPr lang="en-GB" dirty="0" smtClean="0"/>
              <a:t>The current </a:t>
            </a:r>
            <a:r>
              <a:rPr lang="en-GB" i="1" dirty="0" err="1" smtClean="0"/>
              <a:t>i</a:t>
            </a:r>
            <a:r>
              <a:rPr lang="en-GB" i="1" dirty="0" smtClean="0"/>
              <a:t> </a:t>
            </a:r>
            <a:r>
              <a:rPr lang="en-GB" dirty="0" smtClean="0"/>
              <a:t>flowing in the rotor coil produces a magnetic field of its own.  The direction of the peak of this magnetic field is given by the right hand rule, and the magnitude of its magnetizing intensity H</a:t>
            </a:r>
            <a:r>
              <a:rPr lang="en-GB" baseline="-25000" dirty="0" smtClean="0"/>
              <a:t>R</a:t>
            </a:r>
            <a:r>
              <a:rPr lang="en-GB" dirty="0" smtClean="0"/>
              <a:t> is directly proportional to the current flowing in the rotor, and H</a:t>
            </a:r>
            <a:r>
              <a:rPr lang="en-GB" baseline="-25000" dirty="0" smtClean="0"/>
              <a:t>R</a:t>
            </a:r>
            <a:r>
              <a:rPr lang="en-GB" dirty="0" smtClean="0"/>
              <a:t> = </a:t>
            </a:r>
            <a:r>
              <a:rPr lang="en-GB" i="1" dirty="0" err="1" smtClean="0"/>
              <a:t>Ci</a:t>
            </a:r>
            <a:r>
              <a:rPr lang="en-GB" dirty="0" smtClean="0"/>
              <a:t> where </a:t>
            </a:r>
            <a:r>
              <a:rPr lang="en-GB" i="1" dirty="0" smtClean="0"/>
              <a:t>C</a:t>
            </a:r>
            <a:r>
              <a:rPr lang="en-GB" dirty="0" smtClean="0"/>
              <a:t> is a constant of proportionality.</a:t>
            </a:r>
            <a:endParaRPr lang="en-US" dirty="0" smtClean="0"/>
          </a:p>
        </p:txBody>
      </p:sp>
      <p:graphicFrame>
        <p:nvGraphicFramePr>
          <p:cNvPr id="57346" name="Object 4"/>
          <p:cNvGraphicFramePr>
            <a:graphicFrameLocks noChangeAspect="1"/>
          </p:cNvGraphicFramePr>
          <p:nvPr/>
        </p:nvGraphicFramePr>
        <p:xfrm>
          <a:off x="1857356" y="1571612"/>
          <a:ext cx="4897438" cy="873125"/>
        </p:xfrm>
        <a:graphic>
          <a:graphicData uri="http://schemas.openxmlformats.org/presentationml/2006/ole">
            <mc:AlternateContent xmlns:mc="http://schemas.openxmlformats.org/markup-compatibility/2006">
              <mc:Choice xmlns:v="urn:schemas-microsoft-com:vml" Requires="v">
                <p:oleObj spid="_x0000_s57352" r:id="rId4" imgW="2679700" imgH="482600" progId="">
                  <p:embed/>
                </p:oleObj>
              </mc:Choice>
              <mc:Fallback>
                <p:oleObj r:id="rId4" imgW="2679700" imgH="482600" progId="">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57356" y="1571612"/>
                        <a:ext cx="4897438" cy="873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7347" name="Object 6"/>
          <p:cNvGraphicFramePr>
            <a:graphicFrameLocks noChangeAspect="1"/>
          </p:cNvGraphicFramePr>
          <p:nvPr/>
        </p:nvGraphicFramePr>
        <p:xfrm>
          <a:off x="1928794" y="3214686"/>
          <a:ext cx="5399086" cy="428627"/>
        </p:xfrm>
        <a:graphic>
          <a:graphicData uri="http://schemas.openxmlformats.org/presentationml/2006/ole">
            <mc:AlternateContent xmlns:mc="http://schemas.openxmlformats.org/markup-compatibility/2006">
              <mc:Choice xmlns:v="urn:schemas-microsoft-com:vml" Requires="v">
                <p:oleObj spid="_x0000_s57353" r:id="rId6" imgW="2730500" imgH="228600" progId="">
                  <p:embed/>
                </p:oleObj>
              </mc:Choice>
              <mc:Fallback>
                <p:oleObj r:id="rId6" imgW="2730500" imgH="228600" progId="">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28794" y="3214686"/>
                        <a:ext cx="5399086" cy="42862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3"/>
              </a:rPr>
              <a:t>aabdo@birzeit.edu</a:t>
            </a:r>
            <a:r>
              <a:rPr lang="en-US" dirty="0" smtClean="0"/>
              <a:t>                                 AC Machine Fundamentals                              </a:t>
            </a:r>
            <a:endParaRPr lang="en-US" dirty="0"/>
          </a:p>
        </p:txBody>
      </p:sp>
      <p:sp>
        <p:nvSpPr>
          <p:cNvPr id="6" name="Slide Number Placeholder 5"/>
          <p:cNvSpPr>
            <a:spLocks noGrp="1"/>
          </p:cNvSpPr>
          <p:nvPr>
            <p:ph type="sldNum" sz="quarter" idx="12"/>
          </p:nvPr>
        </p:nvSpPr>
        <p:spPr/>
        <p:txBody>
          <a:bodyPr/>
          <a:lstStyle/>
          <a:p>
            <a:fld id="{452AF6BE-ACB6-42ED-8393-926E1A62687C}" type="slidenum">
              <a:rPr lang="en-US" smtClean="0"/>
              <a:pPr/>
              <a:t>38</a:t>
            </a:fld>
            <a:endParaRPr lang="en-US"/>
          </a:p>
        </p:txBody>
      </p:sp>
      <p:sp>
        <p:nvSpPr>
          <p:cNvPr id="9" name="Rectangle 8"/>
          <p:cNvSpPr/>
          <p:nvPr/>
        </p:nvSpPr>
        <p:spPr>
          <a:xfrm>
            <a:off x="571472" y="467005"/>
            <a:ext cx="8072494" cy="461665"/>
          </a:xfrm>
          <a:prstGeom prst="rect">
            <a:avLst/>
          </a:prstGeom>
        </p:spPr>
        <p:txBody>
          <a:bodyPr wrap="square">
            <a:spAutoFit/>
          </a:bodyPr>
          <a:lstStyle/>
          <a:p>
            <a:r>
              <a:rPr lang="en-GB" sz="2400" b="1" dirty="0" smtClean="0">
                <a:solidFill>
                  <a:srgbClr val="0000FF"/>
                </a:solidFill>
              </a:rPr>
              <a:t>Induced Torque in an AC Machines</a:t>
            </a:r>
            <a:endParaRPr lang="en-US" sz="2400" dirty="0">
              <a:solidFill>
                <a:srgbClr val="0000FF"/>
              </a:solidFill>
            </a:endParaRPr>
          </a:p>
        </p:txBody>
      </p:sp>
      <p:sp>
        <p:nvSpPr>
          <p:cNvPr id="11" name="Rectangle 10"/>
          <p:cNvSpPr/>
          <p:nvPr/>
        </p:nvSpPr>
        <p:spPr>
          <a:xfrm>
            <a:off x="428596" y="1214422"/>
            <a:ext cx="8143932" cy="4579715"/>
          </a:xfrm>
          <a:prstGeom prst="rect">
            <a:avLst/>
          </a:prstGeom>
        </p:spPr>
        <p:txBody>
          <a:bodyPr wrap="square">
            <a:spAutoFit/>
          </a:bodyPr>
          <a:lstStyle/>
          <a:p>
            <a:pPr marL="342900" lvl="0" indent="-342900" algn="just">
              <a:lnSpc>
                <a:spcPct val="80000"/>
              </a:lnSpc>
              <a:spcBef>
                <a:spcPct val="20000"/>
              </a:spcBef>
              <a:buFont typeface="Wingdings" pitchFamily="2" charset="2"/>
              <a:buChar char="Ø"/>
              <a:defRPr/>
            </a:pPr>
            <a:r>
              <a:rPr lang="en-GB" dirty="0" smtClean="0"/>
              <a:t>Therefore the torque equation may be represented in the following form:</a:t>
            </a:r>
          </a:p>
          <a:p>
            <a:pPr marL="342900" lvl="0" indent="-342900" algn="just">
              <a:lnSpc>
                <a:spcPct val="80000"/>
              </a:lnSpc>
              <a:spcBef>
                <a:spcPct val="20000"/>
              </a:spcBef>
              <a:buFont typeface="Wingdings" pitchFamily="2" charset="2"/>
              <a:buChar char="Ø"/>
              <a:defRPr/>
            </a:pPr>
            <a:endParaRPr lang="en-GB" dirty="0" smtClean="0"/>
          </a:p>
          <a:p>
            <a:pPr marL="342900" lvl="0" indent="-342900" algn="just">
              <a:lnSpc>
                <a:spcPct val="80000"/>
              </a:lnSpc>
              <a:spcBef>
                <a:spcPct val="20000"/>
              </a:spcBef>
              <a:defRPr/>
            </a:pPr>
            <a:endParaRPr lang="en-GB" dirty="0" smtClean="0"/>
          </a:p>
          <a:p>
            <a:pPr marL="342900" lvl="0" indent="-342900" algn="just">
              <a:lnSpc>
                <a:spcPct val="80000"/>
              </a:lnSpc>
              <a:spcBef>
                <a:spcPct val="20000"/>
              </a:spcBef>
              <a:defRPr/>
            </a:pPr>
            <a:r>
              <a:rPr lang="en-GB" dirty="0" smtClean="0"/>
              <a:t>Note that K is a constant value.</a:t>
            </a:r>
          </a:p>
          <a:p>
            <a:pPr marL="342900" lvl="0" indent="-342900" algn="just">
              <a:lnSpc>
                <a:spcPct val="80000"/>
              </a:lnSpc>
              <a:spcBef>
                <a:spcPct val="20000"/>
              </a:spcBef>
            </a:pPr>
            <a:r>
              <a:rPr lang="en-GB" dirty="0" smtClean="0"/>
              <a:t>Since B</a:t>
            </a:r>
            <a:r>
              <a:rPr lang="en-GB" baseline="-25000" dirty="0" smtClean="0"/>
              <a:t>R</a:t>
            </a:r>
            <a:r>
              <a:rPr lang="en-GB" dirty="0" smtClean="0"/>
              <a:t>= </a:t>
            </a:r>
            <a:r>
              <a:rPr lang="en-GB" dirty="0" err="1" smtClean="0">
                <a:latin typeface="Symbol" pitchFamily="18" charset="2"/>
              </a:rPr>
              <a:t>m</a:t>
            </a:r>
            <a:r>
              <a:rPr lang="en-GB" dirty="0" err="1" smtClean="0"/>
              <a:t>H</a:t>
            </a:r>
            <a:r>
              <a:rPr lang="en-GB" baseline="-25000" dirty="0" err="1" smtClean="0"/>
              <a:t>R</a:t>
            </a:r>
            <a:r>
              <a:rPr lang="en-GB" dirty="0" smtClean="0"/>
              <a:t>,</a:t>
            </a:r>
          </a:p>
          <a:p>
            <a:pPr marL="342900" lvl="0" indent="-342900" algn="just">
              <a:lnSpc>
                <a:spcPct val="80000"/>
              </a:lnSpc>
              <a:spcBef>
                <a:spcPct val="20000"/>
              </a:spcBef>
              <a:buFont typeface="Wingdings" pitchFamily="2" charset="2"/>
              <a:buChar char="Ø"/>
              <a:defRPr/>
            </a:pPr>
            <a:r>
              <a:rPr lang="en-GB" dirty="0" smtClean="0"/>
              <a:t>The constant k is a value which will be dependent upon the permeability of the machine’s material. Since the total magnetic field density will be the summation of the BS and BR, hence:</a:t>
            </a:r>
          </a:p>
          <a:p>
            <a:pPr marL="342900" lvl="0" indent="-342900" algn="just">
              <a:lnSpc>
                <a:spcPct val="80000"/>
              </a:lnSpc>
              <a:spcBef>
                <a:spcPct val="20000"/>
              </a:spcBef>
              <a:defRPr/>
            </a:pPr>
            <a:r>
              <a:rPr lang="en-GB" dirty="0" smtClean="0"/>
              <a:t>	</a:t>
            </a:r>
          </a:p>
          <a:p>
            <a:pPr marL="342900" lvl="0" indent="-342900" algn="just">
              <a:lnSpc>
                <a:spcPct val="80000"/>
              </a:lnSpc>
              <a:spcBef>
                <a:spcPct val="20000"/>
              </a:spcBef>
              <a:buFont typeface="Wingdings" pitchFamily="2" charset="2"/>
              <a:buChar char="Ø"/>
              <a:defRPr/>
            </a:pPr>
            <a:endParaRPr lang="en-GB" dirty="0" smtClean="0"/>
          </a:p>
          <a:p>
            <a:pPr marL="342900" lvl="0" indent="-342900" algn="just">
              <a:lnSpc>
                <a:spcPct val="80000"/>
              </a:lnSpc>
              <a:spcBef>
                <a:spcPct val="20000"/>
              </a:spcBef>
              <a:buFont typeface="Wingdings" pitchFamily="2" charset="2"/>
              <a:buChar char="Ø"/>
              <a:defRPr/>
            </a:pPr>
            <a:endParaRPr lang="en-GB" dirty="0" smtClean="0"/>
          </a:p>
          <a:p>
            <a:pPr marL="342900" lvl="0" indent="-342900" algn="just">
              <a:lnSpc>
                <a:spcPct val="80000"/>
              </a:lnSpc>
              <a:spcBef>
                <a:spcPct val="20000"/>
              </a:spcBef>
              <a:buFont typeface="Wingdings" pitchFamily="2" charset="2"/>
              <a:buChar char="Ø"/>
              <a:defRPr/>
            </a:pPr>
            <a:r>
              <a:rPr lang="en-GB" dirty="0" smtClean="0"/>
              <a:t>If there is an angle </a:t>
            </a:r>
            <a:r>
              <a:rPr lang="el-GR" dirty="0" smtClean="0"/>
              <a:t>δ</a:t>
            </a:r>
            <a:r>
              <a:rPr lang="en-GB" dirty="0" smtClean="0"/>
              <a:t> between </a:t>
            </a:r>
            <a:r>
              <a:rPr lang="en-GB" dirty="0" err="1" smtClean="0"/>
              <a:t>B</a:t>
            </a:r>
            <a:r>
              <a:rPr lang="en-GB" baseline="-25000" dirty="0" err="1" smtClean="0"/>
              <a:t>net</a:t>
            </a:r>
            <a:r>
              <a:rPr lang="en-GB" dirty="0" smtClean="0"/>
              <a:t> and B</a:t>
            </a:r>
            <a:r>
              <a:rPr lang="en-GB" baseline="-25000" dirty="0" smtClean="0"/>
              <a:t>R</a:t>
            </a:r>
            <a:r>
              <a:rPr lang="en-GB" dirty="0" smtClean="0"/>
              <a:t>,</a:t>
            </a:r>
          </a:p>
          <a:p>
            <a:pPr marL="342900" lvl="0" indent="-342900" algn="just">
              <a:lnSpc>
                <a:spcPct val="80000"/>
              </a:lnSpc>
              <a:spcBef>
                <a:spcPct val="20000"/>
              </a:spcBef>
              <a:buFont typeface="Wingdings" pitchFamily="2" charset="2"/>
              <a:buChar char="Ø"/>
              <a:defRPr/>
            </a:pPr>
            <a:endParaRPr lang="en-GB" dirty="0" smtClean="0"/>
          </a:p>
          <a:p>
            <a:pPr marL="342900" lvl="0" indent="-342900" algn="just">
              <a:lnSpc>
                <a:spcPct val="80000"/>
              </a:lnSpc>
              <a:spcBef>
                <a:spcPct val="20000"/>
              </a:spcBef>
              <a:buFont typeface="Wingdings" pitchFamily="2" charset="2"/>
              <a:buChar char="Ø"/>
              <a:defRPr/>
            </a:pPr>
            <a:endParaRPr lang="en-GB" dirty="0" smtClean="0"/>
          </a:p>
          <a:p>
            <a:pPr marL="342900" lvl="0" indent="-342900" algn="just">
              <a:lnSpc>
                <a:spcPct val="80000"/>
              </a:lnSpc>
              <a:spcBef>
                <a:spcPct val="20000"/>
              </a:spcBef>
              <a:buFont typeface="Wingdings" pitchFamily="2" charset="2"/>
              <a:buChar char="Ø"/>
              <a:defRPr/>
            </a:pPr>
            <a:endParaRPr lang="en-GB" dirty="0" smtClean="0"/>
          </a:p>
          <a:p>
            <a:pPr marL="342900" lvl="0" indent="-342900" algn="just">
              <a:lnSpc>
                <a:spcPct val="80000"/>
              </a:lnSpc>
              <a:spcBef>
                <a:spcPct val="20000"/>
              </a:spcBef>
              <a:buFont typeface="Wingdings" pitchFamily="2" charset="2"/>
              <a:buChar char="Ø"/>
              <a:defRPr/>
            </a:pPr>
            <a:r>
              <a:rPr lang="en-GB" dirty="0" smtClean="0"/>
              <a:t>These 3 equations will be used to help develop a qualitative understanding of the torque in ac machines.</a:t>
            </a:r>
            <a:endParaRPr lang="en-US" dirty="0" smtClean="0"/>
          </a:p>
        </p:txBody>
      </p:sp>
      <p:graphicFrame>
        <p:nvGraphicFramePr>
          <p:cNvPr id="3" name="Object 6"/>
          <p:cNvGraphicFramePr>
            <a:graphicFrameLocks noChangeAspect="1"/>
          </p:cNvGraphicFramePr>
          <p:nvPr/>
        </p:nvGraphicFramePr>
        <p:xfrm>
          <a:off x="2500313" y="1500174"/>
          <a:ext cx="3573462" cy="396875"/>
        </p:xfrm>
        <a:graphic>
          <a:graphicData uri="http://schemas.openxmlformats.org/presentationml/2006/ole">
            <mc:AlternateContent xmlns:mc="http://schemas.openxmlformats.org/markup-compatibility/2006">
              <mc:Choice xmlns:v="urn:schemas-microsoft-com:vml" Requires="v">
                <p:oleObj spid="_x0000_s60427" r:id="rId4" imgW="1854200" imgH="228600" progId="">
                  <p:embed/>
                </p:oleObj>
              </mc:Choice>
              <mc:Fallback>
                <p:oleObj r:id="rId4" imgW="1854200" imgH="228600" progId="">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0313" y="1500174"/>
                        <a:ext cx="3573462" cy="396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0419" name="Object 8"/>
          <p:cNvGraphicFramePr>
            <a:graphicFrameLocks noChangeAspect="1"/>
          </p:cNvGraphicFramePr>
          <p:nvPr/>
        </p:nvGraphicFramePr>
        <p:xfrm>
          <a:off x="2285984" y="3429000"/>
          <a:ext cx="4014787" cy="477838"/>
        </p:xfrm>
        <a:graphic>
          <a:graphicData uri="http://schemas.openxmlformats.org/presentationml/2006/ole">
            <mc:AlternateContent xmlns:mc="http://schemas.openxmlformats.org/markup-compatibility/2006">
              <mc:Choice xmlns:v="urn:schemas-microsoft-com:vml" Requires="v">
                <p:oleObj spid="_x0000_s60428" r:id="rId6" imgW="2120900" imgH="254000" progId="">
                  <p:embed/>
                </p:oleObj>
              </mc:Choice>
              <mc:Fallback>
                <p:oleObj r:id="rId6" imgW="2120900" imgH="254000" progId="">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85984" y="3429000"/>
                        <a:ext cx="4014787" cy="477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0420" name="Object 10"/>
          <p:cNvGraphicFramePr>
            <a:graphicFrameLocks noChangeAspect="1"/>
          </p:cNvGraphicFramePr>
          <p:nvPr/>
        </p:nvGraphicFramePr>
        <p:xfrm>
          <a:off x="3254050" y="4572008"/>
          <a:ext cx="2335532" cy="428626"/>
        </p:xfrm>
        <a:graphic>
          <a:graphicData uri="http://schemas.openxmlformats.org/presentationml/2006/ole">
            <mc:AlternateContent xmlns:mc="http://schemas.openxmlformats.org/markup-compatibility/2006">
              <mc:Choice xmlns:v="urn:schemas-microsoft-com:vml" Requires="v">
                <p:oleObj spid="_x0000_s60429" r:id="rId8" imgW="1130300" imgH="228600" progId="">
                  <p:embed/>
                </p:oleObj>
              </mc:Choice>
              <mc:Fallback>
                <p:oleObj r:id="rId8" imgW="1130300" imgH="228600" progId="">
                  <p:embed/>
                  <p:pic>
                    <p:nvPicPr>
                      <p:cNvPr id="0"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54050" y="4572008"/>
                        <a:ext cx="2335532" cy="42862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2"/>
              </a:rPr>
              <a:t>aabdo@birzeit.edu</a:t>
            </a:r>
            <a:r>
              <a:rPr lang="en-US" dirty="0" smtClean="0"/>
              <a:t>                                 AC Machine Fundamentals                              </a:t>
            </a:r>
            <a:endParaRPr lang="en-US" dirty="0"/>
          </a:p>
        </p:txBody>
      </p:sp>
      <p:sp>
        <p:nvSpPr>
          <p:cNvPr id="6" name="Slide Number Placeholder 5"/>
          <p:cNvSpPr>
            <a:spLocks noGrp="1"/>
          </p:cNvSpPr>
          <p:nvPr>
            <p:ph type="sldNum" sz="quarter" idx="12"/>
          </p:nvPr>
        </p:nvSpPr>
        <p:spPr/>
        <p:txBody>
          <a:bodyPr/>
          <a:lstStyle/>
          <a:p>
            <a:fld id="{452AF6BE-ACB6-42ED-8393-926E1A62687C}" type="slidenum">
              <a:rPr lang="en-US" smtClean="0"/>
              <a:pPr/>
              <a:t>39</a:t>
            </a:fld>
            <a:endParaRPr lang="en-US"/>
          </a:p>
        </p:txBody>
      </p:sp>
      <p:sp>
        <p:nvSpPr>
          <p:cNvPr id="9" name="Rectangle 8"/>
          <p:cNvSpPr/>
          <p:nvPr/>
        </p:nvSpPr>
        <p:spPr>
          <a:xfrm>
            <a:off x="571472" y="467005"/>
            <a:ext cx="8072494" cy="461665"/>
          </a:xfrm>
          <a:prstGeom prst="rect">
            <a:avLst/>
          </a:prstGeom>
        </p:spPr>
        <p:txBody>
          <a:bodyPr wrap="square">
            <a:spAutoFit/>
          </a:bodyPr>
          <a:lstStyle/>
          <a:p>
            <a:r>
              <a:rPr lang="en-GB" sz="2400" b="1" dirty="0" smtClean="0">
                <a:solidFill>
                  <a:srgbClr val="0000FF"/>
                </a:solidFill>
              </a:rPr>
              <a:t>Homework</a:t>
            </a:r>
            <a:endParaRPr lang="en-US" sz="2400" dirty="0">
              <a:solidFill>
                <a:srgbClr val="0000FF"/>
              </a:solidFill>
            </a:endParaRPr>
          </a:p>
        </p:txBody>
      </p:sp>
      <p:sp>
        <p:nvSpPr>
          <p:cNvPr id="10" name="Rectangle 9"/>
          <p:cNvSpPr/>
          <p:nvPr/>
        </p:nvSpPr>
        <p:spPr>
          <a:xfrm>
            <a:off x="571472" y="1214422"/>
            <a:ext cx="7358114" cy="738664"/>
          </a:xfrm>
          <a:prstGeom prst="rect">
            <a:avLst/>
          </a:prstGeom>
        </p:spPr>
        <p:txBody>
          <a:bodyPr wrap="square">
            <a:spAutoFit/>
          </a:bodyPr>
          <a:lstStyle/>
          <a:p>
            <a:r>
              <a:rPr lang="en-US" dirty="0" smtClean="0"/>
              <a:t>From our text book the 5th edition try to solve the following problems:</a:t>
            </a:r>
          </a:p>
          <a:p>
            <a:r>
              <a:rPr lang="en-US" sz="2400" b="1" dirty="0" smtClean="0">
                <a:solidFill>
                  <a:srgbClr val="FF0000"/>
                </a:solidFill>
              </a:rPr>
              <a:t>3.1, 3.4 and 3.8</a:t>
            </a:r>
            <a:endParaRPr lang="en-US" sz="2400" b="1"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3"/>
              </a:rPr>
              <a:t>aabdo@birzeit.edu</a:t>
            </a:r>
            <a:r>
              <a:rPr lang="en-US" dirty="0" smtClean="0"/>
              <a:t>                                 AC Machine Fundamentals                              </a:t>
            </a:r>
            <a:endParaRPr lang="en-US" dirty="0"/>
          </a:p>
        </p:txBody>
      </p:sp>
      <p:sp>
        <p:nvSpPr>
          <p:cNvPr id="6" name="Slide Number Placeholder 5"/>
          <p:cNvSpPr>
            <a:spLocks noGrp="1"/>
          </p:cNvSpPr>
          <p:nvPr>
            <p:ph type="sldNum" sz="quarter" idx="12"/>
          </p:nvPr>
        </p:nvSpPr>
        <p:spPr/>
        <p:txBody>
          <a:bodyPr/>
          <a:lstStyle/>
          <a:p>
            <a:fld id="{452AF6BE-ACB6-42ED-8393-926E1A62687C}" type="slidenum">
              <a:rPr lang="en-US" smtClean="0"/>
              <a:pPr/>
              <a:t>4</a:t>
            </a:fld>
            <a:endParaRPr lang="en-US"/>
          </a:p>
        </p:txBody>
      </p:sp>
      <p:sp>
        <p:nvSpPr>
          <p:cNvPr id="7" name="Rectangle 6"/>
          <p:cNvSpPr/>
          <p:nvPr/>
        </p:nvSpPr>
        <p:spPr>
          <a:xfrm>
            <a:off x="714348" y="428604"/>
            <a:ext cx="5553251" cy="461665"/>
          </a:xfrm>
          <a:prstGeom prst="rect">
            <a:avLst/>
          </a:prstGeom>
        </p:spPr>
        <p:txBody>
          <a:bodyPr wrap="none">
            <a:spAutoFit/>
          </a:bodyPr>
          <a:lstStyle/>
          <a:p>
            <a:r>
              <a:rPr lang="en-GB" sz="2400" b="1" dirty="0" smtClean="0">
                <a:solidFill>
                  <a:srgbClr val="0000FF"/>
                </a:solidFill>
              </a:rPr>
              <a:t>Voltage Induced in a Simple Rotating Loop</a:t>
            </a:r>
            <a:endParaRPr lang="en-US" sz="2400" dirty="0">
              <a:solidFill>
                <a:srgbClr val="0000FF"/>
              </a:solidFill>
            </a:endParaRPr>
          </a:p>
        </p:txBody>
      </p:sp>
      <p:sp>
        <p:nvSpPr>
          <p:cNvPr id="9" name="Rectangle 3"/>
          <p:cNvSpPr txBox="1">
            <a:spLocks noChangeArrowheads="1"/>
          </p:cNvSpPr>
          <p:nvPr/>
        </p:nvSpPr>
        <p:spPr>
          <a:xfrm>
            <a:off x="468313" y="1066800"/>
            <a:ext cx="8486775" cy="5065713"/>
          </a:xfrm>
          <a:prstGeom prst="rect">
            <a:avLst/>
          </a:prstGeom>
        </p:spPr>
        <p:txBody>
          <a:bodyPr vert="horz" lIns="91440" tIns="45720" rIns="91440" bIns="45720" rtlCol="0">
            <a:normAutofit/>
          </a:bodyPr>
          <a:lstStyle/>
          <a:p>
            <a:pPr marL="342900" marR="0" lvl="0" indent="-342900"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GB" b="1" i="0" u="none" strike="noStrike" kern="1200" cap="none" spc="0" normalizeH="0" baseline="0" noProof="0" dirty="0" smtClean="0">
                <a:ln>
                  <a:noFill/>
                </a:ln>
                <a:effectLst/>
                <a:uLnTx/>
                <a:uFillTx/>
                <a:latin typeface="+mn-lt"/>
                <a:ea typeface="+mn-ea"/>
                <a:cs typeface="+mn-cs"/>
              </a:rPr>
              <a:t>Rotor rotation</a:t>
            </a:r>
            <a:r>
              <a:rPr kumimoji="0" lang="en-GB" b="0" i="0" u="none" strike="noStrike" kern="1200" cap="none" spc="0" normalizeH="0" baseline="0" noProof="0" dirty="0" smtClean="0">
                <a:ln>
                  <a:noFill/>
                </a:ln>
                <a:effectLst/>
                <a:uLnTx/>
                <a:uFillTx/>
                <a:latin typeface="+mn-lt"/>
                <a:ea typeface="+mn-ea"/>
                <a:cs typeface="+mn-cs"/>
              </a:rPr>
              <a:t> will </a:t>
            </a:r>
            <a:r>
              <a:rPr kumimoji="0" lang="en-GB" b="1" i="0" u="none" strike="noStrike" kern="1200" cap="none" spc="0" normalizeH="0" baseline="0" noProof="0" dirty="0" smtClean="0">
                <a:ln>
                  <a:noFill/>
                </a:ln>
                <a:effectLst/>
                <a:uLnTx/>
                <a:uFillTx/>
                <a:latin typeface="+mn-lt"/>
                <a:ea typeface="+mn-ea"/>
                <a:cs typeface="+mn-cs"/>
              </a:rPr>
              <a:t>induce a voltage</a:t>
            </a:r>
            <a:r>
              <a:rPr kumimoji="0" lang="en-GB" b="0" i="0" u="none" strike="noStrike" kern="1200" cap="none" spc="0" normalizeH="0" baseline="0" noProof="0" dirty="0" smtClean="0">
                <a:ln>
                  <a:noFill/>
                </a:ln>
                <a:effectLst/>
                <a:uLnTx/>
                <a:uFillTx/>
                <a:latin typeface="+mn-lt"/>
                <a:ea typeface="+mn-ea"/>
                <a:cs typeface="+mn-cs"/>
              </a:rPr>
              <a:t> in the wire loop .</a:t>
            </a:r>
            <a:endParaRPr kumimoji="0" lang="en-US" b="0" i="0" u="none" strike="noStrike" kern="1200" cap="none" spc="0" normalizeH="0" baseline="0" noProof="0" dirty="0" smtClean="0">
              <a:ln>
                <a:noFill/>
              </a:ln>
              <a:effectLst/>
              <a:uLnTx/>
              <a:uFillTx/>
              <a:latin typeface="+mn-lt"/>
              <a:ea typeface="+mn-ea"/>
              <a:cs typeface="+mn-cs"/>
            </a:endParaRPr>
          </a:p>
          <a:p>
            <a:pPr marL="342900" marR="0" lvl="0" indent="-342900"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GB" b="0" i="0" u="none" strike="noStrike" kern="1200" cap="none" spc="0" normalizeH="0" baseline="0" noProof="0" dirty="0" smtClean="0">
                <a:ln>
                  <a:noFill/>
                </a:ln>
                <a:effectLst/>
                <a:uLnTx/>
                <a:uFillTx/>
                <a:latin typeface="+mn-lt"/>
                <a:ea typeface="+mn-ea"/>
                <a:cs typeface="+mn-cs"/>
              </a:rPr>
              <a:t>To determine </a:t>
            </a:r>
            <a:r>
              <a:rPr kumimoji="0" lang="en-GB" b="1" i="0" u="none" strike="noStrike" kern="1200" cap="none" spc="0" normalizeH="0" baseline="0" noProof="0" dirty="0" smtClean="0">
                <a:ln>
                  <a:noFill/>
                </a:ln>
                <a:effectLst/>
                <a:uLnTx/>
                <a:uFillTx/>
                <a:latin typeface="+mn-lt"/>
                <a:ea typeface="+mn-ea"/>
                <a:cs typeface="+mn-cs"/>
              </a:rPr>
              <a:t>total voltage induced</a:t>
            </a:r>
            <a:r>
              <a:rPr kumimoji="0" lang="en-GB" b="0" i="0" u="none" strike="noStrike" kern="1200" cap="none" spc="0" normalizeH="0" baseline="0" noProof="0" dirty="0" smtClean="0">
                <a:ln>
                  <a:noFill/>
                </a:ln>
                <a:effectLst/>
                <a:uLnTx/>
                <a:uFillTx/>
                <a:latin typeface="+mn-lt"/>
                <a:ea typeface="+mn-ea"/>
                <a:cs typeface="+mn-cs"/>
              </a:rPr>
              <a:t> in loop </a:t>
            </a:r>
            <a:r>
              <a:rPr kumimoji="0" lang="en-GB" b="0" i="1" u="none" strike="noStrike" kern="1200" cap="none" spc="0" normalizeH="0" baseline="0" noProof="0" dirty="0" err="1" smtClean="0">
                <a:ln>
                  <a:noFill/>
                </a:ln>
                <a:effectLst/>
                <a:uLnTx/>
                <a:uFillTx/>
                <a:latin typeface="+mn-lt"/>
                <a:ea typeface="+mn-ea"/>
                <a:cs typeface="+mn-cs"/>
              </a:rPr>
              <a:t>e</a:t>
            </a:r>
            <a:r>
              <a:rPr kumimoji="0" lang="en-GB" b="0" i="1" u="none" strike="noStrike" kern="1200" cap="none" spc="0" normalizeH="0" baseline="-25000" noProof="0" dirty="0" err="1" smtClean="0">
                <a:ln>
                  <a:noFill/>
                </a:ln>
                <a:effectLst/>
                <a:uLnTx/>
                <a:uFillTx/>
                <a:latin typeface="+mn-lt"/>
                <a:ea typeface="+mn-ea"/>
                <a:cs typeface="+mn-cs"/>
              </a:rPr>
              <a:t>tot</a:t>
            </a:r>
            <a:r>
              <a:rPr kumimoji="0" lang="en-GB" b="0" i="1" u="none" strike="noStrike" kern="1200" cap="none" spc="0" normalizeH="0" baseline="-25000" noProof="0" dirty="0" smtClean="0">
                <a:ln>
                  <a:noFill/>
                </a:ln>
                <a:effectLst/>
                <a:uLnTx/>
                <a:uFillTx/>
                <a:latin typeface="+mn-lt"/>
                <a:ea typeface="+mn-ea"/>
                <a:cs typeface="+mn-cs"/>
              </a:rPr>
              <a:t> </a:t>
            </a:r>
            <a:r>
              <a:rPr kumimoji="0" lang="en-GB" b="0" i="1" u="none" strike="noStrike" kern="1200" cap="none" spc="0" normalizeH="0" baseline="-25000" noProof="0" dirty="0" smtClean="0">
                <a:ln>
                  <a:noFill/>
                </a:ln>
                <a:effectLst/>
                <a:uLnTx/>
                <a:uFillTx/>
                <a:latin typeface="+mn-lt"/>
                <a:ea typeface="+mn-ea"/>
                <a:cs typeface="+mn-cs"/>
                <a:sym typeface="Wingdings" pitchFamily="2" charset="2"/>
              </a:rPr>
              <a:t></a:t>
            </a:r>
          </a:p>
          <a:p>
            <a:pPr marL="342900" marR="0" lvl="0" indent="-342900"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b="0" i="1" u="none" strike="noStrike" kern="1200" cap="none" spc="0" normalizeH="0" baseline="-25000" noProof="0" dirty="0" smtClean="0">
                <a:ln>
                  <a:noFill/>
                </a:ln>
                <a:effectLst/>
                <a:uLnTx/>
                <a:uFillTx/>
                <a:latin typeface="+mn-lt"/>
                <a:ea typeface="+mn-ea"/>
                <a:cs typeface="+mn-cs"/>
              </a:rPr>
              <a:t>    </a:t>
            </a:r>
            <a:r>
              <a:rPr kumimoji="0" lang="en-GB" b="0" i="0" u="none" strike="noStrike" kern="1200" cap="none" spc="0" normalizeH="0" baseline="0" noProof="0" dirty="0" smtClean="0">
                <a:ln>
                  <a:noFill/>
                </a:ln>
                <a:effectLst/>
                <a:uLnTx/>
                <a:uFillTx/>
                <a:latin typeface="+mn-lt"/>
                <a:ea typeface="+mn-ea"/>
                <a:cs typeface="+mn-cs"/>
              </a:rPr>
              <a:t>examine each segment </a:t>
            </a:r>
            <a:r>
              <a:rPr kumimoji="0" lang="en-GB" b="1" i="0" u="none" strike="noStrike" kern="1200" cap="none" spc="0" normalizeH="0" baseline="0" noProof="0" dirty="0" smtClean="0">
                <a:ln>
                  <a:noFill/>
                </a:ln>
                <a:effectLst/>
                <a:uLnTx/>
                <a:uFillTx/>
                <a:latin typeface="+mn-lt"/>
                <a:ea typeface="+mn-ea"/>
                <a:cs typeface="+mn-cs"/>
              </a:rPr>
              <a:t>separately</a:t>
            </a:r>
            <a:r>
              <a:rPr kumimoji="0" lang="en-GB" b="0" i="0" u="none" strike="noStrike" kern="1200" cap="none" spc="0" normalizeH="0" baseline="0" noProof="0" dirty="0" smtClean="0">
                <a:ln>
                  <a:noFill/>
                </a:ln>
                <a:effectLst/>
                <a:uLnTx/>
                <a:uFillTx/>
                <a:latin typeface="+mn-lt"/>
                <a:ea typeface="+mn-ea"/>
                <a:cs typeface="+mn-cs"/>
              </a:rPr>
              <a:t> using:</a:t>
            </a:r>
            <a:endParaRPr kumimoji="0" lang="en-US" b="0" i="0" u="none" strike="noStrike" kern="1200" cap="none" spc="0" normalizeH="0" baseline="0" noProof="0" dirty="0" smtClean="0">
              <a:ln>
                <a:noFill/>
              </a:ln>
              <a:effectLst/>
              <a:uLnTx/>
              <a:uFillTx/>
              <a:latin typeface="+mn-lt"/>
              <a:ea typeface="+mn-ea"/>
              <a:cs typeface="+mn-cs"/>
            </a:endParaRPr>
          </a:p>
        </p:txBody>
      </p:sp>
      <p:graphicFrame>
        <p:nvGraphicFramePr>
          <p:cNvPr id="1026" name="Object 9"/>
          <p:cNvGraphicFramePr>
            <a:graphicFrameLocks noChangeAspect="1"/>
          </p:cNvGraphicFramePr>
          <p:nvPr/>
        </p:nvGraphicFramePr>
        <p:xfrm>
          <a:off x="2071670" y="2428868"/>
          <a:ext cx="2306636" cy="537440"/>
        </p:xfrm>
        <a:graphic>
          <a:graphicData uri="http://schemas.openxmlformats.org/presentationml/2006/ole">
            <mc:AlternateContent xmlns:mc="http://schemas.openxmlformats.org/markup-compatibility/2006">
              <mc:Choice xmlns:v="urn:schemas-microsoft-com:vml" Requires="v">
                <p:oleObj spid="_x0000_s1029" name="Equation" r:id="rId4" imgW="1117115" imgH="266584" progId="Equation.3">
                  <p:embed/>
                </p:oleObj>
              </mc:Choice>
              <mc:Fallback>
                <p:oleObj name="Equation" r:id="rId4" imgW="1117115" imgH="266584"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71670" y="2428868"/>
                        <a:ext cx="2306636" cy="5374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027" name="Picture 3"/>
          <p:cNvPicPr>
            <a:picLocks noChangeAspect="1" noChangeArrowheads="1"/>
          </p:cNvPicPr>
          <p:nvPr/>
        </p:nvPicPr>
        <p:blipFill>
          <a:blip r:embed="rId6" cstate="print"/>
          <a:srcRect/>
          <a:stretch>
            <a:fillRect/>
          </a:stretch>
        </p:blipFill>
        <p:spPr bwMode="auto">
          <a:xfrm>
            <a:off x="5929322" y="1142984"/>
            <a:ext cx="3038475" cy="1495425"/>
          </a:xfrm>
          <a:prstGeom prst="rect">
            <a:avLst/>
          </a:prstGeom>
          <a:noFill/>
          <a:ln w="9525">
            <a:noFill/>
            <a:miter lim="800000"/>
            <a:headEnd/>
            <a:tailEnd/>
          </a:ln>
          <a:effectLst/>
        </p:spPr>
      </p:pic>
      <p:pic>
        <p:nvPicPr>
          <p:cNvPr id="1028" name="Picture 4"/>
          <p:cNvPicPr>
            <a:picLocks noChangeAspect="1" noChangeArrowheads="1"/>
          </p:cNvPicPr>
          <p:nvPr/>
        </p:nvPicPr>
        <p:blipFill>
          <a:blip r:embed="rId7" cstate="print"/>
          <a:srcRect/>
          <a:stretch>
            <a:fillRect/>
          </a:stretch>
        </p:blipFill>
        <p:spPr bwMode="auto">
          <a:xfrm>
            <a:off x="6572264" y="3000372"/>
            <a:ext cx="1895475" cy="2609850"/>
          </a:xfrm>
          <a:prstGeom prst="rect">
            <a:avLst/>
          </a:prstGeom>
          <a:noFill/>
          <a:ln w="9525">
            <a:noFill/>
            <a:miter lim="800000"/>
            <a:headEnd/>
            <a:tailEnd/>
          </a:ln>
          <a:effectLst/>
        </p:spPr>
      </p:pic>
      <p:pic>
        <p:nvPicPr>
          <p:cNvPr id="11" name="Picture 14" descr="4-2"/>
          <p:cNvPicPr>
            <a:picLocks noChangeAspect="1" noChangeArrowheads="1"/>
          </p:cNvPicPr>
          <p:nvPr/>
        </p:nvPicPr>
        <p:blipFill>
          <a:blip r:embed="rId8" cstate="print"/>
          <a:srcRect l="7106" t="15138" r="10428"/>
          <a:stretch>
            <a:fillRect/>
          </a:stretch>
        </p:blipFill>
        <p:spPr bwMode="auto">
          <a:xfrm>
            <a:off x="571472" y="3357562"/>
            <a:ext cx="5604091" cy="210184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3"/>
              </a:rPr>
              <a:t>aabdo@birzeit.edu</a:t>
            </a:r>
            <a:r>
              <a:rPr lang="en-US" dirty="0" smtClean="0"/>
              <a:t>                                 AC Machine Fundamentals                              </a:t>
            </a:r>
            <a:endParaRPr lang="en-US" dirty="0"/>
          </a:p>
        </p:txBody>
      </p:sp>
      <p:sp>
        <p:nvSpPr>
          <p:cNvPr id="6" name="Slide Number Placeholder 5"/>
          <p:cNvSpPr>
            <a:spLocks noGrp="1"/>
          </p:cNvSpPr>
          <p:nvPr>
            <p:ph type="sldNum" sz="quarter" idx="12"/>
          </p:nvPr>
        </p:nvSpPr>
        <p:spPr/>
        <p:txBody>
          <a:bodyPr/>
          <a:lstStyle/>
          <a:p>
            <a:fld id="{452AF6BE-ACB6-42ED-8393-926E1A62687C}" type="slidenum">
              <a:rPr lang="en-US" smtClean="0"/>
              <a:pPr/>
              <a:t>5</a:t>
            </a:fld>
            <a:endParaRPr lang="en-US"/>
          </a:p>
        </p:txBody>
      </p:sp>
      <p:sp>
        <p:nvSpPr>
          <p:cNvPr id="7" name="Rectangle 3"/>
          <p:cNvSpPr txBox="1">
            <a:spLocks noChangeArrowheads="1"/>
          </p:cNvSpPr>
          <p:nvPr/>
        </p:nvSpPr>
        <p:spPr>
          <a:xfrm>
            <a:off x="468313" y="1066800"/>
            <a:ext cx="8280400" cy="5065713"/>
          </a:xfrm>
          <a:prstGeom prst="rect">
            <a:avLst/>
          </a:prstGeom>
        </p:spPr>
        <p:txBody>
          <a:bodyPr vert="horz" lIns="91440" tIns="45720" rIns="91440" bIns="45720" rtlCol="0">
            <a:normAutofit/>
          </a:body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b="0" i="0" u="none" strike="noStrike" kern="1200" cap="none" spc="0" normalizeH="0" baseline="0" noProof="0" dirty="0" smtClean="0">
                <a:ln>
                  <a:noFill/>
                </a:ln>
                <a:effectLst/>
                <a:uLnTx/>
                <a:uFillTx/>
                <a:latin typeface="+mn-lt"/>
                <a:ea typeface="+mn-ea"/>
                <a:cs typeface="+mn-cs"/>
              </a:rPr>
              <a:t>1.  </a:t>
            </a:r>
            <a:r>
              <a:rPr kumimoji="0" lang="en-GB" b="0" i="0" u="sng" strike="noStrike" kern="1200" cap="none" spc="0" normalizeH="0" baseline="0" noProof="0" dirty="0" smtClean="0">
                <a:ln>
                  <a:noFill/>
                </a:ln>
                <a:effectLst/>
                <a:uLnTx/>
                <a:uFillTx/>
                <a:latin typeface="+mn-lt"/>
                <a:ea typeface="+mn-ea"/>
                <a:cs typeface="+mn-cs"/>
              </a:rPr>
              <a:t>Segment </a:t>
            </a:r>
            <a:r>
              <a:rPr kumimoji="0" lang="en-GB" b="1" i="1" u="sng" strike="noStrike" kern="1200" cap="none" spc="0" normalizeH="0" baseline="0" noProof="0" dirty="0" err="1" smtClean="0">
                <a:ln>
                  <a:noFill/>
                </a:ln>
                <a:effectLst/>
                <a:uLnTx/>
                <a:uFillTx/>
                <a:latin typeface="+mn-lt"/>
                <a:ea typeface="+mn-ea"/>
                <a:cs typeface="+mn-cs"/>
              </a:rPr>
              <a:t>ab</a:t>
            </a:r>
            <a:endParaRPr kumimoji="0" lang="en-GB" b="0" i="0" u="none" strike="noStrike" kern="1200" cap="none" spc="0" normalizeH="0" baseline="0" noProof="0" dirty="0" smtClean="0">
              <a:ln>
                <a:noFill/>
              </a:ln>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b="0" i="0" u="none" strike="noStrike" kern="1200" cap="none" spc="0" normalizeH="0" baseline="0" noProof="0" dirty="0" smtClean="0">
                <a:ln>
                  <a:noFill/>
                </a:ln>
                <a:effectLst/>
                <a:uLnTx/>
                <a:uFillTx/>
                <a:latin typeface="+mn-lt"/>
                <a:ea typeface="+mn-ea"/>
                <a:cs typeface="+mn-cs"/>
              </a:rPr>
              <a:t>The velocity of the wire is tangential to the path of rotation, while the magnetic field </a:t>
            </a:r>
            <a:r>
              <a:rPr kumimoji="0" lang="en-GB" b="1" i="0" u="none" strike="noStrike" kern="1200" cap="none" spc="0" normalizeH="0" baseline="0" noProof="0" dirty="0" smtClean="0">
                <a:ln>
                  <a:noFill/>
                </a:ln>
                <a:effectLst/>
                <a:uLnTx/>
                <a:uFillTx/>
                <a:latin typeface="+mn-lt"/>
                <a:ea typeface="+mn-ea"/>
                <a:cs typeface="+mn-cs"/>
              </a:rPr>
              <a:t>B</a:t>
            </a:r>
            <a:r>
              <a:rPr kumimoji="0" lang="en-GB" b="0" i="0" u="none" strike="noStrike" kern="1200" cap="none" spc="0" normalizeH="0" baseline="0" noProof="0" dirty="0" smtClean="0">
                <a:ln>
                  <a:noFill/>
                </a:ln>
                <a:effectLst/>
                <a:uLnTx/>
                <a:uFillTx/>
                <a:latin typeface="+mn-lt"/>
                <a:ea typeface="+mn-ea"/>
                <a:cs typeface="+mn-cs"/>
              </a:rPr>
              <a:t> points to the right.  </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b="0" i="0" u="none" strike="noStrike" kern="1200" cap="none" spc="0" normalizeH="0" baseline="0" noProof="0" dirty="0" smtClean="0">
                <a:ln>
                  <a:noFill/>
                </a:ln>
                <a:effectLst/>
                <a:uLnTx/>
                <a:uFillTx/>
                <a:latin typeface="+mn-lt"/>
                <a:ea typeface="+mn-ea"/>
                <a:cs typeface="+mn-cs"/>
              </a:rPr>
              <a:t>The quantity </a:t>
            </a:r>
            <a:r>
              <a:rPr kumimoji="0" lang="en-GB" b="1" i="1" u="none" strike="noStrike" kern="1200" cap="none" spc="0" normalizeH="0" baseline="0" noProof="0" dirty="0" smtClean="0">
                <a:ln>
                  <a:noFill/>
                </a:ln>
                <a:effectLst/>
                <a:uLnTx/>
                <a:uFillTx/>
                <a:latin typeface="+mn-lt"/>
                <a:ea typeface="+mn-ea"/>
                <a:cs typeface="+mn-cs"/>
              </a:rPr>
              <a:t>v x B</a:t>
            </a:r>
            <a:r>
              <a:rPr kumimoji="0" lang="en-GB" b="0" i="0" u="none" strike="noStrike" kern="1200" cap="none" spc="0" normalizeH="0" baseline="0" noProof="0" dirty="0" smtClean="0">
                <a:ln>
                  <a:noFill/>
                </a:ln>
                <a:effectLst/>
                <a:uLnTx/>
                <a:uFillTx/>
                <a:latin typeface="+mn-lt"/>
                <a:ea typeface="+mn-ea"/>
                <a:cs typeface="+mn-cs"/>
              </a:rPr>
              <a:t> points into the page, which is the same direction as segment </a:t>
            </a:r>
            <a:r>
              <a:rPr kumimoji="0" lang="en-GB" b="1" i="1" u="none" strike="noStrike" kern="1200" cap="none" spc="0" normalizeH="0" baseline="0" noProof="0" dirty="0" smtClean="0">
                <a:ln>
                  <a:noFill/>
                </a:ln>
                <a:effectLst/>
                <a:uLnTx/>
                <a:uFillTx/>
                <a:latin typeface="+mn-lt"/>
                <a:ea typeface="+mn-ea"/>
                <a:cs typeface="+mn-cs"/>
              </a:rPr>
              <a:t>ab</a:t>
            </a:r>
            <a:r>
              <a:rPr kumimoji="0" lang="en-GB" b="0" i="0" u="none" strike="noStrike" kern="1200" cap="none" spc="0" normalizeH="0" baseline="0" noProof="0" dirty="0" smtClean="0">
                <a:ln>
                  <a:noFill/>
                </a:ln>
                <a:effectLst/>
                <a:uLnTx/>
                <a:uFillTx/>
                <a:latin typeface="+mn-lt"/>
                <a:ea typeface="+mn-ea"/>
                <a:cs typeface="+mn-cs"/>
              </a:rPr>
              <a:t>. Thus, the induced voltage on this segment is:</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b="0" i="0" u="none" strike="noStrike" kern="1200" cap="none" spc="0" normalizeH="0" baseline="0" noProof="0" dirty="0" smtClean="0">
              <a:ln>
                <a:noFill/>
              </a:ln>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b="0" i="0" u="none" strike="noStrike" kern="1200" cap="none" spc="0" normalizeH="0" baseline="0" noProof="0" dirty="0" err="1" smtClean="0">
                <a:ln>
                  <a:noFill/>
                </a:ln>
                <a:effectLst/>
                <a:uLnTx/>
                <a:uFillTx/>
                <a:latin typeface="+mn-lt"/>
                <a:ea typeface="+mn-ea"/>
                <a:cs typeface="+mn-cs"/>
              </a:rPr>
              <a:t>e</a:t>
            </a:r>
            <a:r>
              <a:rPr kumimoji="0" lang="en-GB" b="0" i="0" u="none" strike="noStrike" kern="1200" cap="none" spc="0" normalizeH="0" baseline="-25000" noProof="0" dirty="0" err="1" smtClean="0">
                <a:ln>
                  <a:noFill/>
                </a:ln>
                <a:effectLst/>
                <a:uLnTx/>
                <a:uFillTx/>
                <a:latin typeface="+mn-lt"/>
                <a:ea typeface="+mn-ea"/>
                <a:cs typeface="+mn-cs"/>
              </a:rPr>
              <a:t>ba</a:t>
            </a:r>
            <a:r>
              <a:rPr kumimoji="0" lang="en-GB" b="0" i="0" u="none" strike="noStrike" kern="1200" cap="none" spc="0" normalizeH="0" baseline="0" noProof="0" dirty="0" smtClean="0">
                <a:ln>
                  <a:noFill/>
                </a:ln>
                <a:effectLst/>
                <a:uLnTx/>
                <a:uFillTx/>
                <a:latin typeface="+mn-lt"/>
                <a:ea typeface="+mn-ea"/>
                <a:cs typeface="+mn-cs"/>
              </a:rPr>
              <a:t> = (</a:t>
            </a:r>
            <a:r>
              <a:rPr kumimoji="0" lang="en-GB" b="1" i="1" u="none" strike="noStrike" kern="1200" cap="none" spc="0" normalizeH="0" baseline="0" noProof="0" dirty="0" smtClean="0">
                <a:ln>
                  <a:noFill/>
                </a:ln>
                <a:effectLst/>
                <a:uLnTx/>
                <a:uFillTx/>
                <a:latin typeface="+mn-lt"/>
                <a:ea typeface="+mn-ea"/>
                <a:cs typeface="+mn-cs"/>
              </a:rPr>
              <a:t>v</a:t>
            </a:r>
            <a:r>
              <a:rPr kumimoji="0" lang="en-GB" b="0" i="0" u="none" strike="noStrike" kern="1200" cap="none" spc="0" normalizeH="0" baseline="0" noProof="0" dirty="0" smtClean="0">
                <a:ln>
                  <a:noFill/>
                </a:ln>
                <a:effectLst/>
                <a:uLnTx/>
                <a:uFillTx/>
                <a:latin typeface="+mn-lt"/>
                <a:ea typeface="+mn-ea"/>
                <a:cs typeface="+mn-cs"/>
              </a:rPr>
              <a:t> x </a:t>
            </a:r>
            <a:r>
              <a:rPr kumimoji="0" lang="en-GB" b="1" i="1" u="none" strike="noStrike" kern="1200" cap="none" spc="0" normalizeH="0" baseline="0" noProof="0" dirty="0" smtClean="0">
                <a:ln>
                  <a:noFill/>
                </a:ln>
                <a:effectLst/>
                <a:uLnTx/>
                <a:uFillTx/>
                <a:latin typeface="+mn-lt"/>
                <a:ea typeface="+mn-ea"/>
                <a:cs typeface="+mn-cs"/>
              </a:rPr>
              <a:t>B</a:t>
            </a:r>
            <a:r>
              <a:rPr kumimoji="0" lang="en-GB" b="0" i="0" u="none" strike="noStrike" kern="1200" cap="none" spc="0" normalizeH="0" baseline="0" noProof="0" dirty="0" smtClean="0">
                <a:ln>
                  <a:noFill/>
                </a:ln>
                <a:effectLst/>
                <a:uLnTx/>
                <a:uFillTx/>
                <a:latin typeface="+mn-lt"/>
                <a:ea typeface="+mn-ea"/>
                <a:cs typeface="+mn-cs"/>
              </a:rPr>
              <a:t>) . </a:t>
            </a:r>
            <a:r>
              <a:rPr kumimoji="0" lang="en-GB" b="0" i="1" u="none" strike="noStrike" kern="1200" cap="none" spc="0" normalizeH="0" baseline="0" noProof="0" dirty="0" smtClean="0">
                <a:ln>
                  <a:noFill/>
                </a:ln>
                <a:effectLst/>
                <a:uLnTx/>
                <a:uFillTx/>
                <a:latin typeface="+mn-lt"/>
                <a:ea typeface="+mn-ea"/>
                <a:cs typeface="+mn-cs"/>
              </a:rPr>
              <a:t>l</a:t>
            </a:r>
            <a:r>
              <a:rPr kumimoji="0" lang="en-GB" b="0" i="0" u="none" strike="noStrike" kern="1200" cap="none" spc="0" normalizeH="0" baseline="0" noProof="0" dirty="0" smtClean="0">
                <a:ln>
                  <a:noFill/>
                </a:ln>
                <a:effectLst/>
                <a:uLnTx/>
                <a:uFillTx/>
                <a:latin typeface="+mn-lt"/>
                <a:ea typeface="+mn-ea"/>
                <a:cs typeface="+mn-cs"/>
              </a:rPr>
              <a:t> = </a:t>
            </a:r>
            <a:r>
              <a:rPr kumimoji="0" lang="en-GB" b="0" i="1" u="none" strike="noStrike" kern="1200" cap="none" spc="0" normalizeH="0" baseline="0" noProof="0" dirty="0" err="1" smtClean="0">
                <a:ln>
                  <a:noFill/>
                </a:ln>
                <a:effectLst/>
                <a:uLnTx/>
                <a:uFillTx/>
                <a:latin typeface="+mn-lt"/>
                <a:ea typeface="+mn-ea"/>
                <a:cs typeface="+mn-cs"/>
              </a:rPr>
              <a:t>vBl</a:t>
            </a:r>
            <a:r>
              <a:rPr kumimoji="0" lang="en-GB" b="0" i="0" u="none" strike="noStrike" kern="1200" cap="none" spc="0" normalizeH="0" baseline="0" noProof="0" dirty="0" smtClean="0">
                <a:ln>
                  <a:noFill/>
                </a:ln>
                <a:effectLst/>
                <a:uLnTx/>
                <a:uFillTx/>
                <a:latin typeface="+mn-lt"/>
                <a:ea typeface="+mn-ea"/>
                <a:cs typeface="+mn-cs"/>
              </a:rPr>
              <a:t> sin </a:t>
            </a:r>
            <a:r>
              <a:rPr kumimoji="0" lang="en-GB" b="0" i="0" u="none" strike="noStrike" kern="1200" cap="none" spc="0" normalizeH="0" baseline="0" noProof="0" dirty="0" err="1" smtClean="0">
                <a:ln>
                  <a:noFill/>
                </a:ln>
                <a:effectLst/>
                <a:uLnTx/>
                <a:uFillTx/>
                <a:latin typeface="+mn-lt"/>
                <a:ea typeface="+mn-ea"/>
                <a:cs typeface="+mn-cs"/>
              </a:rPr>
              <a:t>θ</a:t>
            </a:r>
            <a:r>
              <a:rPr kumimoji="0" lang="en-GB" b="0" i="0" u="none" strike="noStrike" kern="1200" cap="none" spc="0" normalizeH="0" baseline="-25000" noProof="0" dirty="0" err="1" smtClean="0">
                <a:ln>
                  <a:noFill/>
                </a:ln>
                <a:effectLst/>
                <a:uLnTx/>
                <a:uFillTx/>
                <a:latin typeface="+mn-lt"/>
                <a:ea typeface="+mn-ea"/>
                <a:cs typeface="+mn-cs"/>
              </a:rPr>
              <a:t>ab</a:t>
            </a:r>
            <a:r>
              <a:rPr kumimoji="0" lang="en-GB" b="0" i="0" u="none" strike="noStrike" kern="1200" cap="none" spc="0" normalizeH="0" baseline="0" noProof="0" dirty="0" smtClean="0">
                <a:ln>
                  <a:noFill/>
                </a:ln>
                <a:effectLst/>
                <a:uLnTx/>
                <a:uFillTx/>
                <a:latin typeface="+mn-lt"/>
                <a:ea typeface="+mn-ea"/>
                <a:cs typeface="+mn-cs"/>
              </a:rPr>
              <a:t>    into the page</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b="0" i="0" u="none" strike="noStrike" kern="1200" cap="none" spc="0" normalizeH="0" baseline="0" noProof="0" dirty="0" smtClean="0">
              <a:ln>
                <a:noFill/>
              </a:ln>
              <a:effectLst/>
              <a:uLnTx/>
              <a:uFillTx/>
              <a:latin typeface="+mn-lt"/>
              <a:ea typeface="+mn-ea"/>
              <a:cs typeface="+mn-cs"/>
            </a:endParaRPr>
          </a:p>
        </p:txBody>
      </p:sp>
      <p:graphicFrame>
        <p:nvGraphicFramePr>
          <p:cNvPr id="2050" name="Object 7"/>
          <p:cNvGraphicFramePr>
            <a:graphicFrameLocks noChangeAspect="1"/>
          </p:cNvGraphicFramePr>
          <p:nvPr/>
        </p:nvGraphicFramePr>
        <p:xfrm>
          <a:off x="1357290" y="3578242"/>
          <a:ext cx="2351087" cy="2279650"/>
        </p:xfrm>
        <a:graphic>
          <a:graphicData uri="http://schemas.openxmlformats.org/presentationml/2006/ole">
            <mc:AlternateContent xmlns:mc="http://schemas.openxmlformats.org/markup-compatibility/2006">
              <mc:Choice xmlns:v="urn:schemas-microsoft-com:vml" Requires="v">
                <p:oleObj spid="_x0000_s2053" name="Visio" r:id="rId4" imgW="2350922" imgH="2278990" progId="Visio.Drawing.11">
                  <p:embed/>
                </p:oleObj>
              </mc:Choice>
              <mc:Fallback>
                <p:oleObj name="Visio" r:id="rId4" imgW="2350922" imgH="2278990" progId="Visio.Drawing.11">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57290" y="3578242"/>
                        <a:ext cx="2351087" cy="227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 name="Rectangle 8"/>
          <p:cNvSpPr/>
          <p:nvPr/>
        </p:nvSpPr>
        <p:spPr>
          <a:xfrm>
            <a:off x="714348" y="428604"/>
            <a:ext cx="5553251" cy="461665"/>
          </a:xfrm>
          <a:prstGeom prst="rect">
            <a:avLst/>
          </a:prstGeom>
        </p:spPr>
        <p:txBody>
          <a:bodyPr wrap="none">
            <a:spAutoFit/>
          </a:bodyPr>
          <a:lstStyle/>
          <a:p>
            <a:r>
              <a:rPr lang="en-GB" sz="2400" b="1" dirty="0" smtClean="0">
                <a:solidFill>
                  <a:srgbClr val="0000FF"/>
                </a:solidFill>
              </a:rPr>
              <a:t>Voltage Induced in a Simple Rotating Loop</a:t>
            </a:r>
            <a:endParaRPr lang="en-US" sz="2400" dirty="0">
              <a:solidFill>
                <a:srgbClr val="0000FF"/>
              </a:solidFill>
            </a:endParaRPr>
          </a:p>
        </p:txBody>
      </p:sp>
      <p:pic>
        <p:nvPicPr>
          <p:cNvPr id="10" name="Picture 4"/>
          <p:cNvPicPr>
            <a:picLocks noChangeAspect="1" noChangeArrowheads="1"/>
          </p:cNvPicPr>
          <p:nvPr/>
        </p:nvPicPr>
        <p:blipFill>
          <a:blip r:embed="rId6" cstate="print"/>
          <a:srcRect/>
          <a:stretch>
            <a:fillRect/>
          </a:stretch>
        </p:blipFill>
        <p:spPr bwMode="auto">
          <a:xfrm>
            <a:off x="3786182" y="3643314"/>
            <a:ext cx="1895475" cy="26098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3"/>
              </a:rPr>
              <a:t>aabdo@birzeit.edu</a:t>
            </a:r>
            <a:r>
              <a:rPr lang="en-US" dirty="0" smtClean="0"/>
              <a:t>                                 AC Machine Fundamentals                              </a:t>
            </a:r>
            <a:endParaRPr lang="en-US" dirty="0"/>
          </a:p>
        </p:txBody>
      </p:sp>
      <p:sp>
        <p:nvSpPr>
          <p:cNvPr id="6" name="Slide Number Placeholder 5"/>
          <p:cNvSpPr>
            <a:spLocks noGrp="1"/>
          </p:cNvSpPr>
          <p:nvPr>
            <p:ph type="sldNum" sz="quarter" idx="12"/>
          </p:nvPr>
        </p:nvSpPr>
        <p:spPr/>
        <p:txBody>
          <a:bodyPr/>
          <a:lstStyle/>
          <a:p>
            <a:fld id="{452AF6BE-ACB6-42ED-8393-926E1A62687C}" type="slidenum">
              <a:rPr lang="en-US" smtClean="0"/>
              <a:pPr/>
              <a:t>6</a:t>
            </a:fld>
            <a:endParaRPr lang="en-US"/>
          </a:p>
        </p:txBody>
      </p:sp>
      <p:sp>
        <p:nvSpPr>
          <p:cNvPr id="7" name="Rectangle 6"/>
          <p:cNvSpPr/>
          <p:nvPr/>
        </p:nvSpPr>
        <p:spPr>
          <a:xfrm>
            <a:off x="714348" y="428604"/>
            <a:ext cx="5553251" cy="461665"/>
          </a:xfrm>
          <a:prstGeom prst="rect">
            <a:avLst/>
          </a:prstGeom>
        </p:spPr>
        <p:txBody>
          <a:bodyPr wrap="none">
            <a:spAutoFit/>
          </a:bodyPr>
          <a:lstStyle/>
          <a:p>
            <a:r>
              <a:rPr lang="en-GB" sz="2400" b="1" dirty="0" smtClean="0">
                <a:solidFill>
                  <a:srgbClr val="0000FF"/>
                </a:solidFill>
              </a:rPr>
              <a:t>Voltage Induced in a Simple Rotating Loop</a:t>
            </a:r>
            <a:endParaRPr lang="en-US" sz="2400" dirty="0">
              <a:solidFill>
                <a:srgbClr val="0000FF"/>
              </a:solidFill>
            </a:endParaRPr>
          </a:p>
        </p:txBody>
      </p:sp>
      <p:sp>
        <p:nvSpPr>
          <p:cNvPr id="9" name="Rectangle 3"/>
          <p:cNvSpPr txBox="1">
            <a:spLocks noChangeArrowheads="1"/>
          </p:cNvSpPr>
          <p:nvPr/>
        </p:nvSpPr>
        <p:spPr>
          <a:xfrm>
            <a:off x="468313" y="1066800"/>
            <a:ext cx="7920037" cy="5065713"/>
          </a:xfrm>
          <a:prstGeom prst="rect">
            <a:avLst/>
          </a:prstGeom>
        </p:spPr>
        <p:txBody>
          <a:bodyPr vert="horz" lIns="91440" tIns="45720" rIns="91440" bIns="45720" rtlCol="0">
            <a:normAutofit/>
          </a:body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b="0" i="0" u="none" strike="noStrike" kern="1200" cap="none" spc="0" normalizeH="0" baseline="0" noProof="0" dirty="0" smtClean="0">
                <a:ln>
                  <a:noFill/>
                </a:ln>
                <a:effectLst/>
                <a:uLnTx/>
                <a:uFillTx/>
                <a:latin typeface="+mn-lt"/>
                <a:ea typeface="+mn-ea"/>
                <a:cs typeface="+mn-cs"/>
              </a:rPr>
              <a:t>2. </a:t>
            </a:r>
            <a:r>
              <a:rPr kumimoji="0" lang="en-GB" b="0" i="0" u="sng" strike="noStrike" kern="1200" cap="none" spc="0" normalizeH="0" baseline="0" noProof="0" dirty="0" smtClean="0">
                <a:ln>
                  <a:noFill/>
                </a:ln>
                <a:effectLst/>
                <a:uLnTx/>
                <a:uFillTx/>
                <a:latin typeface="+mn-lt"/>
                <a:ea typeface="+mn-ea"/>
                <a:cs typeface="+mn-cs"/>
              </a:rPr>
              <a:t>Segment </a:t>
            </a:r>
            <a:r>
              <a:rPr kumimoji="0" lang="en-GB" b="0" i="1" u="sng" strike="noStrike" kern="1200" cap="none" spc="0" normalizeH="0" baseline="0" noProof="0" dirty="0" err="1" smtClean="0">
                <a:ln>
                  <a:noFill/>
                </a:ln>
                <a:effectLst/>
                <a:uLnTx/>
                <a:uFillTx/>
                <a:latin typeface="+mn-lt"/>
                <a:ea typeface="+mn-ea"/>
                <a:cs typeface="+mn-cs"/>
              </a:rPr>
              <a:t>cd</a:t>
            </a:r>
            <a:endParaRPr kumimoji="0" lang="en-GB" b="0" i="0" u="none" strike="noStrike" kern="1200" cap="none" spc="0" normalizeH="0" baseline="0" noProof="0" dirty="0" smtClean="0">
              <a:ln>
                <a:noFill/>
              </a:ln>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b="0" i="0" u="none" strike="noStrike" kern="1200" cap="none" spc="0" normalizeH="0" baseline="0" noProof="0" dirty="0" smtClean="0">
                <a:ln>
                  <a:noFill/>
                </a:ln>
                <a:effectLst/>
                <a:uLnTx/>
                <a:uFillTx/>
                <a:latin typeface="+mn-lt"/>
                <a:ea typeface="+mn-ea"/>
                <a:cs typeface="+mn-cs"/>
              </a:rPr>
              <a:t>The velocity of the wire is tangential to the path of rotation, while </a:t>
            </a:r>
            <a:r>
              <a:rPr kumimoji="0" lang="en-GB" b="1" i="0" u="none" strike="noStrike" kern="1200" cap="none" spc="0" normalizeH="0" baseline="0" noProof="0" dirty="0" smtClean="0">
                <a:ln>
                  <a:noFill/>
                </a:ln>
                <a:effectLst/>
                <a:uLnTx/>
                <a:uFillTx/>
                <a:latin typeface="+mn-lt"/>
                <a:ea typeface="+mn-ea"/>
                <a:cs typeface="+mn-cs"/>
              </a:rPr>
              <a:t>B </a:t>
            </a:r>
            <a:r>
              <a:rPr kumimoji="0" lang="en-GB" b="0" i="0" u="none" strike="noStrike" kern="1200" cap="none" spc="0" normalizeH="0" baseline="0" noProof="0" dirty="0" smtClean="0">
                <a:ln>
                  <a:noFill/>
                </a:ln>
                <a:effectLst/>
                <a:uLnTx/>
                <a:uFillTx/>
                <a:latin typeface="+mn-lt"/>
                <a:ea typeface="+mn-ea"/>
                <a:cs typeface="+mn-cs"/>
              </a:rPr>
              <a:t>points to the right.  </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b="0" i="0" u="none" strike="noStrike" kern="1200" cap="none" spc="0" normalizeH="0" baseline="0" noProof="0" dirty="0" smtClean="0">
                <a:ln>
                  <a:noFill/>
                </a:ln>
                <a:effectLst/>
                <a:uLnTx/>
                <a:uFillTx/>
                <a:latin typeface="+mn-lt"/>
                <a:ea typeface="+mn-ea"/>
                <a:cs typeface="+mn-cs"/>
              </a:rPr>
              <a:t>The quantity </a:t>
            </a:r>
            <a:r>
              <a:rPr kumimoji="0" lang="en-GB" b="1" i="1" u="none" strike="noStrike" kern="1200" cap="none" spc="0" normalizeH="0" baseline="0" noProof="0" dirty="0" smtClean="0">
                <a:ln>
                  <a:noFill/>
                </a:ln>
                <a:effectLst/>
                <a:uLnTx/>
                <a:uFillTx/>
                <a:latin typeface="+mn-lt"/>
                <a:ea typeface="+mn-ea"/>
                <a:cs typeface="+mn-cs"/>
              </a:rPr>
              <a:t>v x B</a:t>
            </a:r>
            <a:r>
              <a:rPr kumimoji="0" lang="en-GB" b="0" i="0" u="none" strike="noStrike" kern="1200" cap="none" spc="0" normalizeH="0" baseline="0" noProof="0" dirty="0" smtClean="0">
                <a:ln>
                  <a:noFill/>
                </a:ln>
                <a:effectLst/>
                <a:uLnTx/>
                <a:uFillTx/>
                <a:latin typeface="+mn-lt"/>
                <a:ea typeface="+mn-ea"/>
                <a:cs typeface="+mn-cs"/>
              </a:rPr>
              <a:t> points into the page, which is the same direction as segment </a:t>
            </a:r>
            <a:r>
              <a:rPr kumimoji="0" lang="en-GB" b="0" i="1" u="none" strike="noStrike" kern="1200" cap="none" spc="0" normalizeH="0" baseline="0" noProof="0" dirty="0" err="1" smtClean="0">
                <a:ln>
                  <a:noFill/>
                </a:ln>
                <a:effectLst/>
                <a:uLnTx/>
                <a:uFillTx/>
                <a:latin typeface="+mn-lt"/>
                <a:ea typeface="+mn-ea"/>
                <a:cs typeface="+mn-cs"/>
              </a:rPr>
              <a:t>cd</a:t>
            </a:r>
            <a:r>
              <a:rPr kumimoji="0" lang="en-GB" b="0" i="0" u="none" strike="noStrike" kern="1200" cap="none" spc="0" normalizeH="0" baseline="0" noProof="0" dirty="0" smtClean="0">
                <a:ln>
                  <a:noFill/>
                </a:ln>
                <a:effectLst/>
                <a:uLnTx/>
                <a:uFillTx/>
                <a:latin typeface="+mn-lt"/>
                <a:ea typeface="+mn-ea"/>
                <a:cs typeface="+mn-cs"/>
              </a:rPr>
              <a:t>. Thus,</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b="0" i="0" u="none" strike="noStrike" kern="1200" cap="none" spc="0" normalizeH="0" baseline="0" noProof="0" dirty="0" err="1" smtClean="0">
                <a:ln>
                  <a:noFill/>
                </a:ln>
                <a:effectLst/>
                <a:uLnTx/>
                <a:uFillTx/>
                <a:latin typeface="+mn-lt"/>
                <a:ea typeface="+mn-ea"/>
                <a:cs typeface="+mn-cs"/>
              </a:rPr>
              <a:t>e</a:t>
            </a:r>
            <a:r>
              <a:rPr kumimoji="0" lang="en-GB" b="0" i="0" u="none" strike="noStrike" kern="1200" cap="none" spc="0" normalizeH="0" baseline="-25000" noProof="0" dirty="0" err="1" smtClean="0">
                <a:ln>
                  <a:noFill/>
                </a:ln>
                <a:effectLst/>
                <a:uLnTx/>
                <a:uFillTx/>
                <a:latin typeface="+mn-lt"/>
                <a:ea typeface="+mn-ea"/>
                <a:cs typeface="+mn-cs"/>
              </a:rPr>
              <a:t>cd</a:t>
            </a:r>
            <a:r>
              <a:rPr kumimoji="0" lang="en-GB" b="0" i="0" u="none" strike="noStrike" kern="1200" cap="none" spc="0" normalizeH="0" baseline="0" noProof="0" dirty="0" smtClean="0">
                <a:ln>
                  <a:noFill/>
                </a:ln>
                <a:effectLst/>
                <a:uLnTx/>
                <a:uFillTx/>
                <a:latin typeface="+mn-lt"/>
                <a:ea typeface="+mn-ea"/>
                <a:cs typeface="+mn-cs"/>
              </a:rPr>
              <a:t> = (</a:t>
            </a:r>
            <a:r>
              <a:rPr kumimoji="0" lang="en-GB" b="1" i="1" u="none" strike="noStrike" kern="1200" cap="none" spc="0" normalizeH="0" baseline="0" noProof="0" dirty="0" smtClean="0">
                <a:ln>
                  <a:noFill/>
                </a:ln>
                <a:effectLst/>
                <a:uLnTx/>
                <a:uFillTx/>
                <a:latin typeface="+mn-lt"/>
                <a:ea typeface="+mn-ea"/>
                <a:cs typeface="+mn-cs"/>
              </a:rPr>
              <a:t>v</a:t>
            </a:r>
            <a:r>
              <a:rPr kumimoji="0" lang="en-GB" b="0" i="0" u="none" strike="noStrike" kern="1200" cap="none" spc="0" normalizeH="0" baseline="0" noProof="0" dirty="0" smtClean="0">
                <a:ln>
                  <a:noFill/>
                </a:ln>
                <a:effectLst/>
                <a:uLnTx/>
                <a:uFillTx/>
                <a:latin typeface="+mn-lt"/>
                <a:ea typeface="+mn-ea"/>
                <a:cs typeface="+mn-cs"/>
              </a:rPr>
              <a:t> x </a:t>
            </a:r>
            <a:r>
              <a:rPr kumimoji="0" lang="en-GB" b="1" i="1" u="none" strike="noStrike" kern="1200" cap="none" spc="0" normalizeH="0" baseline="0" noProof="0" dirty="0" smtClean="0">
                <a:ln>
                  <a:noFill/>
                </a:ln>
                <a:effectLst/>
                <a:uLnTx/>
                <a:uFillTx/>
                <a:latin typeface="+mn-lt"/>
                <a:ea typeface="+mn-ea"/>
                <a:cs typeface="+mn-cs"/>
              </a:rPr>
              <a:t>B</a:t>
            </a:r>
            <a:r>
              <a:rPr kumimoji="0" lang="en-GB" b="0" i="0" u="none" strike="noStrike" kern="1200" cap="none" spc="0" normalizeH="0" baseline="0" noProof="0" dirty="0" smtClean="0">
                <a:ln>
                  <a:noFill/>
                </a:ln>
                <a:effectLst/>
                <a:uLnTx/>
                <a:uFillTx/>
                <a:latin typeface="+mn-lt"/>
                <a:ea typeface="+mn-ea"/>
                <a:cs typeface="+mn-cs"/>
              </a:rPr>
              <a:t>) . </a:t>
            </a:r>
            <a:r>
              <a:rPr kumimoji="0" lang="en-GB" b="0" i="1" u="none" strike="noStrike" kern="1200" cap="none" spc="0" normalizeH="0" baseline="0" noProof="0" dirty="0" smtClean="0">
                <a:ln>
                  <a:noFill/>
                </a:ln>
                <a:effectLst/>
                <a:uLnTx/>
                <a:uFillTx/>
                <a:latin typeface="+mn-lt"/>
                <a:ea typeface="+mn-ea"/>
                <a:cs typeface="+mn-cs"/>
              </a:rPr>
              <a:t>l</a:t>
            </a:r>
            <a:r>
              <a:rPr kumimoji="0" lang="en-GB" b="0" i="0" u="none" strike="noStrike" kern="1200" cap="none" spc="0" normalizeH="0" baseline="0" noProof="0" dirty="0" smtClean="0">
                <a:ln>
                  <a:noFill/>
                </a:ln>
                <a:effectLst/>
                <a:uLnTx/>
                <a:uFillTx/>
                <a:latin typeface="+mn-lt"/>
                <a:ea typeface="+mn-ea"/>
                <a:cs typeface="+mn-cs"/>
              </a:rPr>
              <a:t> = </a:t>
            </a:r>
            <a:r>
              <a:rPr kumimoji="0" lang="en-GB" b="0" i="1" u="none" strike="noStrike" kern="1200" cap="none" spc="0" normalizeH="0" baseline="0" noProof="0" dirty="0" err="1" smtClean="0">
                <a:ln>
                  <a:noFill/>
                </a:ln>
                <a:effectLst/>
                <a:uLnTx/>
                <a:uFillTx/>
                <a:latin typeface="+mn-lt"/>
                <a:ea typeface="+mn-ea"/>
                <a:cs typeface="+mn-cs"/>
              </a:rPr>
              <a:t>vBl</a:t>
            </a:r>
            <a:r>
              <a:rPr kumimoji="0" lang="en-GB" b="0" i="0" u="none" strike="noStrike" kern="1200" cap="none" spc="0" normalizeH="0" baseline="0" noProof="0" dirty="0" smtClean="0">
                <a:ln>
                  <a:noFill/>
                </a:ln>
                <a:effectLst/>
                <a:uLnTx/>
                <a:uFillTx/>
                <a:latin typeface="+mn-lt"/>
                <a:ea typeface="+mn-ea"/>
                <a:cs typeface="+mn-cs"/>
              </a:rPr>
              <a:t> sin </a:t>
            </a:r>
            <a:r>
              <a:rPr kumimoji="0" lang="en-GB" b="0" i="0" u="none" strike="noStrike" kern="1200" cap="none" spc="0" normalizeH="0" baseline="0" noProof="0" dirty="0" err="1" smtClean="0">
                <a:ln>
                  <a:noFill/>
                </a:ln>
                <a:effectLst/>
                <a:uLnTx/>
                <a:uFillTx/>
                <a:latin typeface="+mn-lt"/>
                <a:ea typeface="+mn-ea"/>
                <a:cs typeface="+mn-cs"/>
              </a:rPr>
              <a:t>θ</a:t>
            </a:r>
            <a:r>
              <a:rPr kumimoji="0" lang="en-GB" b="0" i="0" u="none" strike="noStrike" kern="1200" cap="none" spc="0" normalizeH="0" baseline="-25000" noProof="0" dirty="0" err="1" smtClean="0">
                <a:ln>
                  <a:noFill/>
                </a:ln>
                <a:effectLst/>
                <a:uLnTx/>
                <a:uFillTx/>
                <a:latin typeface="+mn-lt"/>
                <a:ea typeface="+mn-ea"/>
                <a:cs typeface="+mn-cs"/>
              </a:rPr>
              <a:t>cd</a:t>
            </a:r>
            <a:r>
              <a:rPr kumimoji="0" lang="en-GB" b="0" i="0" u="none" strike="noStrike" kern="1200" cap="none" spc="0" normalizeH="0" baseline="-25000" noProof="0" dirty="0" smtClean="0">
                <a:ln>
                  <a:noFill/>
                </a:ln>
                <a:effectLst/>
                <a:uLnTx/>
                <a:uFillTx/>
                <a:latin typeface="+mn-lt"/>
                <a:ea typeface="+mn-ea"/>
                <a:cs typeface="+mn-cs"/>
              </a:rPr>
              <a:t> </a:t>
            </a:r>
            <a:r>
              <a:rPr kumimoji="0" lang="en-GB" b="0" i="0" u="none" strike="noStrike" kern="1200" cap="none" spc="0" normalizeH="0" baseline="0" noProof="0" dirty="0" smtClean="0">
                <a:ln>
                  <a:noFill/>
                </a:ln>
                <a:effectLst/>
                <a:uLnTx/>
                <a:uFillTx/>
                <a:latin typeface="+mn-lt"/>
                <a:ea typeface="+mn-ea"/>
                <a:cs typeface="+mn-cs"/>
              </a:rPr>
              <a:t>   out of the page</a:t>
            </a:r>
            <a:endParaRPr kumimoji="0" lang="en-US" b="0" i="0" u="none" strike="noStrike" kern="1200" cap="none" spc="0" normalizeH="0" baseline="0" noProof="0" dirty="0" smtClean="0">
              <a:ln>
                <a:noFill/>
              </a:ln>
              <a:effectLst/>
              <a:uLnTx/>
              <a:uFillTx/>
              <a:latin typeface="+mn-lt"/>
              <a:ea typeface="+mn-ea"/>
              <a:cs typeface="+mn-cs"/>
            </a:endParaRPr>
          </a:p>
        </p:txBody>
      </p:sp>
      <p:graphicFrame>
        <p:nvGraphicFramePr>
          <p:cNvPr id="3074" name="Object 5"/>
          <p:cNvGraphicFramePr>
            <a:graphicFrameLocks noChangeAspect="1"/>
          </p:cNvGraphicFramePr>
          <p:nvPr/>
        </p:nvGraphicFramePr>
        <p:xfrm>
          <a:off x="1571604" y="4071942"/>
          <a:ext cx="1752600" cy="946150"/>
        </p:xfrm>
        <a:graphic>
          <a:graphicData uri="http://schemas.openxmlformats.org/presentationml/2006/ole">
            <mc:AlternateContent xmlns:mc="http://schemas.openxmlformats.org/markup-compatibility/2006">
              <mc:Choice xmlns:v="urn:schemas-microsoft-com:vml" Requires="v">
                <p:oleObj spid="_x0000_s3077" name="Visio" r:id="rId4" imgW="1752295" imgH="945794" progId="Visio.Drawing.11">
                  <p:embed/>
                </p:oleObj>
              </mc:Choice>
              <mc:Fallback>
                <p:oleObj name="Visio" r:id="rId4" imgW="1752295" imgH="945794" progId="Visio.Drawing.11">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71604" y="4071942"/>
                        <a:ext cx="17526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0" name="Picture 4"/>
          <p:cNvPicPr>
            <a:picLocks noChangeAspect="1" noChangeArrowheads="1"/>
          </p:cNvPicPr>
          <p:nvPr/>
        </p:nvPicPr>
        <p:blipFill>
          <a:blip r:embed="rId6" cstate="print"/>
          <a:srcRect/>
          <a:stretch>
            <a:fillRect/>
          </a:stretch>
        </p:blipFill>
        <p:spPr bwMode="auto">
          <a:xfrm>
            <a:off x="4357686" y="3143248"/>
            <a:ext cx="1895475" cy="26098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2"/>
              </a:rPr>
              <a:t>aabdo@birzeit.edu</a:t>
            </a:r>
            <a:r>
              <a:rPr lang="en-US" dirty="0" smtClean="0"/>
              <a:t>                                 AC Machine Fundamentals                              </a:t>
            </a:r>
            <a:endParaRPr lang="en-US" dirty="0"/>
          </a:p>
        </p:txBody>
      </p:sp>
      <p:sp>
        <p:nvSpPr>
          <p:cNvPr id="6" name="Slide Number Placeholder 5"/>
          <p:cNvSpPr>
            <a:spLocks noGrp="1"/>
          </p:cNvSpPr>
          <p:nvPr>
            <p:ph type="sldNum" sz="quarter" idx="12"/>
          </p:nvPr>
        </p:nvSpPr>
        <p:spPr/>
        <p:txBody>
          <a:bodyPr/>
          <a:lstStyle/>
          <a:p>
            <a:fld id="{452AF6BE-ACB6-42ED-8393-926E1A62687C}" type="slidenum">
              <a:rPr lang="en-US" smtClean="0"/>
              <a:pPr/>
              <a:t>7</a:t>
            </a:fld>
            <a:endParaRPr lang="en-US"/>
          </a:p>
        </p:txBody>
      </p:sp>
      <p:sp>
        <p:nvSpPr>
          <p:cNvPr id="7" name="Rectangle 6"/>
          <p:cNvSpPr/>
          <p:nvPr/>
        </p:nvSpPr>
        <p:spPr>
          <a:xfrm>
            <a:off x="714348" y="428604"/>
            <a:ext cx="5553251" cy="461665"/>
          </a:xfrm>
          <a:prstGeom prst="rect">
            <a:avLst/>
          </a:prstGeom>
        </p:spPr>
        <p:txBody>
          <a:bodyPr wrap="none">
            <a:spAutoFit/>
          </a:bodyPr>
          <a:lstStyle/>
          <a:p>
            <a:r>
              <a:rPr lang="en-GB" sz="2400" b="1" dirty="0" smtClean="0">
                <a:solidFill>
                  <a:srgbClr val="0000FF"/>
                </a:solidFill>
              </a:rPr>
              <a:t>Voltage Induced in a Simple Rotating Loop</a:t>
            </a:r>
            <a:endParaRPr lang="en-US" sz="2400" dirty="0">
              <a:solidFill>
                <a:srgbClr val="0000FF"/>
              </a:solidFill>
            </a:endParaRPr>
          </a:p>
        </p:txBody>
      </p:sp>
      <p:sp>
        <p:nvSpPr>
          <p:cNvPr id="9" name="Rectangle 3"/>
          <p:cNvSpPr txBox="1">
            <a:spLocks noChangeArrowheads="1"/>
          </p:cNvSpPr>
          <p:nvPr/>
        </p:nvSpPr>
        <p:spPr>
          <a:xfrm>
            <a:off x="468313" y="1066800"/>
            <a:ext cx="7104083" cy="5065713"/>
          </a:xfrm>
          <a:prstGeom prst="rect">
            <a:avLst/>
          </a:prstGeom>
        </p:spPr>
        <p:txBody>
          <a:bodyPr vert="horz" lIns="91440" tIns="45720" rIns="91440" bIns="45720" rtlCol="0">
            <a:normAutofit/>
          </a:body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b="0" i="0" u="none" strike="noStrike" kern="1200" cap="none" spc="0" normalizeH="0" baseline="0" noProof="0" dirty="0" smtClean="0">
                <a:ln>
                  <a:noFill/>
                </a:ln>
                <a:effectLst/>
                <a:uLnTx/>
                <a:uFillTx/>
                <a:latin typeface="+mn-lt"/>
                <a:ea typeface="+mn-ea"/>
                <a:cs typeface="+mn-cs"/>
              </a:rPr>
              <a:t>3. </a:t>
            </a:r>
            <a:r>
              <a:rPr kumimoji="0" lang="en-GB" b="0" i="0" u="sng" strike="noStrike" kern="1200" cap="none" spc="0" normalizeH="0" baseline="0" noProof="0" dirty="0" smtClean="0">
                <a:ln>
                  <a:noFill/>
                </a:ln>
                <a:effectLst/>
                <a:uLnTx/>
                <a:uFillTx/>
                <a:latin typeface="+mn-lt"/>
                <a:ea typeface="+mn-ea"/>
                <a:cs typeface="+mn-cs"/>
              </a:rPr>
              <a:t>Segment </a:t>
            </a:r>
            <a:r>
              <a:rPr kumimoji="0" lang="en-GB" b="0" i="1" u="sng" strike="noStrike" kern="1200" cap="none" spc="0" normalizeH="0" baseline="0" noProof="0" dirty="0" err="1" smtClean="0">
                <a:ln>
                  <a:noFill/>
                </a:ln>
                <a:effectLst/>
                <a:uLnTx/>
                <a:uFillTx/>
                <a:latin typeface="+mn-lt"/>
                <a:ea typeface="+mn-ea"/>
                <a:cs typeface="+mn-cs"/>
              </a:rPr>
              <a:t>bc</a:t>
            </a:r>
            <a:endParaRPr kumimoji="0" lang="en-GB" b="0" i="0" u="none" strike="noStrike" kern="1200" cap="none" spc="0" normalizeH="0" baseline="0" noProof="0" dirty="0" smtClean="0">
              <a:ln>
                <a:noFill/>
              </a:ln>
              <a:effectLst/>
              <a:uLnTx/>
              <a:uFillTx/>
              <a:latin typeface="+mn-lt"/>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GB" b="0" i="0" u="none" strike="noStrike" kern="1200" cap="none" spc="0" normalizeH="0" baseline="0" noProof="0" dirty="0" smtClean="0">
                <a:ln>
                  <a:noFill/>
                </a:ln>
                <a:effectLst/>
                <a:uLnTx/>
                <a:uFillTx/>
                <a:latin typeface="+mn-lt"/>
                <a:ea typeface="+mn-ea"/>
                <a:cs typeface="+mn-cs"/>
              </a:rPr>
              <a:t>In the first half of this segment, the quantity </a:t>
            </a:r>
            <a:r>
              <a:rPr kumimoji="0" lang="en-GB" b="1" i="1" u="none" strike="noStrike" kern="1200" cap="none" spc="0" normalizeH="0" baseline="0" noProof="0" dirty="0" smtClean="0">
                <a:ln>
                  <a:noFill/>
                </a:ln>
                <a:effectLst/>
                <a:uLnTx/>
                <a:uFillTx/>
                <a:latin typeface="+mn-lt"/>
                <a:ea typeface="+mn-ea"/>
                <a:cs typeface="+mn-cs"/>
              </a:rPr>
              <a:t>v x B</a:t>
            </a:r>
            <a:r>
              <a:rPr kumimoji="0" lang="en-GB" b="0" i="0" u="none" strike="noStrike" kern="1200" cap="none" spc="0" normalizeH="0" baseline="0" noProof="0" dirty="0" smtClean="0">
                <a:ln>
                  <a:noFill/>
                </a:ln>
                <a:effectLst/>
                <a:uLnTx/>
                <a:uFillTx/>
                <a:latin typeface="+mn-lt"/>
                <a:ea typeface="+mn-ea"/>
                <a:cs typeface="+mn-cs"/>
              </a:rPr>
              <a:t> points into the page, and in the second half of this segment, the quantity </a:t>
            </a:r>
            <a:r>
              <a:rPr kumimoji="0" lang="en-GB" b="1" i="1" u="none" strike="noStrike" kern="1200" cap="none" spc="0" normalizeH="0" baseline="0" noProof="0" dirty="0" smtClean="0">
                <a:ln>
                  <a:noFill/>
                </a:ln>
                <a:effectLst/>
                <a:uLnTx/>
                <a:uFillTx/>
                <a:latin typeface="+mn-lt"/>
                <a:ea typeface="+mn-ea"/>
                <a:cs typeface="+mn-cs"/>
              </a:rPr>
              <a:t>v x B</a:t>
            </a:r>
            <a:r>
              <a:rPr kumimoji="0" lang="en-GB" b="0" i="0" u="none" strike="noStrike" kern="1200" cap="none" spc="0" normalizeH="0" baseline="0" noProof="0" dirty="0" smtClean="0">
                <a:ln>
                  <a:noFill/>
                </a:ln>
                <a:effectLst/>
                <a:uLnTx/>
                <a:uFillTx/>
                <a:latin typeface="+mn-lt"/>
                <a:ea typeface="+mn-ea"/>
                <a:cs typeface="+mn-cs"/>
              </a:rPr>
              <a:t> points out of the page. Since the length </a:t>
            </a:r>
            <a:r>
              <a:rPr kumimoji="0" lang="en-GB" b="0" i="1" u="none" strike="noStrike" kern="1200" cap="none" spc="0" normalizeH="0" baseline="0" noProof="0" dirty="0" smtClean="0">
                <a:ln>
                  <a:noFill/>
                </a:ln>
                <a:effectLst/>
                <a:uLnTx/>
                <a:uFillTx/>
                <a:latin typeface="+mn-lt"/>
                <a:ea typeface="+mn-ea"/>
                <a:cs typeface="+mn-cs"/>
              </a:rPr>
              <a:t>l </a:t>
            </a:r>
            <a:r>
              <a:rPr kumimoji="0" lang="en-GB" b="0" i="0" u="none" strike="noStrike" kern="1200" cap="none" spc="0" normalizeH="0" baseline="0" noProof="0" dirty="0" smtClean="0">
                <a:ln>
                  <a:noFill/>
                </a:ln>
                <a:effectLst/>
                <a:uLnTx/>
                <a:uFillTx/>
                <a:latin typeface="+mn-lt"/>
                <a:ea typeface="+mn-ea"/>
                <a:cs typeface="+mn-cs"/>
              </a:rPr>
              <a:t>is in the plane of the page, </a:t>
            </a:r>
            <a:r>
              <a:rPr kumimoji="0" lang="en-GB" b="1" i="1" u="none" strike="noStrike" kern="1200" cap="none" spc="0" normalizeH="0" baseline="0" noProof="0" dirty="0" smtClean="0">
                <a:ln>
                  <a:noFill/>
                </a:ln>
                <a:effectLst/>
                <a:uLnTx/>
                <a:uFillTx/>
                <a:latin typeface="+mn-lt"/>
                <a:ea typeface="+mn-ea"/>
                <a:cs typeface="+mn-cs"/>
              </a:rPr>
              <a:t>v x B</a:t>
            </a:r>
            <a:r>
              <a:rPr kumimoji="0" lang="en-GB" b="0" i="0" u="none" strike="noStrike" kern="1200" cap="none" spc="0" normalizeH="0" baseline="0" noProof="0" dirty="0" smtClean="0">
                <a:ln>
                  <a:noFill/>
                </a:ln>
                <a:effectLst/>
                <a:uLnTx/>
                <a:uFillTx/>
                <a:latin typeface="+mn-lt"/>
                <a:ea typeface="+mn-ea"/>
                <a:cs typeface="+mn-cs"/>
              </a:rPr>
              <a:t> is perpendicular to </a:t>
            </a:r>
            <a:r>
              <a:rPr kumimoji="0" lang="en-GB" b="0" i="1" u="none" strike="noStrike" kern="1200" cap="none" spc="0" normalizeH="0" baseline="0" noProof="0" dirty="0" smtClean="0">
                <a:ln>
                  <a:noFill/>
                </a:ln>
                <a:effectLst/>
                <a:uLnTx/>
                <a:uFillTx/>
                <a:latin typeface="+mn-lt"/>
                <a:ea typeface="+mn-ea"/>
                <a:cs typeface="+mn-cs"/>
              </a:rPr>
              <a:t>l </a:t>
            </a:r>
            <a:r>
              <a:rPr kumimoji="0" lang="en-GB" b="0" i="0" u="none" strike="noStrike" kern="1200" cap="none" spc="0" normalizeH="0" baseline="0" noProof="0" dirty="0" smtClean="0">
                <a:ln>
                  <a:noFill/>
                </a:ln>
                <a:effectLst/>
                <a:uLnTx/>
                <a:uFillTx/>
                <a:latin typeface="+mn-lt"/>
                <a:ea typeface="+mn-ea"/>
                <a:cs typeface="+mn-cs"/>
              </a:rPr>
              <a:t>for both portions of the segment.  Thus, </a:t>
            </a:r>
          </a:p>
          <a:p>
            <a:pPr marL="0" marR="0" lvl="0" indent="0" algn="just"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GB" b="0" i="0" u="none" strike="noStrike" kern="1200" cap="none" spc="0" normalizeH="0" baseline="0" noProof="0" dirty="0" smtClean="0">
                <a:ln>
                  <a:noFill/>
                </a:ln>
                <a:effectLst/>
                <a:uLnTx/>
                <a:uFillTx/>
                <a:latin typeface="+mn-lt"/>
                <a:ea typeface="+mn-ea"/>
                <a:cs typeface="+mn-cs"/>
              </a:rPr>
              <a:t>         </a:t>
            </a:r>
            <a:r>
              <a:rPr kumimoji="0" lang="en-GB" b="0" i="0" u="none" strike="noStrike" kern="1200" cap="none" spc="0" normalizeH="0" baseline="0" noProof="0" dirty="0" err="1" smtClean="0">
                <a:ln>
                  <a:noFill/>
                </a:ln>
                <a:effectLst/>
                <a:uLnTx/>
                <a:uFillTx/>
                <a:latin typeface="+mn-lt"/>
                <a:ea typeface="+mn-ea"/>
                <a:cs typeface="+mn-cs"/>
              </a:rPr>
              <a:t>e</a:t>
            </a:r>
            <a:r>
              <a:rPr kumimoji="0" lang="en-GB" b="0" i="0" u="none" strike="noStrike" kern="1200" cap="none" spc="0" normalizeH="0" baseline="-25000" noProof="0" dirty="0" err="1" smtClean="0">
                <a:ln>
                  <a:noFill/>
                </a:ln>
                <a:effectLst/>
                <a:uLnTx/>
                <a:uFillTx/>
                <a:latin typeface="+mn-lt"/>
                <a:ea typeface="+mn-ea"/>
                <a:cs typeface="+mn-cs"/>
              </a:rPr>
              <a:t>bc</a:t>
            </a:r>
            <a:r>
              <a:rPr kumimoji="0" lang="en-GB" b="0" i="0" u="none" strike="noStrike" kern="1200" cap="none" spc="0" normalizeH="0" baseline="0" noProof="0" dirty="0" smtClean="0">
                <a:ln>
                  <a:noFill/>
                </a:ln>
                <a:effectLst/>
                <a:uLnTx/>
                <a:uFillTx/>
                <a:latin typeface="+mn-lt"/>
                <a:ea typeface="+mn-ea"/>
                <a:cs typeface="+mn-cs"/>
              </a:rPr>
              <a:t> = 0</a:t>
            </a: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b="0" i="0" u="none" strike="noStrike" kern="1200" cap="none" spc="0" normalizeH="0" baseline="0" noProof="0" dirty="0" smtClean="0">
              <a:ln>
                <a:noFill/>
              </a:ln>
              <a:effectLst/>
              <a:uLnTx/>
              <a:uFillTx/>
              <a:latin typeface="+mn-lt"/>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lang="en-GB" dirty="0" smtClean="0"/>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b="0" i="0" u="none" strike="noStrike" kern="1200" cap="none" spc="0" normalizeH="0" baseline="0" noProof="0" dirty="0" smtClean="0">
              <a:ln>
                <a:noFill/>
              </a:ln>
              <a:effectLst/>
              <a:uLnTx/>
              <a:uFillTx/>
              <a:latin typeface="+mn-lt"/>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lang="en-GB" dirty="0" smtClean="0"/>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b="0" i="0" u="none" strike="noStrike" kern="1200" cap="none" spc="0" normalizeH="0" baseline="0" noProof="0" dirty="0" smtClean="0">
              <a:ln>
                <a:noFill/>
              </a:ln>
              <a:effectLst/>
              <a:uLnTx/>
              <a:uFillTx/>
              <a:latin typeface="+mn-lt"/>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b="0" i="0" u="none" strike="noStrike" kern="1200" cap="none" spc="0" normalizeH="0" baseline="0" noProof="0" dirty="0" smtClean="0">
                <a:ln>
                  <a:noFill/>
                </a:ln>
                <a:effectLst/>
                <a:uLnTx/>
                <a:uFillTx/>
                <a:latin typeface="+mn-lt"/>
                <a:ea typeface="+mn-ea"/>
                <a:cs typeface="+mn-cs"/>
              </a:rPr>
              <a:t>4. </a:t>
            </a:r>
            <a:r>
              <a:rPr kumimoji="0" lang="en-GB" b="0" i="0" u="sng" strike="noStrike" kern="1200" cap="none" spc="0" normalizeH="0" baseline="0" noProof="0" dirty="0" smtClean="0">
                <a:ln>
                  <a:noFill/>
                </a:ln>
                <a:effectLst/>
                <a:uLnTx/>
                <a:uFillTx/>
                <a:latin typeface="+mn-lt"/>
                <a:ea typeface="+mn-ea"/>
                <a:cs typeface="+mn-cs"/>
              </a:rPr>
              <a:t>Segment </a:t>
            </a:r>
            <a:r>
              <a:rPr kumimoji="0" lang="en-GB" b="0" i="1" u="sng" strike="noStrike" kern="1200" cap="none" spc="0" normalizeH="0" baseline="0" noProof="0" dirty="0" err="1" smtClean="0">
                <a:ln>
                  <a:noFill/>
                </a:ln>
                <a:effectLst/>
                <a:uLnTx/>
                <a:uFillTx/>
                <a:latin typeface="+mn-lt"/>
                <a:ea typeface="+mn-ea"/>
                <a:cs typeface="+mn-cs"/>
              </a:rPr>
              <a:t>da</a:t>
            </a:r>
            <a:endParaRPr kumimoji="0" lang="en-GB" b="0" i="0" u="none" strike="noStrike" kern="1200" cap="none" spc="0" normalizeH="0" baseline="0" noProof="0" dirty="0" smtClean="0">
              <a:ln>
                <a:noFill/>
              </a:ln>
              <a:effectLst/>
              <a:uLnTx/>
              <a:uFillTx/>
              <a:latin typeface="+mn-lt"/>
              <a:ea typeface="+mn-ea"/>
              <a:cs typeface="+mn-cs"/>
            </a:endParaRPr>
          </a:p>
          <a:p>
            <a:pPr marL="0" marR="0" lvl="0" indent="0" algn="just"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GB" b="0" i="0" u="none" strike="noStrike" kern="1200" cap="none" spc="0" normalizeH="0" baseline="0" noProof="0" dirty="0" smtClean="0">
                <a:ln>
                  <a:noFill/>
                </a:ln>
                <a:effectLst/>
                <a:uLnTx/>
                <a:uFillTx/>
                <a:latin typeface="+mn-lt"/>
                <a:ea typeface="+mn-ea"/>
                <a:cs typeface="+mn-cs"/>
              </a:rPr>
              <a:t>    Same as segment </a:t>
            </a:r>
            <a:r>
              <a:rPr kumimoji="0" lang="en-GB" b="0" i="1" u="none" strike="noStrike" kern="1200" cap="none" spc="0" normalizeH="0" baseline="0" noProof="0" dirty="0" err="1" smtClean="0">
                <a:ln>
                  <a:noFill/>
                </a:ln>
                <a:effectLst/>
                <a:uLnTx/>
                <a:uFillTx/>
                <a:latin typeface="+mn-lt"/>
                <a:ea typeface="+mn-ea"/>
                <a:cs typeface="+mn-cs"/>
              </a:rPr>
              <a:t>bc</a:t>
            </a:r>
            <a:r>
              <a:rPr kumimoji="0" lang="en-GB" b="0" i="0" u="none" strike="noStrike" kern="1200" cap="none" spc="0" normalizeH="0" baseline="0" noProof="0" dirty="0" smtClean="0">
                <a:ln>
                  <a:noFill/>
                </a:ln>
                <a:effectLst/>
                <a:uLnTx/>
                <a:uFillTx/>
                <a:latin typeface="+mn-lt"/>
                <a:ea typeface="+mn-ea"/>
                <a:cs typeface="+mn-cs"/>
              </a:rPr>
              <a:t>, </a:t>
            </a:r>
            <a:r>
              <a:rPr kumimoji="0" lang="en-GB" b="1" i="1" u="none" strike="noStrike" kern="1200" cap="none" spc="0" normalizeH="0" baseline="0" noProof="0" dirty="0" smtClean="0">
                <a:ln>
                  <a:noFill/>
                </a:ln>
                <a:effectLst/>
                <a:uLnTx/>
                <a:uFillTx/>
                <a:latin typeface="+mn-lt"/>
                <a:ea typeface="+mn-ea"/>
                <a:cs typeface="+mn-cs"/>
              </a:rPr>
              <a:t>v x B</a:t>
            </a:r>
            <a:r>
              <a:rPr kumimoji="0" lang="en-GB" b="0" i="0" u="none" strike="noStrike" kern="1200" cap="none" spc="0" normalizeH="0" baseline="0" noProof="0" dirty="0" smtClean="0">
                <a:ln>
                  <a:noFill/>
                </a:ln>
                <a:effectLst/>
                <a:uLnTx/>
                <a:uFillTx/>
                <a:latin typeface="+mn-lt"/>
                <a:ea typeface="+mn-ea"/>
                <a:cs typeface="+mn-cs"/>
              </a:rPr>
              <a:t> is perpendicular to </a:t>
            </a:r>
            <a:r>
              <a:rPr kumimoji="0" lang="en-GB" b="0" i="1" u="none" strike="noStrike" kern="1200" cap="none" spc="0" normalizeH="0" baseline="0" noProof="0" dirty="0" smtClean="0">
                <a:ln>
                  <a:noFill/>
                </a:ln>
                <a:effectLst/>
                <a:uLnTx/>
                <a:uFillTx/>
                <a:latin typeface="+mn-lt"/>
                <a:ea typeface="+mn-ea"/>
                <a:cs typeface="+mn-cs"/>
              </a:rPr>
              <a:t>l.</a:t>
            </a:r>
            <a:r>
              <a:rPr kumimoji="0" lang="en-GB" b="0" i="0" u="none" strike="noStrike" kern="1200" cap="none" spc="0" normalizeH="0" baseline="0" noProof="0" dirty="0" smtClean="0">
                <a:ln>
                  <a:noFill/>
                </a:ln>
                <a:effectLst/>
                <a:uLnTx/>
                <a:uFillTx/>
                <a:latin typeface="+mn-lt"/>
                <a:ea typeface="+mn-ea"/>
                <a:cs typeface="+mn-cs"/>
              </a:rPr>
              <a:t> Thus, </a:t>
            </a:r>
          </a:p>
          <a:p>
            <a:pPr marL="0" marR="0" lvl="0" indent="0" algn="just"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GB" b="0" i="0" u="none" strike="noStrike" kern="1200" cap="none" spc="0" normalizeH="0" baseline="0" noProof="0" dirty="0" smtClean="0">
                <a:ln>
                  <a:noFill/>
                </a:ln>
                <a:effectLst/>
                <a:uLnTx/>
                <a:uFillTx/>
                <a:latin typeface="+mn-lt"/>
                <a:ea typeface="+mn-ea"/>
                <a:cs typeface="+mn-cs"/>
              </a:rPr>
              <a:t>        </a:t>
            </a:r>
            <a:r>
              <a:rPr kumimoji="0" lang="en-GB" b="0" i="0" u="none" strike="noStrike" kern="1200" cap="none" spc="0" normalizeH="0" baseline="0" noProof="0" dirty="0" err="1" smtClean="0">
                <a:ln>
                  <a:noFill/>
                </a:ln>
                <a:effectLst/>
                <a:uLnTx/>
                <a:uFillTx/>
                <a:latin typeface="+mn-lt"/>
                <a:ea typeface="+mn-ea"/>
                <a:cs typeface="+mn-cs"/>
              </a:rPr>
              <a:t>e</a:t>
            </a:r>
            <a:r>
              <a:rPr kumimoji="0" lang="en-GB" b="0" i="0" u="none" strike="noStrike" kern="1200" cap="none" spc="0" normalizeH="0" baseline="-25000" noProof="0" dirty="0" err="1" smtClean="0">
                <a:ln>
                  <a:noFill/>
                </a:ln>
                <a:effectLst/>
                <a:uLnTx/>
                <a:uFillTx/>
                <a:latin typeface="+mn-lt"/>
                <a:ea typeface="+mn-ea"/>
                <a:cs typeface="+mn-cs"/>
              </a:rPr>
              <a:t>da</a:t>
            </a:r>
            <a:r>
              <a:rPr kumimoji="0" lang="en-GB" b="0" i="0" u="none" strike="noStrike" kern="1200" cap="none" spc="0" normalizeH="0" baseline="0" noProof="0" dirty="0" smtClean="0">
                <a:ln>
                  <a:noFill/>
                </a:ln>
                <a:effectLst/>
                <a:uLnTx/>
                <a:uFillTx/>
                <a:latin typeface="+mn-lt"/>
                <a:ea typeface="+mn-ea"/>
                <a:cs typeface="+mn-cs"/>
              </a:rPr>
              <a:t> = 0</a:t>
            </a:r>
            <a:endParaRPr kumimoji="0" lang="en-US" b="0" i="0" u="none" strike="noStrike" kern="1200" cap="none" spc="0" normalizeH="0" baseline="0" noProof="0" dirty="0" smtClean="0">
              <a:ln>
                <a:noFill/>
              </a:ln>
              <a:effectLst/>
              <a:uLnTx/>
              <a:uFillTx/>
              <a:latin typeface="+mn-lt"/>
              <a:ea typeface="+mn-ea"/>
              <a:cs typeface="+mn-cs"/>
            </a:endParaRPr>
          </a:p>
        </p:txBody>
      </p:sp>
      <p:pic>
        <p:nvPicPr>
          <p:cNvPr id="10" name="Picture 4"/>
          <p:cNvPicPr>
            <a:picLocks noChangeAspect="1" noChangeArrowheads="1"/>
          </p:cNvPicPr>
          <p:nvPr/>
        </p:nvPicPr>
        <p:blipFill>
          <a:blip r:embed="rId3" cstate="print"/>
          <a:srcRect/>
          <a:stretch>
            <a:fillRect/>
          </a:stretch>
        </p:blipFill>
        <p:spPr bwMode="auto">
          <a:xfrm>
            <a:off x="6215074" y="2380046"/>
            <a:ext cx="2214578" cy="3049218"/>
          </a:xfrm>
          <a:prstGeom prst="rect">
            <a:avLst/>
          </a:prstGeom>
          <a:noFill/>
          <a:ln w="9525">
            <a:noFill/>
            <a:miter lim="800000"/>
            <a:headEnd/>
            <a:tailEnd/>
          </a:ln>
          <a:effectLst/>
        </p:spPr>
      </p:pic>
      <p:pic>
        <p:nvPicPr>
          <p:cNvPr id="4098" name="Picture 2"/>
          <p:cNvPicPr>
            <a:picLocks noChangeAspect="1" noChangeArrowheads="1"/>
          </p:cNvPicPr>
          <p:nvPr/>
        </p:nvPicPr>
        <p:blipFill>
          <a:blip r:embed="rId4" cstate="print"/>
          <a:srcRect/>
          <a:stretch>
            <a:fillRect/>
          </a:stretch>
        </p:blipFill>
        <p:spPr bwMode="auto">
          <a:xfrm>
            <a:off x="2786049" y="2643182"/>
            <a:ext cx="2374819" cy="172402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2"/>
              </a:rPr>
              <a:t>aabdo@birzeit.edu</a:t>
            </a:r>
            <a:r>
              <a:rPr lang="en-US" dirty="0" smtClean="0"/>
              <a:t>                                 AC Machine Fundamentals                              </a:t>
            </a:r>
            <a:endParaRPr lang="en-US" dirty="0"/>
          </a:p>
        </p:txBody>
      </p:sp>
      <p:sp>
        <p:nvSpPr>
          <p:cNvPr id="6" name="Slide Number Placeholder 5"/>
          <p:cNvSpPr>
            <a:spLocks noGrp="1"/>
          </p:cNvSpPr>
          <p:nvPr>
            <p:ph type="sldNum" sz="quarter" idx="12"/>
          </p:nvPr>
        </p:nvSpPr>
        <p:spPr/>
        <p:txBody>
          <a:bodyPr/>
          <a:lstStyle/>
          <a:p>
            <a:fld id="{452AF6BE-ACB6-42ED-8393-926E1A62687C}" type="slidenum">
              <a:rPr lang="en-US" smtClean="0"/>
              <a:pPr/>
              <a:t>8</a:t>
            </a:fld>
            <a:endParaRPr lang="en-US"/>
          </a:p>
        </p:txBody>
      </p:sp>
      <p:sp>
        <p:nvSpPr>
          <p:cNvPr id="7" name="Rectangle 6"/>
          <p:cNvSpPr/>
          <p:nvPr/>
        </p:nvSpPr>
        <p:spPr>
          <a:xfrm>
            <a:off x="714348" y="428604"/>
            <a:ext cx="5553251" cy="461665"/>
          </a:xfrm>
          <a:prstGeom prst="rect">
            <a:avLst/>
          </a:prstGeom>
        </p:spPr>
        <p:txBody>
          <a:bodyPr wrap="none">
            <a:spAutoFit/>
          </a:bodyPr>
          <a:lstStyle/>
          <a:p>
            <a:r>
              <a:rPr lang="en-GB" sz="2400" b="1" dirty="0" smtClean="0">
                <a:solidFill>
                  <a:srgbClr val="0000FF"/>
                </a:solidFill>
              </a:rPr>
              <a:t>Voltage Induced in a Simple Rotating Loop</a:t>
            </a:r>
            <a:endParaRPr lang="en-US" sz="2400" dirty="0">
              <a:solidFill>
                <a:srgbClr val="0000FF"/>
              </a:solidFill>
            </a:endParaRPr>
          </a:p>
        </p:txBody>
      </p:sp>
      <p:sp>
        <p:nvSpPr>
          <p:cNvPr id="9" name="Rectangle 3"/>
          <p:cNvSpPr txBox="1">
            <a:spLocks noChangeArrowheads="1"/>
          </p:cNvSpPr>
          <p:nvPr/>
        </p:nvSpPr>
        <p:spPr>
          <a:xfrm>
            <a:off x="468313" y="1066800"/>
            <a:ext cx="8424862" cy="5602288"/>
          </a:xfrm>
          <a:prstGeom prst="rect">
            <a:avLst/>
          </a:prstGeom>
        </p:spPr>
        <p:txBody>
          <a:bodyPr vert="horz" lIns="91440" tIns="45720" rIns="91440" bIns="45720" rtlCol="0">
            <a:normAutofit/>
          </a:bodyPr>
          <a:lstStyle/>
          <a:p>
            <a:pPr marL="342900" marR="0" lvl="0" indent="-342900" algn="just" defTabSz="914400" rtl="0" eaLnBrk="1" fontAlgn="auto" latinLnBrk="0" hangingPunct="1">
              <a:lnSpc>
                <a:spcPct val="90000"/>
              </a:lnSpc>
              <a:spcBef>
                <a:spcPct val="20000"/>
              </a:spcBef>
              <a:spcAft>
                <a:spcPts val="0"/>
              </a:spcAft>
              <a:buClrTx/>
              <a:buSzTx/>
              <a:buFont typeface="Wingdings" pitchFamily="2" charset="2"/>
              <a:buChar char="Ø"/>
              <a:tabLst/>
              <a:defRPr/>
            </a:pPr>
            <a:r>
              <a:rPr kumimoji="0" lang="en-GB" i="0" u="none" strike="noStrike" kern="1200" cap="none" spc="0" normalizeH="0" baseline="0" noProof="0" dirty="0" smtClean="0">
                <a:ln>
                  <a:noFill/>
                </a:ln>
                <a:effectLst/>
                <a:uLnTx/>
                <a:uFillTx/>
                <a:latin typeface="+mn-lt"/>
                <a:ea typeface="+mn-ea"/>
                <a:cs typeface="+mn-cs"/>
              </a:rPr>
              <a:t>Total induced voltage on the loop </a:t>
            </a:r>
          </a:p>
          <a:p>
            <a:pPr marL="342900" marR="0" lvl="0" indent="-342900" algn="just" defTabSz="914400" rtl="0" eaLnBrk="1" fontAlgn="auto" latinLnBrk="0" hangingPunct="1">
              <a:lnSpc>
                <a:spcPct val="90000"/>
              </a:lnSpc>
              <a:spcBef>
                <a:spcPct val="20000"/>
              </a:spcBef>
              <a:spcAft>
                <a:spcPts val="0"/>
              </a:spcAft>
              <a:buClrTx/>
              <a:buSzTx/>
              <a:tabLst/>
              <a:defRPr/>
            </a:pPr>
            <a:r>
              <a:rPr kumimoji="0" lang="en-GB" b="1" i="0" u="none" strike="noStrike" kern="1200" cap="none" spc="0" normalizeH="0" baseline="0" noProof="0" dirty="0" smtClean="0">
                <a:ln>
                  <a:noFill/>
                </a:ln>
                <a:effectLst/>
                <a:uLnTx/>
                <a:uFillTx/>
                <a:latin typeface="+mn-lt"/>
                <a:ea typeface="+mn-ea"/>
                <a:cs typeface="+mn-cs"/>
              </a:rPr>
              <a:t>                         </a:t>
            </a:r>
            <a:r>
              <a:rPr kumimoji="0" lang="en-GB" b="1" i="0" u="none" strike="noStrike" kern="1200" cap="none" spc="0" normalizeH="0" baseline="0" noProof="0" dirty="0" err="1" smtClean="0">
                <a:ln>
                  <a:noFill/>
                </a:ln>
                <a:effectLst/>
                <a:uLnTx/>
                <a:uFillTx/>
                <a:latin typeface="+mn-lt"/>
                <a:ea typeface="+mn-ea"/>
                <a:cs typeface="+mn-cs"/>
              </a:rPr>
              <a:t>e</a:t>
            </a:r>
            <a:r>
              <a:rPr kumimoji="0" lang="en-GB" b="1" i="0" u="none" strike="noStrike" kern="1200" cap="none" spc="0" normalizeH="0" baseline="-25000" noProof="0" dirty="0" err="1" smtClean="0">
                <a:ln>
                  <a:noFill/>
                </a:ln>
                <a:effectLst/>
                <a:uLnTx/>
                <a:uFillTx/>
                <a:latin typeface="+mn-lt"/>
                <a:ea typeface="+mn-ea"/>
                <a:cs typeface="+mn-cs"/>
              </a:rPr>
              <a:t>ind</a:t>
            </a:r>
            <a:r>
              <a:rPr kumimoji="0" lang="en-GB" b="1" i="0" u="none" strike="noStrike" kern="1200" cap="none" spc="0" normalizeH="0" baseline="0" noProof="0" dirty="0" smtClean="0">
                <a:ln>
                  <a:noFill/>
                </a:ln>
                <a:effectLst/>
                <a:uLnTx/>
                <a:uFillTx/>
                <a:latin typeface="+mn-lt"/>
                <a:ea typeface="+mn-ea"/>
                <a:cs typeface="+mn-cs"/>
              </a:rPr>
              <a:t>= </a:t>
            </a:r>
            <a:r>
              <a:rPr kumimoji="0" lang="en-GB" b="1" i="0" u="none" strike="noStrike" kern="1200" cap="none" spc="0" normalizeH="0" baseline="0" noProof="0" dirty="0" err="1" smtClean="0">
                <a:ln>
                  <a:noFill/>
                </a:ln>
                <a:effectLst/>
                <a:uLnTx/>
                <a:uFillTx/>
                <a:latin typeface="+mn-lt"/>
                <a:ea typeface="+mn-ea"/>
                <a:cs typeface="+mn-cs"/>
              </a:rPr>
              <a:t>e</a:t>
            </a:r>
            <a:r>
              <a:rPr kumimoji="0" lang="en-GB" b="1" i="0" u="none" strike="noStrike" kern="1200" cap="none" spc="0" normalizeH="0" baseline="-25000" noProof="0" dirty="0" err="1" smtClean="0">
                <a:ln>
                  <a:noFill/>
                </a:ln>
                <a:effectLst/>
                <a:uLnTx/>
                <a:uFillTx/>
                <a:latin typeface="+mn-lt"/>
                <a:ea typeface="+mn-ea"/>
                <a:cs typeface="+mn-cs"/>
              </a:rPr>
              <a:t>ba</a:t>
            </a:r>
            <a:r>
              <a:rPr kumimoji="0" lang="en-GB" b="1" i="0" u="none" strike="noStrike" kern="1200" cap="none" spc="0" normalizeH="0" baseline="0" noProof="0" dirty="0" smtClean="0">
                <a:ln>
                  <a:noFill/>
                </a:ln>
                <a:effectLst/>
                <a:uLnTx/>
                <a:uFillTx/>
                <a:latin typeface="+mn-lt"/>
                <a:ea typeface="+mn-ea"/>
                <a:cs typeface="+mn-cs"/>
              </a:rPr>
              <a:t> + </a:t>
            </a:r>
            <a:r>
              <a:rPr kumimoji="0" lang="en-GB" b="1" i="0" u="none" strike="noStrike" kern="1200" cap="none" spc="0" normalizeH="0" baseline="0" noProof="0" dirty="0" err="1" smtClean="0">
                <a:ln>
                  <a:noFill/>
                </a:ln>
                <a:effectLst/>
                <a:uLnTx/>
                <a:uFillTx/>
                <a:latin typeface="+mn-lt"/>
                <a:ea typeface="+mn-ea"/>
                <a:cs typeface="+mn-cs"/>
              </a:rPr>
              <a:t>e</a:t>
            </a:r>
            <a:r>
              <a:rPr kumimoji="0" lang="en-GB" b="1" i="0" u="none" strike="noStrike" kern="1200" cap="none" spc="0" normalizeH="0" baseline="-25000" noProof="0" dirty="0" err="1" smtClean="0">
                <a:ln>
                  <a:noFill/>
                </a:ln>
                <a:effectLst/>
                <a:uLnTx/>
                <a:uFillTx/>
                <a:latin typeface="+mn-lt"/>
                <a:ea typeface="+mn-ea"/>
                <a:cs typeface="+mn-cs"/>
              </a:rPr>
              <a:t>cb</a:t>
            </a:r>
            <a:r>
              <a:rPr kumimoji="0" lang="en-GB" b="1" i="0" u="none" strike="noStrike" kern="1200" cap="none" spc="0" normalizeH="0" baseline="0" noProof="0" dirty="0" smtClean="0">
                <a:ln>
                  <a:noFill/>
                </a:ln>
                <a:effectLst/>
                <a:uLnTx/>
                <a:uFillTx/>
                <a:latin typeface="+mn-lt"/>
                <a:ea typeface="+mn-ea"/>
                <a:cs typeface="+mn-cs"/>
              </a:rPr>
              <a:t> + </a:t>
            </a:r>
            <a:r>
              <a:rPr kumimoji="0" lang="en-GB" b="1" i="0" u="none" strike="noStrike" kern="1200" cap="none" spc="0" normalizeH="0" baseline="0" noProof="0" dirty="0" err="1" smtClean="0">
                <a:ln>
                  <a:noFill/>
                </a:ln>
                <a:effectLst/>
                <a:uLnTx/>
                <a:uFillTx/>
                <a:latin typeface="+mn-lt"/>
                <a:ea typeface="+mn-ea"/>
                <a:cs typeface="+mn-cs"/>
              </a:rPr>
              <a:t>e</a:t>
            </a:r>
            <a:r>
              <a:rPr kumimoji="0" lang="en-GB" b="1" i="0" u="none" strike="noStrike" kern="1200" cap="none" spc="0" normalizeH="0" baseline="-25000" noProof="0" dirty="0" err="1" smtClean="0">
                <a:ln>
                  <a:noFill/>
                </a:ln>
                <a:effectLst/>
                <a:uLnTx/>
                <a:uFillTx/>
                <a:latin typeface="+mn-lt"/>
                <a:ea typeface="+mn-ea"/>
                <a:cs typeface="+mn-cs"/>
              </a:rPr>
              <a:t>dc</a:t>
            </a:r>
            <a:r>
              <a:rPr kumimoji="0" lang="en-GB" b="1" i="0" u="none" strike="noStrike" kern="1200" cap="none" spc="0" normalizeH="0" baseline="0" noProof="0" dirty="0" smtClean="0">
                <a:ln>
                  <a:noFill/>
                </a:ln>
                <a:effectLst/>
                <a:uLnTx/>
                <a:uFillTx/>
                <a:latin typeface="+mn-lt"/>
                <a:ea typeface="+mn-ea"/>
                <a:cs typeface="+mn-cs"/>
              </a:rPr>
              <a:t> + </a:t>
            </a:r>
            <a:r>
              <a:rPr kumimoji="0" lang="en-GB" b="1" i="0" u="none" strike="noStrike" kern="1200" cap="none" spc="0" normalizeH="0" baseline="0" noProof="0" dirty="0" err="1" smtClean="0">
                <a:ln>
                  <a:noFill/>
                </a:ln>
                <a:effectLst/>
                <a:uLnTx/>
                <a:uFillTx/>
                <a:latin typeface="+mn-lt"/>
                <a:ea typeface="+mn-ea"/>
                <a:cs typeface="+mn-cs"/>
              </a:rPr>
              <a:t>e</a:t>
            </a:r>
            <a:r>
              <a:rPr kumimoji="0" lang="en-GB" b="1" i="0" u="none" strike="noStrike" kern="1200" cap="none" spc="0" normalizeH="0" baseline="-25000" noProof="0" dirty="0" err="1" smtClean="0">
                <a:ln>
                  <a:noFill/>
                </a:ln>
                <a:effectLst/>
                <a:uLnTx/>
                <a:uFillTx/>
                <a:latin typeface="+mn-lt"/>
                <a:ea typeface="+mn-ea"/>
                <a:cs typeface="+mn-cs"/>
              </a:rPr>
              <a:t>ad</a:t>
            </a:r>
            <a:r>
              <a:rPr kumimoji="0" lang="en-GB" b="1" i="0" u="none" strike="noStrike" kern="1200" cap="none" spc="0" normalizeH="0" baseline="0" noProof="0" dirty="0" smtClean="0">
                <a:ln>
                  <a:noFill/>
                </a:ln>
                <a:effectLst/>
                <a:uLnTx/>
                <a:uFillTx/>
                <a:latin typeface="+mn-lt"/>
                <a:ea typeface="+mn-ea"/>
                <a:cs typeface="+mn-cs"/>
              </a:rPr>
              <a:t> </a:t>
            </a:r>
          </a:p>
          <a:p>
            <a:pPr marL="342900" marR="0" lvl="0" indent="-342900" algn="just" defTabSz="914400" rtl="0" eaLnBrk="1" fontAlgn="auto" latinLnBrk="0" hangingPunct="1">
              <a:lnSpc>
                <a:spcPct val="90000"/>
              </a:lnSpc>
              <a:spcBef>
                <a:spcPct val="20000"/>
              </a:spcBef>
              <a:spcAft>
                <a:spcPts val="0"/>
              </a:spcAft>
              <a:buClrTx/>
              <a:buSzTx/>
              <a:tabLst/>
              <a:defRPr/>
            </a:pPr>
            <a:r>
              <a:rPr kumimoji="0" lang="en-GB" b="1" i="0" u="none" strike="noStrike" kern="1200" cap="none" spc="0" normalizeH="0" baseline="0" noProof="0" dirty="0" smtClean="0">
                <a:ln>
                  <a:noFill/>
                </a:ln>
                <a:effectLst/>
                <a:uLnTx/>
                <a:uFillTx/>
                <a:latin typeface="+mn-lt"/>
                <a:ea typeface="+mn-ea"/>
                <a:cs typeface="+mn-cs"/>
              </a:rPr>
              <a:t>                               = </a:t>
            </a:r>
            <a:r>
              <a:rPr kumimoji="0" lang="en-GB" b="1" i="1" u="none" strike="noStrike" kern="1200" cap="none" spc="0" normalizeH="0" baseline="0" noProof="0" dirty="0" err="1" smtClean="0">
                <a:ln>
                  <a:noFill/>
                </a:ln>
                <a:effectLst/>
                <a:uLnTx/>
                <a:uFillTx/>
                <a:latin typeface="+mn-lt"/>
                <a:ea typeface="+mn-ea"/>
                <a:cs typeface="+mn-cs"/>
              </a:rPr>
              <a:t>vBl</a:t>
            </a:r>
            <a:r>
              <a:rPr kumimoji="0" lang="en-GB" b="1" i="0" u="none" strike="noStrike" kern="1200" cap="none" spc="0" normalizeH="0" baseline="0" noProof="0" dirty="0" smtClean="0">
                <a:ln>
                  <a:noFill/>
                </a:ln>
                <a:effectLst/>
                <a:uLnTx/>
                <a:uFillTx/>
                <a:latin typeface="+mn-lt"/>
                <a:ea typeface="+mn-ea"/>
                <a:cs typeface="+mn-cs"/>
              </a:rPr>
              <a:t> sin </a:t>
            </a:r>
            <a:r>
              <a:rPr kumimoji="0" lang="en-GB" b="1" i="0" u="none" strike="noStrike" kern="1200" cap="none" spc="0" normalizeH="0" baseline="0" noProof="0" dirty="0" err="1" smtClean="0">
                <a:ln>
                  <a:noFill/>
                </a:ln>
                <a:effectLst/>
                <a:uLnTx/>
                <a:uFillTx/>
                <a:latin typeface="+mn-lt"/>
                <a:ea typeface="+mn-ea"/>
                <a:cs typeface="+mn-cs"/>
              </a:rPr>
              <a:t>θ</a:t>
            </a:r>
            <a:r>
              <a:rPr kumimoji="0" lang="en-GB" b="1" i="0" u="none" strike="noStrike" kern="1200" cap="none" spc="0" normalizeH="0" baseline="-25000" noProof="0" dirty="0" err="1" smtClean="0">
                <a:ln>
                  <a:noFill/>
                </a:ln>
                <a:effectLst/>
                <a:uLnTx/>
                <a:uFillTx/>
                <a:latin typeface="+mn-lt"/>
                <a:ea typeface="+mn-ea"/>
                <a:cs typeface="+mn-cs"/>
              </a:rPr>
              <a:t>ab</a:t>
            </a:r>
            <a:r>
              <a:rPr kumimoji="0" lang="en-GB" b="1" i="0" u="none" strike="noStrike" kern="1200" cap="none" spc="0" normalizeH="0" baseline="0" noProof="0" dirty="0" smtClean="0">
                <a:ln>
                  <a:noFill/>
                </a:ln>
                <a:effectLst/>
                <a:uLnTx/>
                <a:uFillTx/>
                <a:latin typeface="+mn-lt"/>
                <a:ea typeface="+mn-ea"/>
                <a:cs typeface="+mn-cs"/>
              </a:rPr>
              <a:t> + </a:t>
            </a:r>
            <a:r>
              <a:rPr kumimoji="0" lang="en-GB" b="1" i="1" u="none" strike="noStrike" kern="1200" cap="none" spc="0" normalizeH="0" baseline="0" noProof="0" dirty="0" err="1" smtClean="0">
                <a:ln>
                  <a:noFill/>
                </a:ln>
                <a:effectLst/>
                <a:uLnTx/>
                <a:uFillTx/>
                <a:latin typeface="+mn-lt"/>
                <a:ea typeface="+mn-ea"/>
                <a:cs typeface="+mn-cs"/>
              </a:rPr>
              <a:t>vBl</a:t>
            </a:r>
            <a:r>
              <a:rPr kumimoji="0" lang="en-GB" b="1" i="0" u="none" strike="noStrike" kern="1200" cap="none" spc="0" normalizeH="0" baseline="0" noProof="0" dirty="0" smtClean="0">
                <a:ln>
                  <a:noFill/>
                </a:ln>
                <a:effectLst/>
                <a:uLnTx/>
                <a:uFillTx/>
                <a:latin typeface="+mn-lt"/>
                <a:ea typeface="+mn-ea"/>
                <a:cs typeface="+mn-cs"/>
              </a:rPr>
              <a:t> sin </a:t>
            </a:r>
            <a:r>
              <a:rPr kumimoji="0" lang="en-GB" b="1" i="0" u="none" strike="noStrike" kern="1200" cap="none" spc="0" normalizeH="0" baseline="0" noProof="0" dirty="0" err="1" smtClean="0">
                <a:ln>
                  <a:noFill/>
                </a:ln>
                <a:effectLst/>
                <a:uLnTx/>
                <a:uFillTx/>
                <a:latin typeface="+mn-lt"/>
                <a:ea typeface="+mn-ea"/>
                <a:cs typeface="+mn-cs"/>
              </a:rPr>
              <a:t>θ</a:t>
            </a:r>
            <a:r>
              <a:rPr kumimoji="0" lang="en-GB" b="1" i="0" u="none" strike="noStrike" kern="1200" cap="none" spc="0" normalizeH="0" baseline="-25000" noProof="0" dirty="0" err="1" smtClean="0">
                <a:ln>
                  <a:noFill/>
                </a:ln>
                <a:effectLst/>
                <a:uLnTx/>
                <a:uFillTx/>
                <a:latin typeface="+mn-lt"/>
                <a:ea typeface="+mn-ea"/>
                <a:cs typeface="+mn-cs"/>
              </a:rPr>
              <a:t>cd</a:t>
            </a:r>
            <a:r>
              <a:rPr kumimoji="0" lang="en-GB" b="1" i="0" u="none" strike="noStrike" kern="1200" cap="none" spc="0" normalizeH="0" baseline="-25000" noProof="0" dirty="0" smtClean="0">
                <a:ln>
                  <a:noFill/>
                </a:ln>
                <a:effectLst/>
                <a:uLnTx/>
                <a:uFillTx/>
                <a:latin typeface="+mn-lt"/>
                <a:ea typeface="+mn-ea"/>
                <a:cs typeface="+mn-cs"/>
              </a:rPr>
              <a:t> </a:t>
            </a:r>
            <a:r>
              <a:rPr kumimoji="0" lang="en-GB" b="1" i="0" u="none" strike="noStrike" kern="1200" cap="none" spc="0" normalizeH="0" baseline="0" noProof="0" dirty="0" smtClean="0">
                <a:ln>
                  <a:noFill/>
                </a:ln>
                <a:effectLst/>
                <a:uLnTx/>
                <a:uFillTx/>
                <a:latin typeface="+mn-lt"/>
                <a:ea typeface="+mn-ea"/>
                <a:cs typeface="+mn-cs"/>
              </a:rPr>
              <a:t>   </a:t>
            </a:r>
          </a:p>
          <a:p>
            <a:pPr marL="342900" marR="0" lvl="0" indent="-342900" algn="just" defTabSz="914400" rtl="0" eaLnBrk="1" fontAlgn="auto" latinLnBrk="0" hangingPunct="1">
              <a:lnSpc>
                <a:spcPct val="90000"/>
              </a:lnSpc>
              <a:spcBef>
                <a:spcPct val="20000"/>
              </a:spcBef>
              <a:spcAft>
                <a:spcPts val="0"/>
              </a:spcAft>
              <a:buClrTx/>
              <a:buSzTx/>
              <a:tabLst/>
              <a:defRPr/>
            </a:pPr>
            <a:endParaRPr kumimoji="0" lang="en-GB" b="1" i="0" u="none" strike="noStrike" kern="1200" cap="none" spc="0" normalizeH="0" baseline="0" noProof="0" dirty="0" smtClean="0">
              <a:ln>
                <a:noFill/>
              </a:ln>
              <a:effectLst/>
              <a:uLnTx/>
              <a:uFillTx/>
              <a:latin typeface="+mn-lt"/>
              <a:ea typeface="+mn-ea"/>
              <a:cs typeface="+mn-cs"/>
            </a:endParaRPr>
          </a:p>
          <a:p>
            <a:pPr marL="342900" marR="0" lvl="0" indent="-342900" algn="just" defTabSz="914400" rtl="0" eaLnBrk="1" fontAlgn="auto" latinLnBrk="0" hangingPunct="1">
              <a:lnSpc>
                <a:spcPct val="90000"/>
              </a:lnSpc>
              <a:spcBef>
                <a:spcPct val="20000"/>
              </a:spcBef>
              <a:spcAft>
                <a:spcPts val="0"/>
              </a:spcAft>
              <a:buClrTx/>
              <a:buSzTx/>
              <a:buFont typeface="Wingdings" pitchFamily="2" charset="2"/>
              <a:buChar char="Ø"/>
              <a:tabLst/>
              <a:defRPr/>
            </a:pPr>
            <a:r>
              <a:rPr kumimoji="0" lang="en-GB" i="0" u="none" strike="noStrike" kern="1200" cap="none" spc="0" normalizeH="0" baseline="0" noProof="0" dirty="0" smtClean="0">
                <a:ln>
                  <a:noFill/>
                </a:ln>
                <a:effectLst/>
                <a:uLnTx/>
                <a:uFillTx/>
                <a:latin typeface="+mn-lt"/>
                <a:ea typeface="+mn-ea"/>
                <a:cs typeface="+mn-cs"/>
              </a:rPr>
              <a:t>since </a:t>
            </a:r>
            <a:r>
              <a:rPr kumimoji="0" lang="en-GB" i="0" u="none" strike="noStrike" kern="1200" cap="none" spc="0" normalizeH="0" baseline="0" noProof="0" dirty="0" err="1" smtClean="0">
                <a:ln>
                  <a:noFill/>
                </a:ln>
                <a:effectLst/>
                <a:uLnTx/>
                <a:uFillTx/>
                <a:latin typeface="+mn-lt"/>
                <a:ea typeface="+mn-ea"/>
                <a:cs typeface="+mn-cs"/>
              </a:rPr>
              <a:t>θ</a:t>
            </a:r>
            <a:r>
              <a:rPr kumimoji="0" lang="en-GB" i="0" u="none" strike="noStrike" kern="1200" cap="none" spc="0" normalizeH="0" baseline="-25000" noProof="0" dirty="0" err="1" smtClean="0">
                <a:ln>
                  <a:noFill/>
                </a:ln>
                <a:effectLst/>
                <a:uLnTx/>
                <a:uFillTx/>
                <a:latin typeface="+mn-lt"/>
                <a:ea typeface="+mn-ea"/>
                <a:cs typeface="+mn-cs"/>
              </a:rPr>
              <a:t>ab</a:t>
            </a:r>
            <a:r>
              <a:rPr kumimoji="0" lang="en-GB" i="0" u="none" strike="noStrike" kern="1200" cap="none" spc="0" normalizeH="0" baseline="0" noProof="0" dirty="0" smtClean="0">
                <a:ln>
                  <a:noFill/>
                </a:ln>
                <a:effectLst/>
                <a:uLnTx/>
                <a:uFillTx/>
                <a:latin typeface="+mn-lt"/>
                <a:ea typeface="+mn-ea"/>
                <a:cs typeface="+mn-cs"/>
              </a:rPr>
              <a:t> = 180º - </a:t>
            </a:r>
            <a:r>
              <a:rPr kumimoji="0" lang="en-GB" i="0" u="none" strike="noStrike" kern="1200" cap="none" spc="0" normalizeH="0" baseline="0" noProof="0" dirty="0" err="1" smtClean="0">
                <a:ln>
                  <a:noFill/>
                </a:ln>
                <a:effectLst/>
                <a:uLnTx/>
                <a:uFillTx/>
                <a:latin typeface="+mn-lt"/>
                <a:ea typeface="+mn-ea"/>
                <a:cs typeface="+mn-cs"/>
              </a:rPr>
              <a:t>θ</a:t>
            </a:r>
            <a:r>
              <a:rPr kumimoji="0" lang="en-GB" i="0" u="none" strike="noStrike" kern="1200" cap="none" spc="0" normalizeH="0" baseline="-25000" noProof="0" dirty="0" err="1" smtClean="0">
                <a:ln>
                  <a:noFill/>
                </a:ln>
                <a:effectLst/>
                <a:uLnTx/>
                <a:uFillTx/>
                <a:latin typeface="+mn-lt"/>
                <a:ea typeface="+mn-ea"/>
                <a:cs typeface="+mn-cs"/>
              </a:rPr>
              <a:t>cd</a:t>
            </a:r>
            <a:r>
              <a:rPr kumimoji="0" lang="en-GB" i="0" u="none" strike="noStrike" kern="1200" cap="none" spc="0" normalizeH="0" baseline="0" noProof="0" dirty="0" smtClean="0">
                <a:ln>
                  <a:noFill/>
                </a:ln>
                <a:effectLst/>
                <a:uLnTx/>
                <a:uFillTx/>
                <a:latin typeface="+mn-lt"/>
                <a:ea typeface="+mn-ea"/>
                <a:cs typeface="+mn-cs"/>
              </a:rPr>
              <a:t>  and </a:t>
            </a:r>
            <a:r>
              <a:rPr kumimoji="0" lang="en-GB" i="0" u="none" strike="noStrike" kern="1200" cap="none" spc="0" normalizeH="0" baseline="0" noProof="0" dirty="0" err="1" smtClean="0">
                <a:ln>
                  <a:noFill/>
                </a:ln>
                <a:effectLst/>
                <a:uLnTx/>
                <a:uFillTx/>
                <a:latin typeface="+mn-lt"/>
                <a:ea typeface="+mn-ea"/>
                <a:cs typeface="+mn-cs"/>
              </a:rPr>
              <a:t>sinθ</a:t>
            </a:r>
            <a:r>
              <a:rPr kumimoji="0" lang="en-GB" i="0" u="none" strike="noStrike" kern="1200" cap="none" spc="0" normalizeH="0" baseline="0" noProof="0" dirty="0" smtClean="0">
                <a:ln>
                  <a:noFill/>
                </a:ln>
                <a:effectLst/>
                <a:uLnTx/>
                <a:uFillTx/>
                <a:latin typeface="+mn-lt"/>
                <a:ea typeface="+mn-ea"/>
                <a:cs typeface="+mn-cs"/>
              </a:rPr>
              <a:t> = sin(180º - θ )</a:t>
            </a:r>
          </a:p>
          <a:p>
            <a:pPr marL="342900" marR="0" lvl="0" indent="-342900" algn="just" defTabSz="914400" rtl="0" eaLnBrk="1" fontAlgn="auto" latinLnBrk="0" hangingPunct="1">
              <a:lnSpc>
                <a:spcPct val="90000"/>
              </a:lnSpc>
              <a:spcBef>
                <a:spcPct val="20000"/>
              </a:spcBef>
              <a:spcAft>
                <a:spcPts val="0"/>
              </a:spcAft>
              <a:buClrTx/>
              <a:buSzTx/>
              <a:tabLst/>
              <a:defRPr/>
            </a:pPr>
            <a:endParaRPr kumimoji="0" lang="en-GB" b="1" i="0" u="none" strike="noStrike" kern="1200" cap="none" spc="0" normalizeH="0" baseline="0" noProof="0" dirty="0" smtClean="0">
              <a:ln>
                <a:noFill/>
              </a:ln>
              <a:effectLst/>
              <a:uLnTx/>
              <a:uFillTx/>
              <a:latin typeface="+mn-lt"/>
              <a:ea typeface="+mn-ea"/>
              <a:cs typeface="+mn-cs"/>
            </a:endParaRPr>
          </a:p>
          <a:p>
            <a:pPr marL="342900" lvl="0" indent="-342900">
              <a:lnSpc>
                <a:spcPct val="90000"/>
              </a:lnSpc>
              <a:spcBef>
                <a:spcPct val="20000"/>
              </a:spcBef>
            </a:pPr>
            <a:r>
              <a:rPr lang="en-GB" b="1" dirty="0" smtClean="0"/>
              <a:t>                         </a:t>
            </a:r>
            <a:r>
              <a:rPr lang="en-GB" b="1" dirty="0" err="1" smtClean="0"/>
              <a:t>e</a:t>
            </a:r>
            <a:r>
              <a:rPr lang="en-GB" b="1" baseline="-25000" dirty="0" err="1" smtClean="0"/>
              <a:t>ind</a:t>
            </a:r>
            <a:r>
              <a:rPr lang="en-GB" b="1" dirty="0" smtClean="0"/>
              <a:t>= 2 </a:t>
            </a:r>
            <a:r>
              <a:rPr lang="en-GB" b="1" i="1" dirty="0" err="1" smtClean="0"/>
              <a:t>vBl</a:t>
            </a:r>
            <a:r>
              <a:rPr lang="en-GB" b="1" dirty="0" smtClean="0"/>
              <a:t> </a:t>
            </a:r>
            <a:r>
              <a:rPr lang="en-GB" b="1" dirty="0" err="1" smtClean="0"/>
              <a:t>sinθ</a:t>
            </a:r>
            <a:endParaRPr lang="en-GB" b="1" dirty="0" smtClean="0"/>
          </a:p>
          <a:p>
            <a:pPr marL="342900" marR="0" lvl="0" indent="-342900" algn="just" defTabSz="914400" rtl="0" eaLnBrk="1" fontAlgn="auto" latinLnBrk="0" hangingPunct="1">
              <a:lnSpc>
                <a:spcPct val="90000"/>
              </a:lnSpc>
              <a:spcBef>
                <a:spcPct val="20000"/>
              </a:spcBef>
              <a:spcAft>
                <a:spcPts val="0"/>
              </a:spcAft>
              <a:buClrTx/>
              <a:buSzTx/>
              <a:tabLst/>
              <a:defRPr/>
            </a:pPr>
            <a:endParaRPr kumimoji="0" lang="en-GB" b="1" i="0" u="none" strike="noStrike" kern="1200" cap="none" spc="0" normalizeH="0" baseline="0" noProof="0" dirty="0" smtClean="0">
              <a:ln>
                <a:noFill/>
              </a:ln>
              <a:effectLst/>
              <a:uLnTx/>
              <a:uFillTx/>
              <a:latin typeface="+mn-lt"/>
              <a:ea typeface="+mn-ea"/>
              <a:cs typeface="+mn-cs"/>
            </a:endParaRPr>
          </a:p>
        </p:txBody>
      </p:sp>
      <p:pic>
        <p:nvPicPr>
          <p:cNvPr id="12" name="Picture 4" descr="4-2"/>
          <p:cNvPicPr>
            <a:picLocks noChangeAspect="1" noChangeArrowheads="1"/>
          </p:cNvPicPr>
          <p:nvPr/>
        </p:nvPicPr>
        <p:blipFill>
          <a:blip r:embed="rId3" cstate="print"/>
          <a:srcRect l="41267" t="15138" r="37059" b="40012"/>
          <a:stretch>
            <a:fillRect/>
          </a:stretch>
        </p:blipFill>
        <p:spPr bwMode="auto">
          <a:xfrm>
            <a:off x="5357818" y="2000240"/>
            <a:ext cx="1873250" cy="1412875"/>
          </a:xfrm>
          <a:prstGeom prst="rect">
            <a:avLst/>
          </a:prstGeom>
          <a:noFill/>
          <a:ln w="9525">
            <a:noFill/>
            <a:miter lim="800000"/>
            <a:headEnd/>
            <a:tailEnd/>
          </a:ln>
        </p:spPr>
      </p:pic>
      <p:pic>
        <p:nvPicPr>
          <p:cNvPr id="13" name="Picture 5" descr="4-2"/>
          <p:cNvPicPr>
            <a:picLocks noChangeAspect="1" noChangeArrowheads="1"/>
          </p:cNvPicPr>
          <p:nvPr/>
        </p:nvPicPr>
        <p:blipFill>
          <a:blip r:embed="rId3" cstate="print"/>
          <a:srcRect l="67110" t="41695" r="10428" b="17436"/>
          <a:stretch>
            <a:fillRect/>
          </a:stretch>
        </p:blipFill>
        <p:spPr bwMode="auto">
          <a:xfrm>
            <a:off x="6858016" y="2071678"/>
            <a:ext cx="1941512" cy="1287463"/>
          </a:xfrm>
          <a:prstGeom prst="rect">
            <a:avLst/>
          </a:prstGeom>
          <a:noFill/>
          <a:ln w="9525">
            <a:noFill/>
            <a:miter lim="800000"/>
            <a:headEnd/>
            <a:tailEnd/>
          </a:ln>
        </p:spPr>
      </p:pic>
      <p:sp>
        <p:nvSpPr>
          <p:cNvPr id="14" name="Rounded Rectangle 13"/>
          <p:cNvSpPr/>
          <p:nvPr/>
        </p:nvSpPr>
        <p:spPr>
          <a:xfrm>
            <a:off x="1643042" y="2857496"/>
            <a:ext cx="1857388" cy="35719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147" name="Picture 3"/>
          <p:cNvPicPr>
            <a:picLocks noChangeAspect="1" noChangeArrowheads="1"/>
          </p:cNvPicPr>
          <p:nvPr/>
        </p:nvPicPr>
        <p:blipFill>
          <a:blip r:embed="rId4" cstate="print"/>
          <a:srcRect/>
          <a:stretch>
            <a:fillRect/>
          </a:stretch>
        </p:blipFill>
        <p:spPr bwMode="auto">
          <a:xfrm>
            <a:off x="2643174" y="3452999"/>
            <a:ext cx="3938598" cy="263086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2" y="6286520"/>
            <a:ext cx="914403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1406" y="6357958"/>
            <a:ext cx="8085290" cy="369332"/>
          </a:xfrm>
          <a:prstGeom prst="rect">
            <a:avLst/>
          </a:prstGeom>
          <a:noFill/>
        </p:spPr>
        <p:txBody>
          <a:bodyPr wrap="none" rtlCol="0">
            <a:spAutoFit/>
          </a:bodyPr>
          <a:lstStyle/>
          <a:p>
            <a:r>
              <a:rPr lang="en-US" dirty="0" smtClean="0">
                <a:hlinkClick r:id="rId3"/>
              </a:rPr>
              <a:t>aabdo@birzeit.edu</a:t>
            </a:r>
            <a:r>
              <a:rPr lang="en-US" dirty="0" smtClean="0"/>
              <a:t>                                 AC Machine Fundamentals                              </a:t>
            </a:r>
            <a:endParaRPr lang="en-US" dirty="0"/>
          </a:p>
        </p:txBody>
      </p:sp>
      <p:sp>
        <p:nvSpPr>
          <p:cNvPr id="6" name="Slide Number Placeholder 5"/>
          <p:cNvSpPr>
            <a:spLocks noGrp="1"/>
          </p:cNvSpPr>
          <p:nvPr>
            <p:ph type="sldNum" sz="quarter" idx="12"/>
          </p:nvPr>
        </p:nvSpPr>
        <p:spPr/>
        <p:txBody>
          <a:bodyPr/>
          <a:lstStyle/>
          <a:p>
            <a:fld id="{452AF6BE-ACB6-42ED-8393-926E1A62687C}" type="slidenum">
              <a:rPr lang="en-US" smtClean="0"/>
              <a:pPr/>
              <a:t>9</a:t>
            </a:fld>
            <a:endParaRPr lang="en-US"/>
          </a:p>
        </p:txBody>
      </p:sp>
      <p:sp>
        <p:nvSpPr>
          <p:cNvPr id="7" name="Rectangle 6"/>
          <p:cNvSpPr/>
          <p:nvPr/>
        </p:nvSpPr>
        <p:spPr>
          <a:xfrm>
            <a:off x="642910" y="1142984"/>
            <a:ext cx="7715304" cy="2363724"/>
          </a:xfrm>
          <a:prstGeom prst="rect">
            <a:avLst/>
          </a:prstGeom>
        </p:spPr>
        <p:txBody>
          <a:bodyPr wrap="square">
            <a:spAutoFit/>
          </a:bodyPr>
          <a:lstStyle/>
          <a:p>
            <a:pPr marL="342900" lvl="0" indent="-342900" algn="just">
              <a:lnSpc>
                <a:spcPct val="90000"/>
              </a:lnSpc>
              <a:spcBef>
                <a:spcPct val="20000"/>
              </a:spcBef>
              <a:defRPr/>
            </a:pPr>
            <a:r>
              <a:rPr lang="en-GB" b="1" dirty="0" smtClean="0"/>
              <a:t>Alternative way to express </a:t>
            </a:r>
            <a:r>
              <a:rPr lang="en-GB" b="1" dirty="0" err="1" smtClean="0"/>
              <a:t>e</a:t>
            </a:r>
            <a:r>
              <a:rPr lang="en-GB" b="1" baseline="-25000" dirty="0" err="1" smtClean="0"/>
              <a:t>ind</a:t>
            </a:r>
            <a:r>
              <a:rPr lang="en-GB" b="1" dirty="0" smtClean="0"/>
              <a:t>:</a:t>
            </a:r>
          </a:p>
          <a:p>
            <a:pPr marL="342900" lvl="0" indent="-342900" algn="just">
              <a:lnSpc>
                <a:spcPct val="90000"/>
              </a:lnSpc>
              <a:spcBef>
                <a:spcPct val="20000"/>
              </a:spcBef>
              <a:buFont typeface="Arial" pitchFamily="34" charset="0"/>
              <a:buChar char="•"/>
              <a:defRPr/>
            </a:pPr>
            <a:r>
              <a:rPr lang="en-GB" dirty="0" smtClean="0"/>
              <a:t>If the loop is rotating at a constant angular velocity ω, then the angle θ of the loop will increase linearly with time. </a:t>
            </a:r>
          </a:p>
          <a:p>
            <a:pPr marL="342900" lvl="0" indent="-342900" algn="just">
              <a:lnSpc>
                <a:spcPct val="90000"/>
              </a:lnSpc>
              <a:spcBef>
                <a:spcPct val="20000"/>
              </a:spcBef>
              <a:defRPr/>
            </a:pPr>
            <a:r>
              <a:rPr lang="en-GB" b="1" dirty="0" smtClean="0"/>
              <a:t>                                                        θ = </a:t>
            </a:r>
            <a:r>
              <a:rPr lang="en-GB" b="1" dirty="0" err="1" smtClean="0"/>
              <a:t>ωt</a:t>
            </a:r>
            <a:endParaRPr lang="en-GB" b="1" dirty="0" smtClean="0"/>
          </a:p>
          <a:p>
            <a:pPr marL="342900" lvl="0" indent="-342900" algn="just">
              <a:lnSpc>
                <a:spcPct val="90000"/>
              </a:lnSpc>
              <a:spcBef>
                <a:spcPct val="20000"/>
              </a:spcBef>
              <a:buFont typeface="Arial" pitchFamily="34" charset="0"/>
              <a:buChar char="•"/>
              <a:defRPr/>
            </a:pPr>
            <a:r>
              <a:rPr lang="en-GB" dirty="0" smtClean="0"/>
              <a:t>also, the tangential velocity v of the edges of the loop is: </a:t>
            </a:r>
            <a:r>
              <a:rPr lang="en-GB" b="1" dirty="0" smtClean="0"/>
              <a:t>   </a:t>
            </a:r>
          </a:p>
          <a:p>
            <a:pPr marL="342900" lvl="0" indent="-342900" algn="just">
              <a:lnSpc>
                <a:spcPct val="90000"/>
              </a:lnSpc>
              <a:spcBef>
                <a:spcPct val="20000"/>
              </a:spcBef>
              <a:defRPr/>
            </a:pPr>
            <a:r>
              <a:rPr lang="en-GB" b="1" dirty="0" smtClean="0"/>
              <a:t>                                                         v = r ω</a:t>
            </a:r>
          </a:p>
          <a:p>
            <a:pPr marL="342900" lvl="0" indent="-342900" algn="just">
              <a:lnSpc>
                <a:spcPct val="90000"/>
              </a:lnSpc>
              <a:spcBef>
                <a:spcPct val="20000"/>
              </a:spcBef>
              <a:buFont typeface="Arial" pitchFamily="34" charset="0"/>
              <a:buChar char="•"/>
              <a:defRPr/>
            </a:pPr>
            <a:r>
              <a:rPr lang="en-GB" dirty="0" smtClean="0"/>
              <a:t>where</a:t>
            </a:r>
            <a:r>
              <a:rPr lang="en-GB" b="1" dirty="0" smtClean="0"/>
              <a:t> r </a:t>
            </a:r>
            <a:r>
              <a:rPr lang="en-GB" dirty="0" smtClean="0"/>
              <a:t>is the radius from axis of rotation out to the edge of the loop and</a:t>
            </a:r>
            <a:r>
              <a:rPr lang="en-GB" b="1" dirty="0" smtClean="0"/>
              <a:t> ω </a:t>
            </a:r>
            <a:r>
              <a:rPr lang="en-GB" dirty="0" smtClean="0"/>
              <a:t>is the angular velocity of the loop.</a:t>
            </a:r>
            <a:endParaRPr lang="en-US" dirty="0" smtClean="0"/>
          </a:p>
        </p:txBody>
      </p:sp>
      <p:sp>
        <p:nvSpPr>
          <p:cNvPr id="9" name="Rectangle 8"/>
          <p:cNvSpPr/>
          <p:nvPr/>
        </p:nvSpPr>
        <p:spPr>
          <a:xfrm>
            <a:off x="714348" y="428604"/>
            <a:ext cx="5553251" cy="461665"/>
          </a:xfrm>
          <a:prstGeom prst="rect">
            <a:avLst/>
          </a:prstGeom>
        </p:spPr>
        <p:txBody>
          <a:bodyPr wrap="none">
            <a:spAutoFit/>
          </a:bodyPr>
          <a:lstStyle/>
          <a:p>
            <a:r>
              <a:rPr lang="en-GB" sz="2400" b="1" dirty="0" smtClean="0">
                <a:solidFill>
                  <a:srgbClr val="0000FF"/>
                </a:solidFill>
              </a:rPr>
              <a:t>Voltage Induced in a Simple Rotating Loop</a:t>
            </a:r>
            <a:endParaRPr lang="en-US" sz="2400" dirty="0">
              <a:solidFill>
                <a:srgbClr val="0000FF"/>
              </a:solidFill>
            </a:endParaRPr>
          </a:p>
        </p:txBody>
      </p:sp>
      <p:sp>
        <p:nvSpPr>
          <p:cNvPr id="10" name="Rectangle 9"/>
          <p:cNvSpPr/>
          <p:nvPr/>
        </p:nvSpPr>
        <p:spPr>
          <a:xfrm>
            <a:off x="642910" y="3500438"/>
            <a:ext cx="7572428" cy="1938992"/>
          </a:xfrm>
          <a:prstGeom prst="rect">
            <a:avLst/>
          </a:prstGeom>
        </p:spPr>
        <p:txBody>
          <a:bodyPr wrap="square">
            <a:spAutoFit/>
          </a:bodyPr>
          <a:lstStyle/>
          <a:p>
            <a:pPr marL="342900" indent="-342900">
              <a:lnSpc>
                <a:spcPct val="80000"/>
              </a:lnSpc>
              <a:buFont typeface="Arial" pitchFamily="34" charset="0"/>
              <a:buChar char="•"/>
            </a:pPr>
            <a:r>
              <a:rPr lang="en-GB" dirty="0" smtClean="0"/>
              <a:t>Therefore,</a:t>
            </a:r>
          </a:p>
          <a:p>
            <a:pPr>
              <a:lnSpc>
                <a:spcPct val="80000"/>
              </a:lnSpc>
            </a:pPr>
            <a:r>
              <a:rPr lang="en-GB" b="1" dirty="0" smtClean="0"/>
              <a:t>                                                       </a:t>
            </a:r>
            <a:r>
              <a:rPr lang="en-GB" b="1" dirty="0" err="1" smtClean="0"/>
              <a:t>e</a:t>
            </a:r>
            <a:r>
              <a:rPr lang="en-GB" b="1" baseline="-25000" dirty="0" err="1" smtClean="0"/>
              <a:t>ind</a:t>
            </a:r>
            <a:r>
              <a:rPr lang="en-GB" b="1" dirty="0" smtClean="0"/>
              <a:t>= 2 </a:t>
            </a:r>
            <a:r>
              <a:rPr lang="en-GB" b="1" i="1" dirty="0" err="1" smtClean="0"/>
              <a:t>vBl</a:t>
            </a:r>
            <a:r>
              <a:rPr lang="en-GB" b="1" dirty="0" smtClean="0"/>
              <a:t> </a:t>
            </a:r>
            <a:r>
              <a:rPr lang="en-GB" b="1" dirty="0" err="1" smtClean="0"/>
              <a:t>sinθ</a:t>
            </a:r>
            <a:r>
              <a:rPr lang="en-GB" b="1" dirty="0" smtClean="0"/>
              <a:t>                        </a:t>
            </a:r>
          </a:p>
          <a:p>
            <a:pPr algn="ctr">
              <a:lnSpc>
                <a:spcPct val="80000"/>
              </a:lnSpc>
            </a:pPr>
            <a:r>
              <a:rPr lang="en-GB" b="1" dirty="0" smtClean="0"/>
              <a:t> </a:t>
            </a:r>
            <a:r>
              <a:rPr lang="en-GB" b="1" dirty="0" err="1" smtClean="0"/>
              <a:t>e</a:t>
            </a:r>
            <a:r>
              <a:rPr lang="en-GB" b="1" baseline="-25000" dirty="0" err="1" smtClean="0"/>
              <a:t>ind</a:t>
            </a:r>
            <a:r>
              <a:rPr lang="en-GB" b="1" dirty="0" smtClean="0"/>
              <a:t> = 2r </a:t>
            </a:r>
            <a:r>
              <a:rPr lang="en-GB" b="1" dirty="0" err="1" smtClean="0"/>
              <a:t>ωB</a:t>
            </a:r>
            <a:r>
              <a:rPr lang="en-GB" b="1" i="1" dirty="0" err="1" smtClean="0"/>
              <a:t>l</a:t>
            </a:r>
            <a:r>
              <a:rPr lang="en-GB" b="1" dirty="0" smtClean="0"/>
              <a:t> sin </a:t>
            </a:r>
            <a:r>
              <a:rPr lang="en-GB" b="1" dirty="0" err="1" smtClean="0"/>
              <a:t>ωt</a:t>
            </a:r>
            <a:endParaRPr lang="en-GB" b="1" dirty="0" smtClean="0"/>
          </a:p>
          <a:p>
            <a:pPr algn="ctr">
              <a:lnSpc>
                <a:spcPct val="80000"/>
              </a:lnSpc>
            </a:pPr>
            <a:r>
              <a:rPr lang="en-GB" b="1" dirty="0" smtClean="0"/>
              <a:t>               = </a:t>
            </a:r>
            <a:r>
              <a:rPr lang="en-GB" b="1" dirty="0" err="1" smtClean="0"/>
              <a:t>ABω</a:t>
            </a:r>
            <a:r>
              <a:rPr lang="en-GB" b="1" dirty="0" smtClean="0"/>
              <a:t> sin </a:t>
            </a:r>
            <a:r>
              <a:rPr lang="en-GB" b="1" dirty="0" err="1" smtClean="0"/>
              <a:t>ωt</a:t>
            </a:r>
            <a:endParaRPr lang="en-GB" b="1" dirty="0" smtClean="0"/>
          </a:p>
          <a:p>
            <a:pPr>
              <a:lnSpc>
                <a:spcPct val="80000"/>
              </a:lnSpc>
            </a:pPr>
            <a:r>
              <a:rPr lang="en-GB" dirty="0" smtClean="0"/>
              <a:t> since area, A = 2r</a:t>
            </a:r>
            <a:r>
              <a:rPr lang="en-GB" i="1" dirty="0" smtClean="0"/>
              <a:t>l</a:t>
            </a:r>
            <a:r>
              <a:rPr lang="en-GB" dirty="0" smtClean="0"/>
              <a:t>,</a:t>
            </a:r>
          </a:p>
          <a:p>
            <a:pPr>
              <a:lnSpc>
                <a:spcPct val="80000"/>
              </a:lnSpc>
            </a:pPr>
            <a:endParaRPr lang="en-GB" dirty="0" smtClean="0"/>
          </a:p>
          <a:p>
            <a:pPr marL="342900" indent="-342900">
              <a:lnSpc>
                <a:spcPct val="80000"/>
              </a:lnSpc>
              <a:buFont typeface="Arial" pitchFamily="34" charset="0"/>
              <a:buChar char="•"/>
            </a:pPr>
            <a:r>
              <a:rPr lang="en-GB" dirty="0" smtClean="0"/>
              <a:t>Finally, since maximum flux through the loop occurs when the loop is perpendicular to the magnetic flux density lines, so</a:t>
            </a:r>
          </a:p>
        </p:txBody>
      </p:sp>
      <p:graphicFrame>
        <p:nvGraphicFramePr>
          <p:cNvPr id="7170" name="Object 4"/>
          <p:cNvGraphicFramePr>
            <a:graphicFrameLocks noChangeAspect="1"/>
          </p:cNvGraphicFramePr>
          <p:nvPr/>
        </p:nvGraphicFramePr>
        <p:xfrm>
          <a:off x="4000496" y="5500702"/>
          <a:ext cx="1387957" cy="481011"/>
        </p:xfrm>
        <a:graphic>
          <a:graphicData uri="http://schemas.openxmlformats.org/presentationml/2006/ole">
            <mc:AlternateContent xmlns:mc="http://schemas.openxmlformats.org/markup-compatibility/2006">
              <mc:Choice xmlns:v="urn:schemas-microsoft-com:vml" Requires="v">
                <p:oleObj spid="_x0000_s7173" name="Equation" r:id="rId4" imgW="647640" imgH="228600" progId="Equation.3">
                  <p:embed/>
                </p:oleObj>
              </mc:Choice>
              <mc:Fallback>
                <p:oleObj name="Equation" r:id="rId4" imgW="647640" imgH="2286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00496" y="5500702"/>
                        <a:ext cx="1387957" cy="48101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2963</TotalTime>
  <Words>3356</Words>
  <Application>Microsoft Office PowerPoint</Application>
  <PresentationFormat>On-screen Show (4:3)</PresentationFormat>
  <Paragraphs>460</Paragraphs>
  <Slides>39</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39</vt:i4>
      </vt:variant>
    </vt:vector>
  </HeadingPairs>
  <TitlesOfParts>
    <vt:vector size="49" baseType="lpstr">
      <vt:lpstr>Arial</vt:lpstr>
      <vt:lpstr>Calibri</vt:lpstr>
      <vt:lpstr>Courier New</vt:lpstr>
      <vt:lpstr>新細明體</vt:lpstr>
      <vt:lpstr>Symbol</vt:lpstr>
      <vt:lpstr>Times New Roman</vt:lpstr>
      <vt:lpstr>Wingdings</vt:lpstr>
      <vt:lpstr>Office Theme</vt:lpstr>
      <vt:lpstr>Equation</vt:lpstr>
      <vt:lpstr>Visio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Ali Abdo</cp:lastModifiedBy>
  <cp:revision>179</cp:revision>
  <dcterms:created xsi:type="dcterms:W3CDTF">2015-02-09T23:57:04Z</dcterms:created>
  <dcterms:modified xsi:type="dcterms:W3CDTF">2020-10-21T08:50:16Z</dcterms:modified>
</cp:coreProperties>
</file>